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8" r:id="rId3"/>
    <p:sldId id="451" r:id="rId4"/>
    <p:sldId id="450" r:id="rId5"/>
    <p:sldId id="473" r:id="rId6"/>
    <p:sldId id="469" r:id="rId7"/>
    <p:sldId id="496" r:id="rId8"/>
    <p:sldId id="493" r:id="rId9"/>
    <p:sldId id="494" r:id="rId10"/>
    <p:sldId id="495" r:id="rId11"/>
    <p:sldId id="470" r:id="rId12"/>
    <p:sldId id="487" r:id="rId13"/>
    <p:sldId id="488" r:id="rId14"/>
    <p:sldId id="489" r:id="rId15"/>
    <p:sldId id="486" r:id="rId16"/>
    <p:sldId id="490" r:id="rId17"/>
    <p:sldId id="491" r:id="rId18"/>
    <p:sldId id="492" r:id="rId19"/>
    <p:sldId id="498" r:id="rId20"/>
    <p:sldId id="497" r:id="rId21"/>
    <p:sldId id="499" r:id="rId22"/>
    <p:sldId id="504" r:id="rId23"/>
    <p:sldId id="500" r:id="rId24"/>
    <p:sldId id="501" r:id="rId25"/>
    <p:sldId id="505" r:id="rId26"/>
    <p:sldId id="506" r:id="rId27"/>
    <p:sldId id="507" r:id="rId28"/>
    <p:sldId id="508" r:id="rId29"/>
    <p:sldId id="509" r:id="rId30"/>
    <p:sldId id="502" r:id="rId31"/>
    <p:sldId id="503" r:id="rId32"/>
    <p:sldId id="510" r:id="rId33"/>
    <p:sldId id="511" r:id="rId34"/>
    <p:sldId id="512" r:id="rId35"/>
    <p:sldId id="479" r:id="rId36"/>
    <p:sldId id="460" r:id="rId37"/>
    <p:sldId id="481" r:id="rId38"/>
    <p:sldId id="2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a:srgbClr val="F29C00"/>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E64E3-4ADD-45B7-82E3-6BF9C59F6551}" v="30" dt="2023-02-14T18:50:21.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78138" autoAdjust="0"/>
  </p:normalViewPr>
  <p:slideViewPr>
    <p:cSldViewPr>
      <p:cViewPr varScale="1">
        <p:scale>
          <a:sx n="52" d="100"/>
          <a:sy n="52" d="100"/>
        </p:scale>
        <p:origin x="464" y="48"/>
      </p:cViewPr>
      <p:guideLst>
        <p:guide orient="horz" pos="2160"/>
        <p:guide pos="2880"/>
      </p:guideLst>
    </p:cSldViewPr>
  </p:slideViewPr>
  <p:outlineViewPr>
    <p:cViewPr>
      <p:scale>
        <a:sx n="33" d="100"/>
        <a:sy n="33" d="100"/>
      </p:scale>
      <p:origin x="0" y="-42012"/>
    </p:cViewPr>
  </p:outlineViewPr>
  <p:notesTextViewPr>
    <p:cViewPr>
      <p:scale>
        <a:sx n="3" d="2"/>
        <a:sy n="3" d="2"/>
      </p:scale>
      <p:origin x="0" y="0"/>
    </p:cViewPr>
  </p:notesTextViewPr>
  <p:sorterViewPr>
    <p:cViewPr>
      <p:scale>
        <a:sx n="100" d="100"/>
        <a:sy n="100" d="100"/>
      </p:scale>
      <p:origin x="0" y="0"/>
    </p:cViewPr>
  </p:sorterViewPr>
  <p:notesViewPr>
    <p:cSldViewPr>
      <p:cViewPr>
        <p:scale>
          <a:sx n="75" d="100"/>
          <a:sy n="75" d="100"/>
        </p:scale>
        <p:origin x="2168"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9D1D9-3FBD-435A-BD61-C851A80E90A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3AE6AFC4-9A1F-4C2D-A214-4A53C722E464}">
      <dgm:prSet phldrT="[Text]"/>
      <dgm:spPr/>
      <dgm:t>
        <a:bodyPr/>
        <a:lstStyle/>
        <a:p>
          <a:r>
            <a:rPr lang="en-US" dirty="0"/>
            <a:t>Members</a:t>
          </a:r>
        </a:p>
      </dgm:t>
    </dgm:pt>
    <dgm:pt modelId="{8EA7FD66-EF6C-4E09-9B08-915A68EFAC3F}" type="parTrans" cxnId="{233C3745-5EA8-4A60-977E-08EB51F5E1B1}">
      <dgm:prSet/>
      <dgm:spPr/>
      <dgm:t>
        <a:bodyPr/>
        <a:lstStyle/>
        <a:p>
          <a:endParaRPr lang="en-US"/>
        </a:p>
      </dgm:t>
    </dgm:pt>
    <dgm:pt modelId="{B45370BC-3368-44A7-A482-17039CA3325B}" type="sibTrans" cxnId="{233C3745-5EA8-4A60-977E-08EB51F5E1B1}">
      <dgm:prSet/>
      <dgm:spPr/>
      <dgm:t>
        <a:bodyPr/>
        <a:lstStyle/>
        <a:p>
          <a:endParaRPr lang="en-US"/>
        </a:p>
      </dgm:t>
    </dgm:pt>
    <dgm:pt modelId="{8AADDAA7-AF84-40C8-A085-68970950310B}">
      <dgm:prSet phldrT="[Text]"/>
      <dgm:spPr/>
      <dgm:t>
        <a:bodyPr/>
        <a:lstStyle/>
        <a:p>
          <a:r>
            <a:rPr lang="en-US" dirty="0"/>
            <a:t>Member handbook and training to help navigate the process</a:t>
          </a:r>
        </a:p>
      </dgm:t>
    </dgm:pt>
    <dgm:pt modelId="{B55A357E-86FA-470B-B15E-3F70314FB080}" type="parTrans" cxnId="{700A7081-81B8-4B89-B49F-1C76F4C099A0}">
      <dgm:prSet/>
      <dgm:spPr/>
      <dgm:t>
        <a:bodyPr/>
        <a:lstStyle/>
        <a:p>
          <a:endParaRPr lang="en-US"/>
        </a:p>
      </dgm:t>
    </dgm:pt>
    <dgm:pt modelId="{874847C5-2EA1-4668-8712-3695825F2B8B}" type="sibTrans" cxnId="{700A7081-81B8-4B89-B49F-1C76F4C099A0}">
      <dgm:prSet/>
      <dgm:spPr/>
      <dgm:t>
        <a:bodyPr/>
        <a:lstStyle/>
        <a:p>
          <a:endParaRPr lang="en-US"/>
        </a:p>
      </dgm:t>
    </dgm:pt>
    <dgm:pt modelId="{E4F2F997-13CA-4894-BDEE-0F027DDF3051}">
      <dgm:prSet phldrT="[Text]"/>
      <dgm:spPr/>
      <dgm:t>
        <a:bodyPr/>
        <a:lstStyle/>
        <a:p>
          <a:r>
            <a:rPr lang="en-US" dirty="0"/>
            <a:t>Decide how much of the assessment to go through (outside the required items)</a:t>
          </a:r>
        </a:p>
      </dgm:t>
    </dgm:pt>
    <dgm:pt modelId="{F144ADCD-AA03-40A1-9F76-499F75A73092}" type="parTrans" cxnId="{B472C08A-6131-482E-AA95-C5974F54341B}">
      <dgm:prSet/>
      <dgm:spPr/>
      <dgm:t>
        <a:bodyPr/>
        <a:lstStyle/>
        <a:p>
          <a:endParaRPr lang="en-US"/>
        </a:p>
      </dgm:t>
    </dgm:pt>
    <dgm:pt modelId="{3475B299-089C-49F2-A6AB-C3DE3B2D4F4D}" type="sibTrans" cxnId="{B472C08A-6131-482E-AA95-C5974F54341B}">
      <dgm:prSet/>
      <dgm:spPr/>
      <dgm:t>
        <a:bodyPr/>
        <a:lstStyle/>
        <a:p>
          <a:endParaRPr lang="en-US"/>
        </a:p>
      </dgm:t>
    </dgm:pt>
    <dgm:pt modelId="{1CD1B964-8E0E-46A9-B994-B1278E35A6FB}">
      <dgm:prSet phldrT="[Text]"/>
      <dgm:spPr/>
      <dgm:t>
        <a:bodyPr/>
        <a:lstStyle/>
        <a:p>
          <a:r>
            <a:rPr lang="en-US" dirty="0"/>
            <a:t>Case Managers</a:t>
          </a:r>
        </a:p>
      </dgm:t>
    </dgm:pt>
    <dgm:pt modelId="{9BD5D166-88A5-4761-B98C-3FD2EC9B82CD}" type="parTrans" cxnId="{7923194D-772F-4DBA-9FA2-1C5945C07AEF}">
      <dgm:prSet/>
      <dgm:spPr/>
      <dgm:t>
        <a:bodyPr/>
        <a:lstStyle/>
        <a:p>
          <a:endParaRPr lang="en-US"/>
        </a:p>
      </dgm:t>
    </dgm:pt>
    <dgm:pt modelId="{A2C74DE9-527B-495F-89F3-632E8C7CB304}" type="sibTrans" cxnId="{7923194D-772F-4DBA-9FA2-1C5945C07AEF}">
      <dgm:prSet/>
      <dgm:spPr/>
      <dgm:t>
        <a:bodyPr/>
        <a:lstStyle/>
        <a:p>
          <a:endParaRPr lang="en-US"/>
        </a:p>
      </dgm:t>
    </dgm:pt>
    <dgm:pt modelId="{2FFD407E-C0C9-40FC-A255-12B45271686D}">
      <dgm:prSet phldrT="[Text]"/>
      <dgm:spPr/>
      <dgm:t>
        <a:bodyPr/>
        <a:lstStyle/>
        <a:p>
          <a:r>
            <a:rPr lang="en-US" dirty="0"/>
            <a:t>New, comprehensive training for all case managers, including person-centeredness</a:t>
          </a:r>
        </a:p>
      </dgm:t>
    </dgm:pt>
    <dgm:pt modelId="{A36E5545-B0C8-43B1-B6EC-0F432F26340A}" type="parTrans" cxnId="{F8AF3C0D-7786-4B50-974A-CE8B41A80C8C}">
      <dgm:prSet/>
      <dgm:spPr/>
      <dgm:t>
        <a:bodyPr/>
        <a:lstStyle/>
        <a:p>
          <a:endParaRPr lang="en-US"/>
        </a:p>
      </dgm:t>
    </dgm:pt>
    <dgm:pt modelId="{1BE50B27-7453-4DA4-8D76-946B8E25A672}" type="sibTrans" cxnId="{F8AF3C0D-7786-4B50-974A-CE8B41A80C8C}">
      <dgm:prSet/>
      <dgm:spPr/>
      <dgm:t>
        <a:bodyPr/>
        <a:lstStyle/>
        <a:p>
          <a:endParaRPr lang="en-US"/>
        </a:p>
      </dgm:t>
    </dgm:pt>
    <dgm:pt modelId="{CD94C8A8-2AFE-491B-A5D6-1581D45C009D}">
      <dgm:prSet phldrT="[Text]"/>
      <dgm:spPr/>
      <dgm:t>
        <a:bodyPr/>
        <a:lstStyle/>
        <a:p>
          <a:r>
            <a:rPr lang="en-US" dirty="0"/>
            <a:t>Providers</a:t>
          </a:r>
        </a:p>
      </dgm:t>
    </dgm:pt>
    <dgm:pt modelId="{616B6149-942D-43F5-8C88-E804A0A7BF6D}" type="parTrans" cxnId="{1F299193-1F4A-4FAF-87DF-7C7C3C11D690}">
      <dgm:prSet/>
      <dgm:spPr/>
      <dgm:t>
        <a:bodyPr/>
        <a:lstStyle/>
        <a:p>
          <a:endParaRPr lang="en-US"/>
        </a:p>
      </dgm:t>
    </dgm:pt>
    <dgm:pt modelId="{F2A0CB5A-AC3C-4E0F-8428-D0751E1D6D9B}" type="sibTrans" cxnId="{1F299193-1F4A-4FAF-87DF-7C7C3C11D690}">
      <dgm:prSet/>
      <dgm:spPr/>
      <dgm:t>
        <a:bodyPr/>
        <a:lstStyle/>
        <a:p>
          <a:endParaRPr lang="en-US"/>
        </a:p>
      </dgm:t>
    </dgm:pt>
    <dgm:pt modelId="{33582297-4CCB-454F-8D02-362C2E012E83}">
      <dgm:prSet phldrT="[Text]"/>
      <dgm:spPr/>
      <dgm:t>
        <a:bodyPr/>
        <a:lstStyle/>
        <a:p>
          <a:r>
            <a:rPr lang="en-US" dirty="0"/>
            <a:t>Receive a copy of the person-centered support plan</a:t>
          </a:r>
        </a:p>
      </dgm:t>
    </dgm:pt>
    <dgm:pt modelId="{55B6EC24-B3ED-4CF6-9BE2-FE700F32A936}" type="parTrans" cxnId="{14700476-AC80-437A-9AC3-3A5A7EC1EC9E}">
      <dgm:prSet/>
      <dgm:spPr/>
      <dgm:t>
        <a:bodyPr/>
        <a:lstStyle/>
        <a:p>
          <a:endParaRPr lang="en-US"/>
        </a:p>
      </dgm:t>
    </dgm:pt>
    <dgm:pt modelId="{44C46A53-DBFC-4C92-A375-1F2338FC09EB}" type="sibTrans" cxnId="{14700476-AC80-437A-9AC3-3A5A7EC1EC9E}">
      <dgm:prSet/>
      <dgm:spPr/>
      <dgm:t>
        <a:bodyPr/>
        <a:lstStyle/>
        <a:p>
          <a:endParaRPr lang="en-US"/>
        </a:p>
      </dgm:t>
    </dgm:pt>
    <dgm:pt modelId="{6315FB11-AB5B-4727-BBD6-2336B34A62CF}">
      <dgm:prSet phldrT="[Text]"/>
      <dgm:spPr/>
      <dgm:t>
        <a:bodyPr/>
        <a:lstStyle/>
        <a:p>
          <a:r>
            <a:rPr lang="en-US" dirty="0"/>
            <a:t>Providers must sign agreement with the decision made by Members for services they will provide</a:t>
          </a:r>
        </a:p>
      </dgm:t>
    </dgm:pt>
    <dgm:pt modelId="{CCBB55A3-B904-4E37-8785-9BCA737E837B}" type="parTrans" cxnId="{B96E11BA-1E19-46F7-93C1-E6C36B8E11C9}">
      <dgm:prSet/>
      <dgm:spPr/>
      <dgm:t>
        <a:bodyPr/>
        <a:lstStyle/>
        <a:p>
          <a:endParaRPr lang="en-US"/>
        </a:p>
      </dgm:t>
    </dgm:pt>
    <dgm:pt modelId="{86D3DD5E-221C-42DA-8186-59386A450F30}" type="sibTrans" cxnId="{B96E11BA-1E19-46F7-93C1-E6C36B8E11C9}">
      <dgm:prSet/>
      <dgm:spPr/>
      <dgm:t>
        <a:bodyPr/>
        <a:lstStyle/>
        <a:p>
          <a:endParaRPr lang="en-US"/>
        </a:p>
      </dgm:t>
    </dgm:pt>
    <dgm:pt modelId="{F675FF8C-08AD-4D9F-A8D4-C3C791DEC99C}">
      <dgm:prSet phldrT="[Text]"/>
      <dgm:spPr/>
      <dgm:t>
        <a:bodyPr/>
        <a:lstStyle/>
        <a:p>
          <a:r>
            <a:rPr lang="en-US" dirty="0"/>
            <a:t>Can invite anyone to participate in the process</a:t>
          </a:r>
        </a:p>
      </dgm:t>
    </dgm:pt>
    <dgm:pt modelId="{4E98AF1D-4703-4CB4-9236-A3DF1A3EE745}" type="parTrans" cxnId="{275F0DAA-140E-4CED-AEB0-EE9BE4D41DF1}">
      <dgm:prSet/>
      <dgm:spPr/>
      <dgm:t>
        <a:bodyPr/>
        <a:lstStyle/>
        <a:p>
          <a:endParaRPr lang="en-US"/>
        </a:p>
      </dgm:t>
    </dgm:pt>
    <dgm:pt modelId="{3A021562-EE84-46E4-9087-F27AFEB6A487}" type="sibTrans" cxnId="{275F0DAA-140E-4CED-AEB0-EE9BE4D41DF1}">
      <dgm:prSet/>
      <dgm:spPr/>
      <dgm:t>
        <a:bodyPr/>
        <a:lstStyle/>
        <a:p>
          <a:endParaRPr lang="en-US"/>
        </a:p>
      </dgm:t>
    </dgm:pt>
    <dgm:pt modelId="{ACB2CFCD-24C8-4718-A31A-7C73BB0E35E7}">
      <dgm:prSet phldrT="[Text]"/>
      <dgm:spPr/>
      <dgm:t>
        <a:bodyPr/>
        <a:lstStyle/>
        <a:p>
          <a:r>
            <a:rPr lang="en-US" dirty="0"/>
            <a:t>Members decide where the CSA &amp; PCSP are conducted</a:t>
          </a:r>
        </a:p>
      </dgm:t>
    </dgm:pt>
    <dgm:pt modelId="{5F45740C-1264-4534-8785-E136C04304E8}" type="parTrans" cxnId="{6056845E-0A4E-4E7E-B8E3-1DD8AE7A8B92}">
      <dgm:prSet/>
      <dgm:spPr/>
      <dgm:t>
        <a:bodyPr/>
        <a:lstStyle/>
        <a:p>
          <a:endParaRPr lang="en-US"/>
        </a:p>
      </dgm:t>
    </dgm:pt>
    <dgm:pt modelId="{D28B18FA-F521-4119-90AD-A88F29DA5842}" type="sibTrans" cxnId="{6056845E-0A4E-4E7E-B8E3-1DD8AE7A8B92}">
      <dgm:prSet/>
      <dgm:spPr/>
      <dgm:t>
        <a:bodyPr/>
        <a:lstStyle/>
        <a:p>
          <a:endParaRPr lang="en-US"/>
        </a:p>
      </dgm:t>
    </dgm:pt>
    <dgm:pt modelId="{4D67CA2B-991C-4AF3-914F-063B01D5F5E0}">
      <dgm:prSet phldrT="[Text]"/>
      <dgm:spPr/>
      <dgm:t>
        <a:bodyPr/>
        <a:lstStyle/>
        <a:p>
          <a:r>
            <a:rPr lang="en-US" dirty="0"/>
            <a:t>New IT system to support the process and ongoing case management</a:t>
          </a:r>
        </a:p>
      </dgm:t>
    </dgm:pt>
    <dgm:pt modelId="{6975875B-27EE-4CF6-A609-18370D774C69}" type="parTrans" cxnId="{677DBDA9-D0D8-42B5-93F2-90D4467F27D8}">
      <dgm:prSet/>
      <dgm:spPr/>
      <dgm:t>
        <a:bodyPr/>
        <a:lstStyle/>
        <a:p>
          <a:endParaRPr lang="en-US"/>
        </a:p>
      </dgm:t>
    </dgm:pt>
    <dgm:pt modelId="{112779EF-7CDF-4A2B-B745-8B7CA2DF235E}" type="sibTrans" cxnId="{677DBDA9-D0D8-42B5-93F2-90D4467F27D8}">
      <dgm:prSet/>
      <dgm:spPr/>
      <dgm:t>
        <a:bodyPr/>
        <a:lstStyle/>
        <a:p>
          <a:endParaRPr lang="en-US"/>
        </a:p>
      </dgm:t>
    </dgm:pt>
    <dgm:pt modelId="{F44B6041-A48C-4A0B-AE34-0F47E9E048CE}">
      <dgm:prSet phldrT="[Text]"/>
      <dgm:spPr/>
      <dgm:t>
        <a:bodyPr/>
        <a:lstStyle/>
        <a:p>
          <a:r>
            <a:rPr lang="en-US" dirty="0"/>
            <a:t>Case managers at Case Management Agencies contracted with the Department conduct the process</a:t>
          </a:r>
        </a:p>
      </dgm:t>
    </dgm:pt>
    <dgm:pt modelId="{622A0D19-124B-4FDC-B3D1-7F895BE09DED}" type="parTrans" cxnId="{96A33E1C-6AAF-4257-83BB-862291FA6C70}">
      <dgm:prSet/>
      <dgm:spPr/>
      <dgm:t>
        <a:bodyPr/>
        <a:lstStyle/>
        <a:p>
          <a:endParaRPr lang="en-US"/>
        </a:p>
      </dgm:t>
    </dgm:pt>
    <dgm:pt modelId="{F3AB276D-081A-49F7-9500-3D57D9F9F8DB}" type="sibTrans" cxnId="{96A33E1C-6AAF-4257-83BB-862291FA6C70}">
      <dgm:prSet/>
      <dgm:spPr/>
      <dgm:t>
        <a:bodyPr/>
        <a:lstStyle/>
        <a:p>
          <a:endParaRPr lang="en-US"/>
        </a:p>
      </dgm:t>
    </dgm:pt>
    <dgm:pt modelId="{D5CFE923-98E9-4C7B-924F-118983C39E30}">
      <dgm:prSet phldrT="[Text]"/>
      <dgm:spPr/>
      <dgm:t>
        <a:bodyPr/>
        <a:lstStyle/>
        <a:p>
          <a:r>
            <a:rPr lang="en-US" dirty="0"/>
            <a:t>Required to demonstrate competency before conducting CSA</a:t>
          </a:r>
        </a:p>
      </dgm:t>
    </dgm:pt>
    <dgm:pt modelId="{C64E422B-833A-425E-8CFB-B1726924EF92}" type="parTrans" cxnId="{73A76C82-F8ED-4498-B919-F9B4099E47FC}">
      <dgm:prSet/>
      <dgm:spPr/>
      <dgm:t>
        <a:bodyPr/>
        <a:lstStyle/>
        <a:p>
          <a:endParaRPr lang="en-US"/>
        </a:p>
      </dgm:t>
    </dgm:pt>
    <dgm:pt modelId="{90C4E5BC-4595-4492-B045-F3A45022F172}" type="sibTrans" cxnId="{73A76C82-F8ED-4498-B919-F9B4099E47FC}">
      <dgm:prSet/>
      <dgm:spPr/>
      <dgm:t>
        <a:bodyPr/>
        <a:lstStyle/>
        <a:p>
          <a:endParaRPr lang="en-US"/>
        </a:p>
      </dgm:t>
    </dgm:pt>
    <dgm:pt modelId="{14740CD5-BB27-4AF7-B119-1A5084CBDD47}">
      <dgm:prSet phldrT="[Text]"/>
      <dgm:spPr/>
      <dgm:t>
        <a:bodyPr/>
        <a:lstStyle/>
        <a:p>
          <a:r>
            <a:rPr lang="en-US" dirty="0"/>
            <a:t>Will have direct access to their own Member record through a Mobile application</a:t>
          </a:r>
        </a:p>
      </dgm:t>
    </dgm:pt>
    <dgm:pt modelId="{9966A481-E7A5-4423-B4CE-5F06E7F2613A}" type="parTrans" cxnId="{177BA01B-3F20-48FF-8388-DE6C4DFC1DF7}">
      <dgm:prSet/>
      <dgm:spPr/>
      <dgm:t>
        <a:bodyPr/>
        <a:lstStyle/>
        <a:p>
          <a:endParaRPr lang="en-US"/>
        </a:p>
      </dgm:t>
    </dgm:pt>
    <dgm:pt modelId="{A5493810-16B7-45F1-8A42-9F89A7BCA316}" type="sibTrans" cxnId="{177BA01B-3F20-48FF-8388-DE6C4DFC1DF7}">
      <dgm:prSet/>
      <dgm:spPr/>
      <dgm:t>
        <a:bodyPr/>
        <a:lstStyle/>
        <a:p>
          <a:endParaRPr lang="en-US"/>
        </a:p>
      </dgm:t>
    </dgm:pt>
    <dgm:pt modelId="{B47C41AA-E175-4617-B12D-C0AEF1559CED}" type="pres">
      <dgm:prSet presAssocID="{C029D1D9-3FBD-435A-BD61-C851A80E90AB}" presName="Name0" presStyleCnt="0">
        <dgm:presLayoutVars>
          <dgm:dir/>
          <dgm:animLvl val="lvl"/>
          <dgm:resizeHandles val="exact"/>
        </dgm:presLayoutVars>
      </dgm:prSet>
      <dgm:spPr/>
    </dgm:pt>
    <dgm:pt modelId="{7613C39C-9DFD-4089-9E90-927FC486209D}" type="pres">
      <dgm:prSet presAssocID="{3AE6AFC4-9A1F-4C2D-A214-4A53C722E464}" presName="composite" presStyleCnt="0"/>
      <dgm:spPr/>
    </dgm:pt>
    <dgm:pt modelId="{8B859578-FF60-438D-A957-A99E000908FD}" type="pres">
      <dgm:prSet presAssocID="{3AE6AFC4-9A1F-4C2D-A214-4A53C722E464}" presName="parTx" presStyleLbl="alignNode1" presStyleIdx="0" presStyleCnt="3">
        <dgm:presLayoutVars>
          <dgm:chMax val="0"/>
          <dgm:chPref val="0"/>
          <dgm:bulletEnabled val="1"/>
        </dgm:presLayoutVars>
      </dgm:prSet>
      <dgm:spPr/>
    </dgm:pt>
    <dgm:pt modelId="{38378B0C-4E50-47BC-802D-4E601FD39CF1}" type="pres">
      <dgm:prSet presAssocID="{3AE6AFC4-9A1F-4C2D-A214-4A53C722E464}" presName="desTx" presStyleLbl="alignAccFollowNode1" presStyleIdx="0" presStyleCnt="3">
        <dgm:presLayoutVars>
          <dgm:bulletEnabled val="1"/>
        </dgm:presLayoutVars>
      </dgm:prSet>
      <dgm:spPr/>
    </dgm:pt>
    <dgm:pt modelId="{C911975F-EC75-469D-9A38-AD2CA7E8E48F}" type="pres">
      <dgm:prSet presAssocID="{B45370BC-3368-44A7-A482-17039CA3325B}" presName="space" presStyleCnt="0"/>
      <dgm:spPr/>
    </dgm:pt>
    <dgm:pt modelId="{B1571DC4-0C0C-4D75-93CB-5CA045C64D9D}" type="pres">
      <dgm:prSet presAssocID="{1CD1B964-8E0E-46A9-B994-B1278E35A6FB}" presName="composite" presStyleCnt="0"/>
      <dgm:spPr/>
    </dgm:pt>
    <dgm:pt modelId="{6BBCC54C-1736-48ED-B9F4-2A4B3CC5A2C4}" type="pres">
      <dgm:prSet presAssocID="{1CD1B964-8E0E-46A9-B994-B1278E35A6FB}" presName="parTx" presStyleLbl="alignNode1" presStyleIdx="1" presStyleCnt="3">
        <dgm:presLayoutVars>
          <dgm:chMax val="0"/>
          <dgm:chPref val="0"/>
          <dgm:bulletEnabled val="1"/>
        </dgm:presLayoutVars>
      </dgm:prSet>
      <dgm:spPr/>
    </dgm:pt>
    <dgm:pt modelId="{778FFD8E-8740-476B-B2C2-EF4B8F6C0592}" type="pres">
      <dgm:prSet presAssocID="{1CD1B964-8E0E-46A9-B994-B1278E35A6FB}" presName="desTx" presStyleLbl="alignAccFollowNode1" presStyleIdx="1" presStyleCnt="3">
        <dgm:presLayoutVars>
          <dgm:bulletEnabled val="1"/>
        </dgm:presLayoutVars>
      </dgm:prSet>
      <dgm:spPr/>
    </dgm:pt>
    <dgm:pt modelId="{E51F0E28-2235-4AB9-9E92-15493E70BC61}" type="pres">
      <dgm:prSet presAssocID="{A2C74DE9-527B-495F-89F3-632E8C7CB304}" presName="space" presStyleCnt="0"/>
      <dgm:spPr/>
    </dgm:pt>
    <dgm:pt modelId="{64058664-2890-4C1A-93FB-C1217CC1E1D9}" type="pres">
      <dgm:prSet presAssocID="{CD94C8A8-2AFE-491B-A5D6-1581D45C009D}" presName="composite" presStyleCnt="0"/>
      <dgm:spPr/>
    </dgm:pt>
    <dgm:pt modelId="{ED8D014D-14AA-426C-B24E-184C0B13B64B}" type="pres">
      <dgm:prSet presAssocID="{CD94C8A8-2AFE-491B-A5D6-1581D45C009D}" presName="parTx" presStyleLbl="alignNode1" presStyleIdx="2" presStyleCnt="3">
        <dgm:presLayoutVars>
          <dgm:chMax val="0"/>
          <dgm:chPref val="0"/>
          <dgm:bulletEnabled val="1"/>
        </dgm:presLayoutVars>
      </dgm:prSet>
      <dgm:spPr/>
    </dgm:pt>
    <dgm:pt modelId="{9020AB4F-E7C7-4BA9-8293-AFBFD3322CEC}" type="pres">
      <dgm:prSet presAssocID="{CD94C8A8-2AFE-491B-A5D6-1581D45C009D}" presName="desTx" presStyleLbl="alignAccFollowNode1" presStyleIdx="2" presStyleCnt="3">
        <dgm:presLayoutVars>
          <dgm:bulletEnabled val="1"/>
        </dgm:presLayoutVars>
      </dgm:prSet>
      <dgm:spPr/>
    </dgm:pt>
  </dgm:ptLst>
  <dgm:cxnLst>
    <dgm:cxn modelId="{58550408-9151-411F-A711-128031C6A857}" type="presOf" srcId="{33582297-4CCB-454F-8D02-362C2E012E83}" destId="{9020AB4F-E7C7-4BA9-8293-AFBFD3322CEC}" srcOrd="0" destOrd="0" presId="urn:microsoft.com/office/officeart/2005/8/layout/hList1"/>
    <dgm:cxn modelId="{F8AF3C0D-7786-4B50-974A-CE8B41A80C8C}" srcId="{1CD1B964-8E0E-46A9-B994-B1278E35A6FB}" destId="{2FFD407E-C0C9-40FC-A255-12B45271686D}" srcOrd="1" destOrd="0" parTransId="{A36E5545-B0C8-43B1-B6EC-0F432F26340A}" sibTransId="{1BE50B27-7453-4DA4-8D76-946B8E25A672}"/>
    <dgm:cxn modelId="{F5516618-DD46-4A30-ADD7-C8050B39EE60}" type="presOf" srcId="{D5CFE923-98E9-4C7B-924F-118983C39E30}" destId="{778FFD8E-8740-476B-B2C2-EF4B8F6C0592}" srcOrd="0" destOrd="2" presId="urn:microsoft.com/office/officeart/2005/8/layout/hList1"/>
    <dgm:cxn modelId="{177BA01B-3F20-48FF-8388-DE6C4DFC1DF7}" srcId="{3AE6AFC4-9A1F-4C2D-A214-4A53C722E464}" destId="{14740CD5-BB27-4AF7-B119-1A5084CBDD47}" srcOrd="4" destOrd="0" parTransId="{9966A481-E7A5-4423-B4CE-5F06E7F2613A}" sibTransId="{A5493810-16B7-45F1-8A42-9F89A7BCA316}"/>
    <dgm:cxn modelId="{96A33E1C-6AAF-4257-83BB-862291FA6C70}" srcId="{1CD1B964-8E0E-46A9-B994-B1278E35A6FB}" destId="{F44B6041-A48C-4A0B-AE34-0F47E9E048CE}" srcOrd="0" destOrd="0" parTransId="{622A0D19-124B-4FDC-B3D1-7F895BE09DED}" sibTransId="{F3AB276D-081A-49F7-9500-3D57D9F9F8DB}"/>
    <dgm:cxn modelId="{6056845E-0A4E-4E7E-B8E3-1DD8AE7A8B92}" srcId="{3AE6AFC4-9A1F-4C2D-A214-4A53C722E464}" destId="{ACB2CFCD-24C8-4718-A31A-7C73BB0E35E7}" srcOrd="3" destOrd="0" parTransId="{5F45740C-1264-4534-8785-E136C04304E8}" sibTransId="{D28B18FA-F521-4119-90AD-A88F29DA5842}"/>
    <dgm:cxn modelId="{233C3745-5EA8-4A60-977E-08EB51F5E1B1}" srcId="{C029D1D9-3FBD-435A-BD61-C851A80E90AB}" destId="{3AE6AFC4-9A1F-4C2D-A214-4A53C722E464}" srcOrd="0" destOrd="0" parTransId="{8EA7FD66-EF6C-4E09-9B08-915A68EFAC3F}" sibTransId="{B45370BC-3368-44A7-A482-17039CA3325B}"/>
    <dgm:cxn modelId="{676E996A-5759-4A74-B282-5AF1A2FC31D5}" type="presOf" srcId="{14740CD5-BB27-4AF7-B119-1A5084CBDD47}" destId="{38378B0C-4E50-47BC-802D-4E601FD39CF1}" srcOrd="0" destOrd="4" presId="urn:microsoft.com/office/officeart/2005/8/layout/hList1"/>
    <dgm:cxn modelId="{7923194D-772F-4DBA-9FA2-1C5945C07AEF}" srcId="{C029D1D9-3FBD-435A-BD61-C851A80E90AB}" destId="{1CD1B964-8E0E-46A9-B994-B1278E35A6FB}" srcOrd="1" destOrd="0" parTransId="{9BD5D166-88A5-4761-B98C-3FD2EC9B82CD}" sibTransId="{A2C74DE9-527B-495F-89F3-632E8C7CB304}"/>
    <dgm:cxn modelId="{51406A4D-A9A5-40C1-8AD7-AC5081EF1B3B}" type="presOf" srcId="{4D67CA2B-991C-4AF3-914F-063B01D5F5E0}" destId="{778FFD8E-8740-476B-B2C2-EF4B8F6C0592}" srcOrd="0" destOrd="3" presId="urn:microsoft.com/office/officeart/2005/8/layout/hList1"/>
    <dgm:cxn modelId="{7D1E3A50-13F0-47C8-B18D-3C42635D4CAB}" type="presOf" srcId="{8AADDAA7-AF84-40C8-A085-68970950310B}" destId="{38378B0C-4E50-47BC-802D-4E601FD39CF1}" srcOrd="0" destOrd="0" presId="urn:microsoft.com/office/officeart/2005/8/layout/hList1"/>
    <dgm:cxn modelId="{6C038572-C980-47A9-BD4D-ACFD53E02995}" type="presOf" srcId="{3AE6AFC4-9A1F-4C2D-A214-4A53C722E464}" destId="{8B859578-FF60-438D-A957-A99E000908FD}" srcOrd="0" destOrd="0" presId="urn:microsoft.com/office/officeart/2005/8/layout/hList1"/>
    <dgm:cxn modelId="{68302274-ADB6-489A-AFEA-1284A2E133A2}" type="presOf" srcId="{ACB2CFCD-24C8-4718-A31A-7C73BB0E35E7}" destId="{38378B0C-4E50-47BC-802D-4E601FD39CF1}" srcOrd="0" destOrd="3" presId="urn:microsoft.com/office/officeart/2005/8/layout/hList1"/>
    <dgm:cxn modelId="{3AA30975-1C93-4FE8-82D5-35FB6F253BB3}" type="presOf" srcId="{6315FB11-AB5B-4727-BBD6-2336B34A62CF}" destId="{9020AB4F-E7C7-4BA9-8293-AFBFD3322CEC}" srcOrd="0" destOrd="1" presId="urn:microsoft.com/office/officeart/2005/8/layout/hList1"/>
    <dgm:cxn modelId="{14700476-AC80-437A-9AC3-3A5A7EC1EC9E}" srcId="{CD94C8A8-2AFE-491B-A5D6-1581D45C009D}" destId="{33582297-4CCB-454F-8D02-362C2E012E83}" srcOrd="0" destOrd="0" parTransId="{55B6EC24-B3ED-4CF6-9BE2-FE700F32A936}" sibTransId="{44C46A53-DBFC-4C92-A375-1F2338FC09EB}"/>
    <dgm:cxn modelId="{700A7081-81B8-4B89-B49F-1C76F4C099A0}" srcId="{3AE6AFC4-9A1F-4C2D-A214-4A53C722E464}" destId="{8AADDAA7-AF84-40C8-A085-68970950310B}" srcOrd="0" destOrd="0" parTransId="{B55A357E-86FA-470B-B15E-3F70314FB080}" sibTransId="{874847C5-2EA1-4668-8712-3695825F2B8B}"/>
    <dgm:cxn modelId="{73A76C82-F8ED-4498-B919-F9B4099E47FC}" srcId="{2FFD407E-C0C9-40FC-A255-12B45271686D}" destId="{D5CFE923-98E9-4C7B-924F-118983C39E30}" srcOrd="0" destOrd="0" parTransId="{C64E422B-833A-425E-8CFB-B1726924EF92}" sibTransId="{90C4E5BC-4595-4492-B045-F3A45022F172}"/>
    <dgm:cxn modelId="{1666B084-2D25-461D-8441-BC4365E8F19F}" type="presOf" srcId="{E4F2F997-13CA-4894-BDEE-0F027DDF3051}" destId="{38378B0C-4E50-47BC-802D-4E601FD39CF1}" srcOrd="0" destOrd="1" presId="urn:microsoft.com/office/officeart/2005/8/layout/hList1"/>
    <dgm:cxn modelId="{C176FE86-C444-4A75-A509-5CD9CAE004B8}" type="presOf" srcId="{2FFD407E-C0C9-40FC-A255-12B45271686D}" destId="{778FFD8E-8740-476B-B2C2-EF4B8F6C0592}" srcOrd="0" destOrd="1" presId="urn:microsoft.com/office/officeart/2005/8/layout/hList1"/>
    <dgm:cxn modelId="{B472C08A-6131-482E-AA95-C5974F54341B}" srcId="{3AE6AFC4-9A1F-4C2D-A214-4A53C722E464}" destId="{E4F2F997-13CA-4894-BDEE-0F027DDF3051}" srcOrd="1" destOrd="0" parTransId="{F144ADCD-AA03-40A1-9F76-499F75A73092}" sibTransId="{3475B299-089C-49F2-A6AB-C3DE3B2D4F4D}"/>
    <dgm:cxn modelId="{7853B38B-CB0A-4789-889E-7A74EC8A6840}" type="presOf" srcId="{1CD1B964-8E0E-46A9-B994-B1278E35A6FB}" destId="{6BBCC54C-1736-48ED-B9F4-2A4B3CC5A2C4}" srcOrd="0" destOrd="0" presId="urn:microsoft.com/office/officeart/2005/8/layout/hList1"/>
    <dgm:cxn modelId="{584B7891-8C76-42E0-802D-665861871364}" type="presOf" srcId="{F44B6041-A48C-4A0B-AE34-0F47E9E048CE}" destId="{778FFD8E-8740-476B-B2C2-EF4B8F6C0592}" srcOrd="0" destOrd="0" presId="urn:microsoft.com/office/officeart/2005/8/layout/hList1"/>
    <dgm:cxn modelId="{1F299193-1F4A-4FAF-87DF-7C7C3C11D690}" srcId="{C029D1D9-3FBD-435A-BD61-C851A80E90AB}" destId="{CD94C8A8-2AFE-491B-A5D6-1581D45C009D}" srcOrd="2" destOrd="0" parTransId="{616B6149-942D-43F5-8C88-E804A0A7BF6D}" sibTransId="{F2A0CB5A-AC3C-4E0F-8428-D0751E1D6D9B}"/>
    <dgm:cxn modelId="{677DBDA9-D0D8-42B5-93F2-90D4467F27D8}" srcId="{1CD1B964-8E0E-46A9-B994-B1278E35A6FB}" destId="{4D67CA2B-991C-4AF3-914F-063B01D5F5E0}" srcOrd="2" destOrd="0" parTransId="{6975875B-27EE-4CF6-A609-18370D774C69}" sibTransId="{112779EF-7CDF-4A2B-B745-8B7CA2DF235E}"/>
    <dgm:cxn modelId="{275F0DAA-140E-4CED-AEB0-EE9BE4D41DF1}" srcId="{3AE6AFC4-9A1F-4C2D-A214-4A53C722E464}" destId="{F675FF8C-08AD-4D9F-A8D4-C3C791DEC99C}" srcOrd="2" destOrd="0" parTransId="{4E98AF1D-4703-4CB4-9236-A3DF1A3EE745}" sibTransId="{3A021562-EE84-46E4-9087-F27AFEB6A487}"/>
    <dgm:cxn modelId="{45B4B4B3-1C25-4E3C-A045-73512C06F12D}" type="presOf" srcId="{CD94C8A8-2AFE-491B-A5D6-1581D45C009D}" destId="{ED8D014D-14AA-426C-B24E-184C0B13B64B}" srcOrd="0" destOrd="0" presId="urn:microsoft.com/office/officeart/2005/8/layout/hList1"/>
    <dgm:cxn modelId="{B96E11BA-1E19-46F7-93C1-E6C36B8E11C9}" srcId="{CD94C8A8-2AFE-491B-A5D6-1581D45C009D}" destId="{6315FB11-AB5B-4727-BBD6-2336B34A62CF}" srcOrd="1" destOrd="0" parTransId="{CCBB55A3-B904-4E37-8785-9BCA737E837B}" sibTransId="{86D3DD5E-221C-42DA-8186-59386A450F30}"/>
    <dgm:cxn modelId="{B4BDB8C0-0CC3-498F-A310-D0C3B7112601}" type="presOf" srcId="{C029D1D9-3FBD-435A-BD61-C851A80E90AB}" destId="{B47C41AA-E175-4617-B12D-C0AEF1559CED}" srcOrd="0" destOrd="0" presId="urn:microsoft.com/office/officeart/2005/8/layout/hList1"/>
    <dgm:cxn modelId="{0E9FAEFA-1FD2-4A4C-AD06-E3A745C13743}" type="presOf" srcId="{F675FF8C-08AD-4D9F-A8D4-C3C791DEC99C}" destId="{38378B0C-4E50-47BC-802D-4E601FD39CF1}" srcOrd="0" destOrd="2" presId="urn:microsoft.com/office/officeart/2005/8/layout/hList1"/>
    <dgm:cxn modelId="{15D905BE-2C34-43F5-B633-0DEA00883309}" type="presParOf" srcId="{B47C41AA-E175-4617-B12D-C0AEF1559CED}" destId="{7613C39C-9DFD-4089-9E90-927FC486209D}" srcOrd="0" destOrd="0" presId="urn:microsoft.com/office/officeart/2005/8/layout/hList1"/>
    <dgm:cxn modelId="{2416AF11-E019-4557-896E-7F73A4140758}" type="presParOf" srcId="{7613C39C-9DFD-4089-9E90-927FC486209D}" destId="{8B859578-FF60-438D-A957-A99E000908FD}" srcOrd="0" destOrd="0" presId="urn:microsoft.com/office/officeart/2005/8/layout/hList1"/>
    <dgm:cxn modelId="{B568884B-07B9-4D5D-861A-755E8B25F0CD}" type="presParOf" srcId="{7613C39C-9DFD-4089-9E90-927FC486209D}" destId="{38378B0C-4E50-47BC-802D-4E601FD39CF1}" srcOrd="1" destOrd="0" presId="urn:microsoft.com/office/officeart/2005/8/layout/hList1"/>
    <dgm:cxn modelId="{41F53816-ED7D-445E-88DC-D9DD78709CBA}" type="presParOf" srcId="{B47C41AA-E175-4617-B12D-C0AEF1559CED}" destId="{C911975F-EC75-469D-9A38-AD2CA7E8E48F}" srcOrd="1" destOrd="0" presId="urn:microsoft.com/office/officeart/2005/8/layout/hList1"/>
    <dgm:cxn modelId="{8E191C4F-6A13-4A13-8116-C63833DD9B2C}" type="presParOf" srcId="{B47C41AA-E175-4617-B12D-C0AEF1559CED}" destId="{B1571DC4-0C0C-4D75-93CB-5CA045C64D9D}" srcOrd="2" destOrd="0" presId="urn:microsoft.com/office/officeart/2005/8/layout/hList1"/>
    <dgm:cxn modelId="{589612DC-EA97-4ECE-BE6C-1A27532BBBA3}" type="presParOf" srcId="{B1571DC4-0C0C-4D75-93CB-5CA045C64D9D}" destId="{6BBCC54C-1736-48ED-B9F4-2A4B3CC5A2C4}" srcOrd="0" destOrd="0" presId="urn:microsoft.com/office/officeart/2005/8/layout/hList1"/>
    <dgm:cxn modelId="{913FF3D7-BE76-4BAC-8F2E-A7684F84A751}" type="presParOf" srcId="{B1571DC4-0C0C-4D75-93CB-5CA045C64D9D}" destId="{778FFD8E-8740-476B-B2C2-EF4B8F6C0592}" srcOrd="1" destOrd="0" presId="urn:microsoft.com/office/officeart/2005/8/layout/hList1"/>
    <dgm:cxn modelId="{0F4F4C40-A864-4597-8895-9A2660351441}" type="presParOf" srcId="{B47C41AA-E175-4617-B12D-C0AEF1559CED}" destId="{E51F0E28-2235-4AB9-9E92-15493E70BC61}" srcOrd="3" destOrd="0" presId="urn:microsoft.com/office/officeart/2005/8/layout/hList1"/>
    <dgm:cxn modelId="{87BC8091-5C2E-4A6B-86E9-C0A1CE1EC50B}" type="presParOf" srcId="{B47C41AA-E175-4617-B12D-C0AEF1559CED}" destId="{64058664-2890-4C1A-93FB-C1217CC1E1D9}" srcOrd="4" destOrd="0" presId="urn:microsoft.com/office/officeart/2005/8/layout/hList1"/>
    <dgm:cxn modelId="{02D4F04D-53A0-4E75-A9B7-EE3F498FC0B0}" type="presParOf" srcId="{64058664-2890-4C1A-93FB-C1217CC1E1D9}" destId="{ED8D014D-14AA-426C-B24E-184C0B13B64B}" srcOrd="0" destOrd="0" presId="urn:microsoft.com/office/officeart/2005/8/layout/hList1"/>
    <dgm:cxn modelId="{44986E49-FA7E-4E22-9170-FB0019B0DED0}" type="presParOf" srcId="{64058664-2890-4C1A-93FB-C1217CC1E1D9}" destId="{9020AB4F-E7C7-4BA9-8293-AFBFD3322C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E0895-68D7-4BEE-94A0-44042198662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6C427BF-16B3-419D-AE54-778EE77837CC}">
      <dgm:prSet/>
      <dgm:spPr/>
      <dgm:t>
        <a:bodyPr/>
        <a:lstStyle/>
        <a:p>
          <a:pPr>
            <a:lnSpc>
              <a:spcPct val="100000"/>
            </a:lnSpc>
          </a:pPr>
          <a:r>
            <a:rPr lang="en-US" dirty="0"/>
            <a:t>Get copies of the proposed application and distribute it to others</a:t>
          </a:r>
        </a:p>
      </dgm:t>
      <dgm:extLst>
        <a:ext uri="{E40237B7-FDA0-4F09-8148-C483321AD2D9}">
          <dgm14:cNvPr xmlns:dgm14="http://schemas.microsoft.com/office/drawing/2010/diagram" id="0" name="" descr="Show up and give in person public comment&#10;Submit written comments&#10;Coordinate templated for others&#10;Consult partners&#10;Call your legislators"/>
        </a:ext>
      </dgm:extLst>
    </dgm:pt>
    <dgm:pt modelId="{B48BDB00-E6C1-41E6-9607-D6988D09BCE5}" type="parTrans" cxnId="{01A0ADE2-F35A-4144-86FC-7052DD6126B5}">
      <dgm:prSet/>
      <dgm:spPr/>
      <dgm:t>
        <a:bodyPr/>
        <a:lstStyle/>
        <a:p>
          <a:endParaRPr lang="en-US"/>
        </a:p>
      </dgm:t>
    </dgm:pt>
    <dgm:pt modelId="{AFF5CD52-6FDB-4B21-854C-09F03E57C384}" type="sibTrans" cxnId="{01A0ADE2-F35A-4144-86FC-7052DD6126B5}">
      <dgm:prSet/>
      <dgm:spPr/>
      <dgm:t>
        <a:bodyPr/>
        <a:lstStyle/>
        <a:p>
          <a:endParaRPr lang="en-US"/>
        </a:p>
      </dgm:t>
    </dgm:pt>
    <dgm:pt modelId="{11F43084-726B-4662-BB0A-698CA8A12C74}">
      <dgm:prSet/>
      <dgm:spPr/>
      <dgm:t>
        <a:bodyPr/>
        <a:lstStyle/>
        <a:p>
          <a:pPr>
            <a:lnSpc>
              <a:spcPct val="100000"/>
            </a:lnSpc>
          </a:pPr>
          <a:r>
            <a:rPr lang="en-US" dirty="0"/>
            <a:t>Show up in person and give public comment – ask questions</a:t>
          </a:r>
        </a:p>
      </dgm:t>
    </dgm:pt>
    <dgm:pt modelId="{0B5B4BB3-A60D-446E-BB68-219A337B03D3}" type="parTrans" cxnId="{7A941155-9436-481E-8344-69ACEEB3D3AC}">
      <dgm:prSet/>
      <dgm:spPr/>
      <dgm:t>
        <a:bodyPr/>
        <a:lstStyle/>
        <a:p>
          <a:endParaRPr lang="en-US"/>
        </a:p>
      </dgm:t>
    </dgm:pt>
    <dgm:pt modelId="{F51E6DFD-04AD-494C-AB60-FFB867493F41}" type="sibTrans" cxnId="{7A941155-9436-481E-8344-69ACEEB3D3AC}">
      <dgm:prSet/>
      <dgm:spPr/>
      <dgm:t>
        <a:bodyPr/>
        <a:lstStyle/>
        <a:p>
          <a:endParaRPr lang="en-US"/>
        </a:p>
      </dgm:t>
    </dgm:pt>
    <dgm:pt modelId="{80FF3616-89F5-481C-AF07-6F3B03E8F66D}">
      <dgm:prSet/>
      <dgm:spPr/>
      <dgm:t>
        <a:bodyPr/>
        <a:lstStyle/>
        <a:p>
          <a:pPr>
            <a:lnSpc>
              <a:spcPct val="100000"/>
            </a:lnSpc>
          </a:pPr>
          <a:r>
            <a:rPr lang="en-US" dirty="0"/>
            <a:t>Submit written comments from your organization</a:t>
          </a:r>
        </a:p>
      </dgm:t>
    </dgm:pt>
    <dgm:pt modelId="{4BBEFAC0-3C23-45AE-B10D-516C3290CB18}" type="parTrans" cxnId="{0E7A91C7-C471-4B20-BAAD-6F70913D1A88}">
      <dgm:prSet/>
      <dgm:spPr/>
      <dgm:t>
        <a:bodyPr/>
        <a:lstStyle/>
        <a:p>
          <a:endParaRPr lang="en-US"/>
        </a:p>
      </dgm:t>
    </dgm:pt>
    <dgm:pt modelId="{32EB5677-AFDE-4E4D-BEF4-75CA1FF0B00F}" type="sibTrans" cxnId="{0E7A91C7-C471-4B20-BAAD-6F70913D1A88}">
      <dgm:prSet/>
      <dgm:spPr/>
      <dgm:t>
        <a:bodyPr/>
        <a:lstStyle/>
        <a:p>
          <a:endParaRPr lang="en-US"/>
        </a:p>
      </dgm:t>
    </dgm:pt>
    <dgm:pt modelId="{BE800635-26EC-44C0-8BBA-0D4BAF5B59C4}">
      <dgm:prSet/>
      <dgm:spPr/>
      <dgm:t>
        <a:bodyPr/>
        <a:lstStyle/>
        <a:p>
          <a:pPr>
            <a:lnSpc>
              <a:spcPct val="100000"/>
            </a:lnSpc>
          </a:pPr>
          <a:r>
            <a:rPr lang="en-US" dirty="0"/>
            <a:t>Coordinate templates for others to use in submitting comments</a:t>
          </a:r>
        </a:p>
      </dgm:t>
    </dgm:pt>
    <dgm:pt modelId="{6E3283D0-CA4C-43A4-9888-E713700EB59A}" type="parTrans" cxnId="{A526B38A-BC67-4D6C-8164-1706A48A6576}">
      <dgm:prSet/>
      <dgm:spPr/>
      <dgm:t>
        <a:bodyPr/>
        <a:lstStyle/>
        <a:p>
          <a:endParaRPr lang="en-US"/>
        </a:p>
      </dgm:t>
    </dgm:pt>
    <dgm:pt modelId="{9AC2400A-193C-4119-AB6F-AE03E662EA4D}" type="sibTrans" cxnId="{A526B38A-BC67-4D6C-8164-1706A48A6576}">
      <dgm:prSet/>
      <dgm:spPr/>
      <dgm:t>
        <a:bodyPr/>
        <a:lstStyle/>
        <a:p>
          <a:endParaRPr lang="en-US"/>
        </a:p>
      </dgm:t>
    </dgm:pt>
    <dgm:pt modelId="{BB24CCC3-CB9C-4015-BBC1-7E7D065912CE}">
      <dgm:prSet/>
      <dgm:spPr/>
      <dgm:t>
        <a:bodyPr/>
        <a:lstStyle/>
        <a:p>
          <a:pPr>
            <a:lnSpc>
              <a:spcPct val="100000"/>
            </a:lnSpc>
          </a:pPr>
          <a:r>
            <a:rPr lang="en-US" dirty="0"/>
            <a:t>Consult partners about submitting join comments</a:t>
          </a:r>
        </a:p>
      </dgm:t>
    </dgm:pt>
    <dgm:pt modelId="{C919B0DA-34AA-4D20-ABCB-56BF5033D5DE}" type="parTrans" cxnId="{8637D239-CCA1-4479-BA74-D2C328082885}">
      <dgm:prSet/>
      <dgm:spPr/>
      <dgm:t>
        <a:bodyPr/>
        <a:lstStyle/>
        <a:p>
          <a:endParaRPr lang="en-US"/>
        </a:p>
      </dgm:t>
    </dgm:pt>
    <dgm:pt modelId="{4044B3A4-851A-4ECE-B067-839BC0747F54}" type="sibTrans" cxnId="{8637D239-CCA1-4479-BA74-D2C328082885}">
      <dgm:prSet/>
      <dgm:spPr/>
      <dgm:t>
        <a:bodyPr/>
        <a:lstStyle/>
        <a:p>
          <a:endParaRPr lang="en-US"/>
        </a:p>
      </dgm:t>
    </dgm:pt>
    <dgm:pt modelId="{49C1A9D4-F397-455F-93FA-5DF0CE9AB5CB}">
      <dgm:prSet/>
      <dgm:spPr/>
      <dgm:t>
        <a:bodyPr/>
        <a:lstStyle/>
        <a:p>
          <a:pPr>
            <a:lnSpc>
              <a:spcPct val="100000"/>
            </a:lnSpc>
          </a:pPr>
          <a:r>
            <a:rPr lang="en-US" dirty="0"/>
            <a:t>Hold discussion sessions about the proposed services as compared to what people need</a:t>
          </a:r>
        </a:p>
      </dgm:t>
    </dgm:pt>
    <dgm:pt modelId="{8BA0AAD5-7E08-41DF-9A22-4536DA89BEF9}" type="parTrans" cxnId="{96D6A355-9C91-4984-AD5F-84F321C43C64}">
      <dgm:prSet/>
      <dgm:spPr/>
      <dgm:t>
        <a:bodyPr/>
        <a:lstStyle/>
        <a:p>
          <a:endParaRPr lang="en-US"/>
        </a:p>
      </dgm:t>
    </dgm:pt>
    <dgm:pt modelId="{FF40E461-9F37-481B-B04E-1959C96910F2}" type="sibTrans" cxnId="{96D6A355-9C91-4984-AD5F-84F321C43C64}">
      <dgm:prSet/>
      <dgm:spPr/>
      <dgm:t>
        <a:bodyPr/>
        <a:lstStyle/>
        <a:p>
          <a:endParaRPr lang="en-US"/>
        </a:p>
      </dgm:t>
    </dgm:pt>
    <dgm:pt modelId="{5DD5DFE8-1D47-48D6-A90A-8FB11CFF2792}">
      <dgm:prSet/>
      <dgm:spPr/>
      <dgm:t>
        <a:bodyPr/>
        <a:lstStyle/>
        <a:p>
          <a:pPr>
            <a:lnSpc>
              <a:spcPct val="100000"/>
            </a:lnSpc>
          </a:pPr>
          <a:r>
            <a:rPr lang="en-US" dirty="0"/>
            <a:t>Ask for a meeting with the state agency to learn more about the application</a:t>
          </a:r>
        </a:p>
      </dgm:t>
    </dgm:pt>
    <dgm:pt modelId="{3336D9B9-759F-42B1-8F80-098D6F393F0C}" type="parTrans" cxnId="{990531D1-A982-4E02-8F32-3C8AA7130EDD}">
      <dgm:prSet/>
      <dgm:spPr/>
      <dgm:t>
        <a:bodyPr/>
        <a:lstStyle/>
        <a:p>
          <a:endParaRPr lang="en-US"/>
        </a:p>
      </dgm:t>
    </dgm:pt>
    <dgm:pt modelId="{325CFB88-2173-4295-A982-83C117738CCB}" type="sibTrans" cxnId="{990531D1-A982-4E02-8F32-3C8AA7130EDD}">
      <dgm:prSet/>
      <dgm:spPr/>
      <dgm:t>
        <a:bodyPr/>
        <a:lstStyle/>
        <a:p>
          <a:endParaRPr lang="en-US"/>
        </a:p>
      </dgm:t>
    </dgm:pt>
    <dgm:pt modelId="{686378CE-6142-46B2-A56D-E9E3EEB9764E}" type="pres">
      <dgm:prSet presAssocID="{788E0895-68D7-4BEE-94A0-44042198662D}" presName="root" presStyleCnt="0">
        <dgm:presLayoutVars>
          <dgm:dir/>
          <dgm:resizeHandles val="exact"/>
        </dgm:presLayoutVars>
      </dgm:prSet>
      <dgm:spPr/>
    </dgm:pt>
    <dgm:pt modelId="{DA753DA2-E38E-49C5-844C-86E96DCA6A87}" type="pres">
      <dgm:prSet presAssocID="{C6C427BF-16B3-419D-AE54-778EE77837CC}" presName="compNode" presStyleCnt="0"/>
      <dgm:spPr/>
    </dgm:pt>
    <dgm:pt modelId="{5FC19E81-D6FA-419C-A61D-ED614E8795A7}" type="pres">
      <dgm:prSet presAssocID="{C6C427BF-16B3-419D-AE54-778EE77837CC}" presName="bgRect" presStyleLbl="bgShp" presStyleIdx="0" presStyleCnt="7"/>
      <dgm:spPr/>
    </dgm:pt>
    <dgm:pt modelId="{C7E5FA11-370B-48A0-9070-D14CAFAE0E89}" type="pres">
      <dgm:prSet presAssocID="{C6C427BF-16B3-419D-AE54-778EE77837C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04C1426-11D0-4616-8EA0-3FBB9C01D06F}" type="pres">
      <dgm:prSet presAssocID="{C6C427BF-16B3-419D-AE54-778EE77837CC}" presName="spaceRect" presStyleCnt="0"/>
      <dgm:spPr/>
    </dgm:pt>
    <dgm:pt modelId="{CBE63F5A-7C77-482A-A317-B198694FC30C}" type="pres">
      <dgm:prSet presAssocID="{C6C427BF-16B3-419D-AE54-778EE77837CC}" presName="parTx" presStyleLbl="revTx" presStyleIdx="0" presStyleCnt="7">
        <dgm:presLayoutVars>
          <dgm:chMax val="0"/>
          <dgm:chPref val="0"/>
        </dgm:presLayoutVars>
      </dgm:prSet>
      <dgm:spPr/>
    </dgm:pt>
    <dgm:pt modelId="{F542AA29-1521-46F6-8F67-15F42753EBF1}" type="pres">
      <dgm:prSet presAssocID="{AFF5CD52-6FDB-4B21-854C-09F03E57C384}" presName="sibTrans" presStyleCnt="0"/>
      <dgm:spPr/>
    </dgm:pt>
    <dgm:pt modelId="{31B00F82-546C-400E-AB02-69679D9DD231}" type="pres">
      <dgm:prSet presAssocID="{49C1A9D4-F397-455F-93FA-5DF0CE9AB5CB}" presName="compNode" presStyleCnt="0"/>
      <dgm:spPr/>
    </dgm:pt>
    <dgm:pt modelId="{5100E30C-C3CB-441A-943D-918AE474DD60}" type="pres">
      <dgm:prSet presAssocID="{49C1A9D4-F397-455F-93FA-5DF0CE9AB5CB}" presName="bgRect" presStyleLbl="bgShp" presStyleIdx="1" presStyleCnt="7"/>
      <dgm:spPr/>
    </dgm:pt>
    <dgm:pt modelId="{2FEBAA6B-4D51-4D6A-82E2-7A702ECE5B31}" type="pres">
      <dgm:prSet presAssocID="{49C1A9D4-F397-455F-93FA-5DF0CE9AB5CB}" presName="iconRect" presStyleLbl="node1" presStyleIdx="1" presStyleCnt="7"/>
      <dgm:spPr/>
    </dgm:pt>
    <dgm:pt modelId="{FE770B54-28E2-43FB-B7AB-0997BAD6C539}" type="pres">
      <dgm:prSet presAssocID="{49C1A9D4-F397-455F-93FA-5DF0CE9AB5CB}" presName="spaceRect" presStyleCnt="0"/>
      <dgm:spPr/>
    </dgm:pt>
    <dgm:pt modelId="{0094D06E-0FD5-42ED-841E-DA2ADD84DE4D}" type="pres">
      <dgm:prSet presAssocID="{49C1A9D4-F397-455F-93FA-5DF0CE9AB5CB}" presName="parTx" presStyleLbl="revTx" presStyleIdx="1" presStyleCnt="7">
        <dgm:presLayoutVars>
          <dgm:chMax val="0"/>
          <dgm:chPref val="0"/>
        </dgm:presLayoutVars>
      </dgm:prSet>
      <dgm:spPr/>
    </dgm:pt>
    <dgm:pt modelId="{9168E569-EC2C-48EA-B8FC-A2EC27250E2A}" type="pres">
      <dgm:prSet presAssocID="{FF40E461-9F37-481B-B04E-1959C96910F2}" presName="sibTrans" presStyleCnt="0"/>
      <dgm:spPr/>
    </dgm:pt>
    <dgm:pt modelId="{52FE9370-46A1-48E8-A29A-C6D0C4004434}" type="pres">
      <dgm:prSet presAssocID="{11F43084-726B-4662-BB0A-698CA8A12C74}" presName="compNode" presStyleCnt="0"/>
      <dgm:spPr/>
    </dgm:pt>
    <dgm:pt modelId="{29E6D39C-2CD4-46F0-A610-55A5BDD769B8}" type="pres">
      <dgm:prSet presAssocID="{11F43084-726B-4662-BB0A-698CA8A12C74}" presName="bgRect" presStyleLbl="bgShp" presStyleIdx="2" presStyleCnt="7"/>
      <dgm:spPr/>
    </dgm:pt>
    <dgm:pt modelId="{758B935B-E1AF-437B-841D-4C936607A036}" type="pres">
      <dgm:prSet presAssocID="{11F43084-726B-4662-BB0A-698CA8A12C74}"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01A20C8-38E6-41A3-B2A0-A34AE53B7E3C}" type="pres">
      <dgm:prSet presAssocID="{11F43084-726B-4662-BB0A-698CA8A12C74}" presName="spaceRect" presStyleCnt="0"/>
      <dgm:spPr/>
    </dgm:pt>
    <dgm:pt modelId="{BA22DB5F-4A18-4036-8966-4D85CD17D4C6}" type="pres">
      <dgm:prSet presAssocID="{11F43084-726B-4662-BB0A-698CA8A12C74}" presName="parTx" presStyleLbl="revTx" presStyleIdx="2" presStyleCnt="7">
        <dgm:presLayoutVars>
          <dgm:chMax val="0"/>
          <dgm:chPref val="0"/>
        </dgm:presLayoutVars>
      </dgm:prSet>
      <dgm:spPr/>
    </dgm:pt>
    <dgm:pt modelId="{C410BB70-AE83-4E58-A847-AD18B55BB6A3}" type="pres">
      <dgm:prSet presAssocID="{F51E6DFD-04AD-494C-AB60-FFB867493F41}" presName="sibTrans" presStyleCnt="0"/>
      <dgm:spPr/>
    </dgm:pt>
    <dgm:pt modelId="{58CE3D39-5368-4465-AC5F-AAAC2C9A474C}" type="pres">
      <dgm:prSet presAssocID="{5DD5DFE8-1D47-48D6-A90A-8FB11CFF2792}" presName="compNode" presStyleCnt="0"/>
      <dgm:spPr/>
    </dgm:pt>
    <dgm:pt modelId="{9DEFD3B0-730E-4053-95F3-DE48F7A07C13}" type="pres">
      <dgm:prSet presAssocID="{5DD5DFE8-1D47-48D6-A90A-8FB11CFF2792}" presName="bgRect" presStyleLbl="bgShp" presStyleIdx="3" presStyleCnt="7"/>
      <dgm:spPr/>
    </dgm:pt>
    <dgm:pt modelId="{8298368C-8456-49FB-89E3-F8EB8CF1A088}" type="pres">
      <dgm:prSet presAssocID="{5DD5DFE8-1D47-48D6-A90A-8FB11CFF2792}" presName="iconRect" presStyleLbl="node1" presStyleIdx="3" presStyleCnt="7"/>
      <dgm:spPr/>
    </dgm:pt>
    <dgm:pt modelId="{CA7D5EAD-9773-4FF3-B77B-75CECB6826C4}" type="pres">
      <dgm:prSet presAssocID="{5DD5DFE8-1D47-48D6-A90A-8FB11CFF2792}" presName="spaceRect" presStyleCnt="0"/>
      <dgm:spPr/>
    </dgm:pt>
    <dgm:pt modelId="{341DE036-62F8-45C1-BEA2-72A11E36D3C5}" type="pres">
      <dgm:prSet presAssocID="{5DD5DFE8-1D47-48D6-A90A-8FB11CFF2792}" presName="parTx" presStyleLbl="revTx" presStyleIdx="3" presStyleCnt="7">
        <dgm:presLayoutVars>
          <dgm:chMax val="0"/>
          <dgm:chPref val="0"/>
        </dgm:presLayoutVars>
      </dgm:prSet>
      <dgm:spPr/>
    </dgm:pt>
    <dgm:pt modelId="{1C9F6992-F957-462E-8B00-C3B6D82B22D7}" type="pres">
      <dgm:prSet presAssocID="{325CFB88-2173-4295-A982-83C117738CCB}" presName="sibTrans" presStyleCnt="0"/>
      <dgm:spPr/>
    </dgm:pt>
    <dgm:pt modelId="{400D0340-3325-4009-9483-7CF176B89D2A}" type="pres">
      <dgm:prSet presAssocID="{80FF3616-89F5-481C-AF07-6F3B03E8F66D}" presName="compNode" presStyleCnt="0"/>
      <dgm:spPr/>
    </dgm:pt>
    <dgm:pt modelId="{B22E42CC-96FC-4138-A750-25C5AE82EB9F}" type="pres">
      <dgm:prSet presAssocID="{80FF3616-89F5-481C-AF07-6F3B03E8F66D}" presName="bgRect" presStyleLbl="bgShp" presStyleIdx="4" presStyleCnt="7"/>
      <dgm:spPr/>
    </dgm:pt>
    <dgm:pt modelId="{2670C3F1-F338-4F6B-B4C8-CAE3239DB08B}" type="pres">
      <dgm:prSet presAssocID="{80FF3616-89F5-481C-AF07-6F3B03E8F66D}" presName="iconRect" presStyleLbl="node1" presStyleIdx="4"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1EE2806F-E211-4348-A14C-CFF7E11A9058}" type="pres">
      <dgm:prSet presAssocID="{80FF3616-89F5-481C-AF07-6F3B03E8F66D}" presName="spaceRect" presStyleCnt="0"/>
      <dgm:spPr/>
    </dgm:pt>
    <dgm:pt modelId="{67BBA0D8-26D2-444F-986A-3DA69E64F17A}" type="pres">
      <dgm:prSet presAssocID="{80FF3616-89F5-481C-AF07-6F3B03E8F66D}" presName="parTx" presStyleLbl="revTx" presStyleIdx="4" presStyleCnt="7">
        <dgm:presLayoutVars>
          <dgm:chMax val="0"/>
          <dgm:chPref val="0"/>
        </dgm:presLayoutVars>
      </dgm:prSet>
      <dgm:spPr/>
    </dgm:pt>
    <dgm:pt modelId="{F3DD772F-1E8C-4C7C-B046-12E4C7443485}" type="pres">
      <dgm:prSet presAssocID="{32EB5677-AFDE-4E4D-BEF4-75CA1FF0B00F}" presName="sibTrans" presStyleCnt="0"/>
      <dgm:spPr/>
    </dgm:pt>
    <dgm:pt modelId="{1069A205-560E-4373-8608-74994C24B451}" type="pres">
      <dgm:prSet presAssocID="{BE800635-26EC-44C0-8BBA-0D4BAF5B59C4}" presName="compNode" presStyleCnt="0"/>
      <dgm:spPr/>
    </dgm:pt>
    <dgm:pt modelId="{CB0CA894-5FC9-460E-AA17-C5E5B116B939}" type="pres">
      <dgm:prSet presAssocID="{BE800635-26EC-44C0-8BBA-0D4BAF5B59C4}" presName="bgRect" presStyleLbl="bgShp" presStyleIdx="5" presStyleCnt="7"/>
      <dgm:spPr/>
    </dgm:pt>
    <dgm:pt modelId="{633745BB-DF5A-4DEB-9CC3-A81A7EB6EECA}" type="pres">
      <dgm:prSet presAssocID="{BE800635-26EC-44C0-8BBA-0D4BAF5B59C4}" presName="iconRect" presStyleLbl="node1" presStyleIdx="5"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7DB90D52-E340-4BE9-B15F-68087D213C8D}" type="pres">
      <dgm:prSet presAssocID="{BE800635-26EC-44C0-8BBA-0D4BAF5B59C4}" presName="spaceRect" presStyleCnt="0"/>
      <dgm:spPr/>
    </dgm:pt>
    <dgm:pt modelId="{EDE6A6B7-1855-4C4D-A5C3-96C56D0D994F}" type="pres">
      <dgm:prSet presAssocID="{BE800635-26EC-44C0-8BBA-0D4BAF5B59C4}" presName="parTx" presStyleLbl="revTx" presStyleIdx="5" presStyleCnt="7">
        <dgm:presLayoutVars>
          <dgm:chMax val="0"/>
          <dgm:chPref val="0"/>
        </dgm:presLayoutVars>
      </dgm:prSet>
      <dgm:spPr/>
    </dgm:pt>
    <dgm:pt modelId="{FDB0F3E2-9FFF-4289-B3D0-AC03F3D1677A}" type="pres">
      <dgm:prSet presAssocID="{9AC2400A-193C-4119-AB6F-AE03E662EA4D}" presName="sibTrans" presStyleCnt="0"/>
      <dgm:spPr/>
    </dgm:pt>
    <dgm:pt modelId="{7959852C-4BD7-47E0-A0BD-0BD598F6CFE6}" type="pres">
      <dgm:prSet presAssocID="{BB24CCC3-CB9C-4015-BBC1-7E7D065912CE}" presName="compNode" presStyleCnt="0"/>
      <dgm:spPr/>
    </dgm:pt>
    <dgm:pt modelId="{099F18BD-89AC-433F-9FDA-5F8E86C900D9}" type="pres">
      <dgm:prSet presAssocID="{BB24CCC3-CB9C-4015-BBC1-7E7D065912CE}" presName="bgRect" presStyleLbl="bgShp" presStyleIdx="6" presStyleCnt="7"/>
      <dgm:spPr/>
    </dgm:pt>
    <dgm:pt modelId="{4704FC16-36B6-47B4-B092-27637E7C8CF2}" type="pres">
      <dgm:prSet presAssocID="{BB24CCC3-CB9C-4015-BBC1-7E7D065912CE}" presName="iconRect" presStyleLbl="node1" presStyleIdx="6"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0AB0ED90-C78A-453F-BE98-EB966D2D0B23}" type="pres">
      <dgm:prSet presAssocID="{BB24CCC3-CB9C-4015-BBC1-7E7D065912CE}" presName="spaceRect" presStyleCnt="0"/>
      <dgm:spPr/>
    </dgm:pt>
    <dgm:pt modelId="{24C941B2-F6CA-41C1-B560-FF41FA89D968}" type="pres">
      <dgm:prSet presAssocID="{BB24CCC3-CB9C-4015-BBC1-7E7D065912CE}" presName="parTx" presStyleLbl="revTx" presStyleIdx="6" presStyleCnt="7">
        <dgm:presLayoutVars>
          <dgm:chMax val="0"/>
          <dgm:chPref val="0"/>
        </dgm:presLayoutVars>
      </dgm:prSet>
      <dgm:spPr/>
    </dgm:pt>
  </dgm:ptLst>
  <dgm:cxnLst>
    <dgm:cxn modelId="{1EFD4003-B211-47A2-A0D0-499C69FEEB90}" type="presOf" srcId="{C6C427BF-16B3-419D-AE54-778EE77837CC}" destId="{CBE63F5A-7C77-482A-A317-B198694FC30C}" srcOrd="0" destOrd="0" presId="urn:microsoft.com/office/officeart/2018/2/layout/IconVerticalSolidList"/>
    <dgm:cxn modelId="{56E9E231-9CC9-4F4B-AC79-FAD70E10986B}" type="presOf" srcId="{BE800635-26EC-44C0-8BBA-0D4BAF5B59C4}" destId="{EDE6A6B7-1855-4C4D-A5C3-96C56D0D994F}" srcOrd="0" destOrd="0" presId="urn:microsoft.com/office/officeart/2018/2/layout/IconVerticalSolidList"/>
    <dgm:cxn modelId="{36219D35-B7B9-4FFE-B109-7490E85444BE}" type="presOf" srcId="{BB24CCC3-CB9C-4015-BBC1-7E7D065912CE}" destId="{24C941B2-F6CA-41C1-B560-FF41FA89D968}" srcOrd="0" destOrd="0" presId="urn:microsoft.com/office/officeart/2018/2/layout/IconVerticalSolidList"/>
    <dgm:cxn modelId="{8637D239-CCA1-4479-BA74-D2C328082885}" srcId="{788E0895-68D7-4BEE-94A0-44042198662D}" destId="{BB24CCC3-CB9C-4015-BBC1-7E7D065912CE}" srcOrd="6" destOrd="0" parTransId="{C919B0DA-34AA-4D20-ABCB-56BF5033D5DE}" sibTransId="{4044B3A4-851A-4ECE-B067-839BC0747F54}"/>
    <dgm:cxn modelId="{30ECB93A-FA00-49BF-99AA-0C12F21F31D8}" type="presOf" srcId="{11F43084-726B-4662-BB0A-698CA8A12C74}" destId="{BA22DB5F-4A18-4036-8966-4D85CD17D4C6}" srcOrd="0" destOrd="0" presId="urn:microsoft.com/office/officeart/2018/2/layout/IconVerticalSolidList"/>
    <dgm:cxn modelId="{2809E451-F62C-4D24-BBBC-05B3DA7D3663}" type="presOf" srcId="{49C1A9D4-F397-455F-93FA-5DF0CE9AB5CB}" destId="{0094D06E-0FD5-42ED-841E-DA2ADD84DE4D}" srcOrd="0" destOrd="0" presId="urn:microsoft.com/office/officeart/2018/2/layout/IconVerticalSolidList"/>
    <dgm:cxn modelId="{7A941155-9436-481E-8344-69ACEEB3D3AC}" srcId="{788E0895-68D7-4BEE-94A0-44042198662D}" destId="{11F43084-726B-4662-BB0A-698CA8A12C74}" srcOrd="2" destOrd="0" parTransId="{0B5B4BB3-A60D-446E-BB68-219A337B03D3}" sibTransId="{F51E6DFD-04AD-494C-AB60-FFB867493F41}"/>
    <dgm:cxn modelId="{96D6A355-9C91-4984-AD5F-84F321C43C64}" srcId="{788E0895-68D7-4BEE-94A0-44042198662D}" destId="{49C1A9D4-F397-455F-93FA-5DF0CE9AB5CB}" srcOrd="1" destOrd="0" parTransId="{8BA0AAD5-7E08-41DF-9A22-4536DA89BEF9}" sibTransId="{FF40E461-9F37-481B-B04E-1959C96910F2}"/>
    <dgm:cxn modelId="{0F01F578-D511-4AD4-8580-3C7025006C11}" type="presOf" srcId="{80FF3616-89F5-481C-AF07-6F3B03E8F66D}" destId="{67BBA0D8-26D2-444F-986A-3DA69E64F17A}" srcOrd="0" destOrd="0" presId="urn:microsoft.com/office/officeart/2018/2/layout/IconVerticalSolidList"/>
    <dgm:cxn modelId="{A7986287-A1DA-4E87-96C0-893AE193D75A}" type="presOf" srcId="{5DD5DFE8-1D47-48D6-A90A-8FB11CFF2792}" destId="{341DE036-62F8-45C1-BEA2-72A11E36D3C5}" srcOrd="0" destOrd="0" presId="urn:microsoft.com/office/officeart/2018/2/layout/IconVerticalSolidList"/>
    <dgm:cxn modelId="{A526B38A-BC67-4D6C-8164-1706A48A6576}" srcId="{788E0895-68D7-4BEE-94A0-44042198662D}" destId="{BE800635-26EC-44C0-8BBA-0D4BAF5B59C4}" srcOrd="5" destOrd="0" parTransId="{6E3283D0-CA4C-43A4-9888-E713700EB59A}" sibTransId="{9AC2400A-193C-4119-AB6F-AE03E662EA4D}"/>
    <dgm:cxn modelId="{523724BC-35E4-4863-A64D-ABF1EEE83896}" type="presOf" srcId="{788E0895-68D7-4BEE-94A0-44042198662D}" destId="{686378CE-6142-46B2-A56D-E9E3EEB9764E}" srcOrd="0" destOrd="0" presId="urn:microsoft.com/office/officeart/2018/2/layout/IconVerticalSolidList"/>
    <dgm:cxn modelId="{0E7A91C7-C471-4B20-BAAD-6F70913D1A88}" srcId="{788E0895-68D7-4BEE-94A0-44042198662D}" destId="{80FF3616-89F5-481C-AF07-6F3B03E8F66D}" srcOrd="4" destOrd="0" parTransId="{4BBEFAC0-3C23-45AE-B10D-516C3290CB18}" sibTransId="{32EB5677-AFDE-4E4D-BEF4-75CA1FF0B00F}"/>
    <dgm:cxn modelId="{990531D1-A982-4E02-8F32-3C8AA7130EDD}" srcId="{788E0895-68D7-4BEE-94A0-44042198662D}" destId="{5DD5DFE8-1D47-48D6-A90A-8FB11CFF2792}" srcOrd="3" destOrd="0" parTransId="{3336D9B9-759F-42B1-8F80-098D6F393F0C}" sibTransId="{325CFB88-2173-4295-A982-83C117738CCB}"/>
    <dgm:cxn modelId="{01A0ADE2-F35A-4144-86FC-7052DD6126B5}" srcId="{788E0895-68D7-4BEE-94A0-44042198662D}" destId="{C6C427BF-16B3-419D-AE54-778EE77837CC}" srcOrd="0" destOrd="0" parTransId="{B48BDB00-E6C1-41E6-9607-D6988D09BCE5}" sibTransId="{AFF5CD52-6FDB-4B21-854C-09F03E57C384}"/>
    <dgm:cxn modelId="{D4A0B257-7EED-41A7-809D-0030470F54F5}" type="presParOf" srcId="{686378CE-6142-46B2-A56D-E9E3EEB9764E}" destId="{DA753DA2-E38E-49C5-844C-86E96DCA6A87}" srcOrd="0" destOrd="0" presId="urn:microsoft.com/office/officeart/2018/2/layout/IconVerticalSolidList"/>
    <dgm:cxn modelId="{BF825582-5704-474C-BA85-E8104F0CA7A0}" type="presParOf" srcId="{DA753DA2-E38E-49C5-844C-86E96DCA6A87}" destId="{5FC19E81-D6FA-419C-A61D-ED614E8795A7}" srcOrd="0" destOrd="0" presId="urn:microsoft.com/office/officeart/2018/2/layout/IconVerticalSolidList"/>
    <dgm:cxn modelId="{AB4D0307-7248-43FA-BE95-517021771C00}" type="presParOf" srcId="{DA753DA2-E38E-49C5-844C-86E96DCA6A87}" destId="{C7E5FA11-370B-48A0-9070-D14CAFAE0E89}" srcOrd="1" destOrd="0" presId="urn:microsoft.com/office/officeart/2018/2/layout/IconVerticalSolidList"/>
    <dgm:cxn modelId="{2C30FCBE-1CAB-4527-940E-F51BB102BE70}" type="presParOf" srcId="{DA753DA2-E38E-49C5-844C-86E96DCA6A87}" destId="{D04C1426-11D0-4616-8EA0-3FBB9C01D06F}" srcOrd="2" destOrd="0" presId="urn:microsoft.com/office/officeart/2018/2/layout/IconVerticalSolidList"/>
    <dgm:cxn modelId="{D00DE1BD-5376-4A50-A2AB-5B6ED497A3E7}" type="presParOf" srcId="{DA753DA2-E38E-49C5-844C-86E96DCA6A87}" destId="{CBE63F5A-7C77-482A-A317-B198694FC30C}" srcOrd="3" destOrd="0" presId="urn:microsoft.com/office/officeart/2018/2/layout/IconVerticalSolidList"/>
    <dgm:cxn modelId="{A43AB511-E38B-4E9F-B49E-9A2AB6101534}" type="presParOf" srcId="{686378CE-6142-46B2-A56D-E9E3EEB9764E}" destId="{F542AA29-1521-46F6-8F67-15F42753EBF1}" srcOrd="1" destOrd="0" presId="urn:microsoft.com/office/officeart/2018/2/layout/IconVerticalSolidList"/>
    <dgm:cxn modelId="{E98A4519-BDCD-4D6A-8A3A-3A7CFB93AC65}" type="presParOf" srcId="{686378CE-6142-46B2-A56D-E9E3EEB9764E}" destId="{31B00F82-546C-400E-AB02-69679D9DD231}" srcOrd="2" destOrd="0" presId="urn:microsoft.com/office/officeart/2018/2/layout/IconVerticalSolidList"/>
    <dgm:cxn modelId="{D736842E-3AAC-43C0-8EFC-11B2A55B195A}" type="presParOf" srcId="{31B00F82-546C-400E-AB02-69679D9DD231}" destId="{5100E30C-C3CB-441A-943D-918AE474DD60}" srcOrd="0" destOrd="0" presId="urn:microsoft.com/office/officeart/2018/2/layout/IconVerticalSolidList"/>
    <dgm:cxn modelId="{9749D3E0-9FD9-4B06-A04D-5F902E70CDA8}" type="presParOf" srcId="{31B00F82-546C-400E-AB02-69679D9DD231}" destId="{2FEBAA6B-4D51-4D6A-82E2-7A702ECE5B31}" srcOrd="1" destOrd="0" presId="urn:microsoft.com/office/officeart/2018/2/layout/IconVerticalSolidList"/>
    <dgm:cxn modelId="{6217EBDE-B640-4AC9-80B3-DA1DFF45CA68}" type="presParOf" srcId="{31B00F82-546C-400E-AB02-69679D9DD231}" destId="{FE770B54-28E2-43FB-B7AB-0997BAD6C539}" srcOrd="2" destOrd="0" presId="urn:microsoft.com/office/officeart/2018/2/layout/IconVerticalSolidList"/>
    <dgm:cxn modelId="{6BCC4ABC-70D3-45C5-A0F6-DD97C83538BF}" type="presParOf" srcId="{31B00F82-546C-400E-AB02-69679D9DD231}" destId="{0094D06E-0FD5-42ED-841E-DA2ADD84DE4D}" srcOrd="3" destOrd="0" presId="urn:microsoft.com/office/officeart/2018/2/layout/IconVerticalSolidList"/>
    <dgm:cxn modelId="{76410DF4-9CB6-47EF-BE99-23DE64D873AB}" type="presParOf" srcId="{686378CE-6142-46B2-A56D-E9E3EEB9764E}" destId="{9168E569-EC2C-48EA-B8FC-A2EC27250E2A}" srcOrd="3" destOrd="0" presId="urn:microsoft.com/office/officeart/2018/2/layout/IconVerticalSolidList"/>
    <dgm:cxn modelId="{735DA328-71DE-4118-BE94-34E1AA2B8B39}" type="presParOf" srcId="{686378CE-6142-46B2-A56D-E9E3EEB9764E}" destId="{52FE9370-46A1-48E8-A29A-C6D0C4004434}" srcOrd="4" destOrd="0" presId="urn:microsoft.com/office/officeart/2018/2/layout/IconVerticalSolidList"/>
    <dgm:cxn modelId="{C9ED2E03-B119-4D4A-9396-F328E1008064}" type="presParOf" srcId="{52FE9370-46A1-48E8-A29A-C6D0C4004434}" destId="{29E6D39C-2CD4-46F0-A610-55A5BDD769B8}" srcOrd="0" destOrd="0" presId="urn:microsoft.com/office/officeart/2018/2/layout/IconVerticalSolidList"/>
    <dgm:cxn modelId="{B48BDF04-3325-41E0-85AB-3D05B2B4369E}" type="presParOf" srcId="{52FE9370-46A1-48E8-A29A-C6D0C4004434}" destId="{758B935B-E1AF-437B-841D-4C936607A036}" srcOrd="1" destOrd="0" presId="urn:microsoft.com/office/officeart/2018/2/layout/IconVerticalSolidList"/>
    <dgm:cxn modelId="{5A13DE2D-E201-46B2-AEE8-4FD9ABFE0D90}" type="presParOf" srcId="{52FE9370-46A1-48E8-A29A-C6D0C4004434}" destId="{E01A20C8-38E6-41A3-B2A0-A34AE53B7E3C}" srcOrd="2" destOrd="0" presId="urn:microsoft.com/office/officeart/2018/2/layout/IconVerticalSolidList"/>
    <dgm:cxn modelId="{9932BFED-ED1D-4A3B-A0EA-4C5989AD3ED2}" type="presParOf" srcId="{52FE9370-46A1-48E8-A29A-C6D0C4004434}" destId="{BA22DB5F-4A18-4036-8966-4D85CD17D4C6}" srcOrd="3" destOrd="0" presId="urn:microsoft.com/office/officeart/2018/2/layout/IconVerticalSolidList"/>
    <dgm:cxn modelId="{6D94B4E3-92BD-4207-BC2B-7D2C99E54C85}" type="presParOf" srcId="{686378CE-6142-46B2-A56D-E9E3EEB9764E}" destId="{C410BB70-AE83-4E58-A847-AD18B55BB6A3}" srcOrd="5" destOrd="0" presId="urn:microsoft.com/office/officeart/2018/2/layout/IconVerticalSolidList"/>
    <dgm:cxn modelId="{0B07CEF7-0DBA-4ABC-8BDB-E14581339E39}" type="presParOf" srcId="{686378CE-6142-46B2-A56D-E9E3EEB9764E}" destId="{58CE3D39-5368-4465-AC5F-AAAC2C9A474C}" srcOrd="6" destOrd="0" presId="urn:microsoft.com/office/officeart/2018/2/layout/IconVerticalSolidList"/>
    <dgm:cxn modelId="{594AB203-EB38-4E5A-9BDE-243025907213}" type="presParOf" srcId="{58CE3D39-5368-4465-AC5F-AAAC2C9A474C}" destId="{9DEFD3B0-730E-4053-95F3-DE48F7A07C13}" srcOrd="0" destOrd="0" presId="urn:microsoft.com/office/officeart/2018/2/layout/IconVerticalSolidList"/>
    <dgm:cxn modelId="{5331F52F-3818-4A31-8FF7-DEFBD372B6CF}" type="presParOf" srcId="{58CE3D39-5368-4465-AC5F-AAAC2C9A474C}" destId="{8298368C-8456-49FB-89E3-F8EB8CF1A088}" srcOrd="1" destOrd="0" presId="urn:microsoft.com/office/officeart/2018/2/layout/IconVerticalSolidList"/>
    <dgm:cxn modelId="{1CC4D9C0-77D6-4251-BE1F-25918D0519E0}" type="presParOf" srcId="{58CE3D39-5368-4465-AC5F-AAAC2C9A474C}" destId="{CA7D5EAD-9773-4FF3-B77B-75CECB6826C4}" srcOrd="2" destOrd="0" presId="urn:microsoft.com/office/officeart/2018/2/layout/IconVerticalSolidList"/>
    <dgm:cxn modelId="{09728F63-B441-4298-9292-B6ADA2C4250D}" type="presParOf" srcId="{58CE3D39-5368-4465-AC5F-AAAC2C9A474C}" destId="{341DE036-62F8-45C1-BEA2-72A11E36D3C5}" srcOrd="3" destOrd="0" presId="urn:microsoft.com/office/officeart/2018/2/layout/IconVerticalSolidList"/>
    <dgm:cxn modelId="{9187EFC5-7E5A-4BEE-953F-01690FF5D0EF}" type="presParOf" srcId="{686378CE-6142-46B2-A56D-E9E3EEB9764E}" destId="{1C9F6992-F957-462E-8B00-C3B6D82B22D7}" srcOrd="7" destOrd="0" presId="urn:microsoft.com/office/officeart/2018/2/layout/IconVerticalSolidList"/>
    <dgm:cxn modelId="{6577850C-CC41-4348-AAA7-EE240620FA45}" type="presParOf" srcId="{686378CE-6142-46B2-A56D-E9E3EEB9764E}" destId="{400D0340-3325-4009-9483-7CF176B89D2A}" srcOrd="8" destOrd="0" presId="urn:microsoft.com/office/officeart/2018/2/layout/IconVerticalSolidList"/>
    <dgm:cxn modelId="{D0F12B0A-62F2-4A6E-A0C5-A7FB254338F7}" type="presParOf" srcId="{400D0340-3325-4009-9483-7CF176B89D2A}" destId="{B22E42CC-96FC-4138-A750-25C5AE82EB9F}" srcOrd="0" destOrd="0" presId="urn:microsoft.com/office/officeart/2018/2/layout/IconVerticalSolidList"/>
    <dgm:cxn modelId="{AEE55F39-31EC-49DE-81F9-9E42EAAEC6FE}" type="presParOf" srcId="{400D0340-3325-4009-9483-7CF176B89D2A}" destId="{2670C3F1-F338-4F6B-B4C8-CAE3239DB08B}" srcOrd="1" destOrd="0" presId="urn:microsoft.com/office/officeart/2018/2/layout/IconVerticalSolidList"/>
    <dgm:cxn modelId="{6454F4F8-5CA0-4D32-89A2-ED1D244EB070}" type="presParOf" srcId="{400D0340-3325-4009-9483-7CF176B89D2A}" destId="{1EE2806F-E211-4348-A14C-CFF7E11A9058}" srcOrd="2" destOrd="0" presId="urn:microsoft.com/office/officeart/2018/2/layout/IconVerticalSolidList"/>
    <dgm:cxn modelId="{658AB775-A98A-441C-AED8-46EF7FE5C931}" type="presParOf" srcId="{400D0340-3325-4009-9483-7CF176B89D2A}" destId="{67BBA0D8-26D2-444F-986A-3DA69E64F17A}" srcOrd="3" destOrd="0" presId="urn:microsoft.com/office/officeart/2018/2/layout/IconVerticalSolidList"/>
    <dgm:cxn modelId="{C7FB5778-8942-492A-BDA8-0B3C8AD7A770}" type="presParOf" srcId="{686378CE-6142-46B2-A56D-E9E3EEB9764E}" destId="{F3DD772F-1E8C-4C7C-B046-12E4C7443485}" srcOrd="9" destOrd="0" presId="urn:microsoft.com/office/officeart/2018/2/layout/IconVerticalSolidList"/>
    <dgm:cxn modelId="{1A552603-8EFD-4F2E-BC5B-46BBEA7984AB}" type="presParOf" srcId="{686378CE-6142-46B2-A56D-E9E3EEB9764E}" destId="{1069A205-560E-4373-8608-74994C24B451}" srcOrd="10" destOrd="0" presId="urn:microsoft.com/office/officeart/2018/2/layout/IconVerticalSolidList"/>
    <dgm:cxn modelId="{7D2B8DA2-FD04-4328-BDFD-2552B32561D5}" type="presParOf" srcId="{1069A205-560E-4373-8608-74994C24B451}" destId="{CB0CA894-5FC9-460E-AA17-C5E5B116B939}" srcOrd="0" destOrd="0" presId="urn:microsoft.com/office/officeart/2018/2/layout/IconVerticalSolidList"/>
    <dgm:cxn modelId="{34077678-7A2D-4A47-842C-754757555A4D}" type="presParOf" srcId="{1069A205-560E-4373-8608-74994C24B451}" destId="{633745BB-DF5A-4DEB-9CC3-A81A7EB6EECA}" srcOrd="1" destOrd="0" presId="urn:microsoft.com/office/officeart/2018/2/layout/IconVerticalSolidList"/>
    <dgm:cxn modelId="{6DC84F52-D98B-4530-87E8-1EFA7D43545C}" type="presParOf" srcId="{1069A205-560E-4373-8608-74994C24B451}" destId="{7DB90D52-E340-4BE9-B15F-68087D213C8D}" srcOrd="2" destOrd="0" presId="urn:microsoft.com/office/officeart/2018/2/layout/IconVerticalSolidList"/>
    <dgm:cxn modelId="{62CC76B6-23AC-41ED-8756-43EBEBD25BB8}" type="presParOf" srcId="{1069A205-560E-4373-8608-74994C24B451}" destId="{EDE6A6B7-1855-4C4D-A5C3-96C56D0D994F}" srcOrd="3" destOrd="0" presId="urn:microsoft.com/office/officeart/2018/2/layout/IconVerticalSolidList"/>
    <dgm:cxn modelId="{C03615C5-C970-4A2B-B22E-E5A3A10F8B79}" type="presParOf" srcId="{686378CE-6142-46B2-A56D-E9E3EEB9764E}" destId="{FDB0F3E2-9FFF-4289-B3D0-AC03F3D1677A}" srcOrd="11" destOrd="0" presId="urn:microsoft.com/office/officeart/2018/2/layout/IconVerticalSolidList"/>
    <dgm:cxn modelId="{D9ACAECE-9B66-4087-AAD1-16D22C694534}" type="presParOf" srcId="{686378CE-6142-46B2-A56D-E9E3EEB9764E}" destId="{7959852C-4BD7-47E0-A0BD-0BD598F6CFE6}" srcOrd="12" destOrd="0" presId="urn:microsoft.com/office/officeart/2018/2/layout/IconVerticalSolidList"/>
    <dgm:cxn modelId="{3128C817-3B73-415E-8537-9C1FE34C5C2B}" type="presParOf" srcId="{7959852C-4BD7-47E0-A0BD-0BD598F6CFE6}" destId="{099F18BD-89AC-433F-9FDA-5F8E86C900D9}" srcOrd="0" destOrd="0" presId="urn:microsoft.com/office/officeart/2018/2/layout/IconVerticalSolidList"/>
    <dgm:cxn modelId="{032E9C3C-71DE-48FE-ABE4-4FB6215A19F2}" type="presParOf" srcId="{7959852C-4BD7-47E0-A0BD-0BD598F6CFE6}" destId="{4704FC16-36B6-47B4-B092-27637E7C8CF2}" srcOrd="1" destOrd="0" presId="urn:microsoft.com/office/officeart/2018/2/layout/IconVerticalSolidList"/>
    <dgm:cxn modelId="{6E198F3E-499C-4A37-A095-E6115BD2E736}" type="presParOf" srcId="{7959852C-4BD7-47E0-A0BD-0BD598F6CFE6}" destId="{0AB0ED90-C78A-453F-BE98-EB966D2D0B23}" srcOrd="2" destOrd="0" presId="urn:microsoft.com/office/officeart/2018/2/layout/IconVerticalSolidList"/>
    <dgm:cxn modelId="{4A8C8A14-8242-4627-BF27-5A2BD7308843}" type="presParOf" srcId="{7959852C-4BD7-47E0-A0BD-0BD598F6CFE6}" destId="{24C941B2-F6CA-41C1-B560-FF41FA89D9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9578-FF60-438D-A957-A99E000908FD}">
      <dsp:nvSpPr>
        <dsp:cNvPr id="0" name=""/>
        <dsp:cNvSpPr/>
      </dsp:nvSpPr>
      <dsp:spPr>
        <a:xfrm>
          <a:off x="2738" y="118199"/>
          <a:ext cx="2669976"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Members</a:t>
          </a:r>
        </a:p>
      </dsp:txBody>
      <dsp:txXfrm>
        <a:off x="2738" y="118199"/>
        <a:ext cx="2669976" cy="432000"/>
      </dsp:txXfrm>
    </dsp:sp>
    <dsp:sp modelId="{38378B0C-4E50-47BC-802D-4E601FD39CF1}">
      <dsp:nvSpPr>
        <dsp:cNvPr id="0" name=""/>
        <dsp:cNvSpPr/>
      </dsp:nvSpPr>
      <dsp:spPr>
        <a:xfrm>
          <a:off x="2738" y="550199"/>
          <a:ext cx="2669976"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Member handbook and training to help navigate the process</a:t>
          </a:r>
        </a:p>
        <a:p>
          <a:pPr marL="114300" lvl="1" indent="-114300" algn="l" defTabSz="666750">
            <a:lnSpc>
              <a:spcPct val="90000"/>
            </a:lnSpc>
            <a:spcBef>
              <a:spcPct val="0"/>
            </a:spcBef>
            <a:spcAft>
              <a:spcPct val="15000"/>
            </a:spcAft>
            <a:buChar char="•"/>
          </a:pPr>
          <a:r>
            <a:rPr lang="en-US" sz="1500" kern="1200" dirty="0"/>
            <a:t>Decide how much of the assessment to go through (outside the required items)</a:t>
          </a:r>
        </a:p>
        <a:p>
          <a:pPr marL="114300" lvl="1" indent="-114300" algn="l" defTabSz="666750">
            <a:lnSpc>
              <a:spcPct val="90000"/>
            </a:lnSpc>
            <a:spcBef>
              <a:spcPct val="0"/>
            </a:spcBef>
            <a:spcAft>
              <a:spcPct val="15000"/>
            </a:spcAft>
            <a:buChar char="•"/>
          </a:pPr>
          <a:r>
            <a:rPr lang="en-US" sz="1500" kern="1200" dirty="0"/>
            <a:t>Can invite anyone to participate in the process</a:t>
          </a:r>
        </a:p>
        <a:p>
          <a:pPr marL="114300" lvl="1" indent="-114300" algn="l" defTabSz="666750">
            <a:lnSpc>
              <a:spcPct val="90000"/>
            </a:lnSpc>
            <a:spcBef>
              <a:spcPct val="0"/>
            </a:spcBef>
            <a:spcAft>
              <a:spcPct val="15000"/>
            </a:spcAft>
            <a:buChar char="•"/>
          </a:pPr>
          <a:r>
            <a:rPr lang="en-US" sz="1500" kern="1200" dirty="0"/>
            <a:t>Members decide where the CSA &amp; PCSP are conducted</a:t>
          </a:r>
        </a:p>
        <a:p>
          <a:pPr marL="114300" lvl="1" indent="-114300" algn="l" defTabSz="666750">
            <a:lnSpc>
              <a:spcPct val="90000"/>
            </a:lnSpc>
            <a:spcBef>
              <a:spcPct val="0"/>
            </a:spcBef>
            <a:spcAft>
              <a:spcPct val="15000"/>
            </a:spcAft>
            <a:buChar char="•"/>
          </a:pPr>
          <a:r>
            <a:rPr lang="en-US" sz="1500" kern="1200" dirty="0"/>
            <a:t>Will have direct access to their own Member record through a Mobile application</a:t>
          </a:r>
        </a:p>
      </dsp:txBody>
      <dsp:txXfrm>
        <a:off x="2738" y="550199"/>
        <a:ext cx="2669976" cy="3294000"/>
      </dsp:txXfrm>
    </dsp:sp>
    <dsp:sp modelId="{6BBCC54C-1736-48ED-B9F4-2A4B3CC5A2C4}">
      <dsp:nvSpPr>
        <dsp:cNvPr id="0" name=""/>
        <dsp:cNvSpPr/>
      </dsp:nvSpPr>
      <dsp:spPr>
        <a:xfrm>
          <a:off x="3046511" y="118199"/>
          <a:ext cx="2669976"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Case Managers</a:t>
          </a:r>
        </a:p>
      </dsp:txBody>
      <dsp:txXfrm>
        <a:off x="3046511" y="118199"/>
        <a:ext cx="2669976" cy="432000"/>
      </dsp:txXfrm>
    </dsp:sp>
    <dsp:sp modelId="{778FFD8E-8740-476B-B2C2-EF4B8F6C0592}">
      <dsp:nvSpPr>
        <dsp:cNvPr id="0" name=""/>
        <dsp:cNvSpPr/>
      </dsp:nvSpPr>
      <dsp:spPr>
        <a:xfrm>
          <a:off x="3046511" y="550199"/>
          <a:ext cx="2669976"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Case managers at Case Management Agencies contracted with the Department conduct the process</a:t>
          </a:r>
        </a:p>
        <a:p>
          <a:pPr marL="114300" lvl="1" indent="-114300" algn="l" defTabSz="666750">
            <a:lnSpc>
              <a:spcPct val="90000"/>
            </a:lnSpc>
            <a:spcBef>
              <a:spcPct val="0"/>
            </a:spcBef>
            <a:spcAft>
              <a:spcPct val="15000"/>
            </a:spcAft>
            <a:buChar char="•"/>
          </a:pPr>
          <a:r>
            <a:rPr lang="en-US" sz="1500" kern="1200" dirty="0"/>
            <a:t>New, comprehensive training for all case managers, including person-centeredness</a:t>
          </a:r>
        </a:p>
        <a:p>
          <a:pPr marL="228600" lvl="2" indent="-114300" algn="l" defTabSz="666750">
            <a:lnSpc>
              <a:spcPct val="90000"/>
            </a:lnSpc>
            <a:spcBef>
              <a:spcPct val="0"/>
            </a:spcBef>
            <a:spcAft>
              <a:spcPct val="15000"/>
            </a:spcAft>
            <a:buChar char="•"/>
          </a:pPr>
          <a:r>
            <a:rPr lang="en-US" sz="1500" kern="1200" dirty="0"/>
            <a:t>Required to demonstrate competency before conducting CSA</a:t>
          </a:r>
        </a:p>
        <a:p>
          <a:pPr marL="114300" lvl="1" indent="-114300" algn="l" defTabSz="666750">
            <a:lnSpc>
              <a:spcPct val="90000"/>
            </a:lnSpc>
            <a:spcBef>
              <a:spcPct val="0"/>
            </a:spcBef>
            <a:spcAft>
              <a:spcPct val="15000"/>
            </a:spcAft>
            <a:buChar char="•"/>
          </a:pPr>
          <a:r>
            <a:rPr lang="en-US" sz="1500" kern="1200" dirty="0"/>
            <a:t>New IT system to support the process and ongoing case management</a:t>
          </a:r>
        </a:p>
      </dsp:txBody>
      <dsp:txXfrm>
        <a:off x="3046511" y="550199"/>
        <a:ext cx="2669976" cy="3294000"/>
      </dsp:txXfrm>
    </dsp:sp>
    <dsp:sp modelId="{ED8D014D-14AA-426C-B24E-184C0B13B64B}">
      <dsp:nvSpPr>
        <dsp:cNvPr id="0" name=""/>
        <dsp:cNvSpPr/>
      </dsp:nvSpPr>
      <dsp:spPr>
        <a:xfrm>
          <a:off x="6090284" y="118199"/>
          <a:ext cx="2669976" cy="432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Providers</a:t>
          </a:r>
        </a:p>
      </dsp:txBody>
      <dsp:txXfrm>
        <a:off x="6090284" y="118199"/>
        <a:ext cx="2669976" cy="432000"/>
      </dsp:txXfrm>
    </dsp:sp>
    <dsp:sp modelId="{9020AB4F-E7C7-4BA9-8293-AFBFD3322CEC}">
      <dsp:nvSpPr>
        <dsp:cNvPr id="0" name=""/>
        <dsp:cNvSpPr/>
      </dsp:nvSpPr>
      <dsp:spPr>
        <a:xfrm>
          <a:off x="6090284" y="550199"/>
          <a:ext cx="2669976"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Receive a copy of the person-centered support plan</a:t>
          </a:r>
        </a:p>
        <a:p>
          <a:pPr marL="114300" lvl="1" indent="-114300" algn="l" defTabSz="666750">
            <a:lnSpc>
              <a:spcPct val="90000"/>
            </a:lnSpc>
            <a:spcBef>
              <a:spcPct val="0"/>
            </a:spcBef>
            <a:spcAft>
              <a:spcPct val="15000"/>
            </a:spcAft>
            <a:buChar char="•"/>
          </a:pPr>
          <a:r>
            <a:rPr lang="en-US" sz="1500" kern="1200" dirty="0"/>
            <a:t>Providers must sign agreement with the decision made by Members for services they will provide</a:t>
          </a:r>
        </a:p>
      </dsp:txBody>
      <dsp:txXfrm>
        <a:off x="6090284" y="550199"/>
        <a:ext cx="2669976" cy="329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9E81-D6FA-419C-A61D-ED614E8795A7}">
      <dsp:nvSpPr>
        <dsp:cNvPr id="0" name=""/>
        <dsp:cNvSpPr/>
      </dsp:nvSpPr>
      <dsp:spPr>
        <a:xfrm>
          <a:off x="0" y="332"/>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5FA11-370B-48A0-9070-D14CAFAE0E89}">
      <dsp:nvSpPr>
        <dsp:cNvPr id="0" name=""/>
        <dsp:cNvSpPr/>
      </dsp:nvSpPr>
      <dsp:spPr>
        <a:xfrm>
          <a:off x="138279" y="103184"/>
          <a:ext cx="251417" cy="251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63F5A-7C77-482A-A317-B198694FC30C}">
      <dsp:nvSpPr>
        <dsp:cNvPr id="0" name=""/>
        <dsp:cNvSpPr/>
      </dsp:nvSpPr>
      <dsp:spPr>
        <a:xfrm>
          <a:off x="527975" y="332"/>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Get copies of the proposed application and distribute it to others</a:t>
          </a:r>
        </a:p>
      </dsp:txBody>
      <dsp:txXfrm>
        <a:off x="527975" y="332"/>
        <a:ext cx="7701624" cy="457121"/>
      </dsp:txXfrm>
    </dsp:sp>
    <dsp:sp modelId="{5100E30C-C3CB-441A-943D-918AE474DD60}">
      <dsp:nvSpPr>
        <dsp:cNvPr id="0" name=""/>
        <dsp:cNvSpPr/>
      </dsp:nvSpPr>
      <dsp:spPr>
        <a:xfrm>
          <a:off x="0" y="571734"/>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AA6B-4D51-4D6A-82E2-7A702ECE5B31}">
      <dsp:nvSpPr>
        <dsp:cNvPr id="0" name=""/>
        <dsp:cNvSpPr/>
      </dsp:nvSpPr>
      <dsp:spPr>
        <a:xfrm>
          <a:off x="138279" y="674586"/>
          <a:ext cx="251417" cy="2514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4D06E-0FD5-42ED-841E-DA2ADD84DE4D}">
      <dsp:nvSpPr>
        <dsp:cNvPr id="0" name=""/>
        <dsp:cNvSpPr/>
      </dsp:nvSpPr>
      <dsp:spPr>
        <a:xfrm>
          <a:off x="527975" y="571734"/>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Hold discussion sessions about the proposed services as compared to what people need</a:t>
          </a:r>
        </a:p>
      </dsp:txBody>
      <dsp:txXfrm>
        <a:off x="527975" y="571734"/>
        <a:ext cx="7701624" cy="457121"/>
      </dsp:txXfrm>
    </dsp:sp>
    <dsp:sp modelId="{29E6D39C-2CD4-46F0-A610-55A5BDD769B8}">
      <dsp:nvSpPr>
        <dsp:cNvPr id="0" name=""/>
        <dsp:cNvSpPr/>
      </dsp:nvSpPr>
      <dsp:spPr>
        <a:xfrm>
          <a:off x="0" y="1143136"/>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B935B-E1AF-437B-841D-4C936607A036}">
      <dsp:nvSpPr>
        <dsp:cNvPr id="0" name=""/>
        <dsp:cNvSpPr/>
      </dsp:nvSpPr>
      <dsp:spPr>
        <a:xfrm>
          <a:off x="138279" y="1245989"/>
          <a:ext cx="251417" cy="251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2DB5F-4A18-4036-8966-4D85CD17D4C6}">
      <dsp:nvSpPr>
        <dsp:cNvPr id="0" name=""/>
        <dsp:cNvSpPr/>
      </dsp:nvSpPr>
      <dsp:spPr>
        <a:xfrm>
          <a:off x="527975" y="1143136"/>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Show up in person and give public comment – ask questions</a:t>
          </a:r>
        </a:p>
      </dsp:txBody>
      <dsp:txXfrm>
        <a:off x="527975" y="1143136"/>
        <a:ext cx="7701624" cy="457121"/>
      </dsp:txXfrm>
    </dsp:sp>
    <dsp:sp modelId="{9DEFD3B0-730E-4053-95F3-DE48F7A07C13}">
      <dsp:nvSpPr>
        <dsp:cNvPr id="0" name=""/>
        <dsp:cNvSpPr/>
      </dsp:nvSpPr>
      <dsp:spPr>
        <a:xfrm>
          <a:off x="0" y="1714539"/>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8368C-8456-49FB-89E3-F8EB8CF1A088}">
      <dsp:nvSpPr>
        <dsp:cNvPr id="0" name=""/>
        <dsp:cNvSpPr/>
      </dsp:nvSpPr>
      <dsp:spPr>
        <a:xfrm>
          <a:off x="138279" y="1817391"/>
          <a:ext cx="251417" cy="2514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DE036-62F8-45C1-BEA2-72A11E36D3C5}">
      <dsp:nvSpPr>
        <dsp:cNvPr id="0" name=""/>
        <dsp:cNvSpPr/>
      </dsp:nvSpPr>
      <dsp:spPr>
        <a:xfrm>
          <a:off x="527975" y="1714539"/>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Ask for a meeting with the state agency to learn more about the application</a:t>
          </a:r>
        </a:p>
      </dsp:txBody>
      <dsp:txXfrm>
        <a:off x="527975" y="1714539"/>
        <a:ext cx="7701624" cy="457121"/>
      </dsp:txXfrm>
    </dsp:sp>
    <dsp:sp modelId="{B22E42CC-96FC-4138-A750-25C5AE82EB9F}">
      <dsp:nvSpPr>
        <dsp:cNvPr id="0" name=""/>
        <dsp:cNvSpPr/>
      </dsp:nvSpPr>
      <dsp:spPr>
        <a:xfrm>
          <a:off x="0" y="2285941"/>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0C3F1-F338-4F6B-B4C8-CAE3239DB08B}">
      <dsp:nvSpPr>
        <dsp:cNvPr id="0" name=""/>
        <dsp:cNvSpPr/>
      </dsp:nvSpPr>
      <dsp:spPr>
        <a:xfrm>
          <a:off x="138279" y="2388793"/>
          <a:ext cx="251417" cy="251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BA0D8-26D2-444F-986A-3DA69E64F17A}">
      <dsp:nvSpPr>
        <dsp:cNvPr id="0" name=""/>
        <dsp:cNvSpPr/>
      </dsp:nvSpPr>
      <dsp:spPr>
        <a:xfrm>
          <a:off x="527975" y="2285941"/>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Submit written comments from your organization</a:t>
          </a:r>
        </a:p>
      </dsp:txBody>
      <dsp:txXfrm>
        <a:off x="527975" y="2285941"/>
        <a:ext cx="7701624" cy="457121"/>
      </dsp:txXfrm>
    </dsp:sp>
    <dsp:sp modelId="{CB0CA894-5FC9-460E-AA17-C5E5B116B939}">
      <dsp:nvSpPr>
        <dsp:cNvPr id="0" name=""/>
        <dsp:cNvSpPr/>
      </dsp:nvSpPr>
      <dsp:spPr>
        <a:xfrm>
          <a:off x="0" y="2857343"/>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745BB-DF5A-4DEB-9CC3-A81A7EB6EECA}">
      <dsp:nvSpPr>
        <dsp:cNvPr id="0" name=""/>
        <dsp:cNvSpPr/>
      </dsp:nvSpPr>
      <dsp:spPr>
        <a:xfrm>
          <a:off x="138279" y="2960196"/>
          <a:ext cx="251417" cy="251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E6A6B7-1855-4C4D-A5C3-96C56D0D994F}">
      <dsp:nvSpPr>
        <dsp:cNvPr id="0" name=""/>
        <dsp:cNvSpPr/>
      </dsp:nvSpPr>
      <dsp:spPr>
        <a:xfrm>
          <a:off x="527975" y="2857343"/>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Coordinate templates for others to use in submitting comments</a:t>
          </a:r>
        </a:p>
      </dsp:txBody>
      <dsp:txXfrm>
        <a:off x="527975" y="2857343"/>
        <a:ext cx="7701624" cy="457121"/>
      </dsp:txXfrm>
    </dsp:sp>
    <dsp:sp modelId="{099F18BD-89AC-433F-9FDA-5F8E86C900D9}">
      <dsp:nvSpPr>
        <dsp:cNvPr id="0" name=""/>
        <dsp:cNvSpPr/>
      </dsp:nvSpPr>
      <dsp:spPr>
        <a:xfrm>
          <a:off x="0" y="3428746"/>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4FC16-36B6-47B4-B092-27637E7C8CF2}">
      <dsp:nvSpPr>
        <dsp:cNvPr id="0" name=""/>
        <dsp:cNvSpPr/>
      </dsp:nvSpPr>
      <dsp:spPr>
        <a:xfrm>
          <a:off x="138279" y="3531598"/>
          <a:ext cx="251417" cy="2514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941B2-F6CA-41C1-B560-FF41FA89D968}">
      <dsp:nvSpPr>
        <dsp:cNvPr id="0" name=""/>
        <dsp:cNvSpPr/>
      </dsp:nvSpPr>
      <dsp:spPr>
        <a:xfrm>
          <a:off x="527975" y="3428746"/>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Consult partners about submitting join comments</a:t>
          </a:r>
        </a:p>
      </dsp:txBody>
      <dsp:txXfrm>
        <a:off x="527975" y="3428746"/>
        <a:ext cx="7701624" cy="4571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4/18/2023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4/18/2023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dirty="0">
                <a:solidFill>
                  <a:srgbClr val="262626"/>
                </a:solidFill>
                <a:effectLst/>
                <a:latin typeface="SanFranciscoDisplay-Regular"/>
              </a:rPr>
              <a:t> </a:t>
            </a: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18</a:t>
            </a:fld>
            <a:endParaRPr lang="en-US" dirty="0"/>
          </a:p>
        </p:txBody>
      </p:sp>
    </p:spTree>
    <p:extLst>
      <p:ext uri="{BB962C8B-B14F-4D97-AF65-F5344CB8AC3E}">
        <p14:creationId xmlns:p14="http://schemas.microsoft.com/office/powerpoint/2010/main" val="159900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t>Started in 2014 with a contractor conducting an environmental scan of National Assessment &amp; Plan tools and a review of the Person-Centeredness of the Department’s practices &amp; systems</a:t>
            </a:r>
          </a:p>
          <a:p>
            <a:r>
              <a:rPr lang="en-US" sz="1200" dirty="0"/>
              <a:t>*All populations (Elderly, physical disabilities, brain injury, mental health, spinal cord injuries, IDD, all children’s waivers)</a:t>
            </a:r>
          </a:p>
        </p:txBody>
      </p:sp>
      <p:sp>
        <p:nvSpPr>
          <p:cNvPr id="4" name="Slide Number Placeholder 3"/>
          <p:cNvSpPr>
            <a:spLocks noGrp="1"/>
          </p:cNvSpPr>
          <p:nvPr>
            <p:ph type="sldNum" sz="quarter" idx="5"/>
          </p:nvPr>
        </p:nvSpPr>
        <p:spPr/>
        <p:txBody>
          <a:bodyPr/>
          <a:lstStyle/>
          <a:p>
            <a:fld id="{2F578678-88A4-4BE9-BB45-C5BDA72D90F8}" type="slidenum">
              <a:rPr lang="en-US" smtClean="0"/>
              <a:pPr/>
              <a:t>20</a:t>
            </a:fld>
            <a:endParaRPr lang="en-US" dirty="0"/>
          </a:p>
        </p:txBody>
      </p:sp>
    </p:spTree>
    <p:extLst>
      <p:ext uri="{BB962C8B-B14F-4D97-AF65-F5344CB8AC3E}">
        <p14:creationId xmlns:p14="http://schemas.microsoft.com/office/powerpoint/2010/main" val="154554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222222"/>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21</a:t>
            </a:fld>
            <a:endParaRPr lang="en-US" dirty="0"/>
          </a:p>
        </p:txBody>
      </p:sp>
    </p:spTree>
    <p:extLst>
      <p:ext uri="{BB962C8B-B14F-4D97-AF65-F5344CB8AC3E}">
        <p14:creationId xmlns:p14="http://schemas.microsoft.com/office/powerpoint/2010/main" val="316156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22</a:t>
            </a:fld>
            <a:endParaRPr lang="en-US" dirty="0"/>
          </a:p>
        </p:txBody>
      </p:sp>
    </p:spTree>
    <p:extLst>
      <p:ext uri="{BB962C8B-B14F-4D97-AF65-F5344CB8AC3E}">
        <p14:creationId xmlns:p14="http://schemas.microsoft.com/office/powerpoint/2010/main" val="355910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n-US" b="0" i="0" dirty="0">
                <a:solidFill>
                  <a:srgbClr val="222222"/>
                </a:solidFill>
                <a:effectLst/>
                <a:latin typeface="Calibri" panose="020F0502020204030204" pitchFamily="34" charset="0"/>
              </a:rPr>
              <a:t>Assures that all pieces are person centered and avoids asking people the same questions over and over</a:t>
            </a:r>
          </a:p>
          <a:p>
            <a:pPr algn="l">
              <a:buFont typeface="Arial" panose="020B0604020202020204" pitchFamily="34" charset="0"/>
              <a:buChar char="•"/>
            </a:pPr>
            <a:r>
              <a:rPr lang="en-US" b="0" i="0" dirty="0">
                <a:solidFill>
                  <a:srgbClr val="222222"/>
                </a:solidFill>
                <a:effectLst/>
                <a:latin typeface="Calibri" panose="020F0502020204030204" pitchFamily="34" charset="0"/>
              </a:rPr>
              <a:t>Across all waivers (list them) for all populations</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23</a:t>
            </a:fld>
            <a:endParaRPr lang="en-US" dirty="0"/>
          </a:p>
        </p:txBody>
      </p:sp>
    </p:spTree>
    <p:extLst>
      <p:ext uri="{BB962C8B-B14F-4D97-AF65-F5344CB8AC3E}">
        <p14:creationId xmlns:p14="http://schemas.microsoft.com/office/powerpoint/2010/main" val="62874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22222"/>
                </a:solidFill>
                <a:effectLst/>
                <a:latin typeface="Calibri" panose="020F0502020204030204" pitchFamily="34" charset="0"/>
              </a:rPr>
              <a:t>Requirements in the plan with screen shots of things important to people such as</a:t>
            </a:r>
          </a:p>
          <a:p>
            <a:pPr lvl="1">
              <a:buFont typeface="Arial" panose="020B0604020202020204" pitchFamily="34" charset="0"/>
              <a:buChar char="•"/>
            </a:pPr>
            <a:r>
              <a:rPr lang="en-US" b="0" i="0" dirty="0">
                <a:solidFill>
                  <a:srgbClr val="222222"/>
                </a:solidFill>
                <a:effectLst/>
                <a:latin typeface="Calibri" panose="020F0502020204030204" pitchFamily="34" charset="0"/>
              </a:rPr>
              <a:t>Needs, preferences and services linked to them</a:t>
            </a:r>
          </a:p>
          <a:p>
            <a:pPr lvl="1">
              <a:buFont typeface="Arial" panose="020B0604020202020204" pitchFamily="34" charset="0"/>
              <a:buChar char="•"/>
            </a:pPr>
            <a:r>
              <a:rPr lang="en-US" b="0" i="0" dirty="0">
                <a:solidFill>
                  <a:srgbClr val="222222"/>
                </a:solidFill>
                <a:effectLst/>
                <a:latin typeface="Calibri" panose="020F0502020204030204" pitchFamily="34" charset="0"/>
              </a:rPr>
              <a:t>Goals and services linked to them</a:t>
            </a:r>
          </a:p>
          <a:p>
            <a:pPr lvl="1">
              <a:buFont typeface="Arial" panose="020B0604020202020204" pitchFamily="34" charset="0"/>
              <a:buChar char="•"/>
            </a:pPr>
            <a:r>
              <a:rPr lang="en-US" b="0" i="0" dirty="0">
                <a:solidFill>
                  <a:srgbClr val="222222"/>
                </a:solidFill>
                <a:effectLst/>
                <a:latin typeface="Calibri" panose="020F0502020204030204" pitchFamily="34" charset="0"/>
              </a:rPr>
              <a:t>Documenting choice</a:t>
            </a:r>
          </a:p>
          <a:p>
            <a:pPr lvl="1">
              <a:buFont typeface="Arial" panose="020B0604020202020204" pitchFamily="34" charset="0"/>
              <a:buChar char="•"/>
            </a:pPr>
            <a:r>
              <a:rPr lang="en-US" b="0" i="0" dirty="0">
                <a:solidFill>
                  <a:srgbClr val="222222"/>
                </a:solidFill>
                <a:effectLst/>
                <a:latin typeface="Calibri" panose="020F0502020204030204" pitchFamily="34" charset="0"/>
              </a:rPr>
              <a:t>Quality of life things like identifying who is important and how to see them; recording what people like to do</a:t>
            </a:r>
          </a:p>
          <a:p>
            <a:pPr lvl="1">
              <a:buFont typeface="Arial" panose="020B0604020202020204" pitchFamily="34" charset="0"/>
              <a:buChar char="•"/>
            </a:pPr>
            <a:r>
              <a:rPr lang="en-US" b="0" i="0" dirty="0">
                <a:solidFill>
                  <a:srgbClr val="222222"/>
                </a:solidFill>
                <a:effectLst/>
                <a:latin typeface="Calibri" panose="020F0502020204030204" pitchFamily="34" charset="0"/>
              </a:rPr>
              <a:t>Employment and community integration</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24</a:t>
            </a:fld>
            <a:endParaRPr lang="en-US" dirty="0"/>
          </a:p>
        </p:txBody>
      </p:sp>
    </p:spTree>
    <p:extLst>
      <p:ext uri="{BB962C8B-B14F-4D97-AF65-F5344CB8AC3E}">
        <p14:creationId xmlns:p14="http://schemas.microsoft.com/office/powerpoint/2010/main" val="63845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28</a:t>
            </a:fld>
            <a:endParaRPr lang="en-US" dirty="0"/>
          </a:p>
        </p:txBody>
      </p:sp>
    </p:spTree>
    <p:extLst>
      <p:ext uri="{BB962C8B-B14F-4D97-AF65-F5344CB8AC3E}">
        <p14:creationId xmlns:p14="http://schemas.microsoft.com/office/powerpoint/2010/main" val="226430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22222"/>
                </a:solidFill>
                <a:effectLst/>
                <a:latin typeface="Calibri" panose="020F0502020204030204" pitchFamily="34" charset="0"/>
              </a:rPr>
              <a:t>The people who do the plan – case managers</a:t>
            </a:r>
          </a:p>
          <a:p>
            <a:pPr lvl="1">
              <a:buFont typeface="Arial" panose="020B0604020202020204" pitchFamily="34" charset="0"/>
              <a:buChar char="•"/>
            </a:pPr>
            <a:r>
              <a:rPr lang="en-US" b="0" i="0" dirty="0">
                <a:solidFill>
                  <a:srgbClr val="222222"/>
                </a:solidFill>
                <a:effectLst/>
                <a:latin typeface="Calibri" panose="020F0502020204030204" pitchFamily="34" charset="0"/>
              </a:rPr>
              <a:t>Conflict free and why</a:t>
            </a:r>
          </a:p>
          <a:p>
            <a:pPr lvl="1">
              <a:buFont typeface="Arial" panose="020B0604020202020204" pitchFamily="34" charset="0"/>
              <a:buChar char="•"/>
            </a:pPr>
            <a:r>
              <a:rPr lang="en-US" b="0" i="0" dirty="0">
                <a:solidFill>
                  <a:srgbClr val="222222"/>
                </a:solidFill>
                <a:effectLst/>
                <a:latin typeface="Calibri" panose="020F0502020204030204" pitchFamily="34" charset="0"/>
              </a:rPr>
              <a:t>Ratios</a:t>
            </a:r>
          </a:p>
          <a:p>
            <a:pPr lvl="1">
              <a:buFont typeface="Arial" panose="020B0604020202020204" pitchFamily="34" charset="0"/>
              <a:buChar char="•"/>
            </a:pPr>
            <a:r>
              <a:rPr lang="en-US" b="0" i="0" dirty="0">
                <a:solidFill>
                  <a:srgbClr val="222222"/>
                </a:solidFill>
                <a:effectLst/>
                <a:latin typeface="Calibri" panose="020F0502020204030204" pitchFamily="34" charset="0"/>
              </a:rPr>
              <a:t>Training, training, training</a:t>
            </a:r>
          </a:p>
          <a:p>
            <a:pPr algn="l">
              <a:buFont typeface="Arial" panose="020B0604020202020204" pitchFamily="34" charset="0"/>
              <a:buChar char="•"/>
            </a:pPr>
            <a:r>
              <a:rPr lang="en-US" b="0" i="0" dirty="0">
                <a:solidFill>
                  <a:srgbClr val="222222"/>
                </a:solidFill>
                <a:effectLst/>
                <a:latin typeface="Calibri" panose="020F0502020204030204" pitchFamily="34" charset="0"/>
              </a:rPr>
              <a:t>What do providers do with the person centered plan</a:t>
            </a:r>
          </a:p>
          <a:p>
            <a:pPr lvl="1">
              <a:buFont typeface="Arial" panose="020B0604020202020204" pitchFamily="34" charset="0"/>
              <a:buChar char="•"/>
            </a:pPr>
            <a:r>
              <a:rPr lang="en-US" b="0" i="0" dirty="0">
                <a:solidFill>
                  <a:srgbClr val="222222"/>
                </a:solidFill>
                <a:effectLst/>
                <a:latin typeface="Calibri" panose="020F0502020204030204" pitchFamily="34" charset="0"/>
              </a:rPr>
              <a:t>They must have it and know it</a:t>
            </a:r>
          </a:p>
          <a:p>
            <a:pPr lvl="1">
              <a:buFont typeface="Arial" panose="020B0604020202020204" pitchFamily="34" charset="0"/>
              <a:buChar char="•"/>
            </a:pPr>
            <a:r>
              <a:rPr lang="en-US" b="0" i="0" dirty="0">
                <a:solidFill>
                  <a:srgbClr val="222222"/>
                </a:solidFill>
                <a:effectLst/>
                <a:latin typeface="Calibri" panose="020F0502020204030204" pitchFamily="34" charset="0"/>
              </a:rPr>
              <a:t>They write a service plan that staff can follow on a daily basis (do you have guidance or rules for that?)</a:t>
            </a:r>
          </a:p>
        </p:txBody>
      </p:sp>
      <p:sp>
        <p:nvSpPr>
          <p:cNvPr id="4" name="Slide Number Placeholder 3"/>
          <p:cNvSpPr>
            <a:spLocks noGrp="1"/>
          </p:cNvSpPr>
          <p:nvPr>
            <p:ph type="sldNum" sz="quarter" idx="5"/>
          </p:nvPr>
        </p:nvSpPr>
        <p:spPr/>
        <p:txBody>
          <a:bodyPr/>
          <a:lstStyle/>
          <a:p>
            <a:fld id="{2F578678-88A4-4BE9-BB45-C5BDA72D90F8}" type="slidenum">
              <a:rPr lang="en-US" smtClean="0"/>
              <a:pPr/>
              <a:t>30</a:t>
            </a:fld>
            <a:endParaRPr lang="en-US" dirty="0"/>
          </a:p>
        </p:txBody>
      </p:sp>
    </p:spTree>
    <p:extLst>
      <p:ext uri="{BB962C8B-B14F-4D97-AF65-F5344CB8AC3E}">
        <p14:creationId xmlns:p14="http://schemas.microsoft.com/office/powerpoint/2010/main" val="137518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222222"/>
                </a:solidFill>
                <a:effectLst/>
                <a:latin typeface="Calibri" panose="020F0502020204030204" pitchFamily="34" charset="0"/>
              </a:rPr>
              <a:t>How does the state know this is working on an ongoing basis - oversight</a:t>
            </a:r>
          </a:p>
        </p:txBody>
      </p:sp>
      <p:sp>
        <p:nvSpPr>
          <p:cNvPr id="4" name="Slide Number Placeholder 3"/>
          <p:cNvSpPr>
            <a:spLocks noGrp="1"/>
          </p:cNvSpPr>
          <p:nvPr>
            <p:ph type="sldNum" sz="quarter" idx="5"/>
          </p:nvPr>
        </p:nvSpPr>
        <p:spPr/>
        <p:txBody>
          <a:bodyPr/>
          <a:lstStyle/>
          <a:p>
            <a:fld id="{2F578678-88A4-4BE9-BB45-C5BDA72D90F8}" type="slidenum">
              <a:rPr lang="en-US" smtClean="0"/>
              <a:pPr/>
              <a:t>31</a:t>
            </a:fld>
            <a:endParaRPr lang="en-US" dirty="0"/>
          </a:p>
        </p:txBody>
      </p:sp>
    </p:spTree>
    <p:extLst>
      <p:ext uri="{BB962C8B-B14F-4D97-AF65-F5344CB8AC3E}">
        <p14:creationId xmlns:p14="http://schemas.microsoft.com/office/powerpoint/2010/main" val="940739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ACL logo shown here is part of the master, as it is assumed that an initial instance of the logo will appear on the title slide with appropriate alt. text that does not need to be re-read here by assistive technology. If this is the only place where the ACL logo will appear, remove it from the slide master and insert it with alt. text.</a:t>
            </a:r>
          </a:p>
        </p:txBody>
      </p:sp>
      <p:sp>
        <p:nvSpPr>
          <p:cNvPr id="4" name="Slide Number Placeholder 3"/>
          <p:cNvSpPr>
            <a:spLocks noGrp="1"/>
          </p:cNvSpPr>
          <p:nvPr>
            <p:ph type="sldNum" sz="quarter" idx="10"/>
          </p:nvPr>
        </p:nvSpPr>
        <p:spPr/>
        <p:txBody>
          <a:bodyPr/>
          <a:lstStyle/>
          <a:p>
            <a:fld id="{2F578678-88A4-4BE9-BB45-C5BDA72D90F8}" type="slidenum">
              <a:rPr lang="en-US" smtClean="0"/>
              <a:pPr/>
              <a:t>38</a:t>
            </a:fld>
            <a:endParaRPr lang="en-US" dirty="0"/>
          </a:p>
        </p:txBody>
      </p:sp>
    </p:spTree>
    <p:extLst>
      <p:ext uri="{BB962C8B-B14F-4D97-AF65-F5344CB8AC3E}">
        <p14:creationId xmlns:p14="http://schemas.microsoft.com/office/powerpoint/2010/main" val="172062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include any recurring logos on interior (non-title and non-closing) slides, add to the slide master so that assistive technology does not read it on every slide. Always add the first instance to the actual slide (not the slide master) so that assistive technology will read it once.</a:t>
            </a:r>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include any recurring logos on interior (non-title and non-closing) slides, add to the slide master so that assistive technology does not read it on every slide. Always add the first instance to the actual slide (not the slide master) so that assistive technology will read it once.</a:t>
            </a:r>
          </a:p>
        </p:txBody>
      </p:sp>
      <p:sp>
        <p:nvSpPr>
          <p:cNvPr id="4" name="Slide Number Placeholder 3"/>
          <p:cNvSpPr>
            <a:spLocks noGrp="1"/>
          </p:cNvSpPr>
          <p:nvPr>
            <p:ph type="sldNum" sz="quarter" idx="10"/>
          </p:nvPr>
        </p:nvSpPr>
        <p:spPr/>
        <p:txBody>
          <a:bodyPr/>
          <a:lstStyle/>
          <a:p>
            <a:fld id="{2F578678-88A4-4BE9-BB45-C5BDA72D90F8}" type="slidenum">
              <a:rPr lang="en-US" smtClean="0"/>
              <a:pPr/>
              <a:t>3</a:t>
            </a:fld>
            <a:endParaRPr lang="en-US" dirty="0"/>
          </a:p>
        </p:txBody>
      </p:sp>
    </p:spTree>
    <p:extLst>
      <p:ext uri="{BB962C8B-B14F-4D97-AF65-F5344CB8AC3E}">
        <p14:creationId xmlns:p14="http://schemas.microsoft.com/office/powerpoint/2010/main" val="12691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include any recurring logos on interior (non-title and non-closing) slides, add to the slide master so that assistive technology does not read it on every slide. Always add the first instance to the actual slide (not the slide master) so that assistive technology will read it once.</a:t>
            </a:r>
          </a:p>
        </p:txBody>
      </p:sp>
      <p:sp>
        <p:nvSpPr>
          <p:cNvPr id="4" name="Slide Number Placeholder 3"/>
          <p:cNvSpPr>
            <a:spLocks noGrp="1"/>
          </p:cNvSpPr>
          <p:nvPr>
            <p:ph type="sldNum" sz="quarter" idx="10"/>
          </p:nvPr>
        </p:nvSpPr>
        <p:spPr/>
        <p:txBody>
          <a:bodyPr/>
          <a:lstStyle/>
          <a:p>
            <a:fld id="{2F578678-88A4-4BE9-BB45-C5BDA72D90F8}" type="slidenum">
              <a:rPr lang="en-US" smtClean="0"/>
              <a:pPr/>
              <a:t>4</a:t>
            </a:fld>
            <a:endParaRPr lang="en-US" dirty="0"/>
          </a:p>
        </p:txBody>
      </p:sp>
    </p:spTree>
    <p:extLst>
      <p:ext uri="{BB962C8B-B14F-4D97-AF65-F5344CB8AC3E}">
        <p14:creationId xmlns:p14="http://schemas.microsoft.com/office/powerpoint/2010/main" val="343411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11</a:t>
            </a:fld>
            <a:endParaRPr lang="en-US" dirty="0"/>
          </a:p>
        </p:txBody>
      </p:sp>
    </p:spTree>
    <p:extLst>
      <p:ext uri="{BB962C8B-B14F-4D97-AF65-F5344CB8AC3E}">
        <p14:creationId xmlns:p14="http://schemas.microsoft.com/office/powerpoint/2010/main" val="226825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365074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15</a:t>
            </a:fld>
            <a:endParaRPr lang="en-US" dirty="0"/>
          </a:p>
        </p:txBody>
      </p:sp>
    </p:spTree>
    <p:extLst>
      <p:ext uri="{BB962C8B-B14F-4D97-AF65-F5344CB8AC3E}">
        <p14:creationId xmlns:p14="http://schemas.microsoft.com/office/powerpoint/2010/main" val="279750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16</a:t>
            </a:fld>
            <a:endParaRPr lang="en-US" dirty="0"/>
          </a:p>
        </p:txBody>
      </p:sp>
    </p:spTree>
    <p:extLst>
      <p:ext uri="{BB962C8B-B14F-4D97-AF65-F5344CB8AC3E}">
        <p14:creationId xmlns:p14="http://schemas.microsoft.com/office/powerpoint/2010/main" val="334618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2F578678-88A4-4BE9-BB45-C5BDA72D90F8}" type="slidenum">
              <a:rPr lang="en-US" smtClean="0"/>
              <a:pPr/>
              <a:t>17</a:t>
            </a:fld>
            <a:endParaRPr lang="en-US" dirty="0"/>
          </a:p>
        </p:txBody>
      </p:sp>
    </p:spTree>
    <p:extLst>
      <p:ext uri="{BB962C8B-B14F-4D97-AF65-F5344CB8AC3E}">
        <p14:creationId xmlns:p14="http://schemas.microsoft.com/office/powerpoint/2010/main" val="75888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hcpf.colorado.gov/sites/hcpf/files/Support%20Plan-October%202020.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hcpf.colorado.gov/sites/hcpf/files/Support%20Plan-October%202020.pdf"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aid.gov/medicaid/home-community-based-services/home-community-based-services-authorities/home-community-based-services-1915c/index.html" TargetMode="External"/><Relationship Id="rId2" Type="http://schemas.openxmlformats.org/officeDocument/2006/relationships/hyperlink" Target="https://www.medicaid.gov/medicaid/section-1115-demo/demonstration-and-waiver-list/index.html?f%5B0%5D=waiver_state_facet%3A991#content#content"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C2F03ACA-2809-48C3-AD9E-0A3241535DBB}"/>
              </a:ext>
            </a:extLst>
          </p:cNvPr>
          <p:cNvSpPr>
            <a:spLocks noGrp="1"/>
          </p:cNvSpPr>
          <p:nvPr>
            <p:ph type="title" idx="4294967295"/>
          </p:nvPr>
        </p:nvSpPr>
        <p:spPr>
          <a:xfrm>
            <a:off x="76200" y="152400"/>
            <a:ext cx="89154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2000" b="1"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t>The Voices of People with Disabilities and Older Adults</a:t>
            </a:r>
            <a:endParaRPr kumimoji="0" lang="en-US" sz="2000" b="0" i="0" u="none" strike="noStrike" kern="1200" cap="none" spc="0" normalizeH="0" baseline="0" noProof="0" dirty="0">
              <a:ln>
                <a:noFill/>
              </a:ln>
              <a:solidFill>
                <a:schemeClr val="bg1"/>
              </a:solidFill>
              <a:effectLst/>
              <a:uLnTx/>
              <a:uFillTx/>
              <a:latin typeface="+mj-lt"/>
              <a:ea typeface="+mn-ea"/>
              <a:cs typeface="+mn-cs"/>
            </a:endParaRPr>
          </a:p>
        </p:txBody>
      </p:sp>
      <p:sp>
        <p:nvSpPr>
          <p:cNvPr id="37" name="Subtitle 36">
            <a:extLst>
              <a:ext uri="{FF2B5EF4-FFF2-40B4-BE49-F238E27FC236}">
                <a16:creationId xmlns:a16="http://schemas.microsoft.com/office/drawing/2014/main" id="{07D101D4-B2E9-42E2-8EDE-098F478B8D7C}"/>
              </a:ext>
            </a:extLst>
          </p:cNvPr>
          <p:cNvSpPr>
            <a:spLocks noGrp="1"/>
          </p:cNvSpPr>
          <p:nvPr>
            <p:ph type="subTitle" idx="1"/>
          </p:nvPr>
        </p:nvSpPr>
        <p:spPr>
          <a:xfrm>
            <a:off x="2580290" y="2895600"/>
            <a:ext cx="6532728" cy="533400"/>
          </a:xfrm>
        </p:spPr>
        <p:txBody>
          <a:bodyPr>
            <a:noAutofit/>
          </a:bodyPr>
          <a:lstStyle/>
          <a:p>
            <a:r>
              <a:rPr lang="en-US" sz="2400" b="1" i="0" dirty="0">
                <a:solidFill>
                  <a:schemeClr val="tx2"/>
                </a:solidFill>
                <a:effectLst/>
                <a:latin typeface="Calibri" panose="020F0502020204030204" pitchFamily="34" charset="0"/>
                <a:ea typeface="Calibri" panose="020F0502020204030204" pitchFamily="34" charset="0"/>
              </a:rPr>
              <a:t>Strengthening Advocacy in the HCBS Settings Rule</a:t>
            </a:r>
          </a:p>
          <a:p>
            <a:endParaRPr lang="en-US" sz="2000" b="1" i="0" dirty="0">
              <a:solidFill>
                <a:schemeClr val="tx2"/>
              </a:solidFill>
              <a:latin typeface="Calibri" panose="020F0502020204030204" pitchFamily="34" charset="0"/>
              <a:ea typeface="Calibri" panose="020F0502020204030204" pitchFamily="34" charset="0"/>
            </a:endParaRPr>
          </a:p>
          <a:p>
            <a:r>
              <a:rPr lang="en-US" sz="2000" b="1" i="0" dirty="0">
                <a:solidFill>
                  <a:schemeClr val="tx2"/>
                </a:solidFill>
                <a:latin typeface="Calibri" panose="020F0502020204030204" pitchFamily="34" charset="0"/>
                <a:ea typeface="Calibri" panose="020F0502020204030204" pitchFamily="34" charset="0"/>
              </a:rPr>
              <a:t>No. 3 Getting the Services You Need from the Waiver</a:t>
            </a:r>
          </a:p>
          <a:p>
            <a:r>
              <a:rPr lang="en-US" sz="1800" b="1" dirty="0">
                <a:solidFill>
                  <a:schemeClr val="tx2"/>
                </a:solidFill>
                <a:effectLst/>
                <a:latin typeface="Calibri" panose="020F0502020204030204" pitchFamily="34" charset="0"/>
                <a:ea typeface="Calibri" panose="020F0502020204030204" pitchFamily="34" charset="0"/>
              </a:rPr>
              <a:t>The Participant-Centered Service Planning and Service Delivery</a:t>
            </a:r>
          </a:p>
          <a:p>
            <a:endParaRPr lang="en-US" sz="2400" i="0" dirty="0">
              <a:solidFill>
                <a:schemeClr val="tx2"/>
              </a:solidFill>
            </a:endParaRPr>
          </a:p>
        </p:txBody>
      </p:sp>
      <p:pic>
        <p:nvPicPr>
          <p:cNvPr id="2" name="Picture 17" descr="Administration for Community Living (A C L) logo.">
            <a:extLst>
              <a:ext uri="{FF2B5EF4-FFF2-40B4-BE49-F238E27FC236}">
                <a16:creationId xmlns:a16="http://schemas.microsoft.com/office/drawing/2014/main" id="{90BD2A71-5C5D-15C2-230E-C96ACA63F0DE}"/>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0FCDC85-0CD9-47B3-B444-C5264D63AE0D}"/>
              </a:ext>
            </a:extLst>
          </p:cNvPr>
          <p:cNvSpPr>
            <a:spLocks noGrp="1"/>
          </p:cNvSpPr>
          <p:nvPr>
            <p:ph type="body" sz="quarter" idx="15"/>
          </p:nvPr>
        </p:nvSpPr>
        <p:spPr>
          <a:xfrm>
            <a:off x="3429000" y="4724400"/>
            <a:ext cx="5334000" cy="2057400"/>
          </a:xfrm>
        </p:spPr>
        <p:txBody>
          <a:bodyPr>
            <a:normAutofit lnSpcReduction="10000"/>
          </a:bodyPr>
          <a:lstStyle/>
          <a:p>
            <a:r>
              <a:rPr lang="en-US" sz="2000" b="1" dirty="0"/>
              <a:t>Nancy Thaler,          </a:t>
            </a:r>
          </a:p>
          <a:p>
            <a:r>
              <a:rPr lang="en-US" sz="2000" dirty="0"/>
              <a:t>Senior Policy Advisor </a:t>
            </a:r>
          </a:p>
          <a:p>
            <a:endParaRPr lang="en-US" sz="2000" b="1" dirty="0"/>
          </a:p>
          <a:p>
            <a:r>
              <a:rPr lang="en-US" sz="2000" b="1" dirty="0"/>
              <a:t>Jill Jacobs</a:t>
            </a:r>
          </a:p>
          <a:p>
            <a:r>
              <a:rPr lang="en-US" sz="2000" dirty="0"/>
              <a:t>Commissioner of the Administration on</a:t>
            </a:r>
          </a:p>
          <a:p>
            <a:r>
              <a:rPr lang="en-US" sz="2000" dirty="0"/>
              <a:t>Disabilities</a:t>
            </a:r>
          </a:p>
          <a:p>
            <a:endParaRPr lang="en-US" sz="2000" dirty="0"/>
          </a:p>
          <a:p>
            <a:endParaRPr lang="en-US" dirty="0"/>
          </a:p>
        </p:txBody>
      </p:sp>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8A830E-CE5E-4B26-BD0B-6F2D7D6D98FF}"/>
              </a:ext>
            </a:extLst>
          </p:cNvPr>
          <p:cNvSpPr>
            <a:spLocks noGrp="1"/>
          </p:cNvSpPr>
          <p:nvPr>
            <p:ph type="title"/>
          </p:nvPr>
        </p:nvSpPr>
        <p:spPr/>
        <p:txBody>
          <a:bodyPr>
            <a:normAutofit/>
          </a:bodyPr>
          <a:lstStyle/>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Person-Centered Service Plan:</a:t>
            </a:r>
            <a:br>
              <a:rPr 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HCBS Regulation</a:t>
            </a:r>
            <a:endParaRPr lang="en-US" sz="3000" dirty="0"/>
          </a:p>
        </p:txBody>
      </p:sp>
      <p:sp>
        <p:nvSpPr>
          <p:cNvPr id="7" name="Content Placeholder 6">
            <a:extLst>
              <a:ext uri="{FF2B5EF4-FFF2-40B4-BE49-F238E27FC236}">
                <a16:creationId xmlns:a16="http://schemas.microsoft.com/office/drawing/2014/main" id="{25A1EA6F-38EE-4C92-A261-896D5A6660E4}"/>
              </a:ext>
            </a:extLst>
          </p:cNvPr>
          <p:cNvSpPr>
            <a:spLocks noGrp="1"/>
          </p:cNvSpPr>
          <p:nvPr>
            <p:ph idx="1"/>
          </p:nvPr>
        </p:nvSpPr>
        <p:spPr/>
        <p:txBody>
          <a:bodyPr>
            <a:normAutofit fontScale="77500" lnSpcReduction="20000"/>
          </a:bodyPr>
          <a:lstStyle/>
          <a:p>
            <a:pPr marL="0" marR="0" indent="0">
              <a:spcBef>
                <a:spcPts val="0"/>
              </a:spcBef>
              <a:spcAft>
                <a:spcPts val="0"/>
              </a:spcAft>
              <a:buNone/>
            </a:pPr>
            <a:r>
              <a:rPr lang="en-US" sz="2100" dirty="0">
                <a:effectLst/>
                <a:latin typeface="Calibri Light" panose="020F0302020204030204" pitchFamily="34" charset="0"/>
                <a:ea typeface="Times New Roman" panose="02020603050405020304" pitchFamily="18" charset="0"/>
                <a:cs typeface="Calibri Light" panose="020F0302020204030204" pitchFamily="34" charset="0"/>
              </a:rPr>
              <a:t>(13) </a:t>
            </a:r>
            <a:r>
              <a:rPr lang="en-US" sz="2100" b="1" dirty="0">
                <a:effectLst/>
                <a:latin typeface="Calibri Light" panose="020F0302020204030204" pitchFamily="34" charset="0"/>
                <a:ea typeface="Times New Roman" panose="02020603050405020304" pitchFamily="18" charset="0"/>
                <a:cs typeface="Calibri Light" panose="020F0302020204030204" pitchFamily="34" charset="0"/>
              </a:rPr>
              <a:t>Document that any modification of the additional conditions</a:t>
            </a:r>
            <a:r>
              <a:rPr lang="en-US" sz="2100" dirty="0">
                <a:effectLst/>
                <a:latin typeface="Calibri Light" panose="020F0302020204030204" pitchFamily="34" charset="0"/>
                <a:ea typeface="Times New Roman" panose="02020603050405020304" pitchFamily="18" charset="0"/>
                <a:cs typeface="Calibri Light" panose="020F0302020204030204" pitchFamily="34" charset="0"/>
              </a:rPr>
              <a:t>, under § 441.710(a)(1)(vi)(A) through (D) of this chapter, </a:t>
            </a:r>
            <a:r>
              <a:rPr lang="en-US" sz="2100" b="1" dirty="0">
                <a:effectLst/>
                <a:latin typeface="Calibri Light" panose="020F0302020204030204" pitchFamily="34" charset="0"/>
                <a:ea typeface="Times New Roman" panose="02020603050405020304" pitchFamily="18" charset="0"/>
                <a:cs typeface="Calibri Light" panose="020F0302020204030204" pitchFamily="34" charset="0"/>
              </a:rPr>
              <a:t>must be supported by a specific assessed need and justified in the person-centered service plan.</a:t>
            </a:r>
            <a:r>
              <a:rPr lang="en-US" sz="2100" dirty="0">
                <a:effectLst/>
                <a:latin typeface="Calibri Light" panose="020F0302020204030204" pitchFamily="34" charset="0"/>
                <a:ea typeface="Times New Roman" panose="02020603050405020304" pitchFamily="18" charset="0"/>
                <a:cs typeface="Calibri Light" panose="020F0302020204030204" pitchFamily="34" charset="0"/>
              </a:rPr>
              <a:t> The following requirements must be documented in the person-centered service plan:</a:t>
            </a:r>
            <a:endParaRPr lang="en-US" sz="21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(i) Identify a specific and individualized assessed need.</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(ii) Document the positive interventions and supports used prior to any modifications to the person-centered service plan.</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(iii) Document less intrusive methods of meeting the need that have been tried but did not work.</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(iv) Include a clear description of the condition that is directly proportionate to the specific assessed need.</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(v) Include a regular collection and review of data to measure the ongoing effectiveness of the modification.</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(vi) Include established time limits for periodic reviews to determine if the modification is still necessary or can be terminated.</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(vii) Include informed consent of the individual; and</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R="0" indent="0">
              <a:spcBef>
                <a:spcPts val="0"/>
              </a:spcBef>
              <a:spcAft>
                <a:spcPts val="0"/>
              </a:spcAft>
              <a:buNone/>
            </a:pPr>
            <a:r>
              <a:rPr lang="en-US" sz="1800" dirty="0">
                <a:effectLst/>
                <a:latin typeface="Calibri Light" panose="020F0302020204030204" pitchFamily="34" charset="0"/>
                <a:ea typeface="Times New Roman" panose="02020603050405020304" pitchFamily="18" charset="0"/>
                <a:cs typeface="Calibri Light" panose="020F0302020204030204" pitchFamily="34" charset="0"/>
              </a:rPr>
              <a:t>(viii) Include an assurance that the interventions and supports will cause no harm to the individual.</a:t>
            </a: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457200" marR="0">
              <a:spcBef>
                <a:spcPts val="0"/>
              </a:spcBef>
              <a:spcAft>
                <a:spcPts val="0"/>
              </a:spcAft>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457200" marR="0">
              <a:spcBef>
                <a:spcPts val="0"/>
              </a:spcBef>
              <a:spcAft>
                <a:spcPts val="0"/>
              </a:spcAft>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r>
              <a:rPr lang="en-US" sz="2100" dirty="0">
                <a:effectLst/>
                <a:latin typeface="Calibri Light" panose="020F0302020204030204" pitchFamily="34" charset="0"/>
                <a:ea typeface="Times New Roman" panose="02020603050405020304" pitchFamily="18" charset="0"/>
                <a:cs typeface="Calibri Light" panose="020F0302020204030204" pitchFamily="34" charset="0"/>
              </a:rPr>
              <a:t>(c) Reviewing the person-centered service plan. </a:t>
            </a:r>
            <a:r>
              <a:rPr lang="en-US" sz="2100" b="1" dirty="0">
                <a:effectLst/>
                <a:latin typeface="Calibri Light" panose="020F0302020204030204" pitchFamily="34" charset="0"/>
                <a:ea typeface="Times New Roman" panose="02020603050405020304" pitchFamily="18" charset="0"/>
                <a:cs typeface="Calibri Light" panose="020F0302020204030204" pitchFamily="34" charset="0"/>
              </a:rPr>
              <a:t>The person-centered service plan must be reviewed and revised upon reassessment of functional need as required in § 441.720, at least every 12 months, when the individual's circumstances or needs change significantly, and at the request of the individual.</a:t>
            </a:r>
            <a:endParaRPr lang="en-US" sz="2100" dirty="0">
              <a:effectLst/>
              <a:latin typeface="Calibri Light" panose="020F0302020204030204" pitchFamily="34" charset="0"/>
              <a:ea typeface="Calibri" panose="020F0502020204030204" pitchFamily="34" charset="0"/>
              <a:cs typeface="Calibri Light" panose="020F0302020204030204" pitchFamily="34" charset="0"/>
            </a:endParaRPr>
          </a:p>
          <a:p>
            <a:pPr marL="0" marR="0" indent="0">
              <a:spcBef>
                <a:spcPts val="0"/>
              </a:spcBef>
              <a:spcAft>
                <a:spcPts val="0"/>
              </a:spcAft>
              <a:buNone/>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99D56808-656A-47DA-9EE7-8718DB85F2B0}"/>
              </a:ext>
            </a:extLst>
          </p:cNvPr>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85093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6BD7AE30-4B2C-4114-B9E6-2A894BE4F4C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a:t>
            </a:r>
            <a:br>
              <a:rPr lang="en-US" sz="2800" dirty="0"/>
            </a:br>
            <a:endParaRPr lang="en-US" sz="2800" dirty="0"/>
          </a:p>
        </p:txBody>
      </p:sp>
      <p:pic>
        <p:nvPicPr>
          <p:cNvPr id="3" name="Picture 2" descr="Screenshot of appendix D-1, which focuses on service plan development. This page is where states identify who is responsible for service plan development, what safeguards are in place to ensure service plan development is conducted in the best interests of the participant, and what supports are made available to the participant to help them direct and be actively engaged in the process.">
            <a:extLst>
              <a:ext uri="{FF2B5EF4-FFF2-40B4-BE49-F238E27FC236}">
                <a16:creationId xmlns:a16="http://schemas.microsoft.com/office/drawing/2014/main" id="{0AD9FCB8-9C7A-4571-9C66-73652EC5D326}"/>
              </a:ext>
            </a:extLst>
          </p:cNvPr>
          <p:cNvPicPr>
            <a:picLocks noChangeAspect="1"/>
          </p:cNvPicPr>
          <p:nvPr/>
        </p:nvPicPr>
        <p:blipFill>
          <a:blip r:embed="rId3"/>
          <a:stretch>
            <a:fillRect/>
          </a:stretch>
        </p:blipFill>
        <p:spPr>
          <a:xfrm>
            <a:off x="556523" y="1213541"/>
            <a:ext cx="3343308" cy="4382614"/>
          </a:xfrm>
          <a:prstGeom prst="rect">
            <a:avLst/>
          </a:prstGeom>
          <a:ln w="34925">
            <a:solidFill>
              <a:schemeClr val="tx2"/>
            </a:solidFill>
          </a:ln>
        </p:spPr>
      </p:pic>
      <p:sp>
        <p:nvSpPr>
          <p:cNvPr id="29" name="Content Placeholder 28" descr="This shows which parts of the application page pictured to the left cover who does the service plan, the safeguards for conflict of interest, and the supports in place for the person to direct the plan.">
            <a:extLst>
              <a:ext uri="{FF2B5EF4-FFF2-40B4-BE49-F238E27FC236}">
                <a16:creationId xmlns:a16="http://schemas.microsoft.com/office/drawing/2014/main" id="{C727D5FC-305E-45BE-A850-3294FBEFD821}"/>
              </a:ext>
            </a:extLst>
          </p:cNvPr>
          <p:cNvSpPr>
            <a:spLocks noGrp="1"/>
          </p:cNvSpPr>
          <p:nvPr>
            <p:ph sz="half" idx="2"/>
          </p:nvPr>
        </p:nvSpPr>
        <p:spPr>
          <a:xfrm>
            <a:off x="5105400" y="990600"/>
            <a:ext cx="4038600" cy="4506516"/>
          </a:xfrm>
        </p:spPr>
        <p:txBody>
          <a:bodyPr>
            <a:noAutofit/>
          </a:bodyPr>
          <a:lstStyle/>
          <a:p>
            <a:pPr marL="0" indent="0">
              <a:buNone/>
            </a:pPr>
            <a:endParaRPr lang="en-US" sz="1400" dirty="0"/>
          </a:p>
          <a:p>
            <a:endParaRPr lang="en-US" sz="1400" dirty="0"/>
          </a:p>
        </p:txBody>
      </p:sp>
      <p:sp>
        <p:nvSpPr>
          <p:cNvPr id="5" name="Slide Number Placeholder 4">
            <a:extLst>
              <a:ext uri="{FF2B5EF4-FFF2-40B4-BE49-F238E27FC236}">
                <a16:creationId xmlns:a16="http://schemas.microsoft.com/office/drawing/2014/main" id="{0D39FF45-DF2B-41B4-AFD4-7E908ED150E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11</a:t>
            </a:fld>
            <a:endParaRPr lang="en-US" dirty="0"/>
          </a:p>
        </p:txBody>
      </p:sp>
      <p:pic>
        <p:nvPicPr>
          <p:cNvPr id="10" name="Picture 17">
            <a:extLst>
              <a:ext uri="{FF2B5EF4-FFF2-40B4-BE49-F238E27FC236}">
                <a16:creationId xmlns:a16="http://schemas.microsoft.com/office/drawing/2014/main" id="{12295D29-589C-463B-BBC5-D60C88CABB5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5A60DE7-F8B7-4BFF-A357-D1803EBD5B87}"/>
              </a:ext>
              <a:ext uri="{C183D7F6-B498-43B3-948B-1728B52AA6E4}">
                <adec:decorative xmlns:adec="http://schemas.microsoft.com/office/drawing/2017/decorative" val="1"/>
              </a:ext>
            </a:extLst>
          </p:cNvPr>
          <p:cNvCxnSpPr>
            <a:cxnSpLocks/>
          </p:cNvCxnSpPr>
          <p:nvPr/>
        </p:nvCxnSpPr>
        <p:spPr>
          <a:xfrm flipH="1">
            <a:off x="3925231" y="2012486"/>
            <a:ext cx="2070408" cy="8671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E147C4-334B-4A07-BEBE-E47DC1857487}"/>
              </a:ext>
              <a:ext uri="{C183D7F6-B498-43B3-948B-1728B52AA6E4}">
                <adec:decorative xmlns:adec="http://schemas.microsoft.com/office/drawing/2017/decorative" val="1"/>
              </a:ext>
            </a:extLst>
          </p:cNvPr>
          <p:cNvCxnSpPr>
            <a:cxnSpLocks/>
          </p:cNvCxnSpPr>
          <p:nvPr/>
        </p:nvCxnSpPr>
        <p:spPr>
          <a:xfrm flipH="1">
            <a:off x="4000499" y="3795985"/>
            <a:ext cx="1841809" cy="10399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696EC0-07BB-4BDB-B120-2F4E17437888}"/>
              </a:ext>
              <a:ext uri="{C183D7F6-B498-43B3-948B-1728B52AA6E4}">
                <adec:decorative xmlns:adec="http://schemas.microsoft.com/office/drawing/2017/decorative" val="1"/>
              </a:ext>
            </a:extLst>
          </p:cNvPr>
          <p:cNvCxnSpPr>
            <a:cxnSpLocks/>
          </p:cNvCxnSpPr>
          <p:nvPr/>
        </p:nvCxnSpPr>
        <p:spPr>
          <a:xfrm flipH="1">
            <a:off x="4029956" y="5096423"/>
            <a:ext cx="1499512" cy="4373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Rounded Corners 16" descr="A blue box that says &quot;c) Supports for the Person to Direct the Plan&quot; pointing out the part on the page where states identify what supports are made available to the participant to help them direct and be actively engaged in the process.">
            <a:extLst>
              <a:ext uri="{FF2B5EF4-FFF2-40B4-BE49-F238E27FC236}">
                <a16:creationId xmlns:a16="http://schemas.microsoft.com/office/drawing/2014/main" id="{C2701303-B53E-4522-B63B-081873DE32A1}"/>
              </a:ext>
              <a:ext uri="{C183D7F6-B498-43B3-948B-1728B52AA6E4}">
                <adec:decorative xmlns:adec="http://schemas.microsoft.com/office/drawing/2017/decorative" val="0"/>
              </a:ext>
            </a:extLst>
          </p:cNvPr>
          <p:cNvSpPr/>
          <p:nvPr/>
        </p:nvSpPr>
        <p:spPr>
          <a:xfrm>
            <a:off x="5433548" y="4494897"/>
            <a:ext cx="2698596" cy="925507"/>
          </a:xfrm>
          <a:prstGeom prst="roundRect">
            <a:avLst/>
          </a:prstGeom>
          <a:solidFill>
            <a:schemeClr val="accent4">
              <a:lumMod val="20000"/>
              <a:lumOff val="80000"/>
            </a:schemeClr>
          </a:solid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 Supports for the Person to Direct the Plan</a:t>
            </a:r>
          </a:p>
        </p:txBody>
      </p:sp>
      <p:sp>
        <p:nvSpPr>
          <p:cNvPr id="14" name="Rectangle: Rounded Corners 13" descr="A blue box that says &quot;b) Safeguard for Conflict of Interest&quot; pointing out the part on the page where states identify what safeguards are in place to ensure service plan development is conducted in the best interests of the participant.">
            <a:extLst>
              <a:ext uri="{FF2B5EF4-FFF2-40B4-BE49-F238E27FC236}">
                <a16:creationId xmlns:a16="http://schemas.microsoft.com/office/drawing/2014/main" id="{1577F6D3-3DEB-4107-8631-3768B4AF1B35}"/>
              </a:ext>
              <a:ext uri="{C183D7F6-B498-43B3-948B-1728B52AA6E4}">
                <adec:decorative xmlns:adec="http://schemas.microsoft.com/office/drawing/2017/decorative" val="0"/>
              </a:ext>
            </a:extLst>
          </p:cNvPr>
          <p:cNvSpPr/>
          <p:nvPr/>
        </p:nvSpPr>
        <p:spPr>
          <a:xfrm>
            <a:off x="5683404" y="2855442"/>
            <a:ext cx="2198884" cy="1143000"/>
          </a:xfrm>
          <a:prstGeom prst="roundRect">
            <a:avLst/>
          </a:prstGeom>
          <a:solidFill>
            <a:schemeClr val="accent4">
              <a:lumMod val="20000"/>
              <a:lumOff val="80000"/>
              <a:alpha val="93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 Safeguard for Conflict of Interest</a:t>
            </a:r>
          </a:p>
        </p:txBody>
      </p:sp>
      <p:sp>
        <p:nvSpPr>
          <p:cNvPr id="16" name="Rectangle: Rounded Corners 15" descr="A blue box that says &quot;a) Who Does the Plan&quot; pointing out the part on the page where states identify who is responsible for service plan development.">
            <a:extLst>
              <a:ext uri="{FF2B5EF4-FFF2-40B4-BE49-F238E27FC236}">
                <a16:creationId xmlns:a16="http://schemas.microsoft.com/office/drawing/2014/main" id="{6B41E573-ED7D-4CCA-9CB1-8BD1EC0D060F}"/>
              </a:ext>
              <a:ext uri="{C183D7F6-B498-43B3-948B-1728B52AA6E4}">
                <adec:decorative xmlns:adec="http://schemas.microsoft.com/office/drawing/2017/decorative" val="0"/>
              </a:ext>
            </a:extLst>
          </p:cNvPr>
          <p:cNvSpPr/>
          <p:nvPr/>
        </p:nvSpPr>
        <p:spPr>
          <a:xfrm>
            <a:off x="5705747" y="1319453"/>
            <a:ext cx="1971907" cy="1014547"/>
          </a:xfrm>
          <a:prstGeom prst="roundRect">
            <a:avLst/>
          </a:prstGeom>
          <a:solidFill>
            <a:schemeClr val="accent4">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Who Does the Plan</a:t>
            </a:r>
          </a:p>
        </p:txBody>
      </p:sp>
    </p:spTree>
    <p:extLst>
      <p:ext uri="{BB962C8B-B14F-4D97-AF65-F5344CB8AC3E}">
        <p14:creationId xmlns:p14="http://schemas.microsoft.com/office/powerpoint/2010/main" val="112249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7B7530DF-1DCD-4356-A559-1CFE46EC5B2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 – a. Who Does the Plan </a:t>
            </a:r>
            <a:br>
              <a:rPr lang="en-US" sz="2800" dirty="0"/>
            </a:br>
            <a:endParaRPr lang="en-US" sz="2800" dirty="0"/>
          </a:p>
        </p:txBody>
      </p:sp>
      <p:pic>
        <p:nvPicPr>
          <p:cNvPr id="6" name="Picture 5" descr="A screenshot of the portion of Appendix D-1 where states specify who is responsible for service plan development and what those individuals' qualifications are. ">
            <a:extLst>
              <a:ext uri="{FF2B5EF4-FFF2-40B4-BE49-F238E27FC236}">
                <a16:creationId xmlns:a16="http://schemas.microsoft.com/office/drawing/2014/main" id="{2D6FF78E-7C7F-4AA6-B908-B9BDBB220B6C}"/>
              </a:ext>
            </a:extLst>
          </p:cNvPr>
          <p:cNvPicPr>
            <a:picLocks noChangeAspect="1"/>
          </p:cNvPicPr>
          <p:nvPr/>
        </p:nvPicPr>
        <p:blipFill>
          <a:blip r:embed="rId3"/>
          <a:stretch>
            <a:fillRect/>
          </a:stretch>
        </p:blipFill>
        <p:spPr>
          <a:xfrm>
            <a:off x="20444" y="1417638"/>
            <a:ext cx="5680459" cy="3840160"/>
          </a:xfrm>
          <a:prstGeom prst="rect">
            <a:avLst/>
          </a:prstGeom>
        </p:spPr>
      </p:pic>
      <p:sp>
        <p:nvSpPr>
          <p:cNvPr id="9" name="Content Placeholder 8">
            <a:extLst>
              <a:ext uri="{FF2B5EF4-FFF2-40B4-BE49-F238E27FC236}">
                <a16:creationId xmlns:a16="http://schemas.microsoft.com/office/drawing/2014/main" id="{86121356-5175-4834-84DC-C739D782A92C}"/>
              </a:ext>
            </a:extLst>
          </p:cNvPr>
          <p:cNvSpPr>
            <a:spLocks noGrp="1"/>
          </p:cNvSpPr>
          <p:nvPr>
            <p:ph sz="half" idx="2"/>
          </p:nvPr>
        </p:nvSpPr>
        <p:spPr>
          <a:xfrm>
            <a:off x="5700902" y="1600200"/>
            <a:ext cx="2985897" cy="4267199"/>
          </a:xfrm>
        </p:spPr>
        <p:txBody>
          <a:bodyPr>
            <a:normAutofit fontScale="92500" lnSpcReduction="20000"/>
          </a:bodyPr>
          <a:lstStyle/>
          <a:p>
            <a:r>
              <a:rPr lang="en-US" sz="2000" b="1" dirty="0">
                <a:solidFill>
                  <a:srgbClr val="0070C0"/>
                </a:solidFill>
              </a:rPr>
              <a:t>Registered Nurse</a:t>
            </a:r>
          </a:p>
          <a:p>
            <a:endParaRPr lang="en-US" sz="2000" b="1" dirty="0">
              <a:solidFill>
                <a:srgbClr val="0070C0"/>
              </a:solidFill>
            </a:endParaRPr>
          </a:p>
          <a:p>
            <a:r>
              <a:rPr lang="en-US" sz="2000" b="1" dirty="0">
                <a:solidFill>
                  <a:srgbClr val="0070C0"/>
                </a:solidFill>
              </a:rPr>
              <a:t>LPN or Voc. Nurse</a:t>
            </a:r>
          </a:p>
          <a:p>
            <a:endParaRPr lang="en-US" sz="2000" b="1" dirty="0">
              <a:solidFill>
                <a:srgbClr val="0070C0"/>
              </a:solidFill>
            </a:endParaRPr>
          </a:p>
          <a:p>
            <a:r>
              <a:rPr lang="en-US" sz="2000" b="1" dirty="0">
                <a:solidFill>
                  <a:srgbClr val="0070C0"/>
                </a:solidFill>
              </a:rPr>
              <a:t>Physician MD or DO</a:t>
            </a:r>
          </a:p>
          <a:p>
            <a:endParaRPr lang="en-US" sz="2000" b="1" dirty="0">
              <a:solidFill>
                <a:srgbClr val="0070C0"/>
              </a:solidFill>
            </a:endParaRPr>
          </a:p>
          <a:p>
            <a:r>
              <a:rPr lang="en-US" sz="2000" b="1" dirty="0">
                <a:solidFill>
                  <a:srgbClr val="0070C0"/>
                </a:solidFill>
              </a:rPr>
              <a:t>Case Manager – specify qualifications</a:t>
            </a:r>
          </a:p>
          <a:p>
            <a:endParaRPr lang="en-US" sz="2000" b="1" dirty="0">
              <a:solidFill>
                <a:srgbClr val="0070C0"/>
              </a:solidFill>
            </a:endParaRPr>
          </a:p>
          <a:p>
            <a:r>
              <a:rPr lang="en-US" sz="2000" b="1" dirty="0">
                <a:solidFill>
                  <a:srgbClr val="0070C0"/>
                </a:solidFill>
              </a:rPr>
              <a:t>Social Worker - specify qualifications</a:t>
            </a:r>
          </a:p>
          <a:p>
            <a:endParaRPr lang="en-US" sz="2000" b="1" dirty="0">
              <a:solidFill>
                <a:srgbClr val="0070C0"/>
              </a:solidFill>
            </a:endParaRPr>
          </a:p>
          <a:p>
            <a:r>
              <a:rPr lang="en-US" sz="2000" b="1" dirty="0">
                <a:solidFill>
                  <a:srgbClr val="0070C0"/>
                </a:solidFill>
              </a:rPr>
              <a:t>Other - specify qualifications</a:t>
            </a:r>
            <a:endParaRPr lang="en-US" sz="2000" dirty="0"/>
          </a:p>
          <a:p>
            <a:endParaRPr lang="en-US" sz="2000" dirty="0"/>
          </a:p>
        </p:txBody>
      </p:sp>
      <p:sp>
        <p:nvSpPr>
          <p:cNvPr id="5" name="Slide Number Placeholder 4">
            <a:extLst>
              <a:ext uri="{FF2B5EF4-FFF2-40B4-BE49-F238E27FC236}">
                <a16:creationId xmlns:a16="http://schemas.microsoft.com/office/drawing/2014/main" id="{84E44469-7145-4A18-825B-5067E062BEF1}"/>
              </a:ext>
            </a:extLst>
          </p:cNvPr>
          <p:cNvSpPr>
            <a:spLocks noGrp="1"/>
          </p:cNvSpPr>
          <p:nvPr>
            <p:ph type="sldNum" sz="quarter" idx="12"/>
          </p:nvPr>
        </p:nvSpPr>
        <p:spPr/>
        <p:txBody>
          <a:bodyPr/>
          <a:lstStyle/>
          <a:p>
            <a:fld id="{7AA28999-D008-419E-9628-EE1C64F81F4C}" type="slidenum">
              <a:rPr lang="en-US" smtClean="0"/>
              <a:pPr/>
              <a:t>12</a:t>
            </a:fld>
            <a:endParaRPr lang="en-US" dirty="0"/>
          </a:p>
        </p:txBody>
      </p:sp>
    </p:spTree>
    <p:extLst>
      <p:ext uri="{BB962C8B-B14F-4D97-AF65-F5344CB8AC3E}">
        <p14:creationId xmlns:p14="http://schemas.microsoft.com/office/powerpoint/2010/main" val="23120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7B7530DF-1DCD-4356-A559-1CFE46EC5B2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 – b. Conflict of Interest Safeguards</a:t>
            </a:r>
            <a:br>
              <a:rPr lang="en-US" sz="2800" dirty="0"/>
            </a:br>
            <a:endParaRPr lang="en-US" sz="2800" dirty="0"/>
          </a:p>
        </p:txBody>
      </p:sp>
      <p:sp>
        <p:nvSpPr>
          <p:cNvPr id="5" name="Slide Number Placeholder 4">
            <a:extLst>
              <a:ext uri="{FF2B5EF4-FFF2-40B4-BE49-F238E27FC236}">
                <a16:creationId xmlns:a16="http://schemas.microsoft.com/office/drawing/2014/main" id="{84E44469-7145-4A18-825B-5067E062BEF1}"/>
              </a:ext>
            </a:extLst>
          </p:cNvPr>
          <p:cNvSpPr>
            <a:spLocks noGrp="1"/>
          </p:cNvSpPr>
          <p:nvPr>
            <p:ph type="sldNum" sz="quarter" idx="12"/>
          </p:nvPr>
        </p:nvSpPr>
        <p:spPr/>
        <p:txBody>
          <a:bodyPr/>
          <a:lstStyle/>
          <a:p>
            <a:fld id="{7AA28999-D008-419E-9628-EE1C64F81F4C}" type="slidenum">
              <a:rPr lang="en-US" smtClean="0"/>
              <a:pPr/>
              <a:t>13</a:t>
            </a:fld>
            <a:endParaRPr lang="en-US" dirty="0"/>
          </a:p>
        </p:txBody>
      </p:sp>
      <p:pic>
        <p:nvPicPr>
          <p:cNvPr id="14" name="Picture 13" descr="A screenshot of the part of Appendix D-1 that focuses on safeguards against conflict of interest in service plan development.">
            <a:extLst>
              <a:ext uri="{FF2B5EF4-FFF2-40B4-BE49-F238E27FC236}">
                <a16:creationId xmlns:a16="http://schemas.microsoft.com/office/drawing/2014/main" id="{73352C07-4DCF-4335-85E6-7BF23D6CCBA1}"/>
              </a:ext>
            </a:extLst>
          </p:cNvPr>
          <p:cNvPicPr>
            <a:picLocks noChangeAspect="1"/>
          </p:cNvPicPr>
          <p:nvPr/>
        </p:nvPicPr>
        <p:blipFill>
          <a:blip r:embed="rId2"/>
          <a:stretch>
            <a:fillRect/>
          </a:stretch>
        </p:blipFill>
        <p:spPr>
          <a:xfrm>
            <a:off x="226120" y="1752600"/>
            <a:ext cx="8691759" cy="2819400"/>
          </a:xfrm>
          <a:prstGeom prst="rect">
            <a:avLst/>
          </a:prstGeom>
        </p:spPr>
      </p:pic>
    </p:spTree>
    <p:extLst>
      <p:ext uri="{BB962C8B-B14F-4D97-AF65-F5344CB8AC3E}">
        <p14:creationId xmlns:p14="http://schemas.microsoft.com/office/powerpoint/2010/main" val="320963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7B7530DF-1DCD-4356-A559-1CFE46EC5B2A}"/>
              </a:ext>
            </a:extLst>
          </p:cNvPr>
          <p:cNvSpPr>
            <a:spLocks noGrp="1"/>
          </p:cNvSpPr>
          <p:nvPr>
            <p:ph type="title"/>
          </p:nvPr>
        </p:nvSpPr>
        <p:spPr>
          <a:xfrm>
            <a:off x="440472" y="533400"/>
            <a:ext cx="8229600" cy="1143000"/>
          </a:xfrm>
        </p:spPr>
        <p:txBody>
          <a:bodyPr>
            <a:noAutofit/>
          </a:bodyPr>
          <a:lstStyle/>
          <a:p>
            <a:r>
              <a:rPr lang="en-US" sz="2800" dirty="0"/>
              <a:t>Service Plan Development</a:t>
            </a:r>
            <a:br>
              <a:rPr lang="en-US" sz="2800" dirty="0"/>
            </a:br>
            <a:r>
              <a:rPr lang="en-US" sz="2800" dirty="0"/>
              <a:t>Appendix D - 1 – c. Supporting the Participant in Plan Development</a:t>
            </a:r>
            <a:br>
              <a:rPr lang="en-US" sz="2800" dirty="0"/>
            </a:br>
            <a:endParaRPr lang="en-US" sz="2800" dirty="0"/>
          </a:p>
        </p:txBody>
      </p:sp>
      <p:pic>
        <p:nvPicPr>
          <p:cNvPr id="3" name="Picture 2" descr="A screenshot of the part of Appendix D-1 where states specify the supports available for the participant in service plan development.">
            <a:extLst>
              <a:ext uri="{FF2B5EF4-FFF2-40B4-BE49-F238E27FC236}">
                <a16:creationId xmlns:a16="http://schemas.microsoft.com/office/drawing/2014/main" id="{3227A907-99B1-415D-A800-A2451E4F7A0A}"/>
              </a:ext>
            </a:extLst>
          </p:cNvPr>
          <p:cNvPicPr>
            <a:picLocks noChangeAspect="1"/>
          </p:cNvPicPr>
          <p:nvPr/>
        </p:nvPicPr>
        <p:blipFill>
          <a:blip r:embed="rId2"/>
          <a:stretch>
            <a:fillRect/>
          </a:stretch>
        </p:blipFill>
        <p:spPr>
          <a:xfrm>
            <a:off x="440472" y="2133600"/>
            <a:ext cx="8468986" cy="986986"/>
          </a:xfrm>
          <a:prstGeom prst="rect">
            <a:avLst/>
          </a:prstGeom>
        </p:spPr>
      </p:pic>
      <p:sp>
        <p:nvSpPr>
          <p:cNvPr id="4" name="TextBox 3">
            <a:extLst>
              <a:ext uri="{FF2B5EF4-FFF2-40B4-BE49-F238E27FC236}">
                <a16:creationId xmlns:a16="http://schemas.microsoft.com/office/drawing/2014/main" id="{1C1F6989-F131-41B3-B4E2-669FCF3FC474}"/>
              </a:ext>
            </a:extLst>
          </p:cNvPr>
          <p:cNvSpPr txBox="1"/>
          <p:nvPr/>
        </p:nvSpPr>
        <p:spPr>
          <a:xfrm>
            <a:off x="762000" y="3248540"/>
            <a:ext cx="8147458" cy="646331"/>
          </a:xfrm>
          <a:prstGeom prst="rect">
            <a:avLst/>
          </a:prstGeom>
          <a:noFill/>
        </p:spPr>
        <p:txBody>
          <a:bodyPr wrap="square" rtlCol="0">
            <a:spAutoFit/>
          </a:bodyPr>
          <a:lstStyle/>
          <a:p>
            <a:r>
              <a:rPr lang="en-US" b="1" dirty="0"/>
              <a:t>Specify the supports and information that are made available to the person </a:t>
            </a:r>
          </a:p>
        </p:txBody>
      </p:sp>
      <p:sp>
        <p:nvSpPr>
          <p:cNvPr id="5" name="Slide Number Placeholder 4">
            <a:extLst>
              <a:ext uri="{FF2B5EF4-FFF2-40B4-BE49-F238E27FC236}">
                <a16:creationId xmlns:a16="http://schemas.microsoft.com/office/drawing/2014/main" id="{84E44469-7145-4A18-825B-5067E062BEF1}"/>
              </a:ext>
            </a:extLst>
          </p:cNvPr>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206016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6BD7AE30-4B2C-4114-B9E6-2A894BE4F4C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 d. Service Plan Development</a:t>
            </a:r>
            <a:br>
              <a:rPr lang="en-US" sz="2800" dirty="0"/>
            </a:br>
            <a:endParaRPr lang="en-US" sz="2800" dirty="0"/>
          </a:p>
        </p:txBody>
      </p:sp>
      <p:sp>
        <p:nvSpPr>
          <p:cNvPr id="5" name="Slide Number Placeholder 4">
            <a:extLst>
              <a:ext uri="{FF2B5EF4-FFF2-40B4-BE49-F238E27FC236}">
                <a16:creationId xmlns:a16="http://schemas.microsoft.com/office/drawing/2014/main" id="{0D39FF45-DF2B-41B4-AFD4-7E908ED150E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15</a:t>
            </a:fld>
            <a:endParaRPr lang="en-US" dirty="0"/>
          </a:p>
        </p:txBody>
      </p:sp>
      <p:sp>
        <p:nvSpPr>
          <p:cNvPr id="18" name="TextBox 17">
            <a:extLst>
              <a:ext uri="{FF2B5EF4-FFF2-40B4-BE49-F238E27FC236}">
                <a16:creationId xmlns:a16="http://schemas.microsoft.com/office/drawing/2014/main" id="{AA9DB687-724D-4847-B870-F648A20400F4}"/>
              </a:ext>
            </a:extLst>
          </p:cNvPr>
          <p:cNvSpPr txBox="1"/>
          <p:nvPr/>
        </p:nvSpPr>
        <p:spPr>
          <a:xfrm>
            <a:off x="1433629" y="3196264"/>
            <a:ext cx="7125629"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rPr>
              <a:t>Who develops the plan			</a:t>
            </a:r>
          </a:p>
          <a:p>
            <a:pPr marL="285750" indent="-285750">
              <a:buFont typeface="Arial" panose="020B0604020202020204" pitchFamily="34" charset="0"/>
              <a:buChar char="•"/>
            </a:pPr>
            <a:r>
              <a:rPr lang="en-US" sz="1600" b="1" dirty="0">
                <a:solidFill>
                  <a:srgbClr val="0070C0"/>
                </a:solidFill>
              </a:rPr>
              <a:t>Who participates</a:t>
            </a:r>
          </a:p>
          <a:p>
            <a:pPr marL="285750" indent="-285750">
              <a:buFont typeface="Arial" panose="020B0604020202020204" pitchFamily="34" charset="0"/>
              <a:buChar char="•"/>
            </a:pPr>
            <a:r>
              <a:rPr lang="en-US" sz="1600" b="1" dirty="0">
                <a:solidFill>
                  <a:srgbClr val="0070C0"/>
                </a:solidFill>
              </a:rPr>
              <a:t>Timing of the plan				</a:t>
            </a:r>
          </a:p>
          <a:p>
            <a:pPr marL="285750" indent="-285750">
              <a:buFont typeface="Arial" panose="020B0604020202020204" pitchFamily="34" charset="0"/>
              <a:buChar char="•"/>
            </a:pPr>
            <a:r>
              <a:rPr lang="en-US" sz="1600" b="1" dirty="0">
                <a:solidFill>
                  <a:srgbClr val="0070C0"/>
                </a:solidFill>
              </a:rPr>
              <a:t>Types of assessment</a:t>
            </a:r>
          </a:p>
          <a:p>
            <a:pPr marL="285750" indent="-285750">
              <a:buFont typeface="Arial" panose="020B0604020202020204" pitchFamily="34" charset="0"/>
              <a:buChar char="•"/>
            </a:pPr>
            <a:r>
              <a:rPr lang="en-US" sz="1600" b="1" dirty="0">
                <a:solidFill>
                  <a:srgbClr val="0070C0"/>
                </a:solidFill>
              </a:rPr>
              <a:t>How the person is informed of available services</a:t>
            </a:r>
          </a:p>
          <a:p>
            <a:pPr marL="285750" indent="-285750">
              <a:buFont typeface="Arial" panose="020B0604020202020204" pitchFamily="34" charset="0"/>
              <a:buChar char="•"/>
            </a:pPr>
            <a:r>
              <a:rPr lang="en-US" sz="1600" b="1" dirty="0">
                <a:solidFill>
                  <a:srgbClr val="0070C0"/>
                </a:solidFill>
              </a:rPr>
              <a:t>How goals, needs and preferences are addressed</a:t>
            </a:r>
          </a:p>
          <a:p>
            <a:pPr marL="285750" indent="-285750">
              <a:buFont typeface="Arial" panose="020B0604020202020204" pitchFamily="34" charset="0"/>
              <a:buChar char="•"/>
            </a:pPr>
            <a:r>
              <a:rPr lang="en-US" sz="1600" b="1" dirty="0">
                <a:solidFill>
                  <a:srgbClr val="0070C0"/>
                </a:solidFill>
              </a:rPr>
              <a:t>How services are coordinated		</a:t>
            </a:r>
          </a:p>
          <a:p>
            <a:pPr marL="285750" indent="-285750">
              <a:buFont typeface="Arial" panose="020B0604020202020204" pitchFamily="34" charset="0"/>
              <a:buChar char="•"/>
            </a:pPr>
            <a:r>
              <a:rPr lang="en-US" sz="1600" b="1" dirty="0">
                <a:solidFill>
                  <a:srgbClr val="0070C0"/>
                </a:solidFill>
              </a:rPr>
              <a:t>How responsibilities to implement and monitor are assigned</a:t>
            </a:r>
          </a:p>
          <a:p>
            <a:pPr marL="285750" indent="-285750">
              <a:buFont typeface="Arial" panose="020B0604020202020204" pitchFamily="34" charset="0"/>
              <a:buChar char="•"/>
            </a:pPr>
            <a:r>
              <a:rPr lang="en-US" sz="1600" b="1" dirty="0">
                <a:solidFill>
                  <a:srgbClr val="0070C0"/>
                </a:solidFill>
              </a:rPr>
              <a:t>When is the plan updated</a:t>
            </a:r>
          </a:p>
          <a:p>
            <a:endParaRPr lang="en-US" sz="1600" b="1" dirty="0">
              <a:solidFill>
                <a:srgbClr val="0070C0"/>
              </a:solidFill>
            </a:endParaRPr>
          </a:p>
        </p:txBody>
      </p:sp>
      <p:pic>
        <p:nvPicPr>
          <p:cNvPr id="14" name="Picture 13" descr="A screenshot of Appendix D-1 d, which covers service plan development.">
            <a:extLst>
              <a:ext uri="{FF2B5EF4-FFF2-40B4-BE49-F238E27FC236}">
                <a16:creationId xmlns:a16="http://schemas.microsoft.com/office/drawing/2014/main" id="{ECBC14E4-5A6C-4D96-8D40-F82921C68DD6}"/>
              </a:ext>
            </a:extLst>
          </p:cNvPr>
          <p:cNvPicPr>
            <a:picLocks noChangeAspect="1"/>
          </p:cNvPicPr>
          <p:nvPr/>
        </p:nvPicPr>
        <p:blipFill>
          <a:blip r:embed="rId3"/>
          <a:stretch>
            <a:fillRect/>
          </a:stretch>
        </p:blipFill>
        <p:spPr>
          <a:xfrm>
            <a:off x="1433629" y="1056276"/>
            <a:ext cx="6247238" cy="2090287"/>
          </a:xfrm>
          <a:prstGeom prst="rect">
            <a:avLst/>
          </a:prstGeom>
        </p:spPr>
      </p:pic>
      <p:sp>
        <p:nvSpPr>
          <p:cNvPr id="21" name="Oval 20">
            <a:extLst>
              <a:ext uri="{FF2B5EF4-FFF2-40B4-BE49-F238E27FC236}">
                <a16:creationId xmlns:a16="http://schemas.microsoft.com/office/drawing/2014/main" id="{420F9EFE-FFDB-48BC-9F9B-CA131F5E69E6}"/>
              </a:ext>
            </a:extLst>
          </p:cNvPr>
          <p:cNvSpPr/>
          <p:nvPr/>
        </p:nvSpPr>
        <p:spPr>
          <a:xfrm rot="673183">
            <a:off x="7375602" y="1433185"/>
            <a:ext cx="1506112"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4 pages</a:t>
            </a:r>
          </a:p>
        </p:txBody>
      </p:sp>
    </p:spTree>
    <p:extLst>
      <p:ext uri="{BB962C8B-B14F-4D97-AF65-F5344CB8AC3E}">
        <p14:creationId xmlns:p14="http://schemas.microsoft.com/office/powerpoint/2010/main" val="130688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6BD7AE30-4B2C-4114-B9E6-2A894BE4F4C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 e, </a:t>
            </a:r>
            <a:r>
              <a:rPr lang="en-US" sz="2800"/>
              <a:t>f, g</a:t>
            </a:r>
            <a:br>
              <a:rPr lang="en-US" sz="2800" dirty="0"/>
            </a:br>
            <a:endParaRPr lang="en-US" sz="2800" dirty="0"/>
          </a:p>
        </p:txBody>
      </p:sp>
      <p:sp>
        <p:nvSpPr>
          <p:cNvPr id="5" name="Slide Number Placeholder 4">
            <a:extLst>
              <a:ext uri="{FF2B5EF4-FFF2-40B4-BE49-F238E27FC236}">
                <a16:creationId xmlns:a16="http://schemas.microsoft.com/office/drawing/2014/main" id="{0D39FF45-DF2B-41B4-AFD4-7E908ED150E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16</a:t>
            </a:fld>
            <a:endParaRPr lang="en-US" dirty="0"/>
          </a:p>
        </p:txBody>
      </p:sp>
      <p:pic>
        <p:nvPicPr>
          <p:cNvPr id="3" name="Picture 2" descr="A screenshot of Appendix D-1 e (risk assessment and mitigation), f (informed choice of providers), and g (process for making the service plan subject to the approval of the Medicaid agency). ">
            <a:extLst>
              <a:ext uri="{FF2B5EF4-FFF2-40B4-BE49-F238E27FC236}">
                <a16:creationId xmlns:a16="http://schemas.microsoft.com/office/drawing/2014/main" id="{8066E12D-BFC9-411C-AA87-CC6D07C50C74}"/>
              </a:ext>
            </a:extLst>
          </p:cNvPr>
          <p:cNvPicPr>
            <a:picLocks noChangeAspect="1"/>
          </p:cNvPicPr>
          <p:nvPr/>
        </p:nvPicPr>
        <p:blipFill>
          <a:blip r:embed="rId3"/>
          <a:stretch>
            <a:fillRect/>
          </a:stretch>
        </p:blipFill>
        <p:spPr>
          <a:xfrm>
            <a:off x="520021" y="1417638"/>
            <a:ext cx="8196703" cy="4068761"/>
          </a:xfrm>
          <a:prstGeom prst="rect">
            <a:avLst/>
          </a:prstGeom>
        </p:spPr>
      </p:pic>
    </p:spTree>
    <p:extLst>
      <p:ext uri="{BB962C8B-B14F-4D97-AF65-F5344CB8AC3E}">
        <p14:creationId xmlns:p14="http://schemas.microsoft.com/office/powerpoint/2010/main" val="23960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6BD7AE30-4B2C-4114-B9E6-2A894BE4F4C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- 1 h and i</a:t>
            </a:r>
            <a:br>
              <a:rPr lang="en-US" sz="2800" dirty="0"/>
            </a:br>
            <a:endParaRPr lang="en-US" sz="2800" dirty="0"/>
          </a:p>
        </p:txBody>
      </p:sp>
      <p:sp>
        <p:nvSpPr>
          <p:cNvPr id="5" name="Slide Number Placeholder 4">
            <a:extLst>
              <a:ext uri="{FF2B5EF4-FFF2-40B4-BE49-F238E27FC236}">
                <a16:creationId xmlns:a16="http://schemas.microsoft.com/office/drawing/2014/main" id="{0D39FF45-DF2B-41B4-AFD4-7E908ED150E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17</a:t>
            </a:fld>
            <a:endParaRPr lang="en-US" dirty="0"/>
          </a:p>
        </p:txBody>
      </p:sp>
      <p:pic>
        <p:nvPicPr>
          <p:cNvPr id="4" name="Picture 3" descr="A screenshot of Appendix D-1 h, which specifies the minimum schedule for the review and update of the service plan.">
            <a:extLst>
              <a:ext uri="{FF2B5EF4-FFF2-40B4-BE49-F238E27FC236}">
                <a16:creationId xmlns:a16="http://schemas.microsoft.com/office/drawing/2014/main" id="{1135217A-EE87-443C-AB96-93A7ACE1B79D}"/>
              </a:ext>
            </a:extLst>
          </p:cNvPr>
          <p:cNvPicPr>
            <a:picLocks noChangeAspect="1"/>
          </p:cNvPicPr>
          <p:nvPr/>
        </p:nvPicPr>
        <p:blipFill>
          <a:blip r:embed="rId3"/>
          <a:stretch>
            <a:fillRect/>
          </a:stretch>
        </p:blipFill>
        <p:spPr>
          <a:xfrm>
            <a:off x="561278" y="1303183"/>
            <a:ext cx="8459348" cy="1929047"/>
          </a:xfrm>
          <a:prstGeom prst="rect">
            <a:avLst/>
          </a:prstGeom>
        </p:spPr>
      </p:pic>
      <p:pic>
        <p:nvPicPr>
          <p:cNvPr id="11" name="Picture 10" descr="A screenshot of the option to provide an alternative schedule to the options listed for review and update of the service plan.">
            <a:extLst>
              <a:ext uri="{FF2B5EF4-FFF2-40B4-BE49-F238E27FC236}">
                <a16:creationId xmlns:a16="http://schemas.microsoft.com/office/drawing/2014/main" id="{BD298A24-9698-4476-A03F-61DDA5AF9369}"/>
              </a:ext>
            </a:extLst>
          </p:cNvPr>
          <p:cNvPicPr>
            <a:picLocks noChangeAspect="1"/>
          </p:cNvPicPr>
          <p:nvPr/>
        </p:nvPicPr>
        <p:blipFill>
          <a:blip r:embed="rId4"/>
          <a:stretch>
            <a:fillRect/>
          </a:stretch>
        </p:blipFill>
        <p:spPr>
          <a:xfrm>
            <a:off x="1371600" y="2991364"/>
            <a:ext cx="7454232" cy="605259"/>
          </a:xfrm>
          <a:prstGeom prst="rect">
            <a:avLst/>
          </a:prstGeom>
        </p:spPr>
      </p:pic>
      <p:pic>
        <p:nvPicPr>
          <p:cNvPr id="13" name="Picture 12" descr="A screenshot of Appendix D-1 i, Maintenance of Service Plan Forms.">
            <a:extLst>
              <a:ext uri="{FF2B5EF4-FFF2-40B4-BE49-F238E27FC236}">
                <a16:creationId xmlns:a16="http://schemas.microsoft.com/office/drawing/2014/main" id="{94D67D0F-5B44-4F03-9BBB-1AF899FD8379}"/>
              </a:ext>
            </a:extLst>
          </p:cNvPr>
          <p:cNvPicPr>
            <a:picLocks noChangeAspect="1"/>
          </p:cNvPicPr>
          <p:nvPr/>
        </p:nvPicPr>
        <p:blipFill>
          <a:blip r:embed="rId5"/>
          <a:stretch>
            <a:fillRect/>
          </a:stretch>
        </p:blipFill>
        <p:spPr>
          <a:xfrm>
            <a:off x="914400" y="3743199"/>
            <a:ext cx="7800278" cy="2143588"/>
          </a:xfrm>
          <a:prstGeom prst="rect">
            <a:avLst/>
          </a:prstGeom>
        </p:spPr>
      </p:pic>
    </p:spTree>
    <p:extLst>
      <p:ext uri="{BB962C8B-B14F-4D97-AF65-F5344CB8AC3E}">
        <p14:creationId xmlns:p14="http://schemas.microsoft.com/office/powerpoint/2010/main" val="231397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8">
            <a:extLst>
              <a:ext uri="{FF2B5EF4-FFF2-40B4-BE49-F238E27FC236}">
                <a16:creationId xmlns:a16="http://schemas.microsoft.com/office/drawing/2014/main" id="{6BD7AE30-4B2C-4114-B9E6-2A894BE4F4CA}"/>
              </a:ext>
            </a:extLst>
          </p:cNvPr>
          <p:cNvSpPr>
            <a:spLocks noGrp="1"/>
          </p:cNvSpPr>
          <p:nvPr>
            <p:ph type="title"/>
          </p:nvPr>
        </p:nvSpPr>
        <p:spPr/>
        <p:txBody>
          <a:bodyPr>
            <a:noAutofit/>
          </a:bodyPr>
          <a:lstStyle/>
          <a:p>
            <a:r>
              <a:rPr lang="en-US" sz="2800" dirty="0"/>
              <a:t>Service Plan Development</a:t>
            </a:r>
            <a:br>
              <a:rPr lang="en-US" sz="2800" dirty="0"/>
            </a:br>
            <a:r>
              <a:rPr lang="en-US" sz="2800" dirty="0"/>
              <a:t>Appendix D – 2 Service Plan Implementation and Monitoring</a:t>
            </a:r>
            <a:br>
              <a:rPr lang="en-US" sz="2800" dirty="0"/>
            </a:br>
            <a:endParaRPr lang="en-US" sz="2800" dirty="0"/>
          </a:p>
        </p:txBody>
      </p:sp>
      <p:sp>
        <p:nvSpPr>
          <p:cNvPr id="5" name="Slide Number Placeholder 4">
            <a:extLst>
              <a:ext uri="{FF2B5EF4-FFF2-40B4-BE49-F238E27FC236}">
                <a16:creationId xmlns:a16="http://schemas.microsoft.com/office/drawing/2014/main" id="{0D39FF45-DF2B-41B4-AFD4-7E908ED150EB}"/>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18</a:t>
            </a:fld>
            <a:endParaRPr lang="en-US" dirty="0"/>
          </a:p>
        </p:txBody>
      </p:sp>
      <p:pic>
        <p:nvPicPr>
          <p:cNvPr id="7" name="Picture 6" descr="A screenshot of Appendix D-2, Service Plan Implementation and Monitoring">
            <a:extLst>
              <a:ext uri="{FF2B5EF4-FFF2-40B4-BE49-F238E27FC236}">
                <a16:creationId xmlns:a16="http://schemas.microsoft.com/office/drawing/2014/main" id="{54EBCE2F-055D-40C8-9722-CABED3AFBA0B}"/>
              </a:ext>
            </a:extLst>
          </p:cNvPr>
          <p:cNvPicPr>
            <a:picLocks noChangeAspect="1"/>
          </p:cNvPicPr>
          <p:nvPr/>
        </p:nvPicPr>
        <p:blipFill>
          <a:blip r:embed="rId3"/>
          <a:stretch>
            <a:fillRect/>
          </a:stretch>
        </p:blipFill>
        <p:spPr>
          <a:xfrm>
            <a:off x="52531" y="1524000"/>
            <a:ext cx="9091469" cy="1481195"/>
          </a:xfrm>
          <a:prstGeom prst="rect">
            <a:avLst/>
          </a:prstGeom>
        </p:spPr>
      </p:pic>
      <p:pic>
        <p:nvPicPr>
          <p:cNvPr id="9" name="Picture 8" descr="A screenshot of Appendix D-2 b, Monitoring Safeguards.">
            <a:extLst>
              <a:ext uri="{FF2B5EF4-FFF2-40B4-BE49-F238E27FC236}">
                <a16:creationId xmlns:a16="http://schemas.microsoft.com/office/drawing/2014/main" id="{95A264F5-C547-48F1-93B1-9CE55940EFC4}"/>
              </a:ext>
            </a:extLst>
          </p:cNvPr>
          <p:cNvPicPr>
            <a:picLocks noChangeAspect="1"/>
          </p:cNvPicPr>
          <p:nvPr/>
        </p:nvPicPr>
        <p:blipFill>
          <a:blip r:embed="rId4"/>
          <a:stretch>
            <a:fillRect/>
          </a:stretch>
        </p:blipFill>
        <p:spPr>
          <a:xfrm>
            <a:off x="100042" y="3200400"/>
            <a:ext cx="9043958" cy="2466533"/>
          </a:xfrm>
          <a:prstGeom prst="rect">
            <a:avLst/>
          </a:prstGeom>
        </p:spPr>
      </p:pic>
    </p:spTree>
    <p:extLst>
      <p:ext uri="{BB962C8B-B14F-4D97-AF65-F5344CB8AC3E}">
        <p14:creationId xmlns:p14="http://schemas.microsoft.com/office/powerpoint/2010/main" val="354734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CCBDC-CF1E-4B8B-826B-1E3425D73820}"/>
              </a:ext>
            </a:extLst>
          </p:cNvPr>
          <p:cNvSpPr>
            <a:spLocks noGrp="1"/>
          </p:cNvSpPr>
          <p:nvPr>
            <p:ph type="title"/>
          </p:nvPr>
        </p:nvSpPr>
        <p:spPr/>
        <p:txBody>
          <a:bodyPr/>
          <a:lstStyle/>
          <a:p>
            <a:r>
              <a:rPr lang="en-US" dirty="0"/>
              <a:t>Provider Role</a:t>
            </a:r>
          </a:p>
        </p:txBody>
      </p:sp>
      <p:sp>
        <p:nvSpPr>
          <p:cNvPr id="6" name="Content Placeholder 5">
            <a:extLst>
              <a:ext uri="{FF2B5EF4-FFF2-40B4-BE49-F238E27FC236}">
                <a16:creationId xmlns:a16="http://schemas.microsoft.com/office/drawing/2014/main" id="{77A866A0-F050-465D-A259-822AC19BBFDD}"/>
              </a:ext>
            </a:extLst>
          </p:cNvPr>
          <p:cNvSpPr>
            <a:spLocks noGrp="1"/>
          </p:cNvSpPr>
          <p:nvPr>
            <p:ph idx="1"/>
          </p:nvPr>
        </p:nvSpPr>
        <p:spPr/>
        <p:txBody>
          <a:bodyPr>
            <a:normAutofit fontScale="70000" lnSpcReduction="20000"/>
          </a:bodyPr>
          <a:lstStyle/>
          <a:p>
            <a:r>
              <a:rPr lang="en-US" dirty="0"/>
              <a:t>Participate in the planning process if designated by the person</a:t>
            </a:r>
          </a:p>
          <a:p>
            <a:endParaRPr lang="en-US" dirty="0"/>
          </a:p>
          <a:p>
            <a:r>
              <a:rPr lang="en-US" dirty="0"/>
              <a:t>Along with the case manager, support the person to participate</a:t>
            </a:r>
          </a:p>
          <a:p>
            <a:pPr lvl="1"/>
            <a:r>
              <a:rPr lang="en-US" dirty="0"/>
              <a:t>Discussing the process ahead of time </a:t>
            </a:r>
          </a:p>
          <a:p>
            <a:pPr lvl="1"/>
            <a:r>
              <a:rPr lang="en-US" dirty="0"/>
              <a:t>Assuring accommodations are in place</a:t>
            </a:r>
          </a:p>
          <a:p>
            <a:pPr lvl="1"/>
            <a:endParaRPr lang="en-US" dirty="0"/>
          </a:p>
          <a:p>
            <a:r>
              <a:rPr lang="en-US" dirty="0"/>
              <a:t>Implement that plan</a:t>
            </a:r>
          </a:p>
          <a:p>
            <a:pPr lvl="1"/>
            <a:r>
              <a:rPr lang="en-US" dirty="0"/>
              <a:t>Develop a provider level plan with specifics on implementation </a:t>
            </a:r>
          </a:p>
          <a:p>
            <a:pPr lvl="1"/>
            <a:r>
              <a:rPr lang="en-US" dirty="0"/>
              <a:t>Translate the PCP into everyday guidance for direct care staff</a:t>
            </a:r>
          </a:p>
          <a:p>
            <a:pPr lvl="1"/>
            <a:r>
              <a:rPr lang="en-US" dirty="0"/>
              <a:t>Maintain a record of implementation</a:t>
            </a:r>
          </a:p>
          <a:p>
            <a:pPr marL="457200" lvl="1" indent="0">
              <a:buNone/>
            </a:pPr>
            <a:endParaRPr lang="en-US" dirty="0"/>
          </a:p>
          <a:p>
            <a:endParaRPr lang="en-US" dirty="0"/>
          </a:p>
        </p:txBody>
      </p:sp>
      <p:sp>
        <p:nvSpPr>
          <p:cNvPr id="5" name="Slide Number Placeholder 4">
            <a:extLst>
              <a:ext uri="{FF2B5EF4-FFF2-40B4-BE49-F238E27FC236}">
                <a16:creationId xmlns:a16="http://schemas.microsoft.com/office/drawing/2014/main" id="{E4A7D4D5-D5A3-4BB6-AA9D-61077C2AD0D7}"/>
              </a:ext>
            </a:extLst>
          </p:cNvPr>
          <p:cNvSpPr>
            <a:spLocks noGrp="1"/>
          </p:cNvSpPr>
          <p:nvPr>
            <p:ph type="sldNum" sz="quarter" idx="12"/>
          </p:nvPr>
        </p:nvSpPr>
        <p:spPr/>
        <p:txBody>
          <a:bodyPr/>
          <a:lstStyle/>
          <a:p>
            <a:fld id="{7AA28999-D008-419E-9628-EE1C64F81F4C}" type="slidenum">
              <a:rPr lang="en-US" smtClean="0"/>
              <a:pPr/>
              <a:t>19</a:t>
            </a:fld>
            <a:endParaRPr lang="en-US" dirty="0"/>
          </a:p>
        </p:txBody>
      </p:sp>
    </p:spTree>
    <p:extLst>
      <p:ext uri="{BB962C8B-B14F-4D97-AF65-F5344CB8AC3E}">
        <p14:creationId xmlns:p14="http://schemas.microsoft.com/office/powerpoint/2010/main" val="179822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2"/>
            <a:ext cx="5029200" cy="1143000"/>
          </a:xfrm>
        </p:spPr>
        <p:txBody>
          <a:bodyPr/>
          <a:lstStyle/>
          <a:p>
            <a:pPr algn="l"/>
            <a:r>
              <a:rPr lang="en-US" dirty="0"/>
              <a:t>Webinar Logistics</a:t>
            </a:r>
          </a:p>
        </p:txBody>
      </p:sp>
      <p:sp>
        <p:nvSpPr>
          <p:cNvPr id="3" name="Content Placeholder 2"/>
          <p:cNvSpPr>
            <a:spLocks noGrp="1"/>
          </p:cNvSpPr>
          <p:nvPr>
            <p:ph idx="1"/>
          </p:nvPr>
        </p:nvSpPr>
        <p:spPr>
          <a:xfrm>
            <a:off x="457200" y="1752600"/>
            <a:ext cx="8229600" cy="3886200"/>
          </a:xfrm>
        </p:spPr>
        <p:txBody>
          <a:bodyPr>
            <a:normAutofit fontScale="92500" lnSpcReduction="10000"/>
          </a:bodyPr>
          <a:lstStyle/>
          <a:p>
            <a:r>
              <a:rPr lang="en-US" sz="2000" dirty="0"/>
              <a:t>Participants will be muted during this webinar. You can use the </a:t>
            </a:r>
            <a:r>
              <a:rPr lang="en-US" sz="2000" b="1" dirty="0"/>
              <a:t>chat</a:t>
            </a:r>
            <a:r>
              <a:rPr lang="en-US" sz="2000" dirty="0"/>
              <a:t> feature in Zoom to post questions and communicate with the hosts. </a:t>
            </a:r>
          </a:p>
          <a:p>
            <a:endParaRPr lang="en-US" sz="2000" dirty="0"/>
          </a:p>
          <a:p>
            <a:r>
              <a:rPr lang="en-US" sz="2000" dirty="0"/>
              <a:t>Toward the end of the webinar, our speakers will have an opportunity to </a:t>
            </a:r>
            <a:r>
              <a:rPr lang="en-US" sz="2000" b="1" dirty="0"/>
              <a:t>respond to questions </a:t>
            </a:r>
            <a:r>
              <a:rPr lang="en-US" sz="2000" dirty="0"/>
              <a:t>that have been entered into </a:t>
            </a:r>
            <a:r>
              <a:rPr lang="en-US" sz="2000" b="1" dirty="0"/>
              <a:t>chat</a:t>
            </a:r>
            <a:r>
              <a:rPr lang="en-US" sz="2000" dirty="0"/>
              <a:t>.</a:t>
            </a:r>
          </a:p>
          <a:p>
            <a:endParaRPr lang="en-US" sz="2000" dirty="0"/>
          </a:p>
          <a:p>
            <a:r>
              <a:rPr lang="en-US" sz="2000" dirty="0"/>
              <a:t>The webinar will be live captioned in English.</a:t>
            </a:r>
          </a:p>
          <a:p>
            <a:pPr lvl="1"/>
            <a:r>
              <a:rPr lang="en-US" sz="2000" dirty="0"/>
              <a:t>Live English captions can be accessed by clicking the “CC” button at the bottom of your Zoom screen. </a:t>
            </a:r>
          </a:p>
          <a:p>
            <a:pPr lvl="1"/>
            <a:endParaRPr lang="en-US" sz="2000" dirty="0"/>
          </a:p>
          <a:p>
            <a:r>
              <a:rPr lang="en-US" sz="2000" dirty="0"/>
              <a:t>This live webinar includes an evaluation poll at the end of the session. </a:t>
            </a:r>
          </a:p>
          <a:p>
            <a:pPr marL="0" indent="0">
              <a:buNone/>
            </a:pP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a:t>
            </a:fld>
            <a:endParaRPr lang="en-US" dirty="0"/>
          </a:p>
        </p:txBody>
      </p:sp>
      <p:pic>
        <p:nvPicPr>
          <p:cNvPr id="5" name="Picture 17">
            <a:extLst>
              <a:ext uri="{FF2B5EF4-FFF2-40B4-BE49-F238E27FC236}">
                <a16:creationId xmlns:a16="http://schemas.microsoft.com/office/drawing/2014/main" id="{5F540689-442F-5440-2EC9-458DD853A54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8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003E-79F5-4755-906B-3E6D179A9FB7}"/>
              </a:ext>
            </a:extLst>
          </p:cNvPr>
          <p:cNvSpPr>
            <a:spLocks noGrp="1"/>
          </p:cNvSpPr>
          <p:nvPr>
            <p:ph type="title"/>
          </p:nvPr>
        </p:nvSpPr>
        <p:spPr>
          <a:xfrm>
            <a:off x="457200" y="-304800"/>
            <a:ext cx="8229600" cy="1722438"/>
          </a:xfrm>
        </p:spPr>
        <p:txBody>
          <a:bodyPr>
            <a:normAutofit/>
          </a:bodyPr>
          <a:lstStyle/>
          <a:p>
            <a:r>
              <a:rPr lang="en-US" dirty="0"/>
              <a:t>Colorado Person-Centered Assessment and Support Plan</a:t>
            </a:r>
          </a:p>
        </p:txBody>
      </p:sp>
      <p:sp>
        <p:nvSpPr>
          <p:cNvPr id="6" name="Content Placeholder 5">
            <a:extLst>
              <a:ext uri="{FF2B5EF4-FFF2-40B4-BE49-F238E27FC236}">
                <a16:creationId xmlns:a16="http://schemas.microsoft.com/office/drawing/2014/main" id="{41CB0FE7-FFD0-4B9A-BAED-0E39F06B98F4}"/>
              </a:ext>
            </a:extLst>
          </p:cNvPr>
          <p:cNvSpPr>
            <a:spLocks noGrp="1"/>
          </p:cNvSpPr>
          <p:nvPr>
            <p:ph idx="1"/>
          </p:nvPr>
        </p:nvSpPr>
        <p:spPr>
          <a:xfrm>
            <a:off x="457200" y="1295400"/>
            <a:ext cx="8382000" cy="4343400"/>
          </a:xfrm>
        </p:spPr>
        <p:txBody>
          <a:bodyPr>
            <a:normAutofit fontScale="25000" lnSpcReduction="20000"/>
          </a:bodyPr>
          <a:lstStyle/>
          <a:p>
            <a:pPr algn="l">
              <a:buFont typeface="Arial" panose="020B0604020202020204" pitchFamily="34" charset="0"/>
              <a:buChar char="•"/>
            </a:pPr>
            <a:r>
              <a:rPr lang="en-US" sz="8000" b="1" i="0" dirty="0">
                <a:solidFill>
                  <a:srgbClr val="222222"/>
                </a:solidFill>
                <a:effectLst/>
                <a:latin typeface="Arial" panose="020B0604020202020204" pitchFamily="34" charset="0"/>
                <a:cs typeface="Arial" panose="020B0604020202020204" pitchFamily="34" charset="0"/>
              </a:rPr>
              <a:t>Effort covers eligibility determination, needs assessment and service/support plan</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When did it start</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Stakeholder engagement</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Assures that all pieces are person centered and avoids asking people the same questions over and over/telling their story repeatedly</a:t>
            </a:r>
          </a:p>
          <a:p>
            <a:pPr marL="0" indent="0" algn="l">
              <a:buNone/>
            </a:pPr>
            <a:endParaRPr lang="en-US" sz="8000" b="1" i="0" dirty="0">
              <a:solidFill>
                <a:srgbClr val="22222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8000" b="1" i="0" dirty="0">
                <a:solidFill>
                  <a:srgbClr val="222222"/>
                </a:solidFill>
                <a:effectLst/>
                <a:latin typeface="Arial" panose="020B0604020202020204" pitchFamily="34" charset="0"/>
                <a:cs typeface="Arial" panose="020B0604020202020204" pitchFamily="34" charset="0"/>
              </a:rPr>
              <a:t>HCBS </a:t>
            </a:r>
            <a:r>
              <a:rPr lang="en-US" sz="8000" b="1" dirty="0">
                <a:solidFill>
                  <a:srgbClr val="222222"/>
                </a:solidFill>
                <a:latin typeface="Arial" panose="020B0604020202020204" pitchFamily="34" charset="0"/>
                <a:cs typeface="Arial" panose="020B0604020202020204" pitchFamily="34" charset="0"/>
              </a:rPr>
              <a:t>Rule </a:t>
            </a:r>
            <a:r>
              <a:rPr lang="en-US" sz="8000" b="1" i="0" dirty="0">
                <a:solidFill>
                  <a:srgbClr val="222222"/>
                </a:solidFill>
                <a:effectLst/>
                <a:latin typeface="Arial" panose="020B0604020202020204" pitchFamily="34" charset="0"/>
                <a:cs typeface="Arial" panose="020B0604020202020204" pitchFamily="34" charset="0"/>
              </a:rPr>
              <a:t>Requirements included in Colorado’s PCSP</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Needs </a:t>
            </a:r>
            <a:r>
              <a:rPr lang="en-US" sz="8000" dirty="0">
                <a:solidFill>
                  <a:srgbClr val="222222"/>
                </a:solidFill>
                <a:latin typeface="Arial" panose="020B0604020202020204" pitchFamily="34" charset="0"/>
                <a:cs typeface="Arial" panose="020B0604020202020204" pitchFamily="34" charset="0"/>
              </a:rPr>
              <a:t>A</a:t>
            </a:r>
            <a:r>
              <a:rPr lang="en-US" sz="8000" i="0" dirty="0">
                <a:solidFill>
                  <a:srgbClr val="222222"/>
                </a:solidFill>
                <a:effectLst/>
                <a:latin typeface="Arial" panose="020B0604020202020204" pitchFamily="34" charset="0"/>
                <a:cs typeface="Arial" panose="020B0604020202020204" pitchFamily="34" charset="0"/>
              </a:rPr>
              <a:t>ssessed and services linked to them</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Personal Goals and Preferences and services linked to them</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Documenting choice</a:t>
            </a:r>
          </a:p>
          <a:p>
            <a:pPr lvl="1">
              <a:buFont typeface="Arial" panose="020B0604020202020204" pitchFamily="34" charset="0"/>
              <a:buChar char="•"/>
            </a:pPr>
            <a:r>
              <a:rPr lang="en-US" sz="8000" i="0" dirty="0">
                <a:solidFill>
                  <a:srgbClr val="222222"/>
                </a:solidFill>
                <a:effectLst/>
                <a:highlight>
                  <a:srgbClr val="FFFF00"/>
                </a:highlight>
                <a:latin typeface="Arial" panose="020B0604020202020204" pitchFamily="34" charset="0"/>
                <a:cs typeface="Arial" panose="020B0604020202020204" pitchFamily="34" charset="0"/>
              </a:rPr>
              <a:t>Quality of life things like identifying who is important and how to see them; recording what people like to do</a:t>
            </a:r>
          </a:p>
          <a:p>
            <a:pPr lvl="1">
              <a:buFont typeface="Arial" panose="020B0604020202020204" pitchFamily="34" charset="0"/>
              <a:buChar char="•"/>
            </a:pPr>
            <a:r>
              <a:rPr lang="en-US" sz="8000" i="0" dirty="0">
                <a:solidFill>
                  <a:srgbClr val="222222"/>
                </a:solidFill>
                <a:effectLst/>
                <a:latin typeface="Arial" panose="020B0604020202020204" pitchFamily="34" charset="0"/>
                <a:cs typeface="Arial" panose="020B0604020202020204" pitchFamily="34" charset="0"/>
              </a:rPr>
              <a:t>Employment and Community </a:t>
            </a:r>
            <a:r>
              <a:rPr lang="en-US" sz="8000" dirty="0">
                <a:solidFill>
                  <a:srgbClr val="222222"/>
                </a:solidFill>
                <a:latin typeface="Arial" panose="020B0604020202020204" pitchFamily="34" charset="0"/>
                <a:cs typeface="Arial" panose="020B0604020202020204" pitchFamily="34" charset="0"/>
              </a:rPr>
              <a:t>I</a:t>
            </a:r>
            <a:r>
              <a:rPr lang="en-US" sz="8000" i="0" dirty="0">
                <a:solidFill>
                  <a:srgbClr val="222222"/>
                </a:solidFill>
                <a:effectLst/>
                <a:latin typeface="Arial" panose="020B0604020202020204" pitchFamily="34" charset="0"/>
                <a:cs typeface="Arial" panose="020B0604020202020204" pitchFamily="34" charset="0"/>
              </a:rPr>
              <a:t>ntegration</a:t>
            </a:r>
          </a:p>
          <a:p>
            <a:endParaRPr lang="en-US" dirty="0"/>
          </a:p>
        </p:txBody>
      </p:sp>
      <p:sp>
        <p:nvSpPr>
          <p:cNvPr id="5" name="Slide Number Placeholder 4">
            <a:extLst>
              <a:ext uri="{FF2B5EF4-FFF2-40B4-BE49-F238E27FC236}">
                <a16:creationId xmlns:a16="http://schemas.microsoft.com/office/drawing/2014/main" id="{2BA88292-82E3-4ECE-A912-24363FD6EA8D}"/>
              </a:ext>
            </a:extLst>
          </p:cNvPr>
          <p:cNvSpPr>
            <a:spLocks noGrp="1"/>
          </p:cNvSpPr>
          <p:nvPr>
            <p:ph type="sldNum" sz="quarter" idx="12"/>
          </p:nvPr>
        </p:nvSpPr>
        <p:spPr/>
        <p:txBody>
          <a:bodyPr/>
          <a:lstStyle/>
          <a:p>
            <a:fld id="{7AA28999-D008-419E-9628-EE1C64F81F4C}" type="slidenum">
              <a:rPr lang="en-US" smtClean="0"/>
              <a:pPr/>
              <a:t>20</a:t>
            </a:fld>
            <a:endParaRPr lang="en-US" dirty="0"/>
          </a:p>
        </p:txBody>
      </p:sp>
    </p:spTree>
    <p:extLst>
      <p:ext uri="{BB962C8B-B14F-4D97-AF65-F5344CB8AC3E}">
        <p14:creationId xmlns:p14="http://schemas.microsoft.com/office/powerpoint/2010/main" val="301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D917-DC44-49BF-A0B4-CB2AA472E5B6}"/>
              </a:ext>
            </a:extLst>
          </p:cNvPr>
          <p:cNvSpPr>
            <a:spLocks noGrp="1"/>
          </p:cNvSpPr>
          <p:nvPr>
            <p:ph type="title"/>
          </p:nvPr>
        </p:nvSpPr>
        <p:spPr>
          <a:xfrm>
            <a:off x="76200" y="136525"/>
            <a:ext cx="9067800" cy="1281113"/>
          </a:xfrm>
        </p:spPr>
        <p:txBody>
          <a:bodyPr>
            <a:normAutofit fontScale="90000"/>
          </a:bodyPr>
          <a:lstStyle/>
          <a:p>
            <a:r>
              <a:rPr lang="en-US" dirty="0"/>
              <a:t>Colorado Single Assessment &amp; PCSP</a:t>
            </a:r>
            <a:br>
              <a:rPr lang="en-US" dirty="0"/>
            </a:br>
            <a:r>
              <a:rPr lang="en-US" sz="3600" dirty="0"/>
              <a:t>Background</a:t>
            </a:r>
            <a:endParaRPr lang="en-US" dirty="0"/>
          </a:p>
        </p:txBody>
      </p:sp>
      <p:sp>
        <p:nvSpPr>
          <p:cNvPr id="3" name="Content Placeholder 2">
            <a:extLst>
              <a:ext uri="{FF2B5EF4-FFF2-40B4-BE49-F238E27FC236}">
                <a16:creationId xmlns:a16="http://schemas.microsoft.com/office/drawing/2014/main" id="{B5923BA5-C57F-476F-9321-446A3AF56BB0}"/>
              </a:ext>
            </a:extLst>
          </p:cNvPr>
          <p:cNvSpPr>
            <a:spLocks noGrp="1"/>
          </p:cNvSpPr>
          <p:nvPr>
            <p:ph idx="1"/>
          </p:nvPr>
        </p:nvSpPr>
        <p:spPr>
          <a:xfrm>
            <a:off x="457200" y="1676400"/>
            <a:ext cx="8458200" cy="4267200"/>
          </a:xfrm>
        </p:spPr>
        <p:txBody>
          <a:bodyPr>
            <a:normAutofit fontScale="55000" lnSpcReduction="20000"/>
          </a:bodyPr>
          <a:lstStyle/>
          <a:p>
            <a:r>
              <a:rPr lang="en-US" dirty="0"/>
              <a:t>Development began in 2016 with the passage of legislation (SB 16-192) requiring a single, statewide assessment for Medicaid LTSS to replace the more than 30 tools that were in use</a:t>
            </a:r>
          </a:p>
          <a:p>
            <a:endParaRPr lang="en-US" dirty="0"/>
          </a:p>
          <a:p>
            <a:r>
              <a:rPr lang="en-US" dirty="0"/>
              <a:t>The Department undertook an extensive stakeholder engagement process (~6 years) to develop a comprehensive, person-centered assessment and support planning process</a:t>
            </a:r>
          </a:p>
          <a:p>
            <a:endParaRPr lang="en-US" dirty="0"/>
          </a:p>
          <a:p>
            <a:r>
              <a:rPr lang="en-US" dirty="0"/>
              <a:t>The process will include (estimated implementation July 2023):</a:t>
            </a:r>
          </a:p>
          <a:p>
            <a:pPr lvl="1"/>
            <a:r>
              <a:rPr lang="en-US" dirty="0"/>
              <a:t>Streamlined eligibility determination </a:t>
            </a:r>
          </a:p>
          <a:p>
            <a:pPr lvl="1"/>
            <a:r>
              <a:rPr lang="en-US" dirty="0"/>
              <a:t>Level of Care (LOC) Screen </a:t>
            </a:r>
          </a:p>
          <a:p>
            <a:pPr lvl="1"/>
            <a:r>
              <a:rPr lang="en-US" dirty="0"/>
              <a:t>Needs Assessment </a:t>
            </a:r>
          </a:p>
          <a:p>
            <a:pPr lvl="1"/>
            <a:r>
              <a:rPr lang="en-US" dirty="0"/>
              <a:t>Person-Centered Support Plan</a:t>
            </a:r>
          </a:p>
          <a:p>
            <a:pPr lvl="1"/>
            <a:endParaRPr lang="en-US" dirty="0"/>
          </a:p>
          <a:p>
            <a:r>
              <a:rPr lang="en-US" dirty="0"/>
              <a:t>The new processes are all housed within a brand-new Care and Case Management IT system to streamline and automate the process</a:t>
            </a:r>
          </a:p>
        </p:txBody>
      </p:sp>
      <p:sp>
        <p:nvSpPr>
          <p:cNvPr id="4" name="Slide Number Placeholder 3">
            <a:extLst>
              <a:ext uri="{FF2B5EF4-FFF2-40B4-BE49-F238E27FC236}">
                <a16:creationId xmlns:a16="http://schemas.microsoft.com/office/drawing/2014/main" id="{A2668291-006A-4979-8846-58393E640327}"/>
              </a:ext>
            </a:extLst>
          </p:cNvPr>
          <p:cNvSpPr>
            <a:spLocks noGrp="1"/>
          </p:cNvSpPr>
          <p:nvPr>
            <p:ph type="sldNum" sz="quarter" idx="12"/>
          </p:nvPr>
        </p:nvSpPr>
        <p:spPr/>
        <p:txBody>
          <a:bodyPr/>
          <a:lstStyle/>
          <a:p>
            <a:fld id="{7AA28999-D008-419E-9628-EE1C64F81F4C}" type="slidenum">
              <a:rPr lang="en-US" smtClean="0"/>
              <a:pPr/>
              <a:t>21</a:t>
            </a:fld>
            <a:endParaRPr lang="en-US" dirty="0"/>
          </a:p>
        </p:txBody>
      </p:sp>
    </p:spTree>
    <p:extLst>
      <p:ext uri="{BB962C8B-B14F-4D97-AF65-F5344CB8AC3E}">
        <p14:creationId xmlns:p14="http://schemas.microsoft.com/office/powerpoint/2010/main" val="78545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003E-79F5-4755-906B-3E6D179A9FB7}"/>
              </a:ext>
            </a:extLst>
          </p:cNvPr>
          <p:cNvSpPr>
            <a:spLocks noGrp="1"/>
          </p:cNvSpPr>
          <p:nvPr>
            <p:ph type="title"/>
          </p:nvPr>
        </p:nvSpPr>
        <p:spPr/>
        <p:txBody>
          <a:bodyPr>
            <a:normAutofit fontScale="90000"/>
          </a:bodyPr>
          <a:lstStyle/>
          <a:p>
            <a:r>
              <a:rPr lang="en-US" dirty="0"/>
              <a:t>Colorado Person-Centered Assessment &amp; Support Plan</a:t>
            </a:r>
          </a:p>
        </p:txBody>
      </p:sp>
      <p:sp>
        <p:nvSpPr>
          <p:cNvPr id="6" name="Content Placeholder 5">
            <a:extLst>
              <a:ext uri="{FF2B5EF4-FFF2-40B4-BE49-F238E27FC236}">
                <a16:creationId xmlns:a16="http://schemas.microsoft.com/office/drawing/2014/main" id="{41CB0FE7-FFD0-4B9A-BAED-0E39F06B98F4}"/>
              </a:ext>
            </a:extLst>
          </p:cNvPr>
          <p:cNvSpPr>
            <a:spLocks noGrp="1"/>
          </p:cNvSpPr>
          <p:nvPr>
            <p:ph idx="1"/>
          </p:nvPr>
        </p:nvSpPr>
        <p:spPr>
          <a:xfrm>
            <a:off x="457200" y="1600200"/>
            <a:ext cx="8382000" cy="4221162"/>
          </a:xfrm>
        </p:spPr>
        <p:txBody>
          <a:bodyPr>
            <a:normAutofit fontScale="77500" lnSpcReduction="20000"/>
          </a:bodyPr>
          <a:lstStyle/>
          <a:p>
            <a:pPr algn="l">
              <a:buFont typeface="Arial" panose="020B0604020202020204" pitchFamily="34" charset="0"/>
              <a:buChar char="•"/>
            </a:pPr>
            <a:r>
              <a:rPr lang="en-US" b="0" i="0" dirty="0">
                <a:solidFill>
                  <a:srgbClr val="222222"/>
                </a:solidFill>
                <a:effectLst/>
                <a:latin typeface="Calibri" panose="020F0502020204030204" pitchFamily="34" charset="0"/>
              </a:rPr>
              <a:t>The people who do the plan – case managers</a:t>
            </a:r>
          </a:p>
          <a:p>
            <a:pPr lvl="1">
              <a:buFont typeface="Arial" panose="020B0604020202020204" pitchFamily="34" charset="0"/>
              <a:buChar char="•"/>
            </a:pPr>
            <a:r>
              <a:rPr lang="en-US" b="0" i="0" dirty="0">
                <a:solidFill>
                  <a:srgbClr val="222222"/>
                </a:solidFill>
                <a:effectLst/>
                <a:latin typeface="Calibri" panose="020F0502020204030204" pitchFamily="34" charset="0"/>
              </a:rPr>
              <a:t>Conflict free and why (CMRD)</a:t>
            </a:r>
          </a:p>
          <a:p>
            <a:pPr lvl="1">
              <a:buFont typeface="Arial" panose="020B0604020202020204" pitchFamily="34" charset="0"/>
              <a:buChar char="•"/>
            </a:pPr>
            <a:r>
              <a:rPr lang="en-US" b="0" i="0" dirty="0">
                <a:solidFill>
                  <a:srgbClr val="222222"/>
                </a:solidFill>
                <a:effectLst/>
                <a:latin typeface="Calibri" panose="020F0502020204030204" pitchFamily="34" charset="0"/>
              </a:rPr>
              <a:t>Ratio in caseloads 65:1 per RFP &amp; Rate Structure</a:t>
            </a:r>
          </a:p>
          <a:p>
            <a:pPr lvl="1">
              <a:buFont typeface="Arial" panose="020B0604020202020204" pitchFamily="34" charset="0"/>
              <a:buChar char="•"/>
            </a:pPr>
            <a:r>
              <a:rPr lang="en-US" b="0" i="0" dirty="0">
                <a:solidFill>
                  <a:srgbClr val="222222"/>
                </a:solidFill>
                <a:effectLst/>
                <a:latin typeface="Calibri" panose="020F0502020204030204" pitchFamily="34" charset="0"/>
              </a:rPr>
              <a:t>Training, training, training</a:t>
            </a:r>
          </a:p>
          <a:p>
            <a:pPr lvl="1">
              <a:buFont typeface="Arial" panose="020B0604020202020204" pitchFamily="34" charset="0"/>
              <a:buChar char="•"/>
            </a:pPr>
            <a:endParaRPr lang="en-US" b="0" i="0" dirty="0">
              <a:solidFill>
                <a:srgbClr val="222222"/>
              </a:solidFill>
              <a:effectLst/>
              <a:latin typeface="Calibri" panose="020F0502020204030204" pitchFamily="34" charset="0"/>
            </a:endParaRPr>
          </a:p>
          <a:p>
            <a:pPr algn="l">
              <a:buFont typeface="Arial" panose="020B0604020202020204" pitchFamily="34" charset="0"/>
              <a:buChar char="•"/>
            </a:pPr>
            <a:r>
              <a:rPr lang="en-US" b="0" i="0" dirty="0">
                <a:solidFill>
                  <a:srgbClr val="222222"/>
                </a:solidFill>
                <a:effectLst/>
                <a:latin typeface="Calibri" panose="020F0502020204030204" pitchFamily="34" charset="0"/>
              </a:rPr>
              <a:t>What do providers do with the </a:t>
            </a:r>
            <a:r>
              <a:rPr lang="en-US" dirty="0">
                <a:solidFill>
                  <a:srgbClr val="222222"/>
                </a:solidFill>
                <a:latin typeface="Calibri" panose="020F0502020204030204" pitchFamily="34" charset="0"/>
              </a:rPr>
              <a:t>P</a:t>
            </a:r>
            <a:r>
              <a:rPr lang="en-US" b="0" i="0" dirty="0">
                <a:solidFill>
                  <a:srgbClr val="222222"/>
                </a:solidFill>
                <a:effectLst/>
                <a:latin typeface="Calibri" panose="020F0502020204030204" pitchFamily="34" charset="0"/>
              </a:rPr>
              <a:t>erson-Centered Support Plan</a:t>
            </a:r>
          </a:p>
          <a:p>
            <a:pPr lvl="1">
              <a:buFont typeface="Arial" panose="020B0604020202020204" pitchFamily="34" charset="0"/>
              <a:buChar char="•"/>
            </a:pPr>
            <a:r>
              <a:rPr lang="en-US" b="0" i="0" dirty="0">
                <a:solidFill>
                  <a:srgbClr val="222222"/>
                </a:solidFill>
                <a:effectLst/>
                <a:latin typeface="Calibri" panose="020F0502020204030204" pitchFamily="34" charset="0"/>
              </a:rPr>
              <a:t>They must have it and know it (sign that they agree to follow it, as the “contrac</a:t>
            </a:r>
            <a:r>
              <a:rPr lang="en-US" dirty="0">
                <a:solidFill>
                  <a:srgbClr val="222222"/>
                </a:solidFill>
                <a:latin typeface="Calibri" panose="020F0502020204030204" pitchFamily="34" charset="0"/>
              </a:rPr>
              <a:t>t” for services with the Member</a:t>
            </a:r>
            <a:r>
              <a:rPr lang="en-US" b="0" i="0" dirty="0">
                <a:solidFill>
                  <a:srgbClr val="222222"/>
                </a:solidFill>
                <a:effectLst/>
                <a:latin typeface="Calibri" panose="020F0502020204030204" pitchFamily="34" charset="0"/>
              </a:rPr>
              <a:t>)</a:t>
            </a:r>
          </a:p>
          <a:p>
            <a:pPr lvl="1">
              <a:buFont typeface="Arial" panose="020B0604020202020204" pitchFamily="34" charset="0"/>
              <a:buChar char="•"/>
            </a:pPr>
            <a:r>
              <a:rPr lang="en-US" b="0" i="0" dirty="0">
                <a:solidFill>
                  <a:srgbClr val="222222"/>
                </a:solidFill>
                <a:effectLst/>
                <a:latin typeface="Calibri" panose="020F0502020204030204" pitchFamily="34" charset="0"/>
              </a:rPr>
              <a:t>They write a service plan that staff can follow on a daily basis </a:t>
            </a:r>
            <a:endParaRPr lang="en-US" dirty="0">
              <a:solidFill>
                <a:srgbClr val="222222"/>
              </a:solidFill>
              <a:highlight>
                <a:srgbClr val="FFFF00"/>
              </a:highlight>
              <a:latin typeface="Calibri" panose="020F0502020204030204" pitchFamily="34" charset="0"/>
            </a:endParaRPr>
          </a:p>
          <a:p>
            <a:pPr marL="457200" lvl="1" indent="0">
              <a:buNone/>
            </a:pPr>
            <a:endParaRPr lang="en-US" b="0" i="0" dirty="0">
              <a:solidFill>
                <a:srgbClr val="222222"/>
              </a:solidFill>
              <a:effectLst/>
              <a:latin typeface="Calibri" panose="020F0502020204030204" pitchFamily="34" charset="0"/>
            </a:endParaRPr>
          </a:p>
          <a:p>
            <a:pPr algn="l">
              <a:buFont typeface="Arial" panose="020B0604020202020204" pitchFamily="34" charset="0"/>
              <a:buChar char="•"/>
            </a:pPr>
            <a:r>
              <a:rPr lang="en-US" b="0" i="0" dirty="0">
                <a:solidFill>
                  <a:srgbClr val="222222"/>
                </a:solidFill>
                <a:effectLst/>
                <a:latin typeface="Calibri" panose="020F0502020204030204" pitchFamily="34" charset="0"/>
              </a:rPr>
              <a:t>How does the state know this is working on an ongoing basis - oversight</a:t>
            </a:r>
          </a:p>
          <a:p>
            <a:endParaRPr lang="en-US" dirty="0"/>
          </a:p>
        </p:txBody>
      </p:sp>
      <p:sp>
        <p:nvSpPr>
          <p:cNvPr id="5" name="Slide Number Placeholder 4">
            <a:extLst>
              <a:ext uri="{FF2B5EF4-FFF2-40B4-BE49-F238E27FC236}">
                <a16:creationId xmlns:a16="http://schemas.microsoft.com/office/drawing/2014/main" id="{2BA88292-82E3-4ECE-A912-24363FD6EA8D}"/>
              </a:ext>
            </a:extLst>
          </p:cNvPr>
          <p:cNvSpPr>
            <a:spLocks noGrp="1"/>
          </p:cNvSpPr>
          <p:nvPr>
            <p:ph type="sldNum" sz="quarter" idx="12"/>
          </p:nvPr>
        </p:nvSpPr>
        <p:spPr/>
        <p:txBody>
          <a:bodyPr/>
          <a:lstStyle/>
          <a:p>
            <a:fld id="{7AA28999-D008-419E-9628-EE1C64F81F4C}" type="slidenum">
              <a:rPr lang="en-US" smtClean="0"/>
              <a:pPr/>
              <a:t>22</a:t>
            </a:fld>
            <a:endParaRPr lang="en-US" dirty="0"/>
          </a:p>
        </p:txBody>
      </p:sp>
    </p:spTree>
    <p:extLst>
      <p:ext uri="{BB962C8B-B14F-4D97-AF65-F5344CB8AC3E}">
        <p14:creationId xmlns:p14="http://schemas.microsoft.com/office/powerpoint/2010/main" val="43394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D917-DC44-49BF-A0B4-CB2AA472E5B6}"/>
              </a:ext>
            </a:extLst>
          </p:cNvPr>
          <p:cNvSpPr>
            <a:spLocks noGrp="1"/>
          </p:cNvSpPr>
          <p:nvPr>
            <p:ph type="title"/>
          </p:nvPr>
        </p:nvSpPr>
        <p:spPr>
          <a:xfrm>
            <a:off x="76200" y="228599"/>
            <a:ext cx="8991600" cy="1143000"/>
          </a:xfrm>
        </p:spPr>
        <p:txBody>
          <a:bodyPr>
            <a:normAutofit fontScale="90000"/>
          </a:bodyPr>
          <a:lstStyle/>
          <a:p>
            <a:r>
              <a:rPr lang="en-US" dirty="0"/>
              <a:t>Colorado Single Assessment &amp; PCSP</a:t>
            </a:r>
            <a:br>
              <a:rPr lang="en-US" dirty="0"/>
            </a:br>
            <a:r>
              <a:rPr lang="en-US" sz="3600" dirty="0"/>
              <a:t>How It works</a:t>
            </a:r>
            <a:endParaRPr lang="en-US" dirty="0"/>
          </a:p>
        </p:txBody>
      </p:sp>
      <p:sp>
        <p:nvSpPr>
          <p:cNvPr id="3" name="Content Placeholder 2">
            <a:extLst>
              <a:ext uri="{FF2B5EF4-FFF2-40B4-BE49-F238E27FC236}">
                <a16:creationId xmlns:a16="http://schemas.microsoft.com/office/drawing/2014/main" id="{B5923BA5-C57F-476F-9321-446A3AF56BB0}"/>
              </a:ext>
            </a:extLst>
          </p:cNvPr>
          <p:cNvSpPr>
            <a:spLocks noGrp="1"/>
          </p:cNvSpPr>
          <p:nvPr>
            <p:ph idx="1"/>
          </p:nvPr>
        </p:nvSpPr>
        <p:spPr/>
        <p:txBody>
          <a:bodyPr>
            <a:normAutofit fontScale="85000" lnSpcReduction="10000"/>
          </a:bodyPr>
          <a:lstStyle/>
          <a:p>
            <a:endParaRPr lang="en-US" dirty="0"/>
          </a:p>
          <a:p>
            <a:r>
              <a:rPr lang="en-US" dirty="0"/>
              <a:t>The new CSA will be used for all populations and all HCBS waivers in CO</a:t>
            </a:r>
          </a:p>
          <a:p>
            <a:endParaRPr lang="en-US" dirty="0"/>
          </a:p>
          <a:p>
            <a:r>
              <a:rPr lang="en-US" dirty="0"/>
              <a:t>The process is designed using modules, so members can work with their case managers on only the required items needed to move forward or delve deep in some or all areas, making the process person-centered by design</a:t>
            </a:r>
          </a:p>
        </p:txBody>
      </p:sp>
      <p:sp>
        <p:nvSpPr>
          <p:cNvPr id="4" name="Slide Number Placeholder 3">
            <a:extLst>
              <a:ext uri="{FF2B5EF4-FFF2-40B4-BE49-F238E27FC236}">
                <a16:creationId xmlns:a16="http://schemas.microsoft.com/office/drawing/2014/main" id="{A2668291-006A-4979-8846-58393E640327}"/>
              </a:ext>
            </a:extLst>
          </p:cNvPr>
          <p:cNvSpPr>
            <a:spLocks noGrp="1"/>
          </p:cNvSpPr>
          <p:nvPr>
            <p:ph type="sldNum" sz="quarter" idx="12"/>
          </p:nvPr>
        </p:nvSpPr>
        <p:spPr/>
        <p:txBody>
          <a:bodyPr/>
          <a:lstStyle/>
          <a:p>
            <a:fld id="{7AA28999-D008-419E-9628-EE1C64F81F4C}" type="slidenum">
              <a:rPr lang="en-US" smtClean="0"/>
              <a:pPr/>
              <a:t>23</a:t>
            </a:fld>
            <a:endParaRPr lang="en-US" dirty="0"/>
          </a:p>
        </p:txBody>
      </p:sp>
    </p:spTree>
    <p:extLst>
      <p:ext uri="{BB962C8B-B14F-4D97-AF65-F5344CB8AC3E}">
        <p14:creationId xmlns:p14="http://schemas.microsoft.com/office/powerpoint/2010/main" val="147462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68291-006A-4979-8846-58393E640327}"/>
              </a:ext>
            </a:extLst>
          </p:cNvPr>
          <p:cNvSpPr>
            <a:spLocks noGrp="1"/>
          </p:cNvSpPr>
          <p:nvPr>
            <p:ph type="sldNum" sz="quarter" idx="12"/>
          </p:nvPr>
        </p:nvSpPr>
        <p:spPr/>
        <p:txBody>
          <a:bodyPr/>
          <a:lstStyle/>
          <a:p>
            <a:fld id="{7AA28999-D008-419E-9628-EE1C64F81F4C}" type="slidenum">
              <a:rPr lang="en-US" smtClean="0"/>
              <a:pPr/>
              <a:t>24</a:t>
            </a:fld>
            <a:endParaRPr lang="en-US" dirty="0"/>
          </a:p>
        </p:txBody>
      </p:sp>
      <p:sp>
        <p:nvSpPr>
          <p:cNvPr id="5" name="Title 4">
            <a:extLst>
              <a:ext uri="{FF2B5EF4-FFF2-40B4-BE49-F238E27FC236}">
                <a16:creationId xmlns:a16="http://schemas.microsoft.com/office/drawing/2014/main" id="{301A5E4B-720E-4C82-A00F-819B65616275}"/>
              </a:ext>
            </a:extLst>
          </p:cNvPr>
          <p:cNvSpPr txBox="1">
            <a:spLocks noGrp="1"/>
          </p:cNvSpPr>
          <p:nvPr>
            <p:ph type="title" idx="4294967295"/>
          </p:nvPr>
        </p:nvSpPr>
        <p:spPr>
          <a:xfrm>
            <a:off x="5029200" y="6043136"/>
            <a:ext cx="38862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mn-ea"/>
                <a:cs typeface="+mn-cs"/>
              </a:rPr>
              <a:t>All modules can be found on the website under “Assessment Tools” at: </a:t>
            </a:r>
            <a:r>
              <a:rPr kumimoji="0" lang="en-US" sz="1400" b="0" i="0" u="none" strike="noStrike" kern="1200" cap="none" spc="0" normalizeH="0" baseline="0" noProof="0" dirty="0">
                <a:ln>
                  <a:noFill/>
                </a:ln>
                <a:solidFill>
                  <a:schemeClr val="accent4">
                    <a:lumMod val="20000"/>
                    <a:lumOff val="80000"/>
                  </a:schemeClr>
                </a:solidFill>
                <a:effectLst/>
                <a:uLnTx/>
                <a:uFillTx/>
                <a:latin typeface="+mj-lt"/>
                <a:ea typeface="+mn-ea"/>
                <a:cs typeface="+mn-cs"/>
              </a:rPr>
              <a:t>hcpf.colorado.gov/new-assessment-and-person-centered-support-plan </a:t>
            </a:r>
          </a:p>
        </p:txBody>
      </p:sp>
      <p:pic>
        <p:nvPicPr>
          <p:cNvPr id="6" name="Picture 5" descr="A screenshot of Colorado's LTSS assessment and support plan process, from the intake screening to the level of care screening and from there whether someone only needs a basic assessment or a comprehensive one. For a comprehensive screening, a variety of needs are addressed including functioning; psychosocial; sensory and communication; health; memory and cognition; housing and environment; employment, volunteering, and training; participant engagement, safety and self preservation; caregiver; and referral needs. The output from that assessment is then used in developing the support plan.">
            <a:extLst>
              <a:ext uri="{FF2B5EF4-FFF2-40B4-BE49-F238E27FC236}">
                <a16:creationId xmlns:a16="http://schemas.microsoft.com/office/drawing/2014/main" id="{63D60E40-0C2A-474E-9CF6-0531FB09268F}"/>
              </a:ext>
            </a:extLst>
          </p:cNvPr>
          <p:cNvPicPr>
            <a:picLocks noChangeAspect="1"/>
          </p:cNvPicPr>
          <p:nvPr/>
        </p:nvPicPr>
        <p:blipFill>
          <a:blip r:embed="rId3"/>
          <a:stretch>
            <a:fillRect/>
          </a:stretch>
        </p:blipFill>
        <p:spPr>
          <a:xfrm>
            <a:off x="658870" y="41452"/>
            <a:ext cx="7826259" cy="5983755"/>
          </a:xfrm>
          <a:prstGeom prst="rect">
            <a:avLst/>
          </a:prstGeom>
        </p:spPr>
      </p:pic>
    </p:spTree>
    <p:extLst>
      <p:ext uri="{BB962C8B-B14F-4D97-AF65-F5344CB8AC3E}">
        <p14:creationId xmlns:p14="http://schemas.microsoft.com/office/powerpoint/2010/main" val="2243987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55263B-F44D-41A0-8DEB-830CA629DDF6}"/>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9" name="Picture 8" descr="A screenshot of page 1 of Section 3 of Colorado's Person-Centered Assessment, Explanation of the Support Planning Process. This page ensures the participant and/or their representative has received the handbook and understands the support planning process.">
            <a:extLst>
              <a:ext uri="{FF2B5EF4-FFF2-40B4-BE49-F238E27FC236}">
                <a16:creationId xmlns:a16="http://schemas.microsoft.com/office/drawing/2014/main" id="{37E062D5-72A3-419F-BF36-6D1293D336FB}"/>
              </a:ext>
            </a:extLst>
          </p:cNvPr>
          <p:cNvPicPr>
            <a:picLocks noChangeAspect="1"/>
          </p:cNvPicPr>
          <p:nvPr/>
        </p:nvPicPr>
        <p:blipFill rotWithShape="1">
          <a:blip r:embed="rId2"/>
          <a:srcRect b="15578"/>
          <a:stretch/>
        </p:blipFill>
        <p:spPr>
          <a:xfrm>
            <a:off x="1191475" y="136525"/>
            <a:ext cx="6761050" cy="5419622"/>
          </a:xfrm>
          <a:prstGeom prst="rect">
            <a:avLst/>
          </a:prstGeom>
        </p:spPr>
      </p:pic>
      <p:sp>
        <p:nvSpPr>
          <p:cNvPr id="11" name="TextBox 10">
            <a:extLst>
              <a:ext uri="{FF2B5EF4-FFF2-40B4-BE49-F238E27FC236}">
                <a16:creationId xmlns:a16="http://schemas.microsoft.com/office/drawing/2014/main" id="{FA8D2271-D937-4777-B0E2-B8625EB0B7D1}"/>
              </a:ext>
            </a:extLst>
          </p:cNvPr>
          <p:cNvSpPr txBox="1"/>
          <p:nvPr/>
        </p:nvSpPr>
        <p:spPr>
          <a:xfrm>
            <a:off x="4876800" y="609474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3385078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F8049A-0778-4773-9E1C-2BAD9CA82694}"/>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10" name="Picture 9" descr="A screenshot of page 2 of Section 3 of Colorado's Person-Centered Assessment, Explanation of the Support Planning Process. This page ensures the case manager discussed the support planning process and rights and responsibilities with the participant and reviews those rights and responsibilities.">
            <a:extLst>
              <a:ext uri="{FF2B5EF4-FFF2-40B4-BE49-F238E27FC236}">
                <a16:creationId xmlns:a16="http://schemas.microsoft.com/office/drawing/2014/main" id="{BE84B0B1-C1E8-4EC2-B48F-A60EFDC26EA3}"/>
              </a:ext>
            </a:extLst>
          </p:cNvPr>
          <p:cNvPicPr>
            <a:picLocks noChangeAspect="1"/>
          </p:cNvPicPr>
          <p:nvPr/>
        </p:nvPicPr>
        <p:blipFill>
          <a:blip r:embed="rId2"/>
          <a:stretch>
            <a:fillRect/>
          </a:stretch>
        </p:blipFill>
        <p:spPr>
          <a:xfrm>
            <a:off x="1188426" y="142786"/>
            <a:ext cx="6767147" cy="5419814"/>
          </a:xfrm>
          <a:prstGeom prst="rect">
            <a:avLst/>
          </a:prstGeom>
        </p:spPr>
      </p:pic>
      <p:sp>
        <p:nvSpPr>
          <p:cNvPr id="11" name="TextBox 10">
            <a:extLst>
              <a:ext uri="{FF2B5EF4-FFF2-40B4-BE49-F238E27FC236}">
                <a16:creationId xmlns:a16="http://schemas.microsoft.com/office/drawing/2014/main" id="{6A6363D2-7149-4035-8531-01D777CC68F4}"/>
              </a:ext>
            </a:extLst>
          </p:cNvPr>
          <p:cNvSpPr txBox="1"/>
          <p:nvPr/>
        </p:nvSpPr>
        <p:spPr>
          <a:xfrm>
            <a:off x="4876800" y="609474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111975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F1024C-EB2B-48B7-AB2C-0551347D2795}"/>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6" name="Picture 5" descr="A screenshot of the personal goals portion of Colorado's Person-Centered Assessment, which shows that each goal should have a goal number for use in the Support Plan, a description of the goal, a rating from the participant and/or their legally recognized representative of how meaningful goal is, how progress towards the goal will be measured and the timeframe for achieving the goal. The page also includes activities to meet each identified goal.">
            <a:extLst>
              <a:ext uri="{FF2B5EF4-FFF2-40B4-BE49-F238E27FC236}">
                <a16:creationId xmlns:a16="http://schemas.microsoft.com/office/drawing/2014/main" id="{339903B4-6127-47F0-BBAF-C6EAF13C1D13}"/>
              </a:ext>
            </a:extLst>
          </p:cNvPr>
          <p:cNvPicPr>
            <a:picLocks noChangeAspect="1"/>
          </p:cNvPicPr>
          <p:nvPr/>
        </p:nvPicPr>
        <p:blipFill rotWithShape="1">
          <a:blip r:embed="rId2"/>
          <a:srcRect t="1135"/>
          <a:stretch/>
        </p:blipFill>
        <p:spPr>
          <a:xfrm>
            <a:off x="1487617" y="112576"/>
            <a:ext cx="6168765" cy="6243774"/>
          </a:xfrm>
          <a:prstGeom prst="rect">
            <a:avLst/>
          </a:prstGeom>
        </p:spPr>
      </p:pic>
    </p:spTree>
    <p:extLst>
      <p:ext uri="{BB962C8B-B14F-4D97-AF65-F5344CB8AC3E}">
        <p14:creationId xmlns:p14="http://schemas.microsoft.com/office/powerpoint/2010/main" val="3198145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E450E1-1C0A-4863-A744-DE65B667925B}"/>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9" name="Picture 8" descr="A screenshot of the portion of Colorado's Person-Centered Assessment that focuses on how a person's services will be directed. It asks whether the participant is interested in discussing participant-directed services and if so, how they want to be able to do that and if they are interested in receiving participant-directed services.">
            <a:extLst>
              <a:ext uri="{FF2B5EF4-FFF2-40B4-BE49-F238E27FC236}">
                <a16:creationId xmlns:a16="http://schemas.microsoft.com/office/drawing/2014/main" id="{FA2C4872-1473-42C5-830A-CCEC28BC6097}"/>
              </a:ext>
            </a:extLst>
          </p:cNvPr>
          <p:cNvPicPr>
            <a:picLocks noChangeAspect="1"/>
          </p:cNvPicPr>
          <p:nvPr/>
        </p:nvPicPr>
        <p:blipFill>
          <a:blip r:embed="rId3"/>
          <a:stretch>
            <a:fillRect/>
          </a:stretch>
        </p:blipFill>
        <p:spPr>
          <a:xfrm>
            <a:off x="1185378" y="136525"/>
            <a:ext cx="6773243" cy="5944115"/>
          </a:xfrm>
          <a:prstGeom prst="rect">
            <a:avLst/>
          </a:prstGeom>
        </p:spPr>
      </p:pic>
      <p:sp>
        <p:nvSpPr>
          <p:cNvPr id="10" name="TextBox 9">
            <a:extLst>
              <a:ext uri="{FF2B5EF4-FFF2-40B4-BE49-F238E27FC236}">
                <a16:creationId xmlns:a16="http://schemas.microsoft.com/office/drawing/2014/main" id="{8603DFA4-842C-45FC-86AF-3022572FB904}"/>
              </a:ext>
            </a:extLst>
          </p:cNvPr>
          <p:cNvSpPr txBox="1"/>
          <p:nvPr/>
        </p:nvSpPr>
        <p:spPr>
          <a:xfrm>
            <a:off x="4876800" y="6182380"/>
            <a:ext cx="4114800" cy="523220"/>
          </a:xfrm>
          <a:prstGeom prst="rect">
            <a:avLst/>
          </a:prstGeom>
          <a:noFill/>
        </p:spPr>
        <p:txBody>
          <a:bodyPr wrap="square">
            <a:spAutoFit/>
          </a:bodyPr>
          <a:lstStyle/>
          <a:p>
            <a:r>
              <a:rPr lang="en-US" sz="1400" dirty="0">
                <a:solidFill>
                  <a:schemeClr val="accent2"/>
                </a:solidFill>
                <a:hlinkClick r:id="rId4">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285510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68586-D48A-4BA5-879B-345CA510C281}"/>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7" name="Picture 6" descr="A screenshot of the second page of the portion of Colorado's Person-Centered Assessment that focuses on how a person's services will be directed. This page identifies if the participant has had challenges directing their services and if they would like to make changes to address those challenges.">
            <a:extLst>
              <a:ext uri="{FF2B5EF4-FFF2-40B4-BE49-F238E27FC236}">
                <a16:creationId xmlns:a16="http://schemas.microsoft.com/office/drawing/2014/main" id="{E8D3A02C-1B7E-4012-8803-54869F9FA20D}"/>
              </a:ext>
            </a:extLst>
          </p:cNvPr>
          <p:cNvPicPr>
            <a:picLocks noChangeAspect="1"/>
          </p:cNvPicPr>
          <p:nvPr/>
        </p:nvPicPr>
        <p:blipFill>
          <a:blip r:embed="rId2"/>
          <a:stretch>
            <a:fillRect/>
          </a:stretch>
        </p:blipFill>
        <p:spPr>
          <a:xfrm>
            <a:off x="1206716" y="136525"/>
            <a:ext cx="6730567" cy="6084335"/>
          </a:xfrm>
          <a:prstGeom prst="rect">
            <a:avLst/>
          </a:prstGeom>
        </p:spPr>
      </p:pic>
      <p:sp>
        <p:nvSpPr>
          <p:cNvPr id="8" name="TextBox 7">
            <a:extLst>
              <a:ext uri="{FF2B5EF4-FFF2-40B4-BE49-F238E27FC236}">
                <a16:creationId xmlns:a16="http://schemas.microsoft.com/office/drawing/2014/main" id="{028A977F-097F-49D3-AD67-D5C63511D3F3}"/>
              </a:ext>
            </a:extLst>
          </p:cNvPr>
          <p:cNvSpPr txBox="1"/>
          <p:nvPr/>
        </p:nvSpPr>
        <p:spPr>
          <a:xfrm>
            <a:off x="4876800" y="625858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104245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lnSpcReduction="10000"/>
          </a:bodyPr>
          <a:lstStyle/>
          <a:p>
            <a:pPr marL="0" indent="0">
              <a:buNone/>
            </a:pPr>
            <a:r>
              <a:rPr lang="en-US" sz="2400" dirty="0">
                <a:effectLst/>
                <a:ea typeface="Times New Roman" panose="02020603050405020304" pitchFamily="18" charset="0"/>
                <a:cs typeface="Segoe UI" panose="020B0502040204020203" pitchFamily="34" charset="0"/>
              </a:rPr>
              <a:t>This is second in the Administration </a:t>
            </a:r>
            <a:r>
              <a:rPr lang="en-US" sz="2400" dirty="0">
                <a:ea typeface="Times New Roman" panose="02020603050405020304" pitchFamily="18" charset="0"/>
                <a:cs typeface="Segoe UI" panose="020B0502040204020203" pitchFamily="34" charset="0"/>
              </a:rPr>
              <a:t>for</a:t>
            </a:r>
            <a:r>
              <a:rPr lang="en-US" sz="2400" dirty="0">
                <a:effectLst/>
                <a:ea typeface="Times New Roman" panose="02020603050405020304" pitchFamily="18" charset="0"/>
                <a:cs typeface="Segoe UI" panose="020B0502040204020203" pitchFamily="34" charset="0"/>
              </a:rPr>
              <a:t> Community Living’s (ACL) Webinar Series on the role of stakeholders in ensuring high quality in Home and Community Based Services (</a:t>
            </a:r>
            <a:r>
              <a:rPr lang="en-US" sz="2400">
                <a:effectLst/>
                <a:ea typeface="Times New Roman" panose="02020603050405020304" pitchFamily="18" charset="0"/>
                <a:cs typeface="Segoe UI" panose="020B0502040204020203" pitchFamily="34" charset="0"/>
              </a:rPr>
              <a:t>HCBS). </a:t>
            </a:r>
            <a:endParaRPr lang="en-US" sz="2400" dirty="0">
              <a:effectLst/>
              <a:ea typeface="Times New Roman" panose="02020603050405020304" pitchFamily="18" charset="0"/>
              <a:cs typeface="Segoe UI" panose="020B0502040204020203" pitchFamily="34" charset="0"/>
            </a:endParaRPr>
          </a:p>
          <a:p>
            <a:pPr marL="0" indent="0">
              <a:buNone/>
            </a:pPr>
            <a:endParaRPr lang="en-US" sz="2400" dirty="0">
              <a:effectLst/>
              <a:ea typeface="Times New Roman" panose="02020603050405020304" pitchFamily="18" charset="0"/>
              <a:cs typeface="Segoe UI" panose="020B0502040204020203" pitchFamily="34" charset="0"/>
            </a:endParaRPr>
          </a:p>
          <a:p>
            <a:pPr marL="0" indent="0">
              <a:buNone/>
            </a:pPr>
            <a:r>
              <a:rPr lang="en-US" sz="2400" dirty="0">
                <a:effectLst/>
                <a:ea typeface="Times New Roman" panose="02020603050405020304" pitchFamily="18" charset="0"/>
                <a:cs typeface="Segoe UI" panose="020B0502040204020203" pitchFamily="34" charset="0"/>
              </a:rPr>
              <a:t>In this session we are going to dive into the Medicaid Waiver Application including how </a:t>
            </a:r>
            <a:r>
              <a:rPr lang="en-US" sz="2400" dirty="0">
                <a:ea typeface="Times New Roman" panose="02020603050405020304" pitchFamily="18" charset="0"/>
                <a:cs typeface="Segoe UI" panose="020B0502040204020203" pitchFamily="34" charset="0"/>
              </a:rPr>
              <a:t>components of the HCBS </a:t>
            </a:r>
            <a:r>
              <a:rPr lang="en-US" sz="2400" dirty="0">
                <a:effectLst/>
                <a:ea typeface="Times New Roman" panose="02020603050405020304" pitchFamily="18" charset="0"/>
                <a:cs typeface="Segoe UI" panose="020B0502040204020203" pitchFamily="34" charset="0"/>
              </a:rPr>
              <a:t>rule can be imbedded in the state’s waiver application.</a:t>
            </a:r>
          </a:p>
          <a:p>
            <a:pPr marL="0" indent="0">
              <a:buNone/>
            </a:pPr>
            <a:endParaRPr lang="en-US" sz="2400" dirty="0">
              <a:effectLst/>
              <a:ea typeface="Times New Roman" panose="02020603050405020304" pitchFamily="18" charset="0"/>
              <a:cs typeface="Segoe UI" panose="020B0502040204020203" pitchFamily="34" charset="0"/>
            </a:endParaRPr>
          </a:p>
          <a:p>
            <a:pPr marL="0" indent="0">
              <a:buNone/>
            </a:pP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a:t>
            </a:fld>
            <a:endParaRPr lang="en-US" dirty="0"/>
          </a:p>
        </p:txBody>
      </p:sp>
      <p:pic>
        <p:nvPicPr>
          <p:cNvPr id="5" name="Picture 17">
            <a:extLst>
              <a:ext uri="{FF2B5EF4-FFF2-40B4-BE49-F238E27FC236}">
                <a16:creationId xmlns:a16="http://schemas.microsoft.com/office/drawing/2014/main" id="{0E2A154B-DC97-CEC4-7231-131E3A256BF9}"/>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91250" y="5689133"/>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6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D917-DC44-49BF-A0B4-CB2AA472E5B6}"/>
              </a:ext>
            </a:extLst>
          </p:cNvPr>
          <p:cNvSpPr>
            <a:spLocks noGrp="1"/>
          </p:cNvSpPr>
          <p:nvPr>
            <p:ph type="title"/>
          </p:nvPr>
        </p:nvSpPr>
        <p:spPr>
          <a:xfrm>
            <a:off x="76200" y="234950"/>
            <a:ext cx="8915400" cy="1143000"/>
          </a:xfrm>
        </p:spPr>
        <p:txBody>
          <a:bodyPr>
            <a:normAutofit fontScale="90000"/>
          </a:bodyPr>
          <a:lstStyle/>
          <a:p>
            <a:r>
              <a:rPr lang="en-US" dirty="0"/>
              <a:t>Colorado Single Assessment &amp; PCSP</a:t>
            </a:r>
            <a:br>
              <a:rPr lang="en-US" dirty="0"/>
            </a:br>
            <a:r>
              <a:rPr lang="en-US" sz="3600" dirty="0"/>
              <a:t>The People</a:t>
            </a:r>
            <a:endParaRPr lang="en-US" dirty="0"/>
          </a:p>
        </p:txBody>
      </p:sp>
      <p:sp>
        <p:nvSpPr>
          <p:cNvPr id="4" name="Slide Number Placeholder 3">
            <a:extLst>
              <a:ext uri="{FF2B5EF4-FFF2-40B4-BE49-F238E27FC236}">
                <a16:creationId xmlns:a16="http://schemas.microsoft.com/office/drawing/2014/main" id="{A2668291-006A-4979-8846-58393E640327}"/>
              </a:ext>
            </a:extLst>
          </p:cNvPr>
          <p:cNvSpPr>
            <a:spLocks noGrp="1"/>
          </p:cNvSpPr>
          <p:nvPr>
            <p:ph type="sldNum" sz="quarter" idx="12"/>
          </p:nvPr>
        </p:nvSpPr>
        <p:spPr/>
        <p:txBody>
          <a:bodyPr/>
          <a:lstStyle/>
          <a:p>
            <a:fld id="{7AA28999-D008-419E-9628-EE1C64F81F4C}" type="slidenum">
              <a:rPr lang="en-US" smtClean="0"/>
              <a:pPr/>
              <a:t>30</a:t>
            </a:fld>
            <a:endParaRPr lang="en-US" dirty="0"/>
          </a:p>
        </p:txBody>
      </p:sp>
      <p:graphicFrame>
        <p:nvGraphicFramePr>
          <p:cNvPr id="5" name="Diagram 4" descr="A diagram reviewing the people involved in the development of the person-center support plan.">
            <a:extLst>
              <a:ext uri="{FF2B5EF4-FFF2-40B4-BE49-F238E27FC236}">
                <a16:creationId xmlns:a16="http://schemas.microsoft.com/office/drawing/2014/main" id="{25C17881-179C-4482-A323-4132E9E5CFB9}"/>
              </a:ext>
            </a:extLst>
          </p:cNvPr>
          <p:cNvGraphicFramePr/>
          <p:nvPr>
            <p:extLst>
              <p:ext uri="{D42A27DB-BD31-4B8C-83A1-F6EECF244321}">
                <p14:modId xmlns:p14="http://schemas.microsoft.com/office/powerpoint/2010/main" val="740083668"/>
              </p:ext>
            </p:extLst>
          </p:nvPr>
        </p:nvGraphicFramePr>
        <p:xfrm>
          <a:off x="228600" y="1600200"/>
          <a:ext cx="8763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D917-DC44-49BF-A0B4-CB2AA472E5B6}"/>
              </a:ext>
            </a:extLst>
          </p:cNvPr>
          <p:cNvSpPr>
            <a:spLocks noGrp="1"/>
          </p:cNvSpPr>
          <p:nvPr>
            <p:ph type="title"/>
          </p:nvPr>
        </p:nvSpPr>
        <p:spPr>
          <a:xfrm>
            <a:off x="114300" y="248391"/>
            <a:ext cx="8915400" cy="1143000"/>
          </a:xfrm>
        </p:spPr>
        <p:txBody>
          <a:bodyPr>
            <a:normAutofit fontScale="90000"/>
          </a:bodyPr>
          <a:lstStyle/>
          <a:p>
            <a:r>
              <a:rPr lang="en-US" dirty="0"/>
              <a:t>Colorado Single Assessment &amp; PCSP</a:t>
            </a:r>
            <a:br>
              <a:rPr lang="en-US" dirty="0"/>
            </a:br>
            <a:r>
              <a:rPr lang="en-US" sz="3600" dirty="0"/>
              <a:t>Oversight and Accountability </a:t>
            </a:r>
            <a:endParaRPr lang="en-US" dirty="0"/>
          </a:p>
        </p:txBody>
      </p:sp>
      <p:sp>
        <p:nvSpPr>
          <p:cNvPr id="3" name="Content Placeholder 2">
            <a:extLst>
              <a:ext uri="{FF2B5EF4-FFF2-40B4-BE49-F238E27FC236}">
                <a16:creationId xmlns:a16="http://schemas.microsoft.com/office/drawing/2014/main" id="{B5923BA5-C57F-476F-9321-446A3AF56BB0}"/>
              </a:ext>
            </a:extLst>
          </p:cNvPr>
          <p:cNvSpPr>
            <a:spLocks noGrp="1"/>
          </p:cNvSpPr>
          <p:nvPr>
            <p:ph idx="1"/>
          </p:nvPr>
        </p:nvSpPr>
        <p:spPr>
          <a:xfrm>
            <a:off x="457200" y="1600200"/>
            <a:ext cx="8229600" cy="4038599"/>
          </a:xfrm>
        </p:spPr>
        <p:txBody>
          <a:bodyPr>
            <a:normAutofit/>
          </a:bodyPr>
          <a:lstStyle/>
          <a:p>
            <a:r>
              <a:rPr lang="en-US" dirty="0"/>
              <a:t>Case managers are required to demonstrate competency with the new CSA process (WBTs, VILTs, competency tests in the LMS system)</a:t>
            </a:r>
          </a:p>
          <a:p>
            <a:r>
              <a:rPr lang="en-US" dirty="0"/>
              <a:t>Spot checks for Inter-Rater Reliability</a:t>
            </a:r>
          </a:p>
          <a:p>
            <a:r>
              <a:rPr lang="en-US" dirty="0"/>
              <a:t>Department Quality Performance Unit reviews (QIS PMs)</a:t>
            </a:r>
          </a:p>
          <a:p>
            <a:pPr marL="0" indent="0">
              <a:buNone/>
            </a:pPr>
            <a:endParaRPr lang="en-US" dirty="0"/>
          </a:p>
        </p:txBody>
      </p:sp>
      <p:sp>
        <p:nvSpPr>
          <p:cNvPr id="4" name="Slide Number Placeholder 3">
            <a:extLst>
              <a:ext uri="{FF2B5EF4-FFF2-40B4-BE49-F238E27FC236}">
                <a16:creationId xmlns:a16="http://schemas.microsoft.com/office/drawing/2014/main" id="{A2668291-006A-4979-8846-58393E640327}"/>
              </a:ext>
            </a:extLst>
          </p:cNvPr>
          <p:cNvSpPr>
            <a:spLocks noGrp="1"/>
          </p:cNvSpPr>
          <p:nvPr>
            <p:ph type="sldNum" sz="quarter" idx="12"/>
          </p:nvPr>
        </p:nvSpPr>
        <p:spPr/>
        <p:txBody>
          <a:bodyPr/>
          <a:lstStyle/>
          <a:p>
            <a:fld id="{7AA28999-D008-419E-9628-EE1C64F81F4C}" type="slidenum">
              <a:rPr lang="en-US" smtClean="0"/>
              <a:pPr/>
              <a:t>31</a:t>
            </a:fld>
            <a:endParaRPr lang="en-US" dirty="0"/>
          </a:p>
        </p:txBody>
      </p:sp>
    </p:spTree>
    <p:extLst>
      <p:ext uri="{BB962C8B-B14F-4D97-AF65-F5344CB8AC3E}">
        <p14:creationId xmlns:p14="http://schemas.microsoft.com/office/powerpoint/2010/main" val="81085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1C8716-A3E2-4B36-A306-C529D70A868D}"/>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9" name="Picture 8" descr="A screenshot of the portion of Colorado's Person-Centered Assessment that focuses on case management monitoring. This page ensures the case manager has explained the minimum monitoring requirements to the participant and identifies the participant's preferences for meetings and communication with their case manager.">
            <a:extLst>
              <a:ext uri="{FF2B5EF4-FFF2-40B4-BE49-F238E27FC236}">
                <a16:creationId xmlns:a16="http://schemas.microsoft.com/office/drawing/2014/main" id="{715A4CCB-55C8-4415-B04F-396F0EA2008A}"/>
              </a:ext>
            </a:extLst>
          </p:cNvPr>
          <p:cNvPicPr>
            <a:picLocks noChangeAspect="1"/>
          </p:cNvPicPr>
          <p:nvPr/>
        </p:nvPicPr>
        <p:blipFill>
          <a:blip r:embed="rId2"/>
          <a:stretch>
            <a:fillRect/>
          </a:stretch>
        </p:blipFill>
        <p:spPr>
          <a:xfrm>
            <a:off x="1054303" y="136525"/>
            <a:ext cx="7035394" cy="5279594"/>
          </a:xfrm>
          <a:prstGeom prst="rect">
            <a:avLst/>
          </a:prstGeom>
        </p:spPr>
      </p:pic>
      <p:sp>
        <p:nvSpPr>
          <p:cNvPr id="11" name="TextBox 10">
            <a:extLst>
              <a:ext uri="{FF2B5EF4-FFF2-40B4-BE49-F238E27FC236}">
                <a16:creationId xmlns:a16="http://schemas.microsoft.com/office/drawing/2014/main" id="{8F5BC683-604A-4ACF-9F80-12746A15077B}"/>
              </a:ext>
            </a:extLst>
          </p:cNvPr>
          <p:cNvSpPr txBox="1"/>
          <p:nvPr/>
        </p:nvSpPr>
        <p:spPr>
          <a:xfrm>
            <a:off x="4876800" y="618238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381781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417263-CD5A-4747-AE06-7127DA0CC26B}"/>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12" name="Picture 11" descr="A screenshot of the second page of the portion of Colorado's Person-Centered Assessment that focuses on case management monitoring. This page identifies who, if anyone, the participant would like to be notified in the event that something important, such as a change in the participant's service eligibility, occurs.">
            <a:extLst>
              <a:ext uri="{FF2B5EF4-FFF2-40B4-BE49-F238E27FC236}">
                <a16:creationId xmlns:a16="http://schemas.microsoft.com/office/drawing/2014/main" id="{A8D6AAFB-FFEA-462B-BB52-E7EBA980DA78}"/>
              </a:ext>
            </a:extLst>
          </p:cNvPr>
          <p:cNvPicPr>
            <a:picLocks noChangeAspect="1"/>
          </p:cNvPicPr>
          <p:nvPr/>
        </p:nvPicPr>
        <p:blipFill>
          <a:blip r:embed="rId2"/>
          <a:stretch>
            <a:fillRect/>
          </a:stretch>
        </p:blipFill>
        <p:spPr>
          <a:xfrm>
            <a:off x="1096979" y="228600"/>
            <a:ext cx="6950042" cy="2536156"/>
          </a:xfrm>
          <a:prstGeom prst="rect">
            <a:avLst/>
          </a:prstGeom>
        </p:spPr>
      </p:pic>
      <p:sp>
        <p:nvSpPr>
          <p:cNvPr id="13" name="TextBox 12">
            <a:extLst>
              <a:ext uri="{FF2B5EF4-FFF2-40B4-BE49-F238E27FC236}">
                <a16:creationId xmlns:a16="http://schemas.microsoft.com/office/drawing/2014/main" id="{F60F801E-70AE-4132-B4C6-6430534C9A7D}"/>
              </a:ext>
            </a:extLst>
          </p:cNvPr>
          <p:cNvSpPr txBox="1"/>
          <p:nvPr/>
        </p:nvSpPr>
        <p:spPr>
          <a:xfrm>
            <a:off x="4876800" y="618238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286303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2AB4B2-E523-41EC-A00F-FE8C6D16E19D}"/>
              </a:ext>
            </a:extLst>
          </p:cNvPr>
          <p:cNvSpPr>
            <a:spLocks noGrp="1"/>
          </p:cNvSpPr>
          <p:nvPr>
            <p:ph type="title" idx="4294967295"/>
          </p:nvPr>
        </p:nvSpPr>
        <p:spPr>
          <a:xfrm>
            <a:off x="3505200" y="6356350"/>
            <a:ext cx="21336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A28999-D008-419E-9628-EE1C64F81F4C}" type="slidenum">
              <a:rPr kumimoji="0" lang="en-US" sz="1400" b="0" i="0" u="none" strike="noStrike" kern="1200" cap="none" spc="0" normalizeH="0" baseline="0" noProof="0" smtClean="0">
                <a:ln>
                  <a:noFill/>
                </a:ln>
                <a:solidFill>
                  <a:schemeClr val="bg1">
                    <a:lumMod val="8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pic>
        <p:nvPicPr>
          <p:cNvPr id="12" name="Picture 11" descr="A screenshot of the third page of the portion of Colorado's Person-Centered Assessment that focuses on case management monitoring. This page identifies whether there are any individuals the participant doesn't want to be in contact with or who shouldn't be around them.">
            <a:extLst>
              <a:ext uri="{FF2B5EF4-FFF2-40B4-BE49-F238E27FC236}">
                <a16:creationId xmlns:a16="http://schemas.microsoft.com/office/drawing/2014/main" id="{108413D8-56E6-40A3-8124-D73A58D7F86E}"/>
              </a:ext>
            </a:extLst>
          </p:cNvPr>
          <p:cNvPicPr>
            <a:picLocks noChangeAspect="1"/>
          </p:cNvPicPr>
          <p:nvPr/>
        </p:nvPicPr>
        <p:blipFill>
          <a:blip r:embed="rId2"/>
          <a:stretch>
            <a:fillRect/>
          </a:stretch>
        </p:blipFill>
        <p:spPr>
          <a:xfrm>
            <a:off x="1066496" y="136525"/>
            <a:ext cx="7011008" cy="5663675"/>
          </a:xfrm>
          <a:prstGeom prst="rect">
            <a:avLst/>
          </a:prstGeom>
        </p:spPr>
      </p:pic>
      <p:sp>
        <p:nvSpPr>
          <p:cNvPr id="13" name="TextBox 12">
            <a:extLst>
              <a:ext uri="{FF2B5EF4-FFF2-40B4-BE49-F238E27FC236}">
                <a16:creationId xmlns:a16="http://schemas.microsoft.com/office/drawing/2014/main" id="{49182550-23B1-43C1-9CA2-1553860A0E40}"/>
              </a:ext>
            </a:extLst>
          </p:cNvPr>
          <p:cNvSpPr txBox="1"/>
          <p:nvPr/>
        </p:nvSpPr>
        <p:spPr>
          <a:xfrm>
            <a:off x="4876800" y="6182380"/>
            <a:ext cx="4114800" cy="523220"/>
          </a:xfrm>
          <a:prstGeom prst="rect">
            <a:avLst/>
          </a:prstGeom>
          <a:noFill/>
        </p:spPr>
        <p:txBody>
          <a:bodyPr wrap="square">
            <a:spAutoFit/>
          </a:bodyPr>
          <a:lstStyle/>
          <a:p>
            <a:r>
              <a:rPr lang="en-US" sz="1400" dirty="0">
                <a:solidFill>
                  <a:schemeClr val="accent2"/>
                </a:solidFill>
                <a:hlinkClick r:id="rId3">
                  <a:extLst>
                    <a:ext uri="{A12FA001-AC4F-418D-AE19-62706E023703}">
                      <ahyp:hlinkClr xmlns:ahyp="http://schemas.microsoft.com/office/drawing/2018/hyperlinkcolor" val="tx"/>
                    </a:ext>
                  </a:extLst>
                </a:hlinkClick>
              </a:rPr>
              <a:t>https://hcpf.colorado.gov/sites/hcpf/files/Support%20Plan-October%202020.pdf</a:t>
            </a:r>
            <a:r>
              <a:rPr lang="en-US" sz="1400" dirty="0">
                <a:solidFill>
                  <a:schemeClr val="accent2"/>
                </a:solidFill>
              </a:rPr>
              <a:t> </a:t>
            </a:r>
          </a:p>
        </p:txBody>
      </p:sp>
    </p:spTree>
    <p:extLst>
      <p:ext uri="{BB962C8B-B14F-4D97-AF65-F5344CB8AC3E}">
        <p14:creationId xmlns:p14="http://schemas.microsoft.com/office/powerpoint/2010/main" val="216723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A3E1-D456-4237-A703-10DD35AB459C}"/>
              </a:ext>
            </a:extLst>
          </p:cNvPr>
          <p:cNvSpPr>
            <a:spLocks noGrp="1"/>
          </p:cNvSpPr>
          <p:nvPr>
            <p:ph type="title"/>
          </p:nvPr>
        </p:nvSpPr>
        <p:spPr/>
        <p:txBody>
          <a:bodyPr>
            <a:normAutofit fontScale="90000"/>
          </a:bodyPr>
          <a:lstStyle/>
          <a:p>
            <a:r>
              <a:rPr lang="en-US" dirty="0"/>
              <a:t>Why is the Waiver Application Important?</a:t>
            </a:r>
          </a:p>
        </p:txBody>
      </p:sp>
      <p:sp>
        <p:nvSpPr>
          <p:cNvPr id="3" name="Content Placeholder 2">
            <a:extLst>
              <a:ext uri="{FF2B5EF4-FFF2-40B4-BE49-F238E27FC236}">
                <a16:creationId xmlns:a16="http://schemas.microsoft.com/office/drawing/2014/main" id="{A235B8ED-3FB0-464B-BD56-B386FF661173}"/>
              </a:ext>
            </a:extLst>
          </p:cNvPr>
          <p:cNvSpPr>
            <a:spLocks noGrp="1"/>
          </p:cNvSpPr>
          <p:nvPr>
            <p:ph idx="1"/>
          </p:nvPr>
        </p:nvSpPr>
        <p:spPr/>
        <p:txBody>
          <a:bodyPr>
            <a:normAutofit fontScale="92500" lnSpcReduction="10000"/>
          </a:bodyPr>
          <a:lstStyle/>
          <a:p>
            <a:r>
              <a:rPr lang="en-US" dirty="0"/>
              <a:t>The Person-Centered Plan is the only vehicle to assure that </a:t>
            </a:r>
          </a:p>
          <a:p>
            <a:pPr lvl="1"/>
            <a:r>
              <a:rPr lang="en-US" dirty="0"/>
              <a:t>Needs are assessed and met</a:t>
            </a:r>
          </a:p>
          <a:p>
            <a:pPr lvl="1"/>
            <a:r>
              <a:rPr lang="en-US" dirty="0"/>
              <a:t>Preferences are honored</a:t>
            </a:r>
          </a:p>
          <a:p>
            <a:pPr lvl="1"/>
            <a:r>
              <a:rPr lang="en-US" dirty="0"/>
              <a:t>Opportunities are provided</a:t>
            </a:r>
          </a:p>
          <a:p>
            <a:pPr lvl="1"/>
            <a:r>
              <a:rPr lang="en-US" dirty="0"/>
              <a:t>Choice is offered</a:t>
            </a:r>
          </a:p>
          <a:p>
            <a:pPr lvl="1"/>
            <a:r>
              <a:rPr lang="en-US" dirty="0"/>
              <a:t>Rights are protected</a:t>
            </a:r>
          </a:p>
          <a:p>
            <a:pPr lvl="1"/>
            <a:r>
              <a:rPr lang="en-US" dirty="0"/>
              <a:t>Hopes and dreams for a good life can be achieved</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C32797C-1A88-4C33-B3AF-6A3E4F8F47D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35</a:t>
            </a:fld>
            <a:endParaRPr lang="en-US" dirty="0"/>
          </a:p>
        </p:txBody>
      </p:sp>
      <p:pic>
        <p:nvPicPr>
          <p:cNvPr id="5" name="Picture 17">
            <a:extLst>
              <a:ext uri="{FF2B5EF4-FFF2-40B4-BE49-F238E27FC236}">
                <a16:creationId xmlns:a16="http://schemas.microsoft.com/office/drawing/2014/main" id="{F30ECB9D-0AAD-43F9-AB6B-A95F19232382}"/>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5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0DA3-6BAB-8BFA-8E3F-07FBF118C458}"/>
              </a:ext>
            </a:extLst>
          </p:cNvPr>
          <p:cNvSpPr>
            <a:spLocks noGrp="1"/>
          </p:cNvSpPr>
          <p:nvPr>
            <p:ph type="title"/>
          </p:nvPr>
        </p:nvSpPr>
        <p:spPr>
          <a:xfrm>
            <a:off x="457200" y="274638"/>
            <a:ext cx="8229600" cy="1143000"/>
          </a:xfrm>
        </p:spPr>
        <p:txBody>
          <a:bodyPr>
            <a:normAutofit fontScale="90000"/>
          </a:bodyPr>
          <a:lstStyle/>
          <a:p>
            <a:r>
              <a:rPr lang="en-US" dirty="0"/>
              <a:t>How You Can Influence What Services are in the Waiver </a:t>
            </a:r>
          </a:p>
        </p:txBody>
      </p:sp>
      <p:graphicFrame>
        <p:nvGraphicFramePr>
          <p:cNvPr id="5" name="Text Placeholder 2" descr="Peach colored rows reading top to bottom: Show up and give in person public comment; Submit written comments; Coordinate templates for others to use in submitting comments; Consult partners about submitting join comments; call your legislators and other elected officials.">
            <a:extLst>
              <a:ext uri="{FF2B5EF4-FFF2-40B4-BE49-F238E27FC236}">
                <a16:creationId xmlns:a16="http://schemas.microsoft.com/office/drawing/2014/main" id="{23CDE749-9520-B49C-5D57-60F75FC4145F}"/>
              </a:ext>
            </a:extLst>
          </p:cNvPr>
          <p:cNvGraphicFramePr>
            <a:graphicFrameLocks noGrp="1"/>
          </p:cNvGraphicFramePr>
          <p:nvPr>
            <p:ph idx="1"/>
            <p:extLst>
              <p:ext uri="{D42A27DB-BD31-4B8C-83A1-F6EECF244321}">
                <p14:modId xmlns:p14="http://schemas.microsoft.com/office/powerpoint/2010/main" val="4025369860"/>
              </p:ext>
            </p:extLst>
          </p:nvPr>
        </p:nvGraphicFramePr>
        <p:xfrm>
          <a:off x="457200" y="1600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9D6CD3-148C-71DF-AF15-EF64079AABAE}"/>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36</a:t>
            </a:fld>
            <a:endParaRPr lang="en-US" dirty="0"/>
          </a:p>
        </p:txBody>
      </p:sp>
      <p:pic>
        <p:nvPicPr>
          <p:cNvPr id="3" name="Picture 17">
            <a:extLst>
              <a:ext uri="{FF2B5EF4-FFF2-40B4-BE49-F238E27FC236}">
                <a16:creationId xmlns:a16="http://schemas.microsoft.com/office/drawing/2014/main" id="{3318D492-3516-547B-3513-D3315375C6F2}"/>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1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3B67-0C83-4A1A-8BAA-C04F4DEC2CC8}"/>
              </a:ext>
              <a:ext uri="{C183D7F6-B498-43B3-948B-1728B52AA6E4}">
                <adec:decorative xmlns:adec="http://schemas.microsoft.com/office/drawing/2017/decorative" val="0"/>
              </a:ext>
            </a:extLst>
          </p:cNvPr>
          <p:cNvSpPr>
            <a:spLocks noGrp="1"/>
          </p:cNvSpPr>
          <p:nvPr>
            <p:ph type="title"/>
          </p:nvPr>
        </p:nvSpPr>
        <p:spPr/>
        <p:txBody>
          <a:bodyPr/>
          <a:lstStyle/>
          <a:p>
            <a:r>
              <a:rPr lang="en-US" dirty="0"/>
              <a:t>State Waiver Applications</a:t>
            </a:r>
          </a:p>
        </p:txBody>
      </p:sp>
      <p:sp>
        <p:nvSpPr>
          <p:cNvPr id="3" name="Content Placeholder 2">
            <a:extLst>
              <a:ext uri="{FF2B5EF4-FFF2-40B4-BE49-F238E27FC236}">
                <a16:creationId xmlns:a16="http://schemas.microsoft.com/office/drawing/2014/main" id="{A8ED89B6-2F64-4CAB-AEAA-F8929D69B3C2}"/>
              </a:ext>
              <a:ext uri="{C183D7F6-B498-43B3-948B-1728B52AA6E4}">
                <adec:decorative xmlns:adec="http://schemas.microsoft.com/office/drawing/2017/decorative" val="0"/>
              </a:ext>
            </a:extLst>
          </p:cNvPr>
          <p:cNvSpPr>
            <a:spLocks noGrp="1"/>
          </p:cNvSpPr>
          <p:nvPr>
            <p:ph idx="1"/>
          </p:nvPr>
        </p:nvSpPr>
        <p:spPr>
          <a:xfrm>
            <a:off x="446049" y="1541855"/>
            <a:ext cx="8229600" cy="3886200"/>
          </a:xfrm>
        </p:spPr>
        <p:txBody>
          <a:bodyPr>
            <a:normAutofit/>
          </a:bodyPr>
          <a:lstStyle/>
          <a:p>
            <a:pPr marL="0" indent="0">
              <a:buNone/>
            </a:pPr>
            <a:r>
              <a:rPr lang="en-US" sz="2000" dirty="0"/>
              <a:t>Access proposed and approved waivers for all states at</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2"/>
              </a:rPr>
              <a:t>https://www.medicaid.gov/medicaid/section-1115-demo/demonstration-and-waiver-list/index.html?f%5B0%5D=waiver_state_facet%3A991#content#content</a:t>
            </a:r>
            <a:endParaRPr lang="en-US" sz="1400" u="sng" dirty="0">
              <a:solidFill>
                <a:srgbClr val="0000FF"/>
              </a:solidFill>
              <a:effectLst/>
              <a:latin typeface="Calibri" panose="020F0502020204030204" pitchFamily="34" charset="0"/>
              <a:ea typeface="Calibri" panose="020F0502020204030204" pitchFamily="34" charset="0"/>
            </a:endParaRPr>
          </a:p>
          <a:p>
            <a:pPr marL="0" indent="0">
              <a:buNone/>
            </a:pPr>
            <a:endParaRPr lang="en-US" sz="1400" dirty="0">
              <a:effectLst/>
              <a:latin typeface="Calibri" panose="020F0502020204030204" pitchFamily="34" charset="0"/>
              <a:ea typeface="Calibri" panose="020F0502020204030204" pitchFamily="34" charset="0"/>
            </a:endParaRPr>
          </a:p>
          <a:p>
            <a:pPr marL="0" indent="0">
              <a:buNone/>
            </a:pPr>
            <a:r>
              <a:rPr lang="en-US" sz="1800" dirty="0"/>
              <a:t>Access the application form, technical guide and other</a:t>
            </a:r>
          </a:p>
          <a:p>
            <a:pPr marL="0" indent="0">
              <a:buNone/>
            </a:pPr>
            <a:r>
              <a:rPr lang="en-US" sz="1800" dirty="0"/>
              <a:t>related materials at CMS Waiver Applications Portal:</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3"/>
              </a:rPr>
              <a:t>https://www.medicaid.gov/medicaid/home-community-based-services/home-community-</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3"/>
              </a:rPr>
              <a:t>based-services-authorities/home-community-based-services-1915c/index.html</a:t>
            </a:r>
            <a:endParaRPr lang="en-US" sz="1400" u="sng" dirty="0">
              <a:solidFill>
                <a:srgbClr val="0000FF"/>
              </a:solidFill>
              <a:effectLst/>
              <a:latin typeface="Calibri" panose="020F0502020204030204" pitchFamily="34" charset="0"/>
              <a:ea typeface="Calibri" panose="020F0502020204030204" pitchFamily="34" charset="0"/>
            </a:endParaRPr>
          </a:p>
          <a:p>
            <a:pPr marL="0" indent="0">
              <a:buNone/>
            </a:pPr>
            <a:r>
              <a:rPr lang="en-US" sz="1400" dirty="0">
                <a:latin typeface="Calibri" panose="020F0502020204030204" pitchFamily="34" charset="0"/>
                <a:cs typeface="Times New Roman" panose="02020603050405020304" pitchFamily="18" charset="0"/>
              </a:rPr>
              <a:t>Click on 1915(c) Waiver Application in the box on the right</a:t>
            </a:r>
          </a:p>
          <a:p>
            <a:pPr marL="0" indent="0">
              <a:buNone/>
            </a:pPr>
            <a:endParaRPr lang="en-US" sz="1400" dirty="0">
              <a:latin typeface="Calibri" panose="020F0502020204030204" pitchFamily="34" charset="0"/>
              <a:cs typeface="Times New Roman" panose="02020603050405020304" pitchFamily="18" charset="0"/>
            </a:endParaRPr>
          </a:p>
          <a:p>
            <a:pPr marL="0" indent="0">
              <a:buNone/>
            </a:pPr>
            <a:r>
              <a:rPr lang="en-US" sz="1400" dirty="0">
                <a:latin typeface="Calibri" panose="020F0502020204030204" pitchFamily="34" charset="0"/>
                <a:cs typeface="Times New Roman" panose="02020603050405020304" pitchFamily="18" charset="0"/>
              </a:rPr>
              <a:t>On the left click on 1915(c) Application download version. </a:t>
            </a:r>
          </a:p>
          <a:p>
            <a:pPr marL="0" indent="0">
              <a:buNone/>
            </a:pPr>
            <a:r>
              <a:rPr lang="en-US" sz="1400" dirty="0">
                <a:latin typeface="Calibri" panose="020F0502020204030204" pitchFamily="34" charset="0"/>
                <a:cs typeface="Times New Roman" panose="02020603050405020304" pitchFamily="18" charset="0"/>
              </a:rPr>
              <a:t>Will download as a zip file. </a:t>
            </a:r>
          </a:p>
          <a:p>
            <a:pPr marL="0" indent="0">
              <a:buNone/>
            </a:pPr>
            <a:endParaRPr lang="en-US" sz="1400" dirty="0"/>
          </a:p>
        </p:txBody>
      </p:sp>
      <p:sp>
        <p:nvSpPr>
          <p:cNvPr id="4" name="Slide Number Placeholder 3">
            <a:extLst>
              <a:ext uri="{FF2B5EF4-FFF2-40B4-BE49-F238E27FC236}">
                <a16:creationId xmlns:a16="http://schemas.microsoft.com/office/drawing/2014/main" id="{593D753B-D795-47A4-8050-B067115E8FCE}"/>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37</a:t>
            </a:fld>
            <a:endParaRPr lang="en-US" dirty="0"/>
          </a:p>
        </p:txBody>
      </p:sp>
      <p:pic>
        <p:nvPicPr>
          <p:cNvPr id="7" name="Picture 6" descr="A list of related resources">
            <a:extLst>
              <a:ext uri="{FF2B5EF4-FFF2-40B4-BE49-F238E27FC236}">
                <a16:creationId xmlns:a16="http://schemas.microsoft.com/office/drawing/2014/main" id="{EE1A32A3-C631-4A48-8A2D-716C18B2EF0C}"/>
              </a:ext>
              <a:ext uri="{C183D7F6-B498-43B3-948B-1728B52AA6E4}">
                <adec:decorative xmlns:adec="http://schemas.microsoft.com/office/drawing/2017/decorative" val="0"/>
              </a:ext>
            </a:extLst>
          </p:cNvPr>
          <p:cNvPicPr/>
          <p:nvPr/>
        </p:nvPicPr>
        <p:blipFill>
          <a:blip r:embed="rId4"/>
          <a:stretch>
            <a:fillRect/>
          </a:stretch>
        </p:blipFill>
        <p:spPr>
          <a:xfrm>
            <a:off x="5174279" y="3810000"/>
            <a:ext cx="1676400" cy="1320800"/>
          </a:xfrm>
          <a:prstGeom prst="rect">
            <a:avLst/>
          </a:prstGeom>
        </p:spPr>
      </p:pic>
      <p:sp>
        <p:nvSpPr>
          <p:cNvPr id="12" name="Oval 11" descr="Circle to hi light the Related Resource on the waiver">
            <a:extLst>
              <a:ext uri="{FF2B5EF4-FFF2-40B4-BE49-F238E27FC236}">
                <a16:creationId xmlns:a16="http://schemas.microsoft.com/office/drawing/2014/main" id="{6DBFA8B3-AB5A-4DEC-B0FE-1B771F4A9512}"/>
              </a:ext>
              <a:ext uri="{C183D7F6-B498-43B3-948B-1728B52AA6E4}">
                <adec:decorative xmlns:adec="http://schemas.microsoft.com/office/drawing/2017/decorative" val="0"/>
              </a:ext>
            </a:extLst>
          </p:cNvPr>
          <p:cNvSpPr/>
          <p:nvPr/>
        </p:nvSpPr>
        <p:spPr>
          <a:xfrm>
            <a:off x="5105400" y="4648200"/>
            <a:ext cx="1676400" cy="2286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creen shot of the CMS webpage for to access the waiver application&#10;">
            <a:extLst>
              <a:ext uri="{FF2B5EF4-FFF2-40B4-BE49-F238E27FC236}">
                <a16:creationId xmlns:a16="http://schemas.microsoft.com/office/drawing/2014/main" id="{D896086A-32BA-4125-A190-252A61EE3CEF}"/>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815" y="2217523"/>
            <a:ext cx="1634742" cy="2965537"/>
          </a:xfrm>
          <a:prstGeom prst="rect">
            <a:avLst/>
          </a:prstGeom>
        </p:spPr>
      </p:pic>
      <p:sp>
        <p:nvSpPr>
          <p:cNvPr id="9" name="Oval 8" descr="Circle hi-lights t the link to the waiver application">
            <a:extLst>
              <a:ext uri="{FF2B5EF4-FFF2-40B4-BE49-F238E27FC236}">
                <a16:creationId xmlns:a16="http://schemas.microsoft.com/office/drawing/2014/main" id="{D8C7D81F-0D52-48A7-802B-AA12470089CD}"/>
              </a:ext>
              <a:ext uri="{C183D7F6-B498-43B3-948B-1728B52AA6E4}">
                <adec:decorative xmlns:adec="http://schemas.microsoft.com/office/drawing/2017/decorative" val="0"/>
              </a:ext>
            </a:extLst>
          </p:cNvPr>
          <p:cNvSpPr/>
          <p:nvPr/>
        </p:nvSpPr>
        <p:spPr>
          <a:xfrm>
            <a:off x="6850679" y="4511117"/>
            <a:ext cx="1905000" cy="823613"/>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7">
            <a:extLst>
              <a:ext uri="{FF2B5EF4-FFF2-40B4-BE49-F238E27FC236}">
                <a16:creationId xmlns:a16="http://schemas.microsoft.com/office/drawing/2014/main" id="{D859DB11-005E-44E5-8FE7-597472FADA40}"/>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6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dirty="0"/>
              <a:t>Please put any questions in the chat and give us your honest feedback in the on-screen poll.</a:t>
            </a:r>
            <a:br>
              <a:rPr lang="en-US" dirty="0"/>
            </a:br>
            <a:br>
              <a:rPr lang="en-US" dirty="0"/>
            </a:br>
            <a:r>
              <a:rPr lang="en-US" dirty="0"/>
              <a:t>Thank you.</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38</a:t>
            </a:fld>
            <a:endParaRPr lang="en-US" dirty="0"/>
          </a:p>
        </p:txBody>
      </p:sp>
    </p:spTree>
    <p:extLst>
      <p:ext uri="{BB962C8B-B14F-4D97-AF65-F5344CB8AC3E}">
        <p14:creationId xmlns:p14="http://schemas.microsoft.com/office/powerpoint/2010/main" val="360540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00200"/>
            <a:ext cx="8229600" cy="3962399"/>
          </a:xfrm>
        </p:spPr>
        <p:txBody>
          <a:bodyPr>
            <a:normAutofit fontScale="92500" lnSpcReduction="20000"/>
          </a:bodyPr>
          <a:lstStyle/>
          <a:p>
            <a:r>
              <a:rPr lang="en-US" sz="2400" dirty="0"/>
              <a:t>The Medicaid Waiver application – an Overview</a:t>
            </a:r>
          </a:p>
          <a:p>
            <a:endParaRPr lang="en-US" sz="2400" dirty="0"/>
          </a:p>
          <a:p>
            <a:r>
              <a:rPr lang="en-US" sz="2400" dirty="0"/>
              <a:t>Services - Appendix D Participant-Centered Planning and Service Delivery</a:t>
            </a:r>
          </a:p>
          <a:p>
            <a:endParaRPr lang="en-US" sz="2400" dirty="0">
              <a:highlight>
                <a:srgbClr val="FFFF00"/>
              </a:highlight>
            </a:endParaRPr>
          </a:p>
          <a:p>
            <a:r>
              <a:rPr lang="en-US" sz="2400" dirty="0"/>
              <a:t>State presentation– Getting the Services I Need from the Waiver</a:t>
            </a:r>
          </a:p>
          <a:p>
            <a:endParaRPr lang="en-US" sz="2400" dirty="0"/>
          </a:p>
          <a:p>
            <a:r>
              <a:rPr lang="en-US" sz="2400" dirty="0">
                <a:solidFill>
                  <a:srgbClr val="000000"/>
                </a:solidFill>
                <a:ea typeface="Calibri" panose="020F0502020204030204" pitchFamily="34" charset="0"/>
              </a:rPr>
              <a:t>Questions and Answers</a:t>
            </a:r>
          </a:p>
          <a:p>
            <a:pPr marL="0" indent="0">
              <a:buNone/>
            </a:pPr>
            <a:endParaRPr lang="en-US" sz="2400" dirty="0">
              <a:solidFill>
                <a:srgbClr val="000000"/>
              </a:solidFill>
              <a:ea typeface="Calibri" panose="020F0502020204030204" pitchFamily="34" charset="0"/>
            </a:endParaRPr>
          </a:p>
          <a:p>
            <a:r>
              <a:rPr lang="en-US" sz="2400" dirty="0">
                <a:solidFill>
                  <a:srgbClr val="000000"/>
                </a:solidFill>
                <a:effectLst/>
                <a:ea typeface="Calibri" panose="020F0502020204030204" pitchFamily="34" charset="0"/>
              </a:rPr>
              <a:t>Closing Comments and Evaluation Poll</a:t>
            </a: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4</a:t>
            </a:fld>
            <a:endParaRPr lang="en-US" dirty="0"/>
          </a:p>
        </p:txBody>
      </p:sp>
      <p:pic>
        <p:nvPicPr>
          <p:cNvPr id="5" name="Picture 17">
            <a:extLst>
              <a:ext uri="{FF2B5EF4-FFF2-40B4-BE49-F238E27FC236}">
                <a16:creationId xmlns:a16="http://schemas.microsoft.com/office/drawing/2014/main" id="{EF02FA93-461A-6F80-26BC-84CB0A555CE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5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A3E1-D456-4237-A703-10DD35AB459C}"/>
              </a:ext>
            </a:extLst>
          </p:cNvPr>
          <p:cNvSpPr>
            <a:spLocks noGrp="1"/>
          </p:cNvSpPr>
          <p:nvPr>
            <p:ph type="title"/>
          </p:nvPr>
        </p:nvSpPr>
        <p:spPr/>
        <p:txBody>
          <a:bodyPr>
            <a:normAutofit fontScale="90000"/>
          </a:bodyPr>
          <a:lstStyle/>
          <a:p>
            <a:r>
              <a:rPr lang="en-US" dirty="0"/>
              <a:t>Why the Waiver Application is Important</a:t>
            </a:r>
          </a:p>
        </p:txBody>
      </p:sp>
      <p:sp>
        <p:nvSpPr>
          <p:cNvPr id="3" name="Content Placeholder 2">
            <a:extLst>
              <a:ext uri="{FF2B5EF4-FFF2-40B4-BE49-F238E27FC236}">
                <a16:creationId xmlns:a16="http://schemas.microsoft.com/office/drawing/2014/main" id="{A235B8ED-3FB0-464B-BD56-B386FF661173}"/>
              </a:ext>
            </a:extLst>
          </p:cNvPr>
          <p:cNvSpPr>
            <a:spLocks noGrp="1"/>
          </p:cNvSpPr>
          <p:nvPr>
            <p:ph idx="1"/>
          </p:nvPr>
        </p:nvSpPr>
        <p:spPr/>
        <p:txBody>
          <a:bodyPr>
            <a:normAutofit fontScale="77500" lnSpcReduction="20000"/>
          </a:bodyPr>
          <a:lstStyle/>
          <a:p>
            <a:r>
              <a:rPr lang="en-US" dirty="0"/>
              <a:t>States describe</a:t>
            </a:r>
          </a:p>
          <a:p>
            <a:pPr lvl="1"/>
            <a:r>
              <a:rPr lang="en-US" dirty="0"/>
              <a:t>Who and how many people they will serve  </a:t>
            </a:r>
          </a:p>
          <a:p>
            <a:pPr lvl="1"/>
            <a:r>
              <a:rPr lang="en-US" dirty="0"/>
              <a:t>What services they will provide and how much</a:t>
            </a:r>
          </a:p>
          <a:p>
            <a:pPr lvl="1"/>
            <a:r>
              <a:rPr lang="en-US" dirty="0"/>
              <a:t>What protections are in place</a:t>
            </a:r>
          </a:p>
          <a:p>
            <a:pPr lvl="1"/>
            <a:r>
              <a:rPr lang="en-US" dirty="0"/>
              <a:t>Whether people can self-direct and family members can be paid</a:t>
            </a:r>
          </a:p>
          <a:p>
            <a:pPr lvl="1"/>
            <a:r>
              <a:rPr lang="en-US" dirty="0"/>
              <a:t>How they will follow the HCBS Rule</a:t>
            </a:r>
          </a:p>
          <a:p>
            <a:pPr lvl="1"/>
            <a:endParaRPr lang="en-US" dirty="0"/>
          </a:p>
          <a:p>
            <a:r>
              <a:rPr lang="en-US" dirty="0"/>
              <a:t>When CMS approves the application, the state must implement it as approved. Only what is in the waiver can be provided. </a:t>
            </a:r>
          </a:p>
        </p:txBody>
      </p:sp>
      <p:sp>
        <p:nvSpPr>
          <p:cNvPr id="4" name="Slide Number Placeholder 3">
            <a:extLst>
              <a:ext uri="{FF2B5EF4-FFF2-40B4-BE49-F238E27FC236}">
                <a16:creationId xmlns:a16="http://schemas.microsoft.com/office/drawing/2014/main" id="{5C32797C-1A88-4C33-B3AF-6A3E4F8F47D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5</a:t>
            </a:fld>
            <a:endParaRPr lang="en-US" dirty="0"/>
          </a:p>
        </p:txBody>
      </p:sp>
      <p:pic>
        <p:nvPicPr>
          <p:cNvPr id="5" name="Picture 17">
            <a:extLst>
              <a:ext uri="{FF2B5EF4-FFF2-40B4-BE49-F238E27FC236}">
                <a16:creationId xmlns:a16="http://schemas.microsoft.com/office/drawing/2014/main" id="{42225133-3DF1-4D71-8B12-5E37D4388766}"/>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7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A5EB-C035-435F-808A-BF1C5D062DB9}"/>
              </a:ext>
            </a:extLst>
          </p:cNvPr>
          <p:cNvSpPr>
            <a:spLocks noGrp="1"/>
          </p:cNvSpPr>
          <p:nvPr>
            <p:ph type="title"/>
          </p:nvPr>
        </p:nvSpPr>
        <p:spPr/>
        <p:txBody>
          <a:bodyPr>
            <a:normAutofit/>
          </a:bodyPr>
          <a:lstStyle/>
          <a:p>
            <a:r>
              <a:rPr lang="en-US" dirty="0"/>
              <a:t>The Waiver Application</a:t>
            </a:r>
          </a:p>
        </p:txBody>
      </p:sp>
      <p:sp>
        <p:nvSpPr>
          <p:cNvPr id="3" name="Content Placeholder 2">
            <a:extLst>
              <a:ext uri="{FF2B5EF4-FFF2-40B4-BE49-F238E27FC236}">
                <a16:creationId xmlns:a16="http://schemas.microsoft.com/office/drawing/2014/main" id="{AA8C85BB-C9EB-4C85-B136-2A983AEB1C57}"/>
              </a:ext>
            </a:extLst>
          </p:cNvPr>
          <p:cNvSpPr>
            <a:spLocks noGrp="1"/>
          </p:cNvSpPr>
          <p:nvPr>
            <p:ph sz="half" idx="1"/>
          </p:nvPr>
        </p:nvSpPr>
        <p:spPr>
          <a:xfrm>
            <a:off x="464821" y="1371600"/>
            <a:ext cx="4038600" cy="4038600"/>
          </a:xfrm>
        </p:spPr>
        <p:txBody>
          <a:bodyPr>
            <a:normAutofit fontScale="92500" lnSpcReduction="10000"/>
          </a:bodyPr>
          <a:lstStyle/>
          <a:p>
            <a:r>
              <a:rPr lang="en-US" sz="2000" dirty="0"/>
              <a:t>Basic Information: </a:t>
            </a:r>
          </a:p>
          <a:p>
            <a:pPr lvl="1"/>
            <a:r>
              <a:rPr lang="en-US" sz="1600" dirty="0"/>
              <a:t>Identifies level of care</a:t>
            </a:r>
          </a:p>
          <a:p>
            <a:pPr lvl="1"/>
            <a:r>
              <a:rPr lang="en-US" sz="1600" dirty="0"/>
              <a:t>Describes geographic limits </a:t>
            </a:r>
          </a:p>
          <a:p>
            <a:pPr lvl="1"/>
            <a:r>
              <a:rPr lang="en-US" sz="1600" b="1" dirty="0">
                <a:solidFill>
                  <a:srgbClr val="FF0000"/>
                </a:solidFill>
              </a:rPr>
              <a:t>Describes public input</a:t>
            </a:r>
          </a:p>
          <a:p>
            <a:pPr lvl="1"/>
            <a:r>
              <a:rPr lang="en-US" sz="1600" dirty="0"/>
              <a:t>Signature agreeing to meet the assurances. </a:t>
            </a:r>
          </a:p>
          <a:p>
            <a:endParaRPr lang="en-US" sz="1800" dirty="0"/>
          </a:p>
          <a:p>
            <a:r>
              <a:rPr lang="en-US" sz="1800" dirty="0"/>
              <a:t>Appendix A – </a:t>
            </a:r>
            <a:r>
              <a:rPr lang="en-US" sz="1800" kern="1100" dirty="0">
                <a:effectLst/>
                <a:ea typeface="Times New Roman" panose="02020603050405020304" pitchFamily="18" charset="0"/>
              </a:rPr>
              <a:t>Waiver Administration and Operation</a:t>
            </a:r>
          </a:p>
          <a:p>
            <a:endParaRPr lang="en-US" sz="1800" kern="1100" dirty="0">
              <a:effectLst/>
              <a:ea typeface="Times New Roman" panose="02020603050405020304" pitchFamily="18" charset="0"/>
            </a:endParaRPr>
          </a:p>
          <a:p>
            <a:r>
              <a:rPr lang="en-US" sz="1800" dirty="0"/>
              <a:t>Appendix B – </a:t>
            </a:r>
            <a:r>
              <a:rPr lang="en-US" sz="1800" kern="1100" dirty="0">
                <a:effectLst/>
                <a:ea typeface="Times New Roman" panose="02020603050405020304" pitchFamily="18" charset="0"/>
              </a:rPr>
              <a:t>Access and Eligibility</a:t>
            </a:r>
          </a:p>
          <a:p>
            <a:endParaRPr lang="en-US" sz="1800" kern="1100" dirty="0">
              <a:solidFill>
                <a:srgbClr val="C00000"/>
              </a:solidFill>
              <a:effectLst/>
              <a:ea typeface="Times New Roman" panose="02020603050405020304" pitchFamily="18" charset="0"/>
            </a:endParaRPr>
          </a:p>
          <a:p>
            <a:r>
              <a:rPr lang="en-US" sz="1800" b="1" dirty="0"/>
              <a:t>Appendix C – Services</a:t>
            </a:r>
          </a:p>
          <a:p>
            <a:endParaRPr lang="en-US" sz="1800" dirty="0"/>
          </a:p>
          <a:p>
            <a:endParaRPr lang="en-US" sz="1800" dirty="0">
              <a:solidFill>
                <a:srgbClr val="0070C0"/>
              </a:solidFill>
            </a:endParaRPr>
          </a:p>
          <a:p>
            <a:endParaRPr lang="en-US" sz="1800" dirty="0"/>
          </a:p>
        </p:txBody>
      </p:sp>
      <p:sp>
        <p:nvSpPr>
          <p:cNvPr id="4" name="Content Placeholder 3">
            <a:extLst>
              <a:ext uri="{FF2B5EF4-FFF2-40B4-BE49-F238E27FC236}">
                <a16:creationId xmlns:a16="http://schemas.microsoft.com/office/drawing/2014/main" id="{04B81001-BB7E-4C68-B1CB-0EAF5088EA52}"/>
              </a:ext>
            </a:extLst>
          </p:cNvPr>
          <p:cNvSpPr>
            <a:spLocks noGrp="1"/>
          </p:cNvSpPr>
          <p:nvPr>
            <p:ph sz="half" idx="2"/>
          </p:nvPr>
        </p:nvSpPr>
        <p:spPr>
          <a:xfrm>
            <a:off x="4640579" y="1455738"/>
            <a:ext cx="4038600" cy="4038600"/>
          </a:xfrm>
        </p:spPr>
        <p:txBody>
          <a:bodyPr>
            <a:normAutofit fontScale="92500" lnSpcReduction="10000"/>
          </a:bodyPr>
          <a:lstStyle/>
          <a:p>
            <a:r>
              <a:rPr lang="en-US" sz="1800" b="1" dirty="0">
                <a:solidFill>
                  <a:srgbClr val="FF0000"/>
                </a:solidFill>
              </a:rPr>
              <a:t>Appendix D – Participant-Centered Service Planning</a:t>
            </a:r>
          </a:p>
          <a:p>
            <a:endParaRPr lang="en-US" sz="1800" dirty="0"/>
          </a:p>
          <a:p>
            <a:r>
              <a:rPr lang="en-US" sz="1800" dirty="0"/>
              <a:t>Appendix E – Participant Direction</a:t>
            </a:r>
          </a:p>
          <a:p>
            <a:endParaRPr lang="en-US" sz="1800" dirty="0"/>
          </a:p>
          <a:p>
            <a:r>
              <a:rPr lang="en-US" sz="1800" dirty="0"/>
              <a:t>Appendix F – Rights</a:t>
            </a:r>
          </a:p>
          <a:p>
            <a:endParaRPr lang="en-US" sz="1800" dirty="0"/>
          </a:p>
          <a:p>
            <a:r>
              <a:rPr lang="en-US" sz="1800" dirty="0"/>
              <a:t>Appendix G – Safeguards</a:t>
            </a:r>
          </a:p>
          <a:p>
            <a:endParaRPr lang="en-US" sz="1800" dirty="0"/>
          </a:p>
          <a:p>
            <a:r>
              <a:rPr lang="en-US" sz="1800" dirty="0"/>
              <a:t>Appendix H – Quality</a:t>
            </a:r>
          </a:p>
          <a:p>
            <a:endParaRPr lang="en-US" sz="1800" dirty="0"/>
          </a:p>
          <a:p>
            <a:r>
              <a:rPr lang="en-US" sz="1800" dirty="0"/>
              <a:t>Appendix I – Financial Accountability</a:t>
            </a:r>
          </a:p>
          <a:p>
            <a:endParaRPr lang="en-US" sz="1800" dirty="0"/>
          </a:p>
          <a:p>
            <a:r>
              <a:rPr lang="en-US" sz="1800" dirty="0"/>
              <a:t>Appendix J – Budget Neutrality</a:t>
            </a:r>
          </a:p>
        </p:txBody>
      </p:sp>
      <p:sp>
        <p:nvSpPr>
          <p:cNvPr id="5" name="Slide Number Placeholder 4">
            <a:extLst>
              <a:ext uri="{FF2B5EF4-FFF2-40B4-BE49-F238E27FC236}">
                <a16:creationId xmlns:a16="http://schemas.microsoft.com/office/drawing/2014/main" id="{04B18EC6-79FD-455E-A888-2595EBE39192}"/>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6</a:t>
            </a:fld>
            <a:endParaRPr lang="en-US" dirty="0"/>
          </a:p>
        </p:txBody>
      </p:sp>
      <p:pic>
        <p:nvPicPr>
          <p:cNvPr id="6" name="Picture 17">
            <a:extLst>
              <a:ext uri="{FF2B5EF4-FFF2-40B4-BE49-F238E27FC236}">
                <a16:creationId xmlns:a16="http://schemas.microsoft.com/office/drawing/2014/main" id="{BDDA9DAE-CFA2-44DC-9D86-9DE5EBD96CB0}"/>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A3E1-D456-4237-A703-10DD35AB459C}"/>
              </a:ext>
            </a:extLst>
          </p:cNvPr>
          <p:cNvSpPr>
            <a:spLocks noGrp="1"/>
          </p:cNvSpPr>
          <p:nvPr>
            <p:ph type="title"/>
          </p:nvPr>
        </p:nvSpPr>
        <p:spPr/>
        <p:txBody>
          <a:bodyPr>
            <a:normAutofit fontScale="90000"/>
          </a:bodyPr>
          <a:lstStyle/>
          <a:p>
            <a:r>
              <a:rPr lang="en-US" dirty="0"/>
              <a:t>Why the Waiver Application is Important?</a:t>
            </a:r>
          </a:p>
        </p:txBody>
      </p:sp>
      <p:sp>
        <p:nvSpPr>
          <p:cNvPr id="3" name="Content Placeholder 2">
            <a:extLst>
              <a:ext uri="{FF2B5EF4-FFF2-40B4-BE49-F238E27FC236}">
                <a16:creationId xmlns:a16="http://schemas.microsoft.com/office/drawing/2014/main" id="{A235B8ED-3FB0-464B-BD56-B386FF661173}"/>
              </a:ext>
            </a:extLst>
          </p:cNvPr>
          <p:cNvSpPr>
            <a:spLocks noGrp="1"/>
          </p:cNvSpPr>
          <p:nvPr>
            <p:ph idx="1"/>
          </p:nvPr>
        </p:nvSpPr>
        <p:spPr>
          <a:xfrm>
            <a:off x="457200" y="1600201"/>
            <a:ext cx="8382000" cy="3886200"/>
          </a:xfrm>
        </p:spPr>
        <p:txBody>
          <a:bodyPr>
            <a:normAutofit fontScale="92500"/>
          </a:bodyPr>
          <a:lstStyle/>
          <a:p>
            <a:r>
              <a:rPr lang="en-US" dirty="0"/>
              <a:t>The Person-Centered Plan is the only vehicle to assure that </a:t>
            </a:r>
          </a:p>
          <a:p>
            <a:pPr lvl="1"/>
            <a:r>
              <a:rPr lang="en-US" dirty="0"/>
              <a:t>Needs are assessed and met</a:t>
            </a:r>
          </a:p>
          <a:p>
            <a:pPr lvl="1"/>
            <a:r>
              <a:rPr lang="en-US" dirty="0"/>
              <a:t>Preferences are honored</a:t>
            </a:r>
          </a:p>
          <a:p>
            <a:pPr lvl="1"/>
            <a:r>
              <a:rPr lang="en-US" dirty="0"/>
              <a:t>Opportunities are provided</a:t>
            </a:r>
          </a:p>
          <a:p>
            <a:pPr lvl="1"/>
            <a:r>
              <a:rPr lang="en-US" dirty="0"/>
              <a:t>Choice is offered</a:t>
            </a:r>
          </a:p>
          <a:p>
            <a:pPr lvl="1"/>
            <a:r>
              <a:rPr lang="en-US" dirty="0"/>
              <a:t>Rights are protected</a:t>
            </a:r>
          </a:p>
          <a:p>
            <a:pPr lvl="1"/>
            <a:r>
              <a:rPr lang="en-US" dirty="0"/>
              <a:t>Hopes and dreams for a good life can be achieved</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C32797C-1A88-4C33-B3AF-6A3E4F8F47D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7</a:t>
            </a:fld>
            <a:endParaRPr lang="en-US" dirty="0"/>
          </a:p>
        </p:txBody>
      </p:sp>
      <p:pic>
        <p:nvPicPr>
          <p:cNvPr id="5" name="Picture 17">
            <a:extLst>
              <a:ext uri="{FF2B5EF4-FFF2-40B4-BE49-F238E27FC236}">
                <a16:creationId xmlns:a16="http://schemas.microsoft.com/office/drawing/2014/main" id="{F30ECB9D-0AAD-43F9-AB6B-A95F19232382}"/>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1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15854F-95D7-410D-8B9F-628AB0E866F3}"/>
              </a:ext>
            </a:extLst>
          </p:cNvPr>
          <p:cNvSpPr>
            <a:spLocks noGrp="1"/>
          </p:cNvSpPr>
          <p:nvPr>
            <p:ph type="title"/>
          </p:nvPr>
        </p:nvSpPr>
        <p:spPr/>
        <p:txBody>
          <a:bodyPr>
            <a:normAutofit fontScale="90000"/>
          </a:bodyPr>
          <a:lstStyle/>
          <a:p>
            <a:r>
              <a:rPr lang="en-US" sz="3300" b="1" dirty="0">
                <a:latin typeface="Times New Roman" panose="02020603050405020304" pitchFamily="18" charset="0"/>
                <a:ea typeface="Times New Roman" panose="02020603050405020304" pitchFamily="18" charset="0"/>
                <a:cs typeface="Times New Roman" panose="02020603050405020304" pitchFamily="18" charset="0"/>
              </a:rPr>
              <a:t>Person-Centered Service Plan</a:t>
            </a:r>
            <a:br>
              <a:rPr lang="en-US" sz="3300" b="1" dirty="0">
                <a:latin typeface="Times New Roman" panose="02020603050405020304" pitchFamily="18" charset="0"/>
                <a:ea typeface="Times New Roman" panose="02020603050405020304" pitchFamily="18" charset="0"/>
                <a:cs typeface="Times New Roman" panose="02020603050405020304" pitchFamily="18" charset="0"/>
              </a:rPr>
            </a:br>
            <a:r>
              <a:rPr lang="en-US" sz="3300" b="1" dirty="0">
                <a:latin typeface="Times New Roman" panose="02020603050405020304" pitchFamily="18" charset="0"/>
                <a:ea typeface="Times New Roman" panose="02020603050405020304" pitchFamily="18" charset="0"/>
                <a:cs typeface="Times New Roman" panose="02020603050405020304" pitchFamily="18" charset="0"/>
              </a:rPr>
              <a:t>HCBS Regulation</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7" name="Content Placeholder 6">
            <a:extLst>
              <a:ext uri="{FF2B5EF4-FFF2-40B4-BE49-F238E27FC236}">
                <a16:creationId xmlns:a16="http://schemas.microsoft.com/office/drawing/2014/main" id="{973F33EA-6EEE-406C-BBAB-304F15E146D8}"/>
              </a:ext>
            </a:extLst>
          </p:cNvPr>
          <p:cNvSpPr>
            <a:spLocks noGrp="1"/>
          </p:cNvSpPr>
          <p:nvPr>
            <p:ph idx="1"/>
          </p:nvPr>
        </p:nvSpPr>
        <p:spPr>
          <a:xfrm>
            <a:off x="457200" y="1219200"/>
            <a:ext cx="8229600" cy="4724400"/>
          </a:xfrm>
        </p:spPr>
        <p:txBody>
          <a:bodyPr>
            <a:normAutofit lnSpcReduction="10000"/>
          </a:bodyPr>
          <a:lstStyle/>
          <a:p>
            <a:pPr marL="342900" marR="0" indent="-342900">
              <a:spcBef>
                <a:spcPts val="0"/>
              </a:spcBef>
              <a:spcAft>
                <a:spcPts val="0"/>
              </a:spcAft>
              <a:buAutoNum type="alphaLcParenBoth"/>
            </a:pPr>
            <a:r>
              <a:rPr lang="en-US" sz="1600" b="1" i="1" dirty="0">
                <a:effectLst/>
                <a:latin typeface="Calibri Light" panose="020F0302020204030204" pitchFamily="34" charset="0"/>
                <a:ea typeface="Times New Roman" panose="02020603050405020304" pitchFamily="18" charset="0"/>
                <a:cs typeface="Times New Roman" panose="02020603050405020304" pitchFamily="18" charset="0"/>
              </a:rPr>
              <a:t>Person-centered planning process</a:t>
            </a:r>
            <a:r>
              <a:rPr lang="en-US" sz="1600" i="1" dirty="0">
                <a:effectLst/>
                <a:latin typeface="Calibri Light" panose="020F0302020204030204" pitchFamily="34" charset="0"/>
                <a:ea typeface="Times New Roman" panose="02020603050405020304" pitchFamily="18" charset="0"/>
                <a:cs typeface="Times New Roman" panose="02020603050405020304" pitchFamily="18" charset="0"/>
              </a:rPr>
              <a:t>.</a:t>
            </a: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600" b="1" dirty="0">
                <a:effectLst/>
                <a:latin typeface="Calibri Light" panose="020F0302020204030204" pitchFamily="34" charset="0"/>
                <a:ea typeface="Times New Roman" panose="02020603050405020304" pitchFamily="18" charset="0"/>
                <a:cs typeface="Times New Roman" panose="02020603050405020304" pitchFamily="18" charset="0"/>
              </a:rPr>
              <a:t>Based on the independent assessment</a:t>
            </a: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 required in § 441.720, the State must develop (or approve, if the plan is developed by others) </a:t>
            </a:r>
            <a:r>
              <a:rPr lang="en-US" sz="1600" b="1" dirty="0">
                <a:effectLst/>
                <a:latin typeface="Calibri Light" panose="020F0302020204030204" pitchFamily="34" charset="0"/>
                <a:ea typeface="Times New Roman" panose="02020603050405020304" pitchFamily="18" charset="0"/>
                <a:cs typeface="Times New Roman" panose="02020603050405020304" pitchFamily="18" charset="0"/>
              </a:rPr>
              <a:t>a written service plan jointly with the individua</a:t>
            </a: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l (including, for purposes of this paragraph, the individual and the individual's authorized representative if applicable). The person-centered planning process is driven by the individual. The process:</a:t>
            </a:r>
          </a:p>
          <a:p>
            <a:pPr marL="342900" marR="0" indent="-342900">
              <a:spcBef>
                <a:spcPts val="0"/>
              </a:spcBef>
              <a:spcAft>
                <a:spcPts val="0"/>
              </a:spcAft>
              <a:buAutoNum type="alphaLcParenBoth"/>
            </a:pPr>
            <a:endParaRPr lang="en-US" sz="16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(1)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Includes </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people chosen by the individual.</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(2)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Provides necessary information and support to ensure that the individual directs the process</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 to the maximum extent possible and is enabled to make informed choices and decisions.</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(3)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Is timely and occurs at times and locations of convenience to the individual.</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(4</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 Reflects cultural considerations of the individual</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 and is conducted by providing information in plain language and in a manner that is accessible to individuals with disabilities and persons who are limited English proficient, consistent with § 435.905(b) of this chapter.</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(5)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Includes strategies for solving conflict or disagreement </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within the process, including clear conflict of interest guidelines for all planning participants.</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(6)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Offers choices to the individual regarding the services and supports the individual receives and from whom.</a:t>
            </a: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(7)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Includes a method for the individual to request updates to the plan</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 as needed.</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514350" lvl="1" indent="0">
              <a:spcBef>
                <a:spcPts val="0"/>
              </a:spcBef>
              <a:buNone/>
            </a:pP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(8) </a:t>
            </a:r>
            <a:r>
              <a:rPr lang="en-US" sz="1500" b="1" dirty="0">
                <a:effectLst/>
                <a:latin typeface="Calibri Light" panose="020F0302020204030204" pitchFamily="34" charset="0"/>
                <a:ea typeface="Times New Roman" panose="02020603050405020304" pitchFamily="18" charset="0"/>
                <a:cs typeface="Times New Roman" panose="02020603050405020304" pitchFamily="18" charset="0"/>
              </a:rPr>
              <a:t>Records the alternative home and community-based settings that were considered by the individual</a:t>
            </a:r>
            <a:r>
              <a:rPr lang="en-US" sz="1500"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15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9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672D3BCE-BBF1-46D5-9A04-621ED3FE9B27}"/>
              </a:ext>
            </a:extLst>
          </p:cNvPr>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97440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ACFFB1-08FB-465D-8C1F-96047958F3E1}"/>
              </a:ext>
            </a:extLst>
          </p:cNvPr>
          <p:cNvSpPr>
            <a:spLocks noGrp="1"/>
          </p:cNvSpPr>
          <p:nvPr>
            <p:ph type="title"/>
          </p:nvPr>
        </p:nvSpPr>
        <p:spPr>
          <a:xfrm>
            <a:off x="457200" y="0"/>
            <a:ext cx="8229600" cy="1143000"/>
          </a:xfrm>
        </p:spPr>
        <p:txBody>
          <a:bodyPr>
            <a:normAutofit/>
          </a:bodyPr>
          <a:lstStyle/>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Person-Centered Service Plan</a:t>
            </a:r>
            <a:br>
              <a:rPr 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HCBS Regulation</a:t>
            </a:r>
            <a:endParaRPr lang="en-US" sz="3000" dirty="0"/>
          </a:p>
        </p:txBody>
      </p:sp>
      <p:sp>
        <p:nvSpPr>
          <p:cNvPr id="7" name="Content Placeholder 6">
            <a:extLst>
              <a:ext uri="{FF2B5EF4-FFF2-40B4-BE49-F238E27FC236}">
                <a16:creationId xmlns:a16="http://schemas.microsoft.com/office/drawing/2014/main" id="{155F1161-703F-48BC-877A-C89B5547EB20}"/>
              </a:ext>
            </a:extLst>
          </p:cNvPr>
          <p:cNvSpPr>
            <a:spLocks noGrp="1"/>
          </p:cNvSpPr>
          <p:nvPr>
            <p:ph idx="1"/>
          </p:nvPr>
        </p:nvSpPr>
        <p:spPr>
          <a:xfrm>
            <a:off x="457200" y="1142999"/>
            <a:ext cx="8458200" cy="5213351"/>
          </a:xfrm>
        </p:spPr>
        <p:txBody>
          <a:bodyPr>
            <a:normAutofit fontScale="25000" lnSpcReduction="20000"/>
          </a:bodyPr>
          <a:lstStyle/>
          <a:p>
            <a:pPr marL="0" marR="0" indent="0">
              <a:spcBef>
                <a:spcPts val="0"/>
              </a:spcBef>
              <a:spcAft>
                <a:spcPts val="0"/>
              </a:spcAft>
              <a:buNone/>
            </a:pPr>
            <a:r>
              <a:rPr lang="en-US" sz="6400" dirty="0">
                <a:effectLst/>
                <a:latin typeface="Calibri Light" panose="020F0302020204030204" pitchFamily="34" charset="0"/>
                <a:ea typeface="Times New Roman" panose="02020603050405020304" pitchFamily="18" charset="0"/>
                <a:cs typeface="Calibri Light" panose="020F0302020204030204" pitchFamily="34" charset="0"/>
              </a:rPr>
              <a:t>(b) The person-centered service plan. The person-centered service plan </a:t>
            </a:r>
            <a:r>
              <a:rPr lang="en-US" sz="6400" b="1" dirty="0">
                <a:effectLst/>
                <a:latin typeface="Calibri Light" panose="020F0302020204030204" pitchFamily="34" charset="0"/>
                <a:ea typeface="Times New Roman" panose="02020603050405020304" pitchFamily="18" charset="0"/>
                <a:cs typeface="Calibri Light" panose="020F0302020204030204" pitchFamily="34" charset="0"/>
              </a:rPr>
              <a:t>must reflect the services and supports that are important for the individual to meet the needs</a:t>
            </a:r>
            <a:r>
              <a:rPr lang="en-US" sz="6400" dirty="0">
                <a:effectLst/>
                <a:latin typeface="Calibri Light" panose="020F0302020204030204" pitchFamily="34" charset="0"/>
                <a:ea typeface="Times New Roman" panose="02020603050405020304" pitchFamily="18" charset="0"/>
                <a:cs typeface="Calibri Light" panose="020F0302020204030204" pitchFamily="34" charset="0"/>
              </a:rPr>
              <a:t> identified through an assessment of functional need, as well as what is important to the individual with regard to preferences for the delivery of such services and supports. Commensurate with the level of need of the individual, and the scope of services and supports available under the State plan HCBS benefit, the written plan must:</a:t>
            </a:r>
          </a:p>
          <a:p>
            <a:pPr marL="0" marR="0" indent="0">
              <a:spcBef>
                <a:spcPts val="0"/>
              </a:spcBef>
              <a:spcAft>
                <a:spcPts val="0"/>
              </a:spcAft>
              <a:buNone/>
            </a:pP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(1)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Reflect that the setting in which the individual resides is chosen by the individual.</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The State must ensure that the setting chosen by the individual is integrated in and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a:t>
            </a:r>
            <a:endParaRPr lang="en-US" sz="4600" b="1"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(2)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Reflect the individual's strengths and preferences. </a:t>
            </a:r>
            <a:endParaRPr lang="en-US" sz="4600" b="1"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(3)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Reflect clinical and support needs</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as identified through an assessment of functional need.</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(4) Include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individually identified goals and desired outcomes.</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(5)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Reflect the services and supports (paid and unpaid) that will assist the individual to achieve identified goals, and the providers of those services and supports, including natural supports.</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Natural supports are unpaid supports that are provided voluntarily to the individual in lieu of State plan HCBS.</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(6)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Reflect risk factors and measures in place to minimize them</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including individualized backup plans and strategies when needed.</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(7) Be understandable to the individual receiving services and supports, and the individuals important in supporting him or her. At a minimum,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for the written plan to be understandable, it must be written in plain language and in a manner that is accessible to individuals</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with disabilities and persons who are limited English proficient, consistent with § 435.905(b) of this chapter.</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(8)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Identify the individual and/or entity responsible for monitoring the plan.</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(9) Be finalized and agreed to, with the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informed consent of the individual in writing,</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and signed by all individuals and providers responsible for its implementation.</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(10)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Be distributed to the individual</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and other people involved in the plan.</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(11) </a:t>
            </a:r>
            <a:r>
              <a:rPr lang="en-US" sz="4600" b="1" dirty="0">
                <a:effectLst/>
                <a:latin typeface="Calibri Light" panose="020F0302020204030204" pitchFamily="34" charset="0"/>
                <a:ea typeface="Times New Roman" panose="02020603050405020304" pitchFamily="18" charset="0"/>
                <a:cs typeface="Calibri Light" panose="020F0302020204030204" pitchFamily="34" charset="0"/>
              </a:rPr>
              <a:t>Include those services, the purchase or control of which the individual elects to self-direct,</a:t>
            </a: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 meeting the requirements of § 441.740.</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spcBef>
                <a:spcPts val="0"/>
              </a:spcBef>
              <a:buNone/>
            </a:pPr>
            <a:r>
              <a:rPr lang="en-US" sz="4600" dirty="0">
                <a:effectLst/>
                <a:latin typeface="Calibri Light" panose="020F0302020204030204" pitchFamily="34" charset="0"/>
                <a:ea typeface="Times New Roman" panose="02020603050405020304" pitchFamily="18" charset="0"/>
                <a:cs typeface="Calibri Light" panose="020F0302020204030204" pitchFamily="34" charset="0"/>
              </a:rPr>
              <a:t>(12) Prevent the provision of unnecessary or inappropriate services and supports.</a:t>
            </a:r>
            <a:endParaRPr lang="en-US" sz="46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BDBBE21E-44AB-4BDF-AF35-A1415AAC5C94}"/>
              </a:ext>
            </a:extLst>
          </p:cNvPr>
          <p:cNvSpPr>
            <a:spLocks noGrp="1"/>
          </p:cNvSpPr>
          <p:nvPr>
            <p:ph type="sldNum" sz="quarter" idx="12"/>
          </p:nvPr>
        </p:nvSpPr>
        <p:spPr/>
        <p:txBody>
          <a:bodyPr/>
          <a:lstStyle/>
          <a:p>
            <a:fld id="{7AA28999-D008-419E-9628-EE1C64F81F4C}" type="slidenum">
              <a:rPr lang="en-US" smtClean="0"/>
              <a:pPr/>
              <a:t>9</a:t>
            </a:fld>
            <a:endParaRPr lang="en-US" dirty="0"/>
          </a:p>
        </p:txBody>
      </p:sp>
    </p:spTree>
    <p:extLst>
      <p:ext uri="{BB962C8B-B14F-4D97-AF65-F5344CB8AC3E}">
        <p14:creationId xmlns:p14="http://schemas.microsoft.com/office/powerpoint/2010/main" val="240743691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LPresentationTemplate  -  Read-Only" id="{28D06A1D-650A-47AF-AED7-F8A65F8B4382}" vid="{1DEAA3E1-3DD0-4D61-B889-D2037A376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11566</TotalTime>
  <Words>3211</Words>
  <Application>Microsoft Office PowerPoint</Application>
  <PresentationFormat>On-screen Show (4:3)</PresentationFormat>
  <Paragraphs>338</Paragraphs>
  <Slides>38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Courier New</vt:lpstr>
      <vt:lpstr>Open Sans</vt:lpstr>
      <vt:lpstr>SanFranciscoDisplay-Regular</vt:lpstr>
      <vt:lpstr>Times New Roman</vt:lpstr>
      <vt:lpstr>Wingdings</vt:lpstr>
      <vt:lpstr>ACLPresentationTemplate_2014</vt:lpstr>
      <vt:lpstr>The Voices of People with Disabilities and Older Adults</vt:lpstr>
      <vt:lpstr>Webinar Logistics</vt:lpstr>
      <vt:lpstr>Welcome</vt:lpstr>
      <vt:lpstr>Agenda</vt:lpstr>
      <vt:lpstr>Why the Waiver Application is Important</vt:lpstr>
      <vt:lpstr>The Waiver Application</vt:lpstr>
      <vt:lpstr>Why the Waiver Application is Important?</vt:lpstr>
      <vt:lpstr>Person-Centered Service Plan HCBS Regulation </vt:lpstr>
      <vt:lpstr>Person-Centered Service Plan HCBS Regulation</vt:lpstr>
      <vt:lpstr>Person-Centered Service Plan: HCBS Regulation</vt:lpstr>
      <vt:lpstr>Service Plan Development Appendix D - 1 </vt:lpstr>
      <vt:lpstr>Service Plan Development Appendix D - 1 – a. Who Does the Plan  </vt:lpstr>
      <vt:lpstr>Service Plan Development Appendix D - 1 – b. Conflict of Interest Safeguards </vt:lpstr>
      <vt:lpstr>Service Plan Development Appendix D - 1 – c. Supporting the Participant in Plan Development </vt:lpstr>
      <vt:lpstr>Service Plan Development Appendix D - 1 d. Service Plan Development </vt:lpstr>
      <vt:lpstr>Service Plan Development Appendix D - 1 e, f, g </vt:lpstr>
      <vt:lpstr>Service Plan Development Appendix D - 1 h and i </vt:lpstr>
      <vt:lpstr>Service Plan Development Appendix D – 2 Service Plan Implementation and Monitoring </vt:lpstr>
      <vt:lpstr>Provider Role</vt:lpstr>
      <vt:lpstr>Colorado Person-Centered Assessment and Support Plan</vt:lpstr>
      <vt:lpstr>Colorado Single Assessment &amp; PCSP Background</vt:lpstr>
      <vt:lpstr>Colorado Person-Centered Assessment &amp; Support Plan</vt:lpstr>
      <vt:lpstr>Colorado Single Assessment &amp; PCSP How It works</vt:lpstr>
      <vt:lpstr>All modules can be found on the website under “Assessment Tools” at: hcpf.colorado.gov/new-assessment-and-person-centered-support-plan </vt:lpstr>
      <vt:lpstr>25</vt:lpstr>
      <vt:lpstr>26</vt:lpstr>
      <vt:lpstr>27</vt:lpstr>
      <vt:lpstr>28</vt:lpstr>
      <vt:lpstr>29</vt:lpstr>
      <vt:lpstr>Colorado Single Assessment &amp; PCSP The People</vt:lpstr>
      <vt:lpstr>Colorado Single Assessment &amp; PCSP Oversight and Accountability </vt:lpstr>
      <vt:lpstr>32</vt:lpstr>
      <vt:lpstr>33</vt:lpstr>
      <vt:lpstr>34</vt:lpstr>
      <vt:lpstr>Why is the Waiver Application Important?</vt:lpstr>
      <vt:lpstr>How You Can Influence What Services are in the Waiver </vt:lpstr>
      <vt:lpstr>State Waiver Applications</vt:lpstr>
      <vt:lpstr>Please put any questions in the chat and give us your honest feedback in the on-screen poll.  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ACL</cp:lastModifiedBy>
  <cp:revision>126</cp:revision>
  <dcterms:created xsi:type="dcterms:W3CDTF">2017-03-22T19:20:04Z</dcterms:created>
  <dcterms:modified xsi:type="dcterms:W3CDTF">2023-04-18T16:05:47Z</dcterms:modified>
</cp:coreProperties>
</file>