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8" r:id="rId3"/>
    <p:sldId id="451" r:id="rId4"/>
    <p:sldId id="450" r:id="rId5"/>
    <p:sldId id="473" r:id="rId6"/>
    <p:sldId id="469" r:id="rId7"/>
    <p:sldId id="503" r:id="rId8"/>
    <p:sldId id="486" r:id="rId9"/>
    <p:sldId id="487" r:id="rId10"/>
    <p:sldId id="488" r:id="rId11"/>
    <p:sldId id="489" r:id="rId12"/>
    <p:sldId id="490" r:id="rId13"/>
    <p:sldId id="491" r:id="rId14"/>
    <p:sldId id="492" r:id="rId15"/>
    <p:sldId id="494" r:id="rId16"/>
    <p:sldId id="495" r:id="rId17"/>
    <p:sldId id="496" r:id="rId18"/>
    <p:sldId id="497" r:id="rId19"/>
    <p:sldId id="498" r:id="rId20"/>
    <p:sldId id="499" r:id="rId21"/>
    <p:sldId id="500" r:id="rId22"/>
    <p:sldId id="502" r:id="rId23"/>
    <p:sldId id="479" r:id="rId24"/>
    <p:sldId id="460" r:id="rId25"/>
    <p:sldId id="481" r:id="rId26"/>
    <p:sldId id="26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herita Sciulli" initials="MS" lastIdx="10" clrIdx="0">
    <p:extLst>
      <p:ext uri="{19B8F6BF-5375-455C-9EA6-DF929625EA0E}">
        <p15:presenceInfo xmlns:p15="http://schemas.microsoft.com/office/powerpoint/2012/main" userId="S-1-5-21-4095628063-3556742122-3606576086-8669" providerId="AD"/>
      </p:ext>
    </p:extLst>
  </p:cmAuthor>
  <p:cmAuthor id="2" name="Thaler, Nancy (ACL) (CTR)" initials="TN((" lastIdx="1" clrIdx="1">
    <p:extLst>
      <p:ext uri="{19B8F6BF-5375-455C-9EA6-DF929625EA0E}">
        <p15:presenceInfo xmlns:p15="http://schemas.microsoft.com/office/powerpoint/2012/main" userId="S::Nancy.Thaler@acl.hhs.gov::cec8b011-efc2-4458-b79f-fda24253df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F90"/>
    <a:srgbClr val="F29C00"/>
    <a:srgbClr val="C0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75088" autoAdjust="0"/>
  </p:normalViewPr>
  <p:slideViewPr>
    <p:cSldViewPr>
      <p:cViewPr varScale="1">
        <p:scale>
          <a:sx n="50" d="100"/>
          <a:sy n="50" d="100"/>
        </p:scale>
        <p:origin x="1420" y="32"/>
      </p:cViewPr>
      <p:guideLst>
        <p:guide orient="horz" pos="2160"/>
        <p:guide pos="2880"/>
      </p:guideLst>
    </p:cSldViewPr>
  </p:slideViewPr>
  <p:outlineViewPr>
    <p:cViewPr>
      <p:scale>
        <a:sx n="33" d="100"/>
        <a:sy n="33" d="100"/>
      </p:scale>
      <p:origin x="0" y="-12612"/>
    </p:cViewPr>
  </p:outlineViewPr>
  <p:notesTextViewPr>
    <p:cViewPr>
      <p:scale>
        <a:sx n="3" d="2"/>
        <a:sy n="3" d="2"/>
      </p:scale>
      <p:origin x="0" y="0"/>
    </p:cViewPr>
  </p:notesTextViewPr>
  <p:sorterViewPr>
    <p:cViewPr>
      <p:scale>
        <a:sx n="200" d="100"/>
        <a:sy n="200" d="100"/>
      </p:scale>
      <p:origin x="0" y="-4866"/>
    </p:cViewPr>
  </p:sorterViewPr>
  <p:notesViewPr>
    <p:cSldViewPr>
      <p:cViewPr>
        <p:scale>
          <a:sx n="75" d="100"/>
          <a:sy n="75" d="100"/>
        </p:scale>
        <p:origin x="3224" y="5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8E0895-68D7-4BEE-94A0-44042198662D}"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C6C427BF-16B3-419D-AE54-778EE77837CC}">
      <dgm:prSet/>
      <dgm:spPr/>
      <dgm:t>
        <a:bodyPr/>
        <a:lstStyle/>
        <a:p>
          <a:pPr>
            <a:lnSpc>
              <a:spcPct val="100000"/>
            </a:lnSpc>
          </a:pPr>
          <a:r>
            <a:rPr lang="en-US" dirty="0"/>
            <a:t>Get copies of the proposed application and distribute it to others</a:t>
          </a:r>
        </a:p>
      </dgm:t>
      <dgm:extLst>
        <a:ext uri="{E40237B7-FDA0-4F09-8148-C483321AD2D9}">
          <dgm14:cNvPr xmlns:dgm14="http://schemas.microsoft.com/office/drawing/2010/diagram" id="0" name="" descr="Show up and give in person public comment&#10;Submit written comments&#10;Coordinate templated for others&#10;Consult partners&#10;Call your legislators"/>
        </a:ext>
      </dgm:extLst>
    </dgm:pt>
    <dgm:pt modelId="{B48BDB00-E6C1-41E6-9607-D6988D09BCE5}" type="parTrans" cxnId="{01A0ADE2-F35A-4144-86FC-7052DD6126B5}">
      <dgm:prSet/>
      <dgm:spPr/>
      <dgm:t>
        <a:bodyPr/>
        <a:lstStyle/>
        <a:p>
          <a:endParaRPr lang="en-US"/>
        </a:p>
      </dgm:t>
    </dgm:pt>
    <dgm:pt modelId="{AFF5CD52-6FDB-4B21-854C-09F03E57C384}" type="sibTrans" cxnId="{01A0ADE2-F35A-4144-86FC-7052DD6126B5}">
      <dgm:prSet/>
      <dgm:spPr/>
      <dgm:t>
        <a:bodyPr/>
        <a:lstStyle/>
        <a:p>
          <a:endParaRPr lang="en-US"/>
        </a:p>
      </dgm:t>
    </dgm:pt>
    <dgm:pt modelId="{11F43084-726B-4662-BB0A-698CA8A12C74}">
      <dgm:prSet/>
      <dgm:spPr/>
      <dgm:t>
        <a:bodyPr/>
        <a:lstStyle/>
        <a:p>
          <a:pPr>
            <a:lnSpc>
              <a:spcPct val="100000"/>
            </a:lnSpc>
          </a:pPr>
          <a:r>
            <a:rPr lang="en-US" dirty="0"/>
            <a:t>Show up in person and give public comment – ask questions</a:t>
          </a:r>
        </a:p>
      </dgm:t>
    </dgm:pt>
    <dgm:pt modelId="{0B5B4BB3-A60D-446E-BB68-219A337B03D3}" type="parTrans" cxnId="{7A941155-9436-481E-8344-69ACEEB3D3AC}">
      <dgm:prSet/>
      <dgm:spPr/>
      <dgm:t>
        <a:bodyPr/>
        <a:lstStyle/>
        <a:p>
          <a:endParaRPr lang="en-US"/>
        </a:p>
      </dgm:t>
    </dgm:pt>
    <dgm:pt modelId="{F51E6DFD-04AD-494C-AB60-FFB867493F41}" type="sibTrans" cxnId="{7A941155-9436-481E-8344-69ACEEB3D3AC}">
      <dgm:prSet/>
      <dgm:spPr/>
      <dgm:t>
        <a:bodyPr/>
        <a:lstStyle/>
        <a:p>
          <a:endParaRPr lang="en-US"/>
        </a:p>
      </dgm:t>
    </dgm:pt>
    <dgm:pt modelId="{80FF3616-89F5-481C-AF07-6F3B03E8F66D}">
      <dgm:prSet/>
      <dgm:spPr/>
      <dgm:t>
        <a:bodyPr/>
        <a:lstStyle/>
        <a:p>
          <a:pPr>
            <a:lnSpc>
              <a:spcPct val="100000"/>
            </a:lnSpc>
          </a:pPr>
          <a:r>
            <a:rPr lang="en-US" dirty="0"/>
            <a:t>Submit written comments from your organization</a:t>
          </a:r>
        </a:p>
      </dgm:t>
    </dgm:pt>
    <dgm:pt modelId="{4BBEFAC0-3C23-45AE-B10D-516C3290CB18}" type="parTrans" cxnId="{0E7A91C7-C471-4B20-BAAD-6F70913D1A88}">
      <dgm:prSet/>
      <dgm:spPr/>
      <dgm:t>
        <a:bodyPr/>
        <a:lstStyle/>
        <a:p>
          <a:endParaRPr lang="en-US"/>
        </a:p>
      </dgm:t>
    </dgm:pt>
    <dgm:pt modelId="{32EB5677-AFDE-4E4D-BEF4-75CA1FF0B00F}" type="sibTrans" cxnId="{0E7A91C7-C471-4B20-BAAD-6F70913D1A88}">
      <dgm:prSet/>
      <dgm:spPr/>
      <dgm:t>
        <a:bodyPr/>
        <a:lstStyle/>
        <a:p>
          <a:endParaRPr lang="en-US"/>
        </a:p>
      </dgm:t>
    </dgm:pt>
    <dgm:pt modelId="{BE800635-26EC-44C0-8BBA-0D4BAF5B59C4}">
      <dgm:prSet/>
      <dgm:spPr/>
      <dgm:t>
        <a:bodyPr/>
        <a:lstStyle/>
        <a:p>
          <a:pPr>
            <a:lnSpc>
              <a:spcPct val="100000"/>
            </a:lnSpc>
          </a:pPr>
          <a:r>
            <a:rPr lang="en-US" dirty="0"/>
            <a:t>Coordinate templates for others to use in submitting comments</a:t>
          </a:r>
        </a:p>
      </dgm:t>
    </dgm:pt>
    <dgm:pt modelId="{6E3283D0-CA4C-43A4-9888-E713700EB59A}" type="parTrans" cxnId="{A526B38A-BC67-4D6C-8164-1706A48A6576}">
      <dgm:prSet/>
      <dgm:spPr/>
      <dgm:t>
        <a:bodyPr/>
        <a:lstStyle/>
        <a:p>
          <a:endParaRPr lang="en-US"/>
        </a:p>
      </dgm:t>
    </dgm:pt>
    <dgm:pt modelId="{9AC2400A-193C-4119-AB6F-AE03E662EA4D}" type="sibTrans" cxnId="{A526B38A-BC67-4D6C-8164-1706A48A6576}">
      <dgm:prSet/>
      <dgm:spPr/>
      <dgm:t>
        <a:bodyPr/>
        <a:lstStyle/>
        <a:p>
          <a:endParaRPr lang="en-US"/>
        </a:p>
      </dgm:t>
    </dgm:pt>
    <dgm:pt modelId="{BB24CCC3-CB9C-4015-BBC1-7E7D065912CE}">
      <dgm:prSet/>
      <dgm:spPr/>
      <dgm:t>
        <a:bodyPr/>
        <a:lstStyle/>
        <a:p>
          <a:pPr>
            <a:lnSpc>
              <a:spcPct val="100000"/>
            </a:lnSpc>
          </a:pPr>
          <a:r>
            <a:rPr lang="en-US" dirty="0"/>
            <a:t>Consult partners about submitting join comments</a:t>
          </a:r>
        </a:p>
      </dgm:t>
    </dgm:pt>
    <dgm:pt modelId="{C919B0DA-34AA-4D20-ABCB-56BF5033D5DE}" type="parTrans" cxnId="{8637D239-CCA1-4479-BA74-D2C328082885}">
      <dgm:prSet/>
      <dgm:spPr/>
      <dgm:t>
        <a:bodyPr/>
        <a:lstStyle/>
        <a:p>
          <a:endParaRPr lang="en-US"/>
        </a:p>
      </dgm:t>
    </dgm:pt>
    <dgm:pt modelId="{4044B3A4-851A-4ECE-B067-839BC0747F54}" type="sibTrans" cxnId="{8637D239-CCA1-4479-BA74-D2C328082885}">
      <dgm:prSet/>
      <dgm:spPr/>
      <dgm:t>
        <a:bodyPr/>
        <a:lstStyle/>
        <a:p>
          <a:endParaRPr lang="en-US"/>
        </a:p>
      </dgm:t>
    </dgm:pt>
    <dgm:pt modelId="{49C1A9D4-F397-455F-93FA-5DF0CE9AB5CB}">
      <dgm:prSet/>
      <dgm:spPr/>
      <dgm:t>
        <a:bodyPr/>
        <a:lstStyle/>
        <a:p>
          <a:pPr>
            <a:lnSpc>
              <a:spcPct val="100000"/>
            </a:lnSpc>
          </a:pPr>
          <a:r>
            <a:rPr lang="en-US" dirty="0"/>
            <a:t>Hold discussion sessions about the proposed services as compared to what people need</a:t>
          </a:r>
        </a:p>
      </dgm:t>
    </dgm:pt>
    <dgm:pt modelId="{8BA0AAD5-7E08-41DF-9A22-4536DA89BEF9}" type="parTrans" cxnId="{96D6A355-9C91-4984-AD5F-84F321C43C64}">
      <dgm:prSet/>
      <dgm:spPr/>
      <dgm:t>
        <a:bodyPr/>
        <a:lstStyle/>
        <a:p>
          <a:endParaRPr lang="en-US"/>
        </a:p>
      </dgm:t>
    </dgm:pt>
    <dgm:pt modelId="{FF40E461-9F37-481B-B04E-1959C96910F2}" type="sibTrans" cxnId="{96D6A355-9C91-4984-AD5F-84F321C43C64}">
      <dgm:prSet/>
      <dgm:spPr/>
      <dgm:t>
        <a:bodyPr/>
        <a:lstStyle/>
        <a:p>
          <a:endParaRPr lang="en-US"/>
        </a:p>
      </dgm:t>
    </dgm:pt>
    <dgm:pt modelId="{5DD5DFE8-1D47-48D6-A90A-8FB11CFF2792}">
      <dgm:prSet/>
      <dgm:spPr/>
      <dgm:t>
        <a:bodyPr/>
        <a:lstStyle/>
        <a:p>
          <a:pPr>
            <a:lnSpc>
              <a:spcPct val="100000"/>
            </a:lnSpc>
          </a:pPr>
          <a:r>
            <a:rPr lang="en-US" dirty="0"/>
            <a:t>Ask for a meeting with the state agency to learn more about the application</a:t>
          </a:r>
        </a:p>
      </dgm:t>
    </dgm:pt>
    <dgm:pt modelId="{3336D9B9-759F-42B1-8F80-098D6F393F0C}" type="parTrans" cxnId="{990531D1-A982-4E02-8F32-3C8AA7130EDD}">
      <dgm:prSet/>
      <dgm:spPr/>
      <dgm:t>
        <a:bodyPr/>
        <a:lstStyle/>
        <a:p>
          <a:endParaRPr lang="en-US"/>
        </a:p>
      </dgm:t>
    </dgm:pt>
    <dgm:pt modelId="{325CFB88-2173-4295-A982-83C117738CCB}" type="sibTrans" cxnId="{990531D1-A982-4E02-8F32-3C8AA7130EDD}">
      <dgm:prSet/>
      <dgm:spPr/>
      <dgm:t>
        <a:bodyPr/>
        <a:lstStyle/>
        <a:p>
          <a:endParaRPr lang="en-US"/>
        </a:p>
      </dgm:t>
    </dgm:pt>
    <dgm:pt modelId="{686378CE-6142-46B2-A56D-E9E3EEB9764E}" type="pres">
      <dgm:prSet presAssocID="{788E0895-68D7-4BEE-94A0-44042198662D}" presName="root" presStyleCnt="0">
        <dgm:presLayoutVars>
          <dgm:dir/>
          <dgm:resizeHandles val="exact"/>
        </dgm:presLayoutVars>
      </dgm:prSet>
      <dgm:spPr/>
    </dgm:pt>
    <dgm:pt modelId="{DA753DA2-E38E-49C5-844C-86E96DCA6A87}" type="pres">
      <dgm:prSet presAssocID="{C6C427BF-16B3-419D-AE54-778EE77837CC}" presName="compNode" presStyleCnt="0"/>
      <dgm:spPr/>
    </dgm:pt>
    <dgm:pt modelId="{5FC19E81-D6FA-419C-A61D-ED614E8795A7}" type="pres">
      <dgm:prSet presAssocID="{C6C427BF-16B3-419D-AE54-778EE77837CC}" presName="bgRect" presStyleLbl="bgShp" presStyleIdx="0" presStyleCnt="7"/>
      <dgm:spPr/>
    </dgm:pt>
    <dgm:pt modelId="{C7E5FA11-370B-48A0-9070-D14CAFAE0E89}" type="pres">
      <dgm:prSet presAssocID="{C6C427BF-16B3-419D-AE54-778EE77837C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D04C1426-11D0-4616-8EA0-3FBB9C01D06F}" type="pres">
      <dgm:prSet presAssocID="{C6C427BF-16B3-419D-AE54-778EE77837CC}" presName="spaceRect" presStyleCnt="0"/>
      <dgm:spPr/>
    </dgm:pt>
    <dgm:pt modelId="{CBE63F5A-7C77-482A-A317-B198694FC30C}" type="pres">
      <dgm:prSet presAssocID="{C6C427BF-16B3-419D-AE54-778EE77837CC}" presName="parTx" presStyleLbl="revTx" presStyleIdx="0" presStyleCnt="7">
        <dgm:presLayoutVars>
          <dgm:chMax val="0"/>
          <dgm:chPref val="0"/>
        </dgm:presLayoutVars>
      </dgm:prSet>
      <dgm:spPr/>
    </dgm:pt>
    <dgm:pt modelId="{F542AA29-1521-46F6-8F67-15F42753EBF1}" type="pres">
      <dgm:prSet presAssocID="{AFF5CD52-6FDB-4B21-854C-09F03E57C384}" presName="sibTrans" presStyleCnt="0"/>
      <dgm:spPr/>
    </dgm:pt>
    <dgm:pt modelId="{31B00F82-546C-400E-AB02-69679D9DD231}" type="pres">
      <dgm:prSet presAssocID="{49C1A9D4-F397-455F-93FA-5DF0CE9AB5CB}" presName="compNode" presStyleCnt="0"/>
      <dgm:spPr/>
    </dgm:pt>
    <dgm:pt modelId="{5100E30C-C3CB-441A-943D-918AE474DD60}" type="pres">
      <dgm:prSet presAssocID="{49C1A9D4-F397-455F-93FA-5DF0CE9AB5CB}" presName="bgRect" presStyleLbl="bgShp" presStyleIdx="1" presStyleCnt="7"/>
      <dgm:spPr/>
    </dgm:pt>
    <dgm:pt modelId="{2FEBAA6B-4D51-4D6A-82E2-7A702ECE5B31}" type="pres">
      <dgm:prSet presAssocID="{49C1A9D4-F397-455F-93FA-5DF0CE9AB5CB}" presName="iconRect" presStyleLbl="node1" presStyleIdx="1" presStyleCnt="7"/>
      <dgm:spPr/>
    </dgm:pt>
    <dgm:pt modelId="{FE770B54-28E2-43FB-B7AB-0997BAD6C539}" type="pres">
      <dgm:prSet presAssocID="{49C1A9D4-F397-455F-93FA-5DF0CE9AB5CB}" presName="spaceRect" presStyleCnt="0"/>
      <dgm:spPr/>
    </dgm:pt>
    <dgm:pt modelId="{0094D06E-0FD5-42ED-841E-DA2ADD84DE4D}" type="pres">
      <dgm:prSet presAssocID="{49C1A9D4-F397-455F-93FA-5DF0CE9AB5CB}" presName="parTx" presStyleLbl="revTx" presStyleIdx="1" presStyleCnt="7">
        <dgm:presLayoutVars>
          <dgm:chMax val="0"/>
          <dgm:chPref val="0"/>
        </dgm:presLayoutVars>
      </dgm:prSet>
      <dgm:spPr/>
    </dgm:pt>
    <dgm:pt modelId="{9168E569-EC2C-48EA-B8FC-A2EC27250E2A}" type="pres">
      <dgm:prSet presAssocID="{FF40E461-9F37-481B-B04E-1959C96910F2}" presName="sibTrans" presStyleCnt="0"/>
      <dgm:spPr/>
    </dgm:pt>
    <dgm:pt modelId="{52FE9370-46A1-48E8-A29A-C6D0C4004434}" type="pres">
      <dgm:prSet presAssocID="{11F43084-726B-4662-BB0A-698CA8A12C74}" presName="compNode" presStyleCnt="0"/>
      <dgm:spPr/>
    </dgm:pt>
    <dgm:pt modelId="{29E6D39C-2CD4-46F0-A610-55A5BDD769B8}" type="pres">
      <dgm:prSet presAssocID="{11F43084-726B-4662-BB0A-698CA8A12C74}" presName="bgRect" presStyleLbl="bgShp" presStyleIdx="2" presStyleCnt="7"/>
      <dgm:spPr/>
    </dgm:pt>
    <dgm:pt modelId="{758B935B-E1AF-437B-841D-4C936607A036}" type="pres">
      <dgm:prSet presAssocID="{11F43084-726B-4662-BB0A-698CA8A12C74}" presName="iconRect" presStyleLbl="node1" presStyleIdx="2"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E01A20C8-38E6-41A3-B2A0-A34AE53B7E3C}" type="pres">
      <dgm:prSet presAssocID="{11F43084-726B-4662-BB0A-698CA8A12C74}" presName="spaceRect" presStyleCnt="0"/>
      <dgm:spPr/>
    </dgm:pt>
    <dgm:pt modelId="{BA22DB5F-4A18-4036-8966-4D85CD17D4C6}" type="pres">
      <dgm:prSet presAssocID="{11F43084-726B-4662-BB0A-698CA8A12C74}" presName="parTx" presStyleLbl="revTx" presStyleIdx="2" presStyleCnt="7">
        <dgm:presLayoutVars>
          <dgm:chMax val="0"/>
          <dgm:chPref val="0"/>
        </dgm:presLayoutVars>
      </dgm:prSet>
      <dgm:spPr/>
    </dgm:pt>
    <dgm:pt modelId="{C410BB70-AE83-4E58-A847-AD18B55BB6A3}" type="pres">
      <dgm:prSet presAssocID="{F51E6DFD-04AD-494C-AB60-FFB867493F41}" presName="sibTrans" presStyleCnt="0"/>
      <dgm:spPr/>
    </dgm:pt>
    <dgm:pt modelId="{58CE3D39-5368-4465-AC5F-AAAC2C9A474C}" type="pres">
      <dgm:prSet presAssocID="{5DD5DFE8-1D47-48D6-A90A-8FB11CFF2792}" presName="compNode" presStyleCnt="0"/>
      <dgm:spPr/>
    </dgm:pt>
    <dgm:pt modelId="{9DEFD3B0-730E-4053-95F3-DE48F7A07C13}" type="pres">
      <dgm:prSet presAssocID="{5DD5DFE8-1D47-48D6-A90A-8FB11CFF2792}" presName="bgRect" presStyleLbl="bgShp" presStyleIdx="3" presStyleCnt="7"/>
      <dgm:spPr/>
    </dgm:pt>
    <dgm:pt modelId="{8298368C-8456-49FB-89E3-F8EB8CF1A088}" type="pres">
      <dgm:prSet presAssocID="{5DD5DFE8-1D47-48D6-A90A-8FB11CFF2792}" presName="iconRect" presStyleLbl="node1" presStyleIdx="3" presStyleCnt="7"/>
      <dgm:spPr/>
    </dgm:pt>
    <dgm:pt modelId="{CA7D5EAD-9773-4FF3-B77B-75CECB6826C4}" type="pres">
      <dgm:prSet presAssocID="{5DD5DFE8-1D47-48D6-A90A-8FB11CFF2792}" presName="spaceRect" presStyleCnt="0"/>
      <dgm:spPr/>
    </dgm:pt>
    <dgm:pt modelId="{341DE036-62F8-45C1-BEA2-72A11E36D3C5}" type="pres">
      <dgm:prSet presAssocID="{5DD5DFE8-1D47-48D6-A90A-8FB11CFF2792}" presName="parTx" presStyleLbl="revTx" presStyleIdx="3" presStyleCnt="7">
        <dgm:presLayoutVars>
          <dgm:chMax val="0"/>
          <dgm:chPref val="0"/>
        </dgm:presLayoutVars>
      </dgm:prSet>
      <dgm:spPr/>
    </dgm:pt>
    <dgm:pt modelId="{1C9F6992-F957-462E-8B00-C3B6D82B22D7}" type="pres">
      <dgm:prSet presAssocID="{325CFB88-2173-4295-A982-83C117738CCB}" presName="sibTrans" presStyleCnt="0"/>
      <dgm:spPr/>
    </dgm:pt>
    <dgm:pt modelId="{400D0340-3325-4009-9483-7CF176B89D2A}" type="pres">
      <dgm:prSet presAssocID="{80FF3616-89F5-481C-AF07-6F3B03E8F66D}" presName="compNode" presStyleCnt="0"/>
      <dgm:spPr/>
    </dgm:pt>
    <dgm:pt modelId="{B22E42CC-96FC-4138-A750-25C5AE82EB9F}" type="pres">
      <dgm:prSet presAssocID="{80FF3616-89F5-481C-AF07-6F3B03E8F66D}" presName="bgRect" presStyleLbl="bgShp" presStyleIdx="4" presStyleCnt="7"/>
      <dgm:spPr/>
    </dgm:pt>
    <dgm:pt modelId="{2670C3F1-F338-4F6B-B4C8-CAE3239DB08B}" type="pres">
      <dgm:prSet presAssocID="{80FF3616-89F5-481C-AF07-6F3B03E8F66D}" presName="iconRect" presStyleLbl="node1" presStyleIdx="4"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1EE2806F-E211-4348-A14C-CFF7E11A9058}" type="pres">
      <dgm:prSet presAssocID="{80FF3616-89F5-481C-AF07-6F3B03E8F66D}" presName="spaceRect" presStyleCnt="0"/>
      <dgm:spPr/>
    </dgm:pt>
    <dgm:pt modelId="{67BBA0D8-26D2-444F-986A-3DA69E64F17A}" type="pres">
      <dgm:prSet presAssocID="{80FF3616-89F5-481C-AF07-6F3B03E8F66D}" presName="parTx" presStyleLbl="revTx" presStyleIdx="4" presStyleCnt="7">
        <dgm:presLayoutVars>
          <dgm:chMax val="0"/>
          <dgm:chPref val="0"/>
        </dgm:presLayoutVars>
      </dgm:prSet>
      <dgm:spPr/>
    </dgm:pt>
    <dgm:pt modelId="{F3DD772F-1E8C-4C7C-B046-12E4C7443485}" type="pres">
      <dgm:prSet presAssocID="{32EB5677-AFDE-4E4D-BEF4-75CA1FF0B00F}" presName="sibTrans" presStyleCnt="0"/>
      <dgm:spPr/>
    </dgm:pt>
    <dgm:pt modelId="{1069A205-560E-4373-8608-74994C24B451}" type="pres">
      <dgm:prSet presAssocID="{BE800635-26EC-44C0-8BBA-0D4BAF5B59C4}" presName="compNode" presStyleCnt="0"/>
      <dgm:spPr/>
    </dgm:pt>
    <dgm:pt modelId="{CB0CA894-5FC9-460E-AA17-C5E5B116B939}" type="pres">
      <dgm:prSet presAssocID="{BE800635-26EC-44C0-8BBA-0D4BAF5B59C4}" presName="bgRect" presStyleLbl="bgShp" presStyleIdx="5" presStyleCnt="7"/>
      <dgm:spPr/>
    </dgm:pt>
    <dgm:pt modelId="{633745BB-DF5A-4DEB-9CC3-A81A7EB6EECA}" type="pres">
      <dgm:prSet presAssocID="{BE800635-26EC-44C0-8BBA-0D4BAF5B59C4}" presName="iconRect" presStyleLbl="node1" presStyleIdx="5"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7DB90D52-E340-4BE9-B15F-68087D213C8D}" type="pres">
      <dgm:prSet presAssocID="{BE800635-26EC-44C0-8BBA-0D4BAF5B59C4}" presName="spaceRect" presStyleCnt="0"/>
      <dgm:spPr/>
    </dgm:pt>
    <dgm:pt modelId="{EDE6A6B7-1855-4C4D-A5C3-96C56D0D994F}" type="pres">
      <dgm:prSet presAssocID="{BE800635-26EC-44C0-8BBA-0D4BAF5B59C4}" presName="parTx" presStyleLbl="revTx" presStyleIdx="5" presStyleCnt="7">
        <dgm:presLayoutVars>
          <dgm:chMax val="0"/>
          <dgm:chPref val="0"/>
        </dgm:presLayoutVars>
      </dgm:prSet>
      <dgm:spPr/>
    </dgm:pt>
    <dgm:pt modelId="{FDB0F3E2-9FFF-4289-B3D0-AC03F3D1677A}" type="pres">
      <dgm:prSet presAssocID="{9AC2400A-193C-4119-AB6F-AE03E662EA4D}" presName="sibTrans" presStyleCnt="0"/>
      <dgm:spPr/>
    </dgm:pt>
    <dgm:pt modelId="{7959852C-4BD7-47E0-A0BD-0BD598F6CFE6}" type="pres">
      <dgm:prSet presAssocID="{BB24CCC3-CB9C-4015-BBC1-7E7D065912CE}" presName="compNode" presStyleCnt="0"/>
      <dgm:spPr/>
    </dgm:pt>
    <dgm:pt modelId="{099F18BD-89AC-433F-9FDA-5F8E86C900D9}" type="pres">
      <dgm:prSet presAssocID="{BB24CCC3-CB9C-4015-BBC1-7E7D065912CE}" presName="bgRect" presStyleLbl="bgShp" presStyleIdx="6" presStyleCnt="7"/>
      <dgm:spPr/>
    </dgm:pt>
    <dgm:pt modelId="{4704FC16-36B6-47B4-B092-27637E7C8CF2}" type="pres">
      <dgm:prSet presAssocID="{BB24CCC3-CB9C-4015-BBC1-7E7D065912CE}" presName="iconRect" presStyleLbl="node1" presStyleIdx="6"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eiver"/>
        </a:ext>
      </dgm:extLst>
    </dgm:pt>
    <dgm:pt modelId="{0AB0ED90-C78A-453F-BE98-EB966D2D0B23}" type="pres">
      <dgm:prSet presAssocID="{BB24CCC3-CB9C-4015-BBC1-7E7D065912CE}" presName="spaceRect" presStyleCnt="0"/>
      <dgm:spPr/>
    </dgm:pt>
    <dgm:pt modelId="{24C941B2-F6CA-41C1-B560-FF41FA89D968}" type="pres">
      <dgm:prSet presAssocID="{BB24CCC3-CB9C-4015-BBC1-7E7D065912CE}" presName="parTx" presStyleLbl="revTx" presStyleIdx="6" presStyleCnt="7">
        <dgm:presLayoutVars>
          <dgm:chMax val="0"/>
          <dgm:chPref val="0"/>
        </dgm:presLayoutVars>
      </dgm:prSet>
      <dgm:spPr/>
    </dgm:pt>
  </dgm:ptLst>
  <dgm:cxnLst>
    <dgm:cxn modelId="{1EFD4003-B211-47A2-A0D0-499C69FEEB90}" type="presOf" srcId="{C6C427BF-16B3-419D-AE54-778EE77837CC}" destId="{CBE63F5A-7C77-482A-A317-B198694FC30C}" srcOrd="0" destOrd="0" presId="urn:microsoft.com/office/officeart/2018/2/layout/IconVerticalSolidList"/>
    <dgm:cxn modelId="{56E9E231-9CC9-4F4B-AC79-FAD70E10986B}" type="presOf" srcId="{BE800635-26EC-44C0-8BBA-0D4BAF5B59C4}" destId="{EDE6A6B7-1855-4C4D-A5C3-96C56D0D994F}" srcOrd="0" destOrd="0" presId="urn:microsoft.com/office/officeart/2018/2/layout/IconVerticalSolidList"/>
    <dgm:cxn modelId="{36219D35-B7B9-4FFE-B109-7490E85444BE}" type="presOf" srcId="{BB24CCC3-CB9C-4015-BBC1-7E7D065912CE}" destId="{24C941B2-F6CA-41C1-B560-FF41FA89D968}" srcOrd="0" destOrd="0" presId="urn:microsoft.com/office/officeart/2018/2/layout/IconVerticalSolidList"/>
    <dgm:cxn modelId="{8637D239-CCA1-4479-BA74-D2C328082885}" srcId="{788E0895-68D7-4BEE-94A0-44042198662D}" destId="{BB24CCC3-CB9C-4015-BBC1-7E7D065912CE}" srcOrd="6" destOrd="0" parTransId="{C919B0DA-34AA-4D20-ABCB-56BF5033D5DE}" sibTransId="{4044B3A4-851A-4ECE-B067-839BC0747F54}"/>
    <dgm:cxn modelId="{30ECB93A-FA00-49BF-99AA-0C12F21F31D8}" type="presOf" srcId="{11F43084-726B-4662-BB0A-698CA8A12C74}" destId="{BA22DB5F-4A18-4036-8966-4D85CD17D4C6}" srcOrd="0" destOrd="0" presId="urn:microsoft.com/office/officeart/2018/2/layout/IconVerticalSolidList"/>
    <dgm:cxn modelId="{2809E451-F62C-4D24-BBBC-05B3DA7D3663}" type="presOf" srcId="{49C1A9D4-F397-455F-93FA-5DF0CE9AB5CB}" destId="{0094D06E-0FD5-42ED-841E-DA2ADD84DE4D}" srcOrd="0" destOrd="0" presId="urn:microsoft.com/office/officeart/2018/2/layout/IconVerticalSolidList"/>
    <dgm:cxn modelId="{7A941155-9436-481E-8344-69ACEEB3D3AC}" srcId="{788E0895-68D7-4BEE-94A0-44042198662D}" destId="{11F43084-726B-4662-BB0A-698CA8A12C74}" srcOrd="2" destOrd="0" parTransId="{0B5B4BB3-A60D-446E-BB68-219A337B03D3}" sibTransId="{F51E6DFD-04AD-494C-AB60-FFB867493F41}"/>
    <dgm:cxn modelId="{96D6A355-9C91-4984-AD5F-84F321C43C64}" srcId="{788E0895-68D7-4BEE-94A0-44042198662D}" destId="{49C1A9D4-F397-455F-93FA-5DF0CE9AB5CB}" srcOrd="1" destOrd="0" parTransId="{8BA0AAD5-7E08-41DF-9A22-4536DA89BEF9}" sibTransId="{FF40E461-9F37-481B-B04E-1959C96910F2}"/>
    <dgm:cxn modelId="{0F01F578-D511-4AD4-8580-3C7025006C11}" type="presOf" srcId="{80FF3616-89F5-481C-AF07-6F3B03E8F66D}" destId="{67BBA0D8-26D2-444F-986A-3DA69E64F17A}" srcOrd="0" destOrd="0" presId="urn:microsoft.com/office/officeart/2018/2/layout/IconVerticalSolidList"/>
    <dgm:cxn modelId="{A7986287-A1DA-4E87-96C0-893AE193D75A}" type="presOf" srcId="{5DD5DFE8-1D47-48D6-A90A-8FB11CFF2792}" destId="{341DE036-62F8-45C1-BEA2-72A11E36D3C5}" srcOrd="0" destOrd="0" presId="urn:microsoft.com/office/officeart/2018/2/layout/IconVerticalSolidList"/>
    <dgm:cxn modelId="{A526B38A-BC67-4D6C-8164-1706A48A6576}" srcId="{788E0895-68D7-4BEE-94A0-44042198662D}" destId="{BE800635-26EC-44C0-8BBA-0D4BAF5B59C4}" srcOrd="5" destOrd="0" parTransId="{6E3283D0-CA4C-43A4-9888-E713700EB59A}" sibTransId="{9AC2400A-193C-4119-AB6F-AE03E662EA4D}"/>
    <dgm:cxn modelId="{523724BC-35E4-4863-A64D-ABF1EEE83896}" type="presOf" srcId="{788E0895-68D7-4BEE-94A0-44042198662D}" destId="{686378CE-6142-46B2-A56D-E9E3EEB9764E}" srcOrd="0" destOrd="0" presId="urn:microsoft.com/office/officeart/2018/2/layout/IconVerticalSolidList"/>
    <dgm:cxn modelId="{0E7A91C7-C471-4B20-BAAD-6F70913D1A88}" srcId="{788E0895-68D7-4BEE-94A0-44042198662D}" destId="{80FF3616-89F5-481C-AF07-6F3B03E8F66D}" srcOrd="4" destOrd="0" parTransId="{4BBEFAC0-3C23-45AE-B10D-516C3290CB18}" sibTransId="{32EB5677-AFDE-4E4D-BEF4-75CA1FF0B00F}"/>
    <dgm:cxn modelId="{990531D1-A982-4E02-8F32-3C8AA7130EDD}" srcId="{788E0895-68D7-4BEE-94A0-44042198662D}" destId="{5DD5DFE8-1D47-48D6-A90A-8FB11CFF2792}" srcOrd="3" destOrd="0" parTransId="{3336D9B9-759F-42B1-8F80-098D6F393F0C}" sibTransId="{325CFB88-2173-4295-A982-83C117738CCB}"/>
    <dgm:cxn modelId="{01A0ADE2-F35A-4144-86FC-7052DD6126B5}" srcId="{788E0895-68D7-4BEE-94A0-44042198662D}" destId="{C6C427BF-16B3-419D-AE54-778EE77837CC}" srcOrd="0" destOrd="0" parTransId="{B48BDB00-E6C1-41E6-9607-D6988D09BCE5}" sibTransId="{AFF5CD52-6FDB-4B21-854C-09F03E57C384}"/>
    <dgm:cxn modelId="{D4A0B257-7EED-41A7-809D-0030470F54F5}" type="presParOf" srcId="{686378CE-6142-46B2-A56D-E9E3EEB9764E}" destId="{DA753DA2-E38E-49C5-844C-86E96DCA6A87}" srcOrd="0" destOrd="0" presId="urn:microsoft.com/office/officeart/2018/2/layout/IconVerticalSolidList"/>
    <dgm:cxn modelId="{BF825582-5704-474C-BA85-E8104F0CA7A0}" type="presParOf" srcId="{DA753DA2-E38E-49C5-844C-86E96DCA6A87}" destId="{5FC19E81-D6FA-419C-A61D-ED614E8795A7}" srcOrd="0" destOrd="0" presId="urn:microsoft.com/office/officeart/2018/2/layout/IconVerticalSolidList"/>
    <dgm:cxn modelId="{AB4D0307-7248-43FA-BE95-517021771C00}" type="presParOf" srcId="{DA753DA2-E38E-49C5-844C-86E96DCA6A87}" destId="{C7E5FA11-370B-48A0-9070-D14CAFAE0E89}" srcOrd="1" destOrd="0" presId="urn:microsoft.com/office/officeart/2018/2/layout/IconVerticalSolidList"/>
    <dgm:cxn modelId="{2C30FCBE-1CAB-4527-940E-F51BB102BE70}" type="presParOf" srcId="{DA753DA2-E38E-49C5-844C-86E96DCA6A87}" destId="{D04C1426-11D0-4616-8EA0-3FBB9C01D06F}" srcOrd="2" destOrd="0" presId="urn:microsoft.com/office/officeart/2018/2/layout/IconVerticalSolidList"/>
    <dgm:cxn modelId="{D00DE1BD-5376-4A50-A2AB-5B6ED497A3E7}" type="presParOf" srcId="{DA753DA2-E38E-49C5-844C-86E96DCA6A87}" destId="{CBE63F5A-7C77-482A-A317-B198694FC30C}" srcOrd="3" destOrd="0" presId="urn:microsoft.com/office/officeart/2018/2/layout/IconVerticalSolidList"/>
    <dgm:cxn modelId="{A43AB511-E38B-4E9F-B49E-9A2AB6101534}" type="presParOf" srcId="{686378CE-6142-46B2-A56D-E9E3EEB9764E}" destId="{F542AA29-1521-46F6-8F67-15F42753EBF1}" srcOrd="1" destOrd="0" presId="urn:microsoft.com/office/officeart/2018/2/layout/IconVerticalSolidList"/>
    <dgm:cxn modelId="{E98A4519-BDCD-4D6A-8A3A-3A7CFB93AC65}" type="presParOf" srcId="{686378CE-6142-46B2-A56D-E9E3EEB9764E}" destId="{31B00F82-546C-400E-AB02-69679D9DD231}" srcOrd="2" destOrd="0" presId="urn:microsoft.com/office/officeart/2018/2/layout/IconVerticalSolidList"/>
    <dgm:cxn modelId="{D736842E-3AAC-43C0-8EFC-11B2A55B195A}" type="presParOf" srcId="{31B00F82-546C-400E-AB02-69679D9DD231}" destId="{5100E30C-C3CB-441A-943D-918AE474DD60}" srcOrd="0" destOrd="0" presId="urn:microsoft.com/office/officeart/2018/2/layout/IconVerticalSolidList"/>
    <dgm:cxn modelId="{9749D3E0-9FD9-4B06-A04D-5F902E70CDA8}" type="presParOf" srcId="{31B00F82-546C-400E-AB02-69679D9DD231}" destId="{2FEBAA6B-4D51-4D6A-82E2-7A702ECE5B31}" srcOrd="1" destOrd="0" presId="urn:microsoft.com/office/officeart/2018/2/layout/IconVerticalSolidList"/>
    <dgm:cxn modelId="{6217EBDE-B640-4AC9-80B3-DA1DFF45CA68}" type="presParOf" srcId="{31B00F82-546C-400E-AB02-69679D9DD231}" destId="{FE770B54-28E2-43FB-B7AB-0997BAD6C539}" srcOrd="2" destOrd="0" presId="urn:microsoft.com/office/officeart/2018/2/layout/IconVerticalSolidList"/>
    <dgm:cxn modelId="{6BCC4ABC-70D3-45C5-A0F6-DD97C83538BF}" type="presParOf" srcId="{31B00F82-546C-400E-AB02-69679D9DD231}" destId="{0094D06E-0FD5-42ED-841E-DA2ADD84DE4D}" srcOrd="3" destOrd="0" presId="urn:microsoft.com/office/officeart/2018/2/layout/IconVerticalSolidList"/>
    <dgm:cxn modelId="{76410DF4-9CB6-47EF-BE99-23DE64D873AB}" type="presParOf" srcId="{686378CE-6142-46B2-A56D-E9E3EEB9764E}" destId="{9168E569-EC2C-48EA-B8FC-A2EC27250E2A}" srcOrd="3" destOrd="0" presId="urn:microsoft.com/office/officeart/2018/2/layout/IconVerticalSolidList"/>
    <dgm:cxn modelId="{735DA328-71DE-4118-BE94-34E1AA2B8B39}" type="presParOf" srcId="{686378CE-6142-46B2-A56D-E9E3EEB9764E}" destId="{52FE9370-46A1-48E8-A29A-C6D0C4004434}" srcOrd="4" destOrd="0" presId="urn:microsoft.com/office/officeart/2018/2/layout/IconVerticalSolidList"/>
    <dgm:cxn modelId="{C9ED2E03-B119-4D4A-9396-F328E1008064}" type="presParOf" srcId="{52FE9370-46A1-48E8-A29A-C6D0C4004434}" destId="{29E6D39C-2CD4-46F0-A610-55A5BDD769B8}" srcOrd="0" destOrd="0" presId="urn:microsoft.com/office/officeart/2018/2/layout/IconVerticalSolidList"/>
    <dgm:cxn modelId="{B48BDF04-3325-41E0-85AB-3D05B2B4369E}" type="presParOf" srcId="{52FE9370-46A1-48E8-A29A-C6D0C4004434}" destId="{758B935B-E1AF-437B-841D-4C936607A036}" srcOrd="1" destOrd="0" presId="urn:microsoft.com/office/officeart/2018/2/layout/IconVerticalSolidList"/>
    <dgm:cxn modelId="{5A13DE2D-E201-46B2-AEE8-4FD9ABFE0D90}" type="presParOf" srcId="{52FE9370-46A1-48E8-A29A-C6D0C4004434}" destId="{E01A20C8-38E6-41A3-B2A0-A34AE53B7E3C}" srcOrd="2" destOrd="0" presId="urn:microsoft.com/office/officeart/2018/2/layout/IconVerticalSolidList"/>
    <dgm:cxn modelId="{9932BFED-ED1D-4A3B-A0EA-4C5989AD3ED2}" type="presParOf" srcId="{52FE9370-46A1-48E8-A29A-C6D0C4004434}" destId="{BA22DB5F-4A18-4036-8966-4D85CD17D4C6}" srcOrd="3" destOrd="0" presId="urn:microsoft.com/office/officeart/2018/2/layout/IconVerticalSolidList"/>
    <dgm:cxn modelId="{6D94B4E3-92BD-4207-BC2B-7D2C99E54C85}" type="presParOf" srcId="{686378CE-6142-46B2-A56D-E9E3EEB9764E}" destId="{C410BB70-AE83-4E58-A847-AD18B55BB6A3}" srcOrd="5" destOrd="0" presId="urn:microsoft.com/office/officeart/2018/2/layout/IconVerticalSolidList"/>
    <dgm:cxn modelId="{0B07CEF7-0DBA-4ABC-8BDB-E14581339E39}" type="presParOf" srcId="{686378CE-6142-46B2-A56D-E9E3EEB9764E}" destId="{58CE3D39-5368-4465-AC5F-AAAC2C9A474C}" srcOrd="6" destOrd="0" presId="urn:microsoft.com/office/officeart/2018/2/layout/IconVerticalSolidList"/>
    <dgm:cxn modelId="{594AB203-EB38-4E5A-9BDE-243025907213}" type="presParOf" srcId="{58CE3D39-5368-4465-AC5F-AAAC2C9A474C}" destId="{9DEFD3B0-730E-4053-95F3-DE48F7A07C13}" srcOrd="0" destOrd="0" presId="urn:microsoft.com/office/officeart/2018/2/layout/IconVerticalSolidList"/>
    <dgm:cxn modelId="{5331F52F-3818-4A31-8FF7-DEFBD372B6CF}" type="presParOf" srcId="{58CE3D39-5368-4465-AC5F-AAAC2C9A474C}" destId="{8298368C-8456-49FB-89E3-F8EB8CF1A088}" srcOrd="1" destOrd="0" presId="urn:microsoft.com/office/officeart/2018/2/layout/IconVerticalSolidList"/>
    <dgm:cxn modelId="{1CC4D9C0-77D6-4251-BE1F-25918D0519E0}" type="presParOf" srcId="{58CE3D39-5368-4465-AC5F-AAAC2C9A474C}" destId="{CA7D5EAD-9773-4FF3-B77B-75CECB6826C4}" srcOrd="2" destOrd="0" presId="urn:microsoft.com/office/officeart/2018/2/layout/IconVerticalSolidList"/>
    <dgm:cxn modelId="{09728F63-B441-4298-9292-B6ADA2C4250D}" type="presParOf" srcId="{58CE3D39-5368-4465-AC5F-AAAC2C9A474C}" destId="{341DE036-62F8-45C1-BEA2-72A11E36D3C5}" srcOrd="3" destOrd="0" presId="urn:microsoft.com/office/officeart/2018/2/layout/IconVerticalSolidList"/>
    <dgm:cxn modelId="{9187EFC5-7E5A-4BEE-953F-01690FF5D0EF}" type="presParOf" srcId="{686378CE-6142-46B2-A56D-E9E3EEB9764E}" destId="{1C9F6992-F957-462E-8B00-C3B6D82B22D7}" srcOrd="7" destOrd="0" presId="urn:microsoft.com/office/officeart/2018/2/layout/IconVerticalSolidList"/>
    <dgm:cxn modelId="{6577850C-CC41-4348-AAA7-EE240620FA45}" type="presParOf" srcId="{686378CE-6142-46B2-A56D-E9E3EEB9764E}" destId="{400D0340-3325-4009-9483-7CF176B89D2A}" srcOrd="8" destOrd="0" presId="urn:microsoft.com/office/officeart/2018/2/layout/IconVerticalSolidList"/>
    <dgm:cxn modelId="{D0F12B0A-62F2-4A6E-A0C5-A7FB254338F7}" type="presParOf" srcId="{400D0340-3325-4009-9483-7CF176B89D2A}" destId="{B22E42CC-96FC-4138-A750-25C5AE82EB9F}" srcOrd="0" destOrd="0" presId="urn:microsoft.com/office/officeart/2018/2/layout/IconVerticalSolidList"/>
    <dgm:cxn modelId="{AEE55F39-31EC-49DE-81F9-9E42EAAEC6FE}" type="presParOf" srcId="{400D0340-3325-4009-9483-7CF176B89D2A}" destId="{2670C3F1-F338-4F6B-B4C8-CAE3239DB08B}" srcOrd="1" destOrd="0" presId="urn:microsoft.com/office/officeart/2018/2/layout/IconVerticalSolidList"/>
    <dgm:cxn modelId="{6454F4F8-5CA0-4D32-89A2-ED1D244EB070}" type="presParOf" srcId="{400D0340-3325-4009-9483-7CF176B89D2A}" destId="{1EE2806F-E211-4348-A14C-CFF7E11A9058}" srcOrd="2" destOrd="0" presId="urn:microsoft.com/office/officeart/2018/2/layout/IconVerticalSolidList"/>
    <dgm:cxn modelId="{658AB775-A98A-441C-AED8-46EF7FE5C931}" type="presParOf" srcId="{400D0340-3325-4009-9483-7CF176B89D2A}" destId="{67BBA0D8-26D2-444F-986A-3DA69E64F17A}" srcOrd="3" destOrd="0" presId="urn:microsoft.com/office/officeart/2018/2/layout/IconVerticalSolidList"/>
    <dgm:cxn modelId="{C7FB5778-8942-492A-BDA8-0B3C8AD7A770}" type="presParOf" srcId="{686378CE-6142-46B2-A56D-E9E3EEB9764E}" destId="{F3DD772F-1E8C-4C7C-B046-12E4C7443485}" srcOrd="9" destOrd="0" presId="urn:microsoft.com/office/officeart/2018/2/layout/IconVerticalSolidList"/>
    <dgm:cxn modelId="{1A552603-8EFD-4F2E-BC5B-46BBEA7984AB}" type="presParOf" srcId="{686378CE-6142-46B2-A56D-E9E3EEB9764E}" destId="{1069A205-560E-4373-8608-74994C24B451}" srcOrd="10" destOrd="0" presId="urn:microsoft.com/office/officeart/2018/2/layout/IconVerticalSolidList"/>
    <dgm:cxn modelId="{7D2B8DA2-FD04-4328-BDFD-2552B32561D5}" type="presParOf" srcId="{1069A205-560E-4373-8608-74994C24B451}" destId="{CB0CA894-5FC9-460E-AA17-C5E5B116B939}" srcOrd="0" destOrd="0" presId="urn:microsoft.com/office/officeart/2018/2/layout/IconVerticalSolidList"/>
    <dgm:cxn modelId="{34077678-7A2D-4A47-842C-754757555A4D}" type="presParOf" srcId="{1069A205-560E-4373-8608-74994C24B451}" destId="{633745BB-DF5A-4DEB-9CC3-A81A7EB6EECA}" srcOrd="1" destOrd="0" presId="urn:microsoft.com/office/officeart/2018/2/layout/IconVerticalSolidList"/>
    <dgm:cxn modelId="{6DC84F52-D98B-4530-87E8-1EFA7D43545C}" type="presParOf" srcId="{1069A205-560E-4373-8608-74994C24B451}" destId="{7DB90D52-E340-4BE9-B15F-68087D213C8D}" srcOrd="2" destOrd="0" presId="urn:microsoft.com/office/officeart/2018/2/layout/IconVerticalSolidList"/>
    <dgm:cxn modelId="{62CC76B6-23AC-41ED-8756-43EBEBD25BB8}" type="presParOf" srcId="{1069A205-560E-4373-8608-74994C24B451}" destId="{EDE6A6B7-1855-4C4D-A5C3-96C56D0D994F}" srcOrd="3" destOrd="0" presId="urn:microsoft.com/office/officeart/2018/2/layout/IconVerticalSolidList"/>
    <dgm:cxn modelId="{C03615C5-C970-4A2B-B22E-E5A3A10F8B79}" type="presParOf" srcId="{686378CE-6142-46B2-A56D-E9E3EEB9764E}" destId="{FDB0F3E2-9FFF-4289-B3D0-AC03F3D1677A}" srcOrd="11" destOrd="0" presId="urn:microsoft.com/office/officeart/2018/2/layout/IconVerticalSolidList"/>
    <dgm:cxn modelId="{D9ACAECE-9B66-4087-AAD1-16D22C694534}" type="presParOf" srcId="{686378CE-6142-46B2-A56D-E9E3EEB9764E}" destId="{7959852C-4BD7-47E0-A0BD-0BD598F6CFE6}" srcOrd="12" destOrd="0" presId="urn:microsoft.com/office/officeart/2018/2/layout/IconVerticalSolidList"/>
    <dgm:cxn modelId="{3128C817-3B73-415E-8537-9C1FE34C5C2B}" type="presParOf" srcId="{7959852C-4BD7-47E0-A0BD-0BD598F6CFE6}" destId="{099F18BD-89AC-433F-9FDA-5F8E86C900D9}" srcOrd="0" destOrd="0" presId="urn:microsoft.com/office/officeart/2018/2/layout/IconVerticalSolidList"/>
    <dgm:cxn modelId="{032E9C3C-71DE-48FE-ABE4-4FB6215A19F2}" type="presParOf" srcId="{7959852C-4BD7-47E0-A0BD-0BD598F6CFE6}" destId="{4704FC16-36B6-47B4-B092-27637E7C8CF2}" srcOrd="1" destOrd="0" presId="urn:microsoft.com/office/officeart/2018/2/layout/IconVerticalSolidList"/>
    <dgm:cxn modelId="{6E198F3E-499C-4A37-A095-E6115BD2E736}" type="presParOf" srcId="{7959852C-4BD7-47E0-A0BD-0BD598F6CFE6}" destId="{0AB0ED90-C78A-453F-BE98-EB966D2D0B23}" srcOrd="2" destOrd="0" presId="urn:microsoft.com/office/officeart/2018/2/layout/IconVerticalSolidList"/>
    <dgm:cxn modelId="{4A8C8A14-8242-4627-BF27-5A2BD7308843}" type="presParOf" srcId="{7959852C-4BD7-47E0-A0BD-0BD598F6CFE6}" destId="{24C941B2-F6CA-41C1-B560-FF41FA89D9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19E81-D6FA-419C-A61D-ED614E8795A7}">
      <dsp:nvSpPr>
        <dsp:cNvPr id="0" name=""/>
        <dsp:cNvSpPr/>
      </dsp:nvSpPr>
      <dsp:spPr>
        <a:xfrm>
          <a:off x="0" y="332"/>
          <a:ext cx="8229600" cy="4571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E5FA11-370B-48A0-9070-D14CAFAE0E89}">
      <dsp:nvSpPr>
        <dsp:cNvPr id="0" name=""/>
        <dsp:cNvSpPr/>
      </dsp:nvSpPr>
      <dsp:spPr>
        <a:xfrm>
          <a:off x="138279" y="103184"/>
          <a:ext cx="251417" cy="2514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E63F5A-7C77-482A-A317-B198694FC30C}">
      <dsp:nvSpPr>
        <dsp:cNvPr id="0" name=""/>
        <dsp:cNvSpPr/>
      </dsp:nvSpPr>
      <dsp:spPr>
        <a:xfrm>
          <a:off x="527975" y="332"/>
          <a:ext cx="7701624" cy="45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79" tIns="48379" rIns="48379" bIns="48379" numCol="1" spcCol="1270" anchor="ctr" anchorCtr="0">
          <a:noAutofit/>
        </a:bodyPr>
        <a:lstStyle/>
        <a:p>
          <a:pPr marL="0" lvl="0" indent="0" algn="l" defTabSz="666750">
            <a:lnSpc>
              <a:spcPct val="100000"/>
            </a:lnSpc>
            <a:spcBef>
              <a:spcPct val="0"/>
            </a:spcBef>
            <a:spcAft>
              <a:spcPct val="35000"/>
            </a:spcAft>
            <a:buNone/>
          </a:pPr>
          <a:r>
            <a:rPr lang="en-US" sz="1500" kern="1200" dirty="0"/>
            <a:t>Get copies of the proposed application and distribute it to others</a:t>
          </a:r>
        </a:p>
      </dsp:txBody>
      <dsp:txXfrm>
        <a:off x="527975" y="332"/>
        <a:ext cx="7701624" cy="457121"/>
      </dsp:txXfrm>
    </dsp:sp>
    <dsp:sp modelId="{5100E30C-C3CB-441A-943D-918AE474DD60}">
      <dsp:nvSpPr>
        <dsp:cNvPr id="0" name=""/>
        <dsp:cNvSpPr/>
      </dsp:nvSpPr>
      <dsp:spPr>
        <a:xfrm>
          <a:off x="0" y="571734"/>
          <a:ext cx="8229600" cy="4571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EBAA6B-4D51-4D6A-82E2-7A702ECE5B31}">
      <dsp:nvSpPr>
        <dsp:cNvPr id="0" name=""/>
        <dsp:cNvSpPr/>
      </dsp:nvSpPr>
      <dsp:spPr>
        <a:xfrm>
          <a:off x="138279" y="674586"/>
          <a:ext cx="251417" cy="25141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94D06E-0FD5-42ED-841E-DA2ADD84DE4D}">
      <dsp:nvSpPr>
        <dsp:cNvPr id="0" name=""/>
        <dsp:cNvSpPr/>
      </dsp:nvSpPr>
      <dsp:spPr>
        <a:xfrm>
          <a:off x="527975" y="571734"/>
          <a:ext cx="7701624" cy="45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79" tIns="48379" rIns="48379" bIns="48379" numCol="1" spcCol="1270" anchor="ctr" anchorCtr="0">
          <a:noAutofit/>
        </a:bodyPr>
        <a:lstStyle/>
        <a:p>
          <a:pPr marL="0" lvl="0" indent="0" algn="l" defTabSz="666750">
            <a:lnSpc>
              <a:spcPct val="100000"/>
            </a:lnSpc>
            <a:spcBef>
              <a:spcPct val="0"/>
            </a:spcBef>
            <a:spcAft>
              <a:spcPct val="35000"/>
            </a:spcAft>
            <a:buNone/>
          </a:pPr>
          <a:r>
            <a:rPr lang="en-US" sz="1500" kern="1200" dirty="0"/>
            <a:t>Hold discussion sessions about the proposed services as compared to what people need</a:t>
          </a:r>
        </a:p>
      </dsp:txBody>
      <dsp:txXfrm>
        <a:off x="527975" y="571734"/>
        <a:ext cx="7701624" cy="457121"/>
      </dsp:txXfrm>
    </dsp:sp>
    <dsp:sp modelId="{29E6D39C-2CD4-46F0-A610-55A5BDD769B8}">
      <dsp:nvSpPr>
        <dsp:cNvPr id="0" name=""/>
        <dsp:cNvSpPr/>
      </dsp:nvSpPr>
      <dsp:spPr>
        <a:xfrm>
          <a:off x="0" y="1143136"/>
          <a:ext cx="8229600" cy="4571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8B935B-E1AF-437B-841D-4C936607A036}">
      <dsp:nvSpPr>
        <dsp:cNvPr id="0" name=""/>
        <dsp:cNvSpPr/>
      </dsp:nvSpPr>
      <dsp:spPr>
        <a:xfrm>
          <a:off x="138279" y="1245989"/>
          <a:ext cx="251417" cy="2514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22DB5F-4A18-4036-8966-4D85CD17D4C6}">
      <dsp:nvSpPr>
        <dsp:cNvPr id="0" name=""/>
        <dsp:cNvSpPr/>
      </dsp:nvSpPr>
      <dsp:spPr>
        <a:xfrm>
          <a:off x="527975" y="1143136"/>
          <a:ext cx="7701624" cy="45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79" tIns="48379" rIns="48379" bIns="48379" numCol="1" spcCol="1270" anchor="ctr" anchorCtr="0">
          <a:noAutofit/>
        </a:bodyPr>
        <a:lstStyle/>
        <a:p>
          <a:pPr marL="0" lvl="0" indent="0" algn="l" defTabSz="666750">
            <a:lnSpc>
              <a:spcPct val="100000"/>
            </a:lnSpc>
            <a:spcBef>
              <a:spcPct val="0"/>
            </a:spcBef>
            <a:spcAft>
              <a:spcPct val="35000"/>
            </a:spcAft>
            <a:buNone/>
          </a:pPr>
          <a:r>
            <a:rPr lang="en-US" sz="1500" kern="1200" dirty="0"/>
            <a:t>Show up in person and give public comment – ask questions</a:t>
          </a:r>
        </a:p>
      </dsp:txBody>
      <dsp:txXfrm>
        <a:off x="527975" y="1143136"/>
        <a:ext cx="7701624" cy="457121"/>
      </dsp:txXfrm>
    </dsp:sp>
    <dsp:sp modelId="{9DEFD3B0-730E-4053-95F3-DE48F7A07C13}">
      <dsp:nvSpPr>
        <dsp:cNvPr id="0" name=""/>
        <dsp:cNvSpPr/>
      </dsp:nvSpPr>
      <dsp:spPr>
        <a:xfrm>
          <a:off x="0" y="1714539"/>
          <a:ext cx="8229600" cy="4571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98368C-8456-49FB-89E3-F8EB8CF1A088}">
      <dsp:nvSpPr>
        <dsp:cNvPr id="0" name=""/>
        <dsp:cNvSpPr/>
      </dsp:nvSpPr>
      <dsp:spPr>
        <a:xfrm>
          <a:off x="138279" y="1817391"/>
          <a:ext cx="251417" cy="25141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1DE036-62F8-45C1-BEA2-72A11E36D3C5}">
      <dsp:nvSpPr>
        <dsp:cNvPr id="0" name=""/>
        <dsp:cNvSpPr/>
      </dsp:nvSpPr>
      <dsp:spPr>
        <a:xfrm>
          <a:off x="527975" y="1714539"/>
          <a:ext cx="7701624" cy="45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79" tIns="48379" rIns="48379" bIns="48379" numCol="1" spcCol="1270" anchor="ctr" anchorCtr="0">
          <a:noAutofit/>
        </a:bodyPr>
        <a:lstStyle/>
        <a:p>
          <a:pPr marL="0" lvl="0" indent="0" algn="l" defTabSz="666750">
            <a:lnSpc>
              <a:spcPct val="100000"/>
            </a:lnSpc>
            <a:spcBef>
              <a:spcPct val="0"/>
            </a:spcBef>
            <a:spcAft>
              <a:spcPct val="35000"/>
            </a:spcAft>
            <a:buNone/>
          </a:pPr>
          <a:r>
            <a:rPr lang="en-US" sz="1500" kern="1200" dirty="0"/>
            <a:t>Ask for a meeting with the state agency to learn more about the application</a:t>
          </a:r>
        </a:p>
      </dsp:txBody>
      <dsp:txXfrm>
        <a:off x="527975" y="1714539"/>
        <a:ext cx="7701624" cy="457121"/>
      </dsp:txXfrm>
    </dsp:sp>
    <dsp:sp modelId="{B22E42CC-96FC-4138-A750-25C5AE82EB9F}">
      <dsp:nvSpPr>
        <dsp:cNvPr id="0" name=""/>
        <dsp:cNvSpPr/>
      </dsp:nvSpPr>
      <dsp:spPr>
        <a:xfrm>
          <a:off x="0" y="2285941"/>
          <a:ext cx="8229600" cy="4571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70C3F1-F338-4F6B-B4C8-CAE3239DB08B}">
      <dsp:nvSpPr>
        <dsp:cNvPr id="0" name=""/>
        <dsp:cNvSpPr/>
      </dsp:nvSpPr>
      <dsp:spPr>
        <a:xfrm>
          <a:off x="138279" y="2388793"/>
          <a:ext cx="251417" cy="2514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BBA0D8-26D2-444F-986A-3DA69E64F17A}">
      <dsp:nvSpPr>
        <dsp:cNvPr id="0" name=""/>
        <dsp:cNvSpPr/>
      </dsp:nvSpPr>
      <dsp:spPr>
        <a:xfrm>
          <a:off x="527975" y="2285941"/>
          <a:ext cx="7701624" cy="45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79" tIns="48379" rIns="48379" bIns="48379" numCol="1" spcCol="1270" anchor="ctr" anchorCtr="0">
          <a:noAutofit/>
        </a:bodyPr>
        <a:lstStyle/>
        <a:p>
          <a:pPr marL="0" lvl="0" indent="0" algn="l" defTabSz="666750">
            <a:lnSpc>
              <a:spcPct val="100000"/>
            </a:lnSpc>
            <a:spcBef>
              <a:spcPct val="0"/>
            </a:spcBef>
            <a:spcAft>
              <a:spcPct val="35000"/>
            </a:spcAft>
            <a:buNone/>
          </a:pPr>
          <a:r>
            <a:rPr lang="en-US" sz="1500" kern="1200" dirty="0"/>
            <a:t>Submit written comments from your organization</a:t>
          </a:r>
        </a:p>
      </dsp:txBody>
      <dsp:txXfrm>
        <a:off x="527975" y="2285941"/>
        <a:ext cx="7701624" cy="457121"/>
      </dsp:txXfrm>
    </dsp:sp>
    <dsp:sp modelId="{CB0CA894-5FC9-460E-AA17-C5E5B116B939}">
      <dsp:nvSpPr>
        <dsp:cNvPr id="0" name=""/>
        <dsp:cNvSpPr/>
      </dsp:nvSpPr>
      <dsp:spPr>
        <a:xfrm>
          <a:off x="0" y="2857343"/>
          <a:ext cx="8229600" cy="4571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745BB-DF5A-4DEB-9CC3-A81A7EB6EECA}">
      <dsp:nvSpPr>
        <dsp:cNvPr id="0" name=""/>
        <dsp:cNvSpPr/>
      </dsp:nvSpPr>
      <dsp:spPr>
        <a:xfrm>
          <a:off x="138279" y="2960196"/>
          <a:ext cx="251417" cy="2514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E6A6B7-1855-4C4D-A5C3-96C56D0D994F}">
      <dsp:nvSpPr>
        <dsp:cNvPr id="0" name=""/>
        <dsp:cNvSpPr/>
      </dsp:nvSpPr>
      <dsp:spPr>
        <a:xfrm>
          <a:off x="527975" y="2857343"/>
          <a:ext cx="7701624" cy="45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79" tIns="48379" rIns="48379" bIns="48379" numCol="1" spcCol="1270" anchor="ctr" anchorCtr="0">
          <a:noAutofit/>
        </a:bodyPr>
        <a:lstStyle/>
        <a:p>
          <a:pPr marL="0" lvl="0" indent="0" algn="l" defTabSz="666750">
            <a:lnSpc>
              <a:spcPct val="100000"/>
            </a:lnSpc>
            <a:spcBef>
              <a:spcPct val="0"/>
            </a:spcBef>
            <a:spcAft>
              <a:spcPct val="35000"/>
            </a:spcAft>
            <a:buNone/>
          </a:pPr>
          <a:r>
            <a:rPr lang="en-US" sz="1500" kern="1200" dirty="0"/>
            <a:t>Coordinate templates for others to use in submitting comments</a:t>
          </a:r>
        </a:p>
      </dsp:txBody>
      <dsp:txXfrm>
        <a:off x="527975" y="2857343"/>
        <a:ext cx="7701624" cy="457121"/>
      </dsp:txXfrm>
    </dsp:sp>
    <dsp:sp modelId="{099F18BD-89AC-433F-9FDA-5F8E86C900D9}">
      <dsp:nvSpPr>
        <dsp:cNvPr id="0" name=""/>
        <dsp:cNvSpPr/>
      </dsp:nvSpPr>
      <dsp:spPr>
        <a:xfrm>
          <a:off x="0" y="3428746"/>
          <a:ext cx="8229600" cy="45712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04FC16-36B6-47B4-B092-27637E7C8CF2}">
      <dsp:nvSpPr>
        <dsp:cNvPr id="0" name=""/>
        <dsp:cNvSpPr/>
      </dsp:nvSpPr>
      <dsp:spPr>
        <a:xfrm>
          <a:off x="138279" y="3531598"/>
          <a:ext cx="251417" cy="2514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C941B2-F6CA-41C1-B560-FF41FA89D968}">
      <dsp:nvSpPr>
        <dsp:cNvPr id="0" name=""/>
        <dsp:cNvSpPr/>
      </dsp:nvSpPr>
      <dsp:spPr>
        <a:xfrm>
          <a:off x="527975" y="3428746"/>
          <a:ext cx="7701624" cy="45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79" tIns="48379" rIns="48379" bIns="48379" numCol="1" spcCol="1270" anchor="ctr" anchorCtr="0">
          <a:noAutofit/>
        </a:bodyPr>
        <a:lstStyle/>
        <a:p>
          <a:pPr marL="0" lvl="0" indent="0" algn="l" defTabSz="666750">
            <a:lnSpc>
              <a:spcPct val="100000"/>
            </a:lnSpc>
            <a:spcBef>
              <a:spcPct val="0"/>
            </a:spcBef>
            <a:spcAft>
              <a:spcPct val="35000"/>
            </a:spcAft>
            <a:buNone/>
          </a:pPr>
          <a:r>
            <a:rPr lang="en-US" sz="1500" kern="1200" dirty="0"/>
            <a:t>Consult partners about submitting join comments</a:t>
          </a:r>
        </a:p>
      </dsp:txBody>
      <dsp:txXfrm>
        <a:off x="527975" y="3428746"/>
        <a:ext cx="7701624" cy="4571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4D4532-06E6-41D1-9B01-A9BBCBF84EA4}" type="datetimeFigureOut">
              <a:rPr lang="en-US" smtClean="0"/>
              <a:pPr/>
              <a:t>3/28/2023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B4DB3F-86A9-4140-B705-098B66A0326A}" type="slidenum">
              <a:rPr lang="en-US" smtClean="0"/>
              <a:pPr/>
              <a:t>‹#›</a:t>
            </a:fld>
            <a:endParaRPr lang="en-US" dirty="0"/>
          </a:p>
        </p:txBody>
      </p:sp>
    </p:spTree>
    <p:extLst>
      <p:ext uri="{BB962C8B-B14F-4D97-AF65-F5344CB8AC3E}">
        <p14:creationId xmlns:p14="http://schemas.microsoft.com/office/powerpoint/2010/main" val="1160824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9BBB8-96FF-41D5-9A60-2959036AE265}" type="datetimeFigureOut">
              <a:rPr lang="en-US" smtClean="0"/>
              <a:pPr/>
              <a:t>3/28/2023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78678-88A4-4BE9-BB45-C5BDA72D90F8}" type="slidenum">
              <a:rPr lang="en-US" smtClean="0"/>
              <a:pPr/>
              <a:t>‹#›</a:t>
            </a:fld>
            <a:endParaRPr lang="en-US" dirty="0"/>
          </a:p>
        </p:txBody>
      </p:sp>
    </p:spTree>
    <p:extLst>
      <p:ext uri="{BB962C8B-B14F-4D97-AF65-F5344CB8AC3E}">
        <p14:creationId xmlns:p14="http://schemas.microsoft.com/office/powerpoint/2010/main" val="3052819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dirty="0">
                <a:solidFill>
                  <a:srgbClr val="262626"/>
                </a:solidFill>
                <a:effectLst/>
                <a:latin typeface="SanFranciscoDisplay-Regular"/>
              </a:rPr>
              <a:t> </a:t>
            </a:r>
          </a:p>
          <a:p>
            <a:r>
              <a:rPr lang="en-US" sz="1400" b="1" i="0" dirty="0">
                <a:solidFill>
                  <a:schemeClr val="tx2"/>
                </a:solidFill>
                <a:latin typeface="Calibri" panose="020F0502020204030204" pitchFamily="34" charset="0"/>
                <a:ea typeface="Calibri" panose="020F0502020204030204" pitchFamily="34" charset="0"/>
              </a:rPr>
              <a:t>Title: Participant Direction</a:t>
            </a:r>
            <a:endParaRPr lang="en-US" sz="1400" b="1" i="0" dirty="0">
              <a:solidFill>
                <a:schemeClr val="tx2"/>
              </a:solidFill>
              <a:effectLst/>
              <a:latin typeface="Calibri" panose="020F0502020204030204" pitchFamily="34" charset="0"/>
              <a:ea typeface="Calibri" panose="020F0502020204030204" pitchFamily="34" charset="0"/>
            </a:endParaRPr>
          </a:p>
          <a:p>
            <a:r>
              <a:rPr lang="en-US" sz="1200" b="1" i="0" dirty="0">
                <a:solidFill>
                  <a:schemeClr val="tx2"/>
                </a:solidFill>
                <a:latin typeface="Calibri" panose="020F0502020204030204" pitchFamily="34" charset="0"/>
                <a:ea typeface="Calibri" panose="020F0502020204030204" pitchFamily="34" charset="0"/>
              </a:rPr>
              <a:t>No. 4 Getting the Services You Need from the Waiver</a:t>
            </a:r>
            <a:endParaRPr lang="en-US" sz="1200" b="1" i="0" dirty="0">
              <a:solidFill>
                <a:schemeClr val="tx2"/>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1</a:t>
            </a:fld>
            <a:endParaRPr lang="en-US" dirty="0"/>
          </a:p>
        </p:txBody>
      </p:sp>
    </p:spTree>
    <p:extLst>
      <p:ext uri="{BB962C8B-B14F-4D97-AF65-F5344CB8AC3E}">
        <p14:creationId xmlns:p14="http://schemas.microsoft.com/office/powerpoint/2010/main" val="386191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Representatives are expected to act in the best interest of the participant, and it is important for states to build in safeguards to help ensure this. If a state allows for use of representatives, they have the option to require that a representative be a legal guardian of the participant. Requiring representatives to be a legal guardian of the participant is most common in waivers that target children. However, the majority of waivers with participant direction allow the participant to designate anyone they know and trust to be their representative. This could be, but does not have to be, a legal guardian. In other cases, it could be a different family member or a trusted friend.</a:t>
            </a:r>
          </a:p>
        </p:txBody>
      </p:sp>
      <p:sp>
        <p:nvSpPr>
          <p:cNvPr id="4" name="Slide Number Placeholder 3"/>
          <p:cNvSpPr>
            <a:spLocks noGrp="1"/>
          </p:cNvSpPr>
          <p:nvPr>
            <p:ph type="sldNum" sz="quarter" idx="5"/>
          </p:nvPr>
        </p:nvSpPr>
        <p:spPr/>
        <p:txBody>
          <a:bodyPr/>
          <a:lstStyle/>
          <a:p>
            <a:fld id="{2F578678-88A4-4BE9-BB45-C5BDA72D90F8}" type="slidenum">
              <a:rPr lang="en-US" smtClean="0"/>
              <a:pPr/>
              <a:t>12</a:t>
            </a:fld>
            <a:endParaRPr lang="en-US" dirty="0"/>
          </a:p>
        </p:txBody>
      </p:sp>
    </p:spTree>
    <p:extLst>
      <p:ext uri="{BB962C8B-B14F-4D97-AF65-F5344CB8AC3E}">
        <p14:creationId xmlns:p14="http://schemas.microsoft.com/office/powerpoint/2010/main" val="952468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E-1-g is an important component of the waiver because it shows every service available in the waiver that can be self-directed. The included table also shows whether each service has employer authority, budget authority, or both. If the service is not listed here in this table, it cannot be self-directed. And if the service IS listed here, it CAN be self-directed.</a:t>
            </a:r>
          </a:p>
        </p:txBody>
      </p:sp>
      <p:sp>
        <p:nvSpPr>
          <p:cNvPr id="4" name="Slide Number Placeholder 3"/>
          <p:cNvSpPr>
            <a:spLocks noGrp="1"/>
          </p:cNvSpPr>
          <p:nvPr>
            <p:ph type="sldNum" sz="quarter" idx="5"/>
          </p:nvPr>
        </p:nvSpPr>
        <p:spPr/>
        <p:txBody>
          <a:bodyPr/>
          <a:lstStyle/>
          <a:p>
            <a:fld id="{2F578678-88A4-4BE9-BB45-C5BDA72D90F8}" type="slidenum">
              <a:rPr lang="en-US" smtClean="0"/>
              <a:pPr/>
              <a:t>13</a:t>
            </a:fld>
            <a:endParaRPr lang="en-US" dirty="0"/>
          </a:p>
        </p:txBody>
      </p:sp>
    </p:spTree>
    <p:extLst>
      <p:ext uri="{BB962C8B-B14F-4D97-AF65-F5344CB8AC3E}">
        <p14:creationId xmlns:p14="http://schemas.microsoft.com/office/powerpoint/2010/main" val="1416015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Financial Management Services entity, or FMS, is a key support of participants who self-direct. Depending on the state you live in, this may be called a Fiscal Intermediary, Financial Support Service, Fiscal Employer Agent, or Intermediary Service Organization, among others. The FMS entity is responsible for processing payroll and managing administrative and “paperwork” responsibilities on behalf of people who self-direct, such as filing taxes. This is critical because participants who self-direct are legally considered employers of their staff, and there are many compliance requirements that come with being an employer. The FMS entity takes care of most of these so that participants do not become overburdened with paperwork and compliance obligations. The FMS entity makes sure these responsibilities are taken care of correctly and on time.</a:t>
            </a:r>
          </a:p>
          <a:p>
            <a:endParaRPr lang="en-US" dirty="0"/>
          </a:p>
          <a:p>
            <a:r>
              <a:rPr lang="en-US" dirty="0"/>
              <a:t>While not every waiver with participant-directed services uses FMS, the vast majority do. While state and local governments can provide FMS themselves to participants, it is most common for FMS to be provided by private entities that specialize in this service. </a:t>
            </a:r>
          </a:p>
        </p:txBody>
      </p:sp>
      <p:sp>
        <p:nvSpPr>
          <p:cNvPr id="4" name="Slide Number Placeholder 3"/>
          <p:cNvSpPr>
            <a:spLocks noGrp="1"/>
          </p:cNvSpPr>
          <p:nvPr>
            <p:ph type="sldNum" sz="quarter" idx="5"/>
          </p:nvPr>
        </p:nvSpPr>
        <p:spPr/>
        <p:txBody>
          <a:bodyPr/>
          <a:lstStyle/>
          <a:p>
            <a:fld id="{2F578678-88A4-4BE9-BB45-C5BDA72D90F8}" type="slidenum">
              <a:rPr lang="en-US" smtClean="0"/>
              <a:pPr/>
              <a:t>14</a:t>
            </a:fld>
            <a:endParaRPr lang="en-US" dirty="0"/>
          </a:p>
        </p:txBody>
      </p:sp>
    </p:spTree>
    <p:extLst>
      <p:ext uri="{BB962C8B-B14F-4D97-AF65-F5344CB8AC3E}">
        <p14:creationId xmlns:p14="http://schemas.microsoft.com/office/powerpoint/2010/main" val="106960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Information and Assistance is another major participant support, although this function may go by a different name in your state. CMS describes Information and Assistance in the following way: “</a:t>
            </a:r>
            <a:r>
              <a:rPr lang="en-US" b="0" i="0" dirty="0">
                <a:effectLst/>
                <a:latin typeface="Source Sans Pro" panose="020F0502020204030204" pitchFamily="34" charset="0"/>
              </a:rPr>
              <a:t>States are required to provide or arrange for the provision of a system of supports that are responsive to an individual's needs and desires for assistance in developing the person-centered service plan and budget plan, managing the individual's services and workers and performing the responsibilities of an employer.”</a:t>
            </a:r>
            <a:r>
              <a:rPr lang="en-US" b="0" i="0" dirty="0">
                <a:effectLst/>
                <a:latin typeface="Source Sans Pro" panose="020B0503030403020204" pitchFamily="34" charset="0"/>
              </a:rPr>
              <a:t> Specifically, this could mean “information regarding how a self-directed care program works; individual rights and responsibilities; and available resources; counseling; training; assistance, such as the use of a supports broker/consultant and financial management services (FMS); and access to an independent advocacy system available in the state.”</a:t>
            </a:r>
          </a:p>
          <a:p>
            <a:endParaRPr lang="en-US" b="0" i="0" dirty="0">
              <a:effectLst/>
              <a:latin typeface="Source Sans Pro" panose="020B0503030403020204" pitchFamily="34" charset="0"/>
            </a:endParaRPr>
          </a:p>
          <a:p>
            <a:r>
              <a:rPr lang="en-US" b="0" i="0" dirty="0">
                <a:effectLst/>
                <a:latin typeface="Source Sans Pro" panose="020B0503030403020204" pitchFamily="34" charset="0"/>
              </a:rPr>
              <a:t>Information and Assistance is structured very differently in different states. Depending on where you live, you may be more familiar with the term “support broker”, “counselor”, “consultant”, ”independent facilitator”, or some other term. The person performing this role may be independent, or they might work for a provider agency or an FMS entity. In other cases, the case manager may perform this function all on their own. There are several options in the waiver application of how this can be performed, as shown on this slide. But no matter what, states are required to make sure that participants have access to people who can help them learn about self-directing, answer questions, and support them as they scale the learning curve.</a:t>
            </a:r>
          </a:p>
          <a:p>
            <a:endParaRPr lang="en-US" b="0" i="0" dirty="0">
              <a:effectLst/>
              <a:latin typeface="Source Sans Pro" panose="020B0503030403020204" pitchFamily="34" charset="0"/>
            </a:endParaRPr>
          </a:p>
          <a:p>
            <a:r>
              <a:rPr lang="en-US" b="0" i="0" dirty="0">
                <a:effectLst/>
                <a:latin typeface="Source Sans Pro" panose="020B0503030403020204" pitchFamily="34" charset="0"/>
              </a:rPr>
              <a:t>In Appendix E-1-j, the state is required to describe their Information and Assistance structure to ensure participant direction is accessible to eligible participants.</a:t>
            </a:r>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15</a:t>
            </a:fld>
            <a:endParaRPr lang="en-US" dirty="0"/>
          </a:p>
        </p:txBody>
      </p:sp>
    </p:spTree>
    <p:extLst>
      <p:ext uri="{BB962C8B-B14F-4D97-AF65-F5344CB8AC3E}">
        <p14:creationId xmlns:p14="http://schemas.microsoft.com/office/powerpoint/2010/main" val="3618619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must also describe whether participants have access to independent advocacy as they self-direct. Nearly all states have made at least some arrangements for independent advocacy opportunities, although their extent differs.</a:t>
            </a:r>
          </a:p>
        </p:txBody>
      </p:sp>
      <p:sp>
        <p:nvSpPr>
          <p:cNvPr id="4" name="Slide Number Placeholder 3"/>
          <p:cNvSpPr>
            <a:spLocks noGrp="1"/>
          </p:cNvSpPr>
          <p:nvPr>
            <p:ph type="sldNum" sz="quarter" idx="5"/>
          </p:nvPr>
        </p:nvSpPr>
        <p:spPr/>
        <p:txBody>
          <a:bodyPr/>
          <a:lstStyle/>
          <a:p>
            <a:fld id="{2F578678-88A4-4BE9-BB45-C5BDA72D90F8}" type="slidenum">
              <a:rPr lang="en-US" smtClean="0"/>
              <a:pPr/>
              <a:t>16</a:t>
            </a:fld>
            <a:endParaRPr lang="en-US" dirty="0"/>
          </a:p>
        </p:txBody>
      </p:sp>
    </p:spTree>
    <p:extLst>
      <p:ext uri="{BB962C8B-B14F-4D97-AF65-F5344CB8AC3E}">
        <p14:creationId xmlns:p14="http://schemas.microsoft.com/office/powerpoint/2010/main" val="922517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Appendix E-1-l, the state must describe its process for how a participant can transition out of participant direction. For example, a participant may wish to use traditional agency services going forward. This section of the waiver requires the state to explain its process for these situations. Next, we’ll talk about involuntary disenrollment.</a:t>
            </a:r>
          </a:p>
        </p:txBody>
      </p:sp>
      <p:sp>
        <p:nvSpPr>
          <p:cNvPr id="4" name="Slide Number Placeholder 3"/>
          <p:cNvSpPr>
            <a:spLocks noGrp="1"/>
          </p:cNvSpPr>
          <p:nvPr>
            <p:ph type="sldNum" sz="quarter" idx="5"/>
          </p:nvPr>
        </p:nvSpPr>
        <p:spPr/>
        <p:txBody>
          <a:bodyPr/>
          <a:lstStyle/>
          <a:p>
            <a:fld id="{2F578678-88A4-4BE9-BB45-C5BDA72D90F8}" type="slidenum">
              <a:rPr lang="en-US" smtClean="0"/>
              <a:pPr/>
              <a:t>17</a:t>
            </a:fld>
            <a:endParaRPr lang="en-US" dirty="0"/>
          </a:p>
        </p:txBody>
      </p:sp>
    </p:spTree>
    <p:extLst>
      <p:ext uri="{BB962C8B-B14F-4D97-AF65-F5344CB8AC3E}">
        <p14:creationId xmlns:p14="http://schemas.microsoft.com/office/powerpoint/2010/main" val="877593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Involuntary termination of participant direction takes place when the participant is forced to stop self-directing. Most often, this takes place because the participant or representative has repeatedly directed their workers to provide more services than the budget or authorization can cover. In other cases, involuntary termination might be caused by health and safety: for example, if a person has not been able to hire anyone for a long time and is not getting the services they need. The rules in your state will be described in Appendix E-1-m.</a:t>
            </a:r>
          </a:p>
        </p:txBody>
      </p:sp>
      <p:sp>
        <p:nvSpPr>
          <p:cNvPr id="4" name="Slide Number Placeholder 3"/>
          <p:cNvSpPr>
            <a:spLocks noGrp="1"/>
          </p:cNvSpPr>
          <p:nvPr>
            <p:ph type="sldNum" sz="quarter" idx="5"/>
          </p:nvPr>
        </p:nvSpPr>
        <p:spPr/>
        <p:txBody>
          <a:bodyPr/>
          <a:lstStyle/>
          <a:p>
            <a:fld id="{2F578678-88A4-4BE9-BB45-C5BDA72D90F8}" type="slidenum">
              <a:rPr lang="en-US" smtClean="0"/>
              <a:pPr/>
              <a:t>18</a:t>
            </a:fld>
            <a:endParaRPr lang="en-US" dirty="0"/>
          </a:p>
        </p:txBody>
      </p:sp>
    </p:spTree>
    <p:extLst>
      <p:ext uri="{BB962C8B-B14F-4D97-AF65-F5344CB8AC3E}">
        <p14:creationId xmlns:p14="http://schemas.microsoft.com/office/powerpoint/2010/main" val="2482381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first part of Appendix E-2 is about Employer Authority in Appendix E-2-a. Under Employer Authority, the employment relationship between the participant and their worker can be structured in two different ways. </a:t>
            </a:r>
          </a:p>
          <a:p>
            <a:endParaRPr lang="en-US" dirty="0"/>
          </a:p>
          <a:p>
            <a:r>
              <a:rPr lang="en-US" dirty="0"/>
              <a:t>Some states allow participants an option to be the sole employer or a co-employer, while others only offer one model. When the participant acts as the sole employer or “common law employer”, they, or their representative, are the sole employer of the workers they hire. The participant will likely use an FMS entity to handle payroll and administrative responsibilities, but there is no agency involved in the employment relationship.</a:t>
            </a:r>
          </a:p>
          <a:p>
            <a:endParaRPr lang="en-US" dirty="0"/>
          </a:p>
          <a:p>
            <a:r>
              <a:rPr lang="en-US" dirty="0"/>
              <a:t>In a co-employer model, the participant shares employer responsibilities with an agency. Typically, the participant selects staff, sets their schedule, manages their day-to-day performance, and informs the agency if a worker is not meeting their needs. The co-employer agency, sometimes known as an “agency with choice”, may be able to offer worker benefits like health insurance, as well as support to participants with worker recruitment. </a:t>
            </a:r>
          </a:p>
          <a:p>
            <a:endParaRPr lang="en-US" dirty="0"/>
          </a:p>
          <a:p>
            <a:r>
              <a:rPr lang="en-US" dirty="0"/>
              <a:t>In this section, the state will specify which arrangement(s) it is using in the waiver and will also describe the specific responsibilities that participants will manage.</a:t>
            </a:r>
          </a:p>
          <a:p>
            <a:endParaRPr lang="en-US" dirty="0"/>
          </a:p>
          <a:p>
            <a:r>
              <a:rPr lang="en-US" dirty="0"/>
              <a:t>Regardless of employment model chosen in the waiver, participants should always be able to exercise authentic choice and control in a participant-directed model.</a:t>
            </a:r>
          </a:p>
        </p:txBody>
      </p:sp>
      <p:sp>
        <p:nvSpPr>
          <p:cNvPr id="4" name="Slide Number Placeholder 3"/>
          <p:cNvSpPr>
            <a:spLocks noGrp="1"/>
          </p:cNvSpPr>
          <p:nvPr>
            <p:ph type="sldNum" sz="quarter" idx="5"/>
          </p:nvPr>
        </p:nvSpPr>
        <p:spPr/>
        <p:txBody>
          <a:bodyPr/>
          <a:lstStyle/>
          <a:p>
            <a:fld id="{2F578678-88A4-4BE9-BB45-C5BDA72D90F8}" type="slidenum">
              <a:rPr lang="en-US" smtClean="0"/>
              <a:pPr/>
              <a:t>19</a:t>
            </a:fld>
            <a:endParaRPr lang="en-US" dirty="0"/>
          </a:p>
        </p:txBody>
      </p:sp>
    </p:spTree>
    <p:extLst>
      <p:ext uri="{BB962C8B-B14F-4D97-AF65-F5344CB8AC3E}">
        <p14:creationId xmlns:p14="http://schemas.microsoft.com/office/powerpoint/2010/main" val="1380183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budget authority, the participant can control a flexible budget—usually a dollar amount per month or per year. But how is that budget amount created? In Appendix E-2-b, states must describe the methodology they use to set the amount of the self-directed budget. They must also explain how participants will be informed about the budget amount they receive. </a:t>
            </a:r>
          </a:p>
          <a:p>
            <a:endParaRPr lang="en-US" dirty="0"/>
          </a:p>
          <a:p>
            <a:r>
              <a:rPr lang="en-US" dirty="0"/>
              <a:t>CMS requires this information be publicly available, and this can be an important tool for advocates. It can be helpful to reference Appendix E-2-b in waivers from other states to compare how your state’s methodology is alike or different from others’. Note: if the waiver does not offer budget authority, this section will be left blank.</a:t>
            </a:r>
          </a:p>
        </p:txBody>
      </p:sp>
      <p:sp>
        <p:nvSpPr>
          <p:cNvPr id="4" name="Slide Number Placeholder 3"/>
          <p:cNvSpPr>
            <a:spLocks noGrp="1"/>
          </p:cNvSpPr>
          <p:nvPr>
            <p:ph type="sldNum" sz="quarter" idx="5"/>
          </p:nvPr>
        </p:nvSpPr>
        <p:spPr/>
        <p:txBody>
          <a:bodyPr/>
          <a:lstStyle/>
          <a:p>
            <a:fld id="{2F578678-88A4-4BE9-BB45-C5BDA72D90F8}" type="slidenum">
              <a:rPr lang="en-US" smtClean="0"/>
              <a:pPr/>
              <a:t>20</a:t>
            </a:fld>
            <a:endParaRPr lang="en-US" dirty="0"/>
          </a:p>
        </p:txBody>
      </p:sp>
    </p:spTree>
    <p:extLst>
      <p:ext uri="{BB962C8B-B14F-4D97-AF65-F5344CB8AC3E}">
        <p14:creationId xmlns:p14="http://schemas.microsoft.com/office/powerpoint/2010/main" val="4252130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Appendix E-2-b explains how participants can use budget authority. In most waivers that offer participant direction, the state requires that modifications to the participant directed budget must be preceded by a change in the service plan. However, some states allow participants to modify the services included in the budget without prior approval.</a:t>
            </a:r>
          </a:p>
        </p:txBody>
      </p:sp>
      <p:sp>
        <p:nvSpPr>
          <p:cNvPr id="4" name="Slide Number Placeholder 3"/>
          <p:cNvSpPr>
            <a:spLocks noGrp="1"/>
          </p:cNvSpPr>
          <p:nvPr>
            <p:ph type="sldNum" sz="quarter" idx="5"/>
          </p:nvPr>
        </p:nvSpPr>
        <p:spPr/>
        <p:txBody>
          <a:bodyPr/>
          <a:lstStyle/>
          <a:p>
            <a:fld id="{2F578678-88A4-4BE9-BB45-C5BDA72D90F8}" type="slidenum">
              <a:rPr lang="en-US" smtClean="0"/>
              <a:pPr/>
              <a:t>21</a:t>
            </a:fld>
            <a:endParaRPr lang="en-US" dirty="0"/>
          </a:p>
        </p:txBody>
      </p:sp>
    </p:spTree>
    <p:extLst>
      <p:ext uri="{BB962C8B-B14F-4D97-AF65-F5344CB8AC3E}">
        <p14:creationId xmlns:p14="http://schemas.microsoft.com/office/powerpoint/2010/main" val="318225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2</a:t>
            </a:fld>
            <a:endParaRPr lang="en-US" dirty="0"/>
          </a:p>
        </p:txBody>
      </p:sp>
    </p:spTree>
    <p:extLst>
      <p:ext uri="{BB962C8B-B14F-4D97-AF65-F5344CB8AC3E}">
        <p14:creationId xmlns:p14="http://schemas.microsoft.com/office/powerpoint/2010/main" val="1443669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26</a:t>
            </a:fld>
            <a:endParaRPr lang="en-US" dirty="0"/>
          </a:p>
        </p:txBody>
      </p:sp>
    </p:spTree>
    <p:extLst>
      <p:ext uri="{BB962C8B-B14F-4D97-AF65-F5344CB8AC3E}">
        <p14:creationId xmlns:p14="http://schemas.microsoft.com/office/powerpoint/2010/main" val="172062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3</a:t>
            </a:fld>
            <a:endParaRPr lang="en-US" dirty="0"/>
          </a:p>
        </p:txBody>
      </p:sp>
    </p:spTree>
    <p:extLst>
      <p:ext uri="{BB962C8B-B14F-4D97-AF65-F5344CB8AC3E}">
        <p14:creationId xmlns:p14="http://schemas.microsoft.com/office/powerpoint/2010/main" val="126913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78678-88A4-4BE9-BB45-C5BDA72D90F8}" type="slidenum">
              <a:rPr lang="en-US" smtClean="0"/>
              <a:pPr/>
              <a:t>4</a:t>
            </a:fld>
            <a:endParaRPr lang="en-US" dirty="0"/>
          </a:p>
        </p:txBody>
      </p:sp>
    </p:spTree>
    <p:extLst>
      <p:ext uri="{BB962C8B-B14F-4D97-AF65-F5344CB8AC3E}">
        <p14:creationId xmlns:p14="http://schemas.microsoft.com/office/powerpoint/2010/main" val="3434110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application describes the proposed waiver’s design and must include sufficient information to permit CMS (acting on behalf of the Secretary of Health and Human Services) to determine that the waiver meets applicable statutory and regulatory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approved waiver application specifies the operational features of the waiver. A state must implement the waiver as specified in the approved application. If the state wants to change the waiver while it is in effect, it must submit an amendment to CMS for its review and approval. All requests for new waivers, waiver renewals and amendments must be submitted by the state Medicaid agency.</a:t>
            </a:r>
            <a:endParaRPr lang="en-US" sz="1800" dirty="0">
              <a:effectLst/>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This is not an exhaustive list of what is in the waiver application. For example, there is not mention of the person- centered planning process- development, </a:t>
            </a:r>
            <a:r>
              <a:rPr lang="en-US" sz="1800" dirty="0" err="1">
                <a:effectLst/>
                <a:latin typeface="Segoe UI" panose="020B0502040204020203" pitchFamily="34" charset="0"/>
              </a:rPr>
              <a:t>implementition</a:t>
            </a:r>
            <a:r>
              <a:rPr lang="en-US" sz="1800" dirty="0">
                <a:effectLst/>
                <a:latin typeface="Segoe UI" panose="020B0502040204020203" pitchFamily="34" charset="0"/>
              </a:rPr>
              <a:t> and monitoring. No mention regarding rate methodology, etc.</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F578678-88A4-4BE9-BB45-C5BDA72D90F8}" type="slidenum">
              <a:rPr lang="en-US" smtClean="0"/>
              <a:pPr/>
              <a:t>5</a:t>
            </a:fld>
            <a:endParaRPr lang="en-US" dirty="0"/>
          </a:p>
        </p:txBody>
      </p:sp>
    </p:spTree>
    <p:extLst>
      <p:ext uri="{BB962C8B-B14F-4D97-AF65-F5344CB8AC3E}">
        <p14:creationId xmlns:p14="http://schemas.microsoft.com/office/powerpoint/2010/main" val="212214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E is where you can find out all about the participant direction opportunities that a waiver offers. When we say “participant direction”, we mean a model of service delivery in which participants have decision making authority over how, when, and from whom their services and supports are delivered. Depending on your state, this model may be called “self-direction” or “consumer direction.”</a:t>
            </a:r>
          </a:p>
          <a:p>
            <a:endParaRPr lang="en-US" dirty="0"/>
          </a:p>
          <a:p>
            <a:r>
              <a:rPr lang="en-US" dirty="0"/>
              <a:t>As of 2023, 45 states and the District of Columbia currently offer participant-directed services through 1915(c) waivers. While not all participant-directed services are offered through waivers, the waiver is the most common pathway states use to offer participant direction within their Medicaid programs. The majority of 1915(c) waivers now offer at least some participant-directed services.</a:t>
            </a:r>
            <a:br>
              <a:rPr lang="en-US" dirty="0"/>
            </a:br>
            <a:endParaRPr lang="en-US" dirty="0"/>
          </a:p>
          <a:p>
            <a:r>
              <a:rPr lang="en-US" dirty="0"/>
              <a:t>An important thing to keep in mind is that every waiver is unique in how it offers participant-directed services. No two waivers are exactly alike. Looking at other states’ Appendix Es can be useful for learning more about how participant direction works in other states and about the possibilities of this model.</a:t>
            </a:r>
          </a:p>
        </p:txBody>
      </p:sp>
      <p:sp>
        <p:nvSpPr>
          <p:cNvPr id="4" name="Slide Number Placeholder 3"/>
          <p:cNvSpPr>
            <a:spLocks noGrp="1"/>
          </p:cNvSpPr>
          <p:nvPr>
            <p:ph type="sldNum" sz="quarter" idx="5"/>
          </p:nvPr>
        </p:nvSpPr>
        <p:spPr/>
        <p:txBody>
          <a:bodyPr/>
          <a:lstStyle/>
          <a:p>
            <a:fld id="{2F578678-88A4-4BE9-BB45-C5BDA72D90F8}" type="slidenum">
              <a:rPr lang="en-US" smtClean="0"/>
              <a:pPr/>
              <a:t>8</a:t>
            </a:fld>
            <a:endParaRPr lang="en-US" dirty="0"/>
          </a:p>
        </p:txBody>
      </p:sp>
    </p:spTree>
    <p:extLst>
      <p:ext uri="{BB962C8B-B14F-4D97-AF65-F5344CB8AC3E}">
        <p14:creationId xmlns:p14="http://schemas.microsoft.com/office/powerpoint/2010/main" val="15662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talk more about these concepts and what they mean for waiver participants in the next slide.</a:t>
            </a:r>
          </a:p>
        </p:txBody>
      </p:sp>
      <p:sp>
        <p:nvSpPr>
          <p:cNvPr id="4" name="Slide Number Placeholder 3"/>
          <p:cNvSpPr>
            <a:spLocks noGrp="1"/>
          </p:cNvSpPr>
          <p:nvPr>
            <p:ph type="sldNum" sz="quarter" idx="5"/>
          </p:nvPr>
        </p:nvSpPr>
        <p:spPr/>
        <p:txBody>
          <a:bodyPr/>
          <a:lstStyle/>
          <a:p>
            <a:fld id="{2F578678-88A4-4BE9-BB45-C5BDA72D90F8}" type="slidenum">
              <a:rPr lang="en-US" smtClean="0"/>
              <a:pPr/>
              <a:t>9</a:t>
            </a:fld>
            <a:endParaRPr lang="en-US" dirty="0"/>
          </a:p>
        </p:txBody>
      </p:sp>
    </p:spTree>
    <p:extLst>
      <p:ext uri="{BB962C8B-B14F-4D97-AF65-F5344CB8AC3E}">
        <p14:creationId xmlns:p14="http://schemas.microsoft.com/office/powerpoint/2010/main" val="2354090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These definitions are adapted from the 1915(c) Technical Guide published by CMS. We include a link to the Technical Guide at the end of this presentation if you are interested in learning more.</a:t>
            </a:r>
          </a:p>
          <a:p>
            <a:endParaRPr lang="en-US" dirty="0"/>
          </a:p>
          <a:p>
            <a:r>
              <a:rPr lang="en-US" dirty="0"/>
              <a:t>Participant-directed services with employer authority ONLY are often authorized in hours. A participant may be authorized, for example, 20 hours per week of personal care services. Through employer authority, the participant can select staff of their choice, train and direct them on how they want the work to be done, and even terminate staff that do not meet the participant’s standards. Typically, participants cannot set the rate of pay for their staff in this model. Instead, the state usually sets the rate that a worker can be paid. </a:t>
            </a:r>
          </a:p>
          <a:p>
            <a:endParaRPr lang="en-US" dirty="0"/>
          </a:p>
          <a:p>
            <a:r>
              <a:rPr lang="en-US" dirty="0"/>
              <a:t>With budget authority, participants have more flexibility. Instead of receiving an authorization in hours, participants with budget authority manage a flexible budget that is usually allocated in dollars. So instead of receiving a certain amount of hours, a participant might receive, for example, $2,000 per month that they can spend in a flexible way so long as the spending meets all waiver rules.  In budget authority, participants can typically select how much they want to pay their worker per hour. Depending on the state, participants may also be able to reserve budget funds to purchase items that the waiver doesn’t otherwise cover but that will help support their health and/or community integration. Participants in budget authority accept the responsibility of making sure they do not spend more than their budget can cover. Budgets are most often allocated in a monthly or annual format. </a:t>
            </a:r>
          </a:p>
          <a:p>
            <a:endParaRPr lang="en-US" dirty="0"/>
          </a:p>
          <a:p>
            <a:r>
              <a:rPr lang="en-US" dirty="0"/>
              <a:t>Over time, it is becoming more common for participant-directed waiver services to include both employer AND budget authority.</a:t>
            </a:r>
          </a:p>
        </p:txBody>
      </p:sp>
      <p:sp>
        <p:nvSpPr>
          <p:cNvPr id="4" name="Slide Number Placeholder 3"/>
          <p:cNvSpPr>
            <a:spLocks noGrp="1"/>
          </p:cNvSpPr>
          <p:nvPr>
            <p:ph type="sldNum" sz="quarter" idx="5"/>
          </p:nvPr>
        </p:nvSpPr>
        <p:spPr/>
        <p:txBody>
          <a:bodyPr/>
          <a:lstStyle/>
          <a:p>
            <a:fld id="{2F578678-88A4-4BE9-BB45-C5BDA72D90F8}" type="slidenum">
              <a:rPr lang="en-US" smtClean="0"/>
              <a:pPr/>
              <a:t>10</a:t>
            </a:fld>
            <a:endParaRPr lang="en-US" dirty="0"/>
          </a:p>
        </p:txBody>
      </p:sp>
    </p:spTree>
    <p:extLst>
      <p:ext uri="{BB962C8B-B14F-4D97-AF65-F5344CB8AC3E}">
        <p14:creationId xmlns:p14="http://schemas.microsoft.com/office/powerpoint/2010/main" val="1196771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participant direction is offered to people can be an important point for advocacy. Is participant direction being offered consistently to everyone who is eligible? Is the information that participants receive of high quality and written in accessible language? For many people, whether they choose to participate in this option or not often comes down to that very first conversation.</a:t>
            </a:r>
          </a:p>
        </p:txBody>
      </p:sp>
      <p:sp>
        <p:nvSpPr>
          <p:cNvPr id="4" name="Slide Number Placeholder 3"/>
          <p:cNvSpPr>
            <a:spLocks noGrp="1"/>
          </p:cNvSpPr>
          <p:nvPr>
            <p:ph type="sldNum" sz="quarter" idx="5"/>
          </p:nvPr>
        </p:nvSpPr>
        <p:spPr/>
        <p:txBody>
          <a:bodyPr/>
          <a:lstStyle/>
          <a:p>
            <a:fld id="{2F578678-88A4-4BE9-BB45-C5BDA72D90F8}" type="slidenum">
              <a:rPr lang="en-US" smtClean="0"/>
              <a:pPr/>
              <a:t>11</a:t>
            </a:fld>
            <a:endParaRPr lang="en-US" dirty="0"/>
          </a:p>
        </p:txBody>
      </p:sp>
    </p:spTree>
    <p:extLst>
      <p:ext uri="{BB962C8B-B14F-4D97-AF65-F5344CB8AC3E}">
        <p14:creationId xmlns:p14="http://schemas.microsoft.com/office/powerpoint/2010/main" val="2933889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5588"/>
          <a:stretch/>
        </p:blipFill>
        <p:spPr>
          <a:xfrm>
            <a:off x="0" y="1"/>
            <a:ext cx="9144000" cy="5257800"/>
          </a:xfrm>
          <a:prstGeom prst="rect">
            <a:avLst/>
          </a:prstGeom>
        </p:spPr>
      </p:pic>
      <p:sp>
        <p:nvSpPr>
          <p:cNvPr id="22" name="Text Placeholder 21"/>
          <p:cNvSpPr>
            <a:spLocks noGrp="1"/>
          </p:cNvSpPr>
          <p:nvPr>
            <p:ph type="body" sz="quarter" idx="17" hasCustomPrompt="1"/>
          </p:nvPr>
        </p:nvSpPr>
        <p:spPr>
          <a:xfrm>
            <a:off x="76200" y="152400"/>
            <a:ext cx="7696200" cy="685800"/>
          </a:xfrm>
        </p:spPr>
        <p:txBody>
          <a:bodyPr>
            <a:normAutofit/>
          </a:bodyPr>
          <a:lstStyle>
            <a:lvl1pPr>
              <a:buNone/>
              <a:defRPr sz="4000">
                <a:solidFill>
                  <a:schemeClr val="bg1"/>
                </a:solidFill>
              </a:defRPr>
            </a:lvl1pPr>
          </a:lstStyle>
          <a:p>
            <a:pPr lvl="0"/>
            <a:r>
              <a:rPr lang="en-US" dirty="0"/>
              <a:t>Presentation/Conference Title</a:t>
            </a:r>
          </a:p>
        </p:txBody>
      </p:sp>
      <p:sp>
        <p:nvSpPr>
          <p:cNvPr id="3" name="Subtitle 2"/>
          <p:cNvSpPr>
            <a:spLocks noGrp="1"/>
          </p:cNvSpPr>
          <p:nvPr>
            <p:ph type="subTitle" idx="1" hasCustomPrompt="1"/>
          </p:nvPr>
        </p:nvSpPr>
        <p:spPr>
          <a:xfrm>
            <a:off x="76200" y="762000"/>
            <a:ext cx="5867400" cy="533400"/>
          </a:xfrm>
        </p:spPr>
        <p:txBody>
          <a:bodyPr>
            <a:normAutofit/>
          </a:bodyPr>
          <a:lstStyle>
            <a:lvl1pPr marL="0" indent="0" algn="l">
              <a:buNone/>
              <a:defRPr sz="2800" i="1"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a:t>
            </a:r>
          </a:p>
        </p:txBody>
      </p:sp>
      <p:sp>
        <p:nvSpPr>
          <p:cNvPr id="17" name="Text Placeholder 16"/>
          <p:cNvSpPr>
            <a:spLocks noGrp="1"/>
          </p:cNvSpPr>
          <p:nvPr>
            <p:ph type="body" sz="quarter" idx="14" hasCustomPrompt="1"/>
          </p:nvPr>
        </p:nvSpPr>
        <p:spPr>
          <a:xfrm>
            <a:off x="3124200" y="2743200"/>
            <a:ext cx="6019800" cy="533400"/>
          </a:xfrm>
        </p:spPr>
        <p:txBody>
          <a:bodyPr/>
          <a:lstStyle>
            <a:lvl1pPr>
              <a:buNone/>
              <a:defRPr b="1">
                <a:solidFill>
                  <a:srgbClr val="0A4F90"/>
                </a:solidFill>
              </a:defRPr>
            </a:lvl1pPr>
            <a:lvl2pPr>
              <a:buNone/>
              <a:defRPr/>
            </a:lvl2pPr>
            <a:lvl3pPr>
              <a:buNone/>
              <a:defRPr/>
            </a:lvl3pPr>
            <a:lvl4pPr>
              <a:buNone/>
              <a:defRPr/>
            </a:lvl4pPr>
            <a:lvl5pPr>
              <a:buNone/>
              <a:defRPr/>
            </a:lvl5pPr>
          </a:lstStyle>
          <a:p>
            <a:pPr lvl="0"/>
            <a:r>
              <a:rPr lang="en-US" dirty="0"/>
              <a:t>Specific Title/Session Name</a:t>
            </a:r>
          </a:p>
        </p:txBody>
      </p:sp>
      <p:sp>
        <p:nvSpPr>
          <p:cNvPr id="19" name="Text Placeholder 18"/>
          <p:cNvSpPr>
            <a:spLocks noGrp="1"/>
          </p:cNvSpPr>
          <p:nvPr>
            <p:ph type="body" sz="quarter" idx="15" hasCustomPrompt="1"/>
          </p:nvPr>
        </p:nvSpPr>
        <p:spPr>
          <a:xfrm>
            <a:off x="3124200" y="3352800"/>
            <a:ext cx="6019800" cy="533400"/>
          </a:xfrm>
        </p:spPr>
        <p:txBody>
          <a:bodyPr>
            <a:normAutofit/>
          </a:bodyPr>
          <a:lstStyle>
            <a:lvl1pPr>
              <a:buNone/>
              <a:defRPr sz="2800">
                <a:solidFill>
                  <a:schemeClr val="tx1"/>
                </a:solidFill>
              </a:defRPr>
            </a:lvl1pPr>
          </a:lstStyle>
          <a:p>
            <a:pPr lvl="0"/>
            <a:r>
              <a:rPr lang="en-US" dirty="0"/>
              <a:t>Speaker name, credentials</a:t>
            </a:r>
          </a:p>
        </p:txBody>
      </p:sp>
      <p:sp>
        <p:nvSpPr>
          <p:cNvPr id="20" name="Text Placeholder 18"/>
          <p:cNvSpPr>
            <a:spLocks noGrp="1"/>
          </p:cNvSpPr>
          <p:nvPr>
            <p:ph type="body" sz="quarter" idx="16" hasCustomPrompt="1"/>
          </p:nvPr>
        </p:nvSpPr>
        <p:spPr>
          <a:xfrm>
            <a:off x="3124200" y="3886200"/>
            <a:ext cx="6019800" cy="533400"/>
          </a:xfrm>
        </p:spPr>
        <p:txBody>
          <a:bodyPr>
            <a:normAutofit/>
          </a:bodyPr>
          <a:lstStyle>
            <a:lvl1pPr>
              <a:buNone/>
              <a:defRPr sz="2800" baseline="0">
                <a:solidFill>
                  <a:schemeClr val="tx1"/>
                </a:solidFill>
              </a:defRPr>
            </a:lvl1pPr>
          </a:lstStyle>
          <a:p>
            <a:pPr lvl="0"/>
            <a:r>
              <a:rPr lang="en-US" dirty="0"/>
              <a:t>Location or speaker organization</a:t>
            </a:r>
          </a:p>
        </p:txBody>
      </p:sp>
      <p:sp>
        <p:nvSpPr>
          <p:cNvPr id="13" name="Text Placeholder 12"/>
          <p:cNvSpPr>
            <a:spLocks noGrp="1"/>
          </p:cNvSpPr>
          <p:nvPr>
            <p:ph type="body" sz="quarter" idx="12" hasCustomPrompt="1"/>
          </p:nvPr>
        </p:nvSpPr>
        <p:spPr>
          <a:xfrm>
            <a:off x="3124200" y="4648200"/>
            <a:ext cx="3962400" cy="457200"/>
          </a:xfrm>
        </p:spPr>
        <p:txBody>
          <a:bodyPr>
            <a:noAutofit/>
          </a:bodyPr>
          <a:lstStyle>
            <a:lvl1pPr>
              <a:buNone/>
              <a:defRPr sz="2000" i="0"/>
            </a:lvl1pPr>
          </a:lstStyle>
          <a:p>
            <a:pPr lvl="0"/>
            <a:r>
              <a:rPr lang="en-US" dirty="0"/>
              <a:t>Date</a:t>
            </a:r>
          </a:p>
        </p:txBody>
      </p:sp>
      <p:sp>
        <p:nvSpPr>
          <p:cNvPr id="11" name="Text Placeholder 10"/>
          <p:cNvSpPr>
            <a:spLocks noGrp="1"/>
          </p:cNvSpPr>
          <p:nvPr>
            <p:ph type="body" sz="quarter" idx="18" hasCustomPrompt="1"/>
          </p:nvPr>
        </p:nvSpPr>
        <p:spPr>
          <a:xfrm>
            <a:off x="76200" y="6172200"/>
            <a:ext cx="5943600" cy="304800"/>
          </a:xfrm>
        </p:spPr>
        <p:txBody>
          <a:bodyPr>
            <a:noAutofit/>
          </a:bodyPr>
          <a:lstStyle>
            <a:lvl1pPr>
              <a:buNone/>
              <a:defRPr sz="2000" i="0" baseline="0">
                <a:solidFill>
                  <a:schemeClr val="tx1"/>
                </a:solidFill>
              </a:defRPr>
            </a:lvl1pPr>
          </a:lstStyle>
          <a:p>
            <a:pPr lvl="0"/>
            <a:r>
              <a:rPr lang="en-US" sz="1600" dirty="0"/>
              <a:t>Optional tagline, disclaimer, contributors, etc.</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1C245E-AFFF-406F-9573-2C5C7E147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065818"/>
          </a:xfrm>
          <a:prstGeom prst="rect">
            <a:avLst/>
          </a:prstGeom>
        </p:spPr>
      </p:pic>
      <p:sp>
        <p:nvSpPr>
          <p:cNvPr id="15" name="Title 14"/>
          <p:cNvSpPr>
            <a:spLocks noGrp="1"/>
          </p:cNvSpPr>
          <p:nvPr>
            <p:ph type="title" hasCustomPrompt="1"/>
          </p:nvPr>
        </p:nvSpPr>
        <p:spPr>
          <a:xfrm>
            <a:off x="533400" y="1981200"/>
            <a:ext cx="8229600" cy="762000"/>
          </a:xfrm>
        </p:spPr>
        <p:txBody>
          <a:bodyPr/>
          <a:lstStyle>
            <a:lvl1pPr>
              <a:defRPr/>
            </a:lvl1pPr>
          </a:lstStyle>
          <a:p>
            <a:r>
              <a:rPr lang="en-US" dirty="0"/>
              <a:t>Presentation/Conference Title</a:t>
            </a:r>
          </a:p>
        </p:txBody>
      </p:sp>
      <p:sp>
        <p:nvSpPr>
          <p:cNvPr id="19" name="Text Placeholder 18"/>
          <p:cNvSpPr>
            <a:spLocks noGrp="1"/>
          </p:cNvSpPr>
          <p:nvPr>
            <p:ph type="body" sz="quarter" idx="16" hasCustomPrompt="1"/>
          </p:nvPr>
        </p:nvSpPr>
        <p:spPr>
          <a:xfrm>
            <a:off x="533400" y="2743200"/>
            <a:ext cx="8229600" cy="609600"/>
          </a:xfrm>
        </p:spPr>
        <p:txBody>
          <a:bodyPr/>
          <a:lstStyle>
            <a:lvl1pPr algn="ctr">
              <a:buNone/>
              <a:defRPr>
                <a:solidFill>
                  <a:schemeClr val="tx1"/>
                </a:solidFill>
              </a:defRPr>
            </a:lvl1pPr>
          </a:lstStyle>
          <a:p>
            <a:pPr lvl="0"/>
            <a:r>
              <a:rPr lang="en-US" dirty="0"/>
              <a:t>Subtitle or session name</a:t>
            </a:r>
          </a:p>
        </p:txBody>
      </p:sp>
      <p:sp>
        <p:nvSpPr>
          <p:cNvPr id="21" name="Text Placeholder 18"/>
          <p:cNvSpPr>
            <a:spLocks noGrp="1"/>
          </p:cNvSpPr>
          <p:nvPr>
            <p:ph type="body" sz="quarter" idx="18" hasCustomPrompt="1"/>
          </p:nvPr>
        </p:nvSpPr>
        <p:spPr>
          <a:xfrm>
            <a:off x="533400" y="3352800"/>
            <a:ext cx="8229600" cy="609600"/>
          </a:xfrm>
        </p:spPr>
        <p:txBody>
          <a:bodyPr/>
          <a:lstStyle>
            <a:lvl1pPr algn="ctr">
              <a:buNone/>
              <a:defRPr baseline="0">
                <a:solidFill>
                  <a:schemeClr val="tx1"/>
                </a:solidFill>
              </a:defRPr>
            </a:lvl1pPr>
          </a:lstStyle>
          <a:p>
            <a:pPr lvl="0"/>
            <a:r>
              <a:rPr lang="en-US" dirty="0"/>
              <a:t>Speaker name, credentials</a:t>
            </a:r>
          </a:p>
        </p:txBody>
      </p:sp>
      <p:sp>
        <p:nvSpPr>
          <p:cNvPr id="20" name="Text Placeholder 18"/>
          <p:cNvSpPr>
            <a:spLocks noGrp="1"/>
          </p:cNvSpPr>
          <p:nvPr>
            <p:ph type="body" sz="quarter" idx="17" hasCustomPrompt="1"/>
          </p:nvPr>
        </p:nvSpPr>
        <p:spPr>
          <a:xfrm>
            <a:off x="533400" y="3962400"/>
            <a:ext cx="8229600" cy="609600"/>
          </a:xfrm>
        </p:spPr>
        <p:txBody>
          <a:bodyPr/>
          <a:lstStyle>
            <a:lvl1pPr algn="ctr">
              <a:buNone/>
              <a:defRPr>
                <a:solidFill>
                  <a:schemeClr val="tx1"/>
                </a:solidFill>
              </a:defRPr>
            </a:lvl1pPr>
          </a:lstStyle>
          <a:p>
            <a:pPr lvl="0"/>
            <a:r>
              <a:rPr lang="en-US" dirty="0"/>
              <a:t>Location or speaker organization</a:t>
            </a:r>
          </a:p>
        </p:txBody>
      </p:sp>
      <p:sp>
        <p:nvSpPr>
          <p:cNvPr id="10" name="Text Placeholder 12"/>
          <p:cNvSpPr>
            <a:spLocks noGrp="1"/>
          </p:cNvSpPr>
          <p:nvPr>
            <p:ph type="body" sz="quarter" idx="12" hasCustomPrompt="1"/>
          </p:nvPr>
        </p:nvSpPr>
        <p:spPr>
          <a:xfrm>
            <a:off x="1447800" y="4800600"/>
            <a:ext cx="6400800" cy="457200"/>
          </a:xfrm>
        </p:spPr>
        <p:txBody>
          <a:bodyPr>
            <a:noAutofit/>
          </a:bodyPr>
          <a:lstStyle>
            <a:lvl1pPr algn="ctr">
              <a:buNone/>
              <a:defRPr sz="2000" i="0"/>
            </a:lvl1pPr>
          </a:lstStyle>
          <a:p>
            <a:pPr lvl="0"/>
            <a:r>
              <a:rPr lang="en-US" dirty="0"/>
              <a:t>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67395-972D-4D45-A72D-BCAB9768EB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510"/>
          <a:stretch/>
        </p:blipFill>
        <p:spPr>
          <a:xfrm>
            <a:off x="0" y="5410200"/>
            <a:ext cx="9144000" cy="14478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idx="1" hasCustomPrompt="1"/>
          </p:nvPr>
        </p:nvSpPr>
        <p:spPr>
          <a:xfrm>
            <a:off x="457200" y="1600201"/>
            <a:ext cx="8229600" cy="3886200"/>
          </a:xfrm>
        </p:spPr>
        <p:txBody>
          <a:bodyPr/>
          <a:lstStyle>
            <a:lvl1pPr>
              <a:defRPr/>
            </a:lvl1pPr>
            <a:lvl2pPr>
              <a:defRPr/>
            </a:lvl2pPr>
            <a:lvl3pPr>
              <a:defRPr/>
            </a:lvl3pPr>
            <a:lvl5pPr marL="2057400" indent="-228600">
              <a:buFont typeface="Wingdings" panose="05000000000000000000" pitchFamily="2" charset="2"/>
              <a:buChar char="Ø"/>
              <a:defRPr/>
            </a:lvl5pPr>
          </a:lstStyle>
          <a:p>
            <a:pPr lvl="0"/>
            <a:r>
              <a:rPr lang="en-US" dirty="0"/>
              <a:t>Add slide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023670-3EF3-4700-B3B4-23872450B8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3" name="Text Placeholder 2"/>
          <p:cNvSpPr>
            <a:spLocks noGrp="1"/>
          </p:cNvSpPr>
          <p:nvPr>
            <p:ph type="body" idx="1" hasCustomPrompt="1"/>
          </p:nvPr>
        </p:nvSpPr>
        <p:spPr>
          <a:xfrm>
            <a:off x="722313" y="2928938"/>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subtext</a:t>
            </a:r>
          </a:p>
        </p:txBody>
      </p:sp>
      <p:sp>
        <p:nvSpPr>
          <p:cNvPr id="2" name="Title 1"/>
          <p:cNvSpPr>
            <a:spLocks noGrp="1"/>
          </p:cNvSpPr>
          <p:nvPr>
            <p:ph type="title" hasCustomPrompt="1"/>
          </p:nvPr>
        </p:nvSpPr>
        <p:spPr>
          <a:xfrm>
            <a:off x="722313" y="4429125"/>
            <a:ext cx="7772400" cy="1057275"/>
          </a:xfrm>
        </p:spPr>
        <p:txBody>
          <a:bodyPr anchor="t">
            <a:noAutofit/>
          </a:bodyPr>
          <a:lstStyle>
            <a:lvl1pPr algn="l">
              <a:defRPr sz="3200" b="0" cap="all"/>
            </a:lvl1pPr>
          </a:lstStyle>
          <a:p>
            <a:r>
              <a:rPr lang="en-US" dirty="0"/>
              <a:t>Add title</a:t>
            </a:r>
          </a:p>
        </p:txBody>
      </p:sp>
      <p:sp>
        <p:nvSpPr>
          <p:cNvPr id="6" name="Slide Number Placeholder 5"/>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lumns (no subhea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D8635-0F26-43B0-9588-EBE6E3DED5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Content Placeholder 2"/>
          <p:cNvSpPr>
            <a:spLocks noGrp="1"/>
          </p:cNvSpPr>
          <p:nvPr>
            <p:ph sz="half" idx="1" hasCustomPrompt="1"/>
          </p:nvPr>
        </p:nvSpPr>
        <p:spPr>
          <a:xfrm>
            <a:off x="457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4" name="Content Placeholder 3"/>
          <p:cNvSpPr>
            <a:spLocks noGrp="1"/>
          </p:cNvSpPr>
          <p:nvPr>
            <p:ph sz="half" idx="2" hasCustomPrompt="1"/>
          </p:nvPr>
        </p:nvSpPr>
        <p:spPr>
          <a:xfrm>
            <a:off x="4648200" y="1600201"/>
            <a:ext cx="4038600" cy="4038600"/>
          </a:xfrm>
        </p:spPr>
        <p:txBody>
          <a:bodyPr/>
          <a:lstStyle>
            <a:lvl1pPr marL="228600" indent="-228600">
              <a:defRPr sz="2800"/>
            </a:lvl1pPr>
            <a:lvl2pPr>
              <a:defRPr sz="2400"/>
            </a:lvl2pPr>
            <a:lvl3pPr>
              <a:defRPr sz="2000"/>
            </a:lvl3pPr>
            <a:lvl4pPr>
              <a:defRPr sz="1800"/>
            </a:lvl4pPr>
            <a:lvl5pPr marL="2057400" indent="-228600">
              <a:buFont typeface="Wingdings" panose="05000000000000000000" pitchFamily="2" charset="2"/>
              <a:buChar char="Ø"/>
              <a:defRPr sz="1800"/>
            </a:lvl5pPr>
            <a:lvl6pPr>
              <a:defRPr sz="1800"/>
            </a:lvl6pPr>
            <a:lvl7pPr>
              <a:defRPr sz="1800"/>
            </a:lvl7pPr>
            <a:lvl8pPr>
              <a:defRPr sz="1800"/>
            </a:lvl8pPr>
            <a:lvl9pPr>
              <a:defRPr sz="18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lumns (w/ subhead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E9C1B7-8390-4282-8E18-4439B1DCEB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1 title</a:t>
            </a:r>
          </a:p>
        </p:txBody>
      </p:sp>
      <p:sp>
        <p:nvSpPr>
          <p:cNvPr id="4" name="Content Placeholder 3"/>
          <p:cNvSpPr>
            <a:spLocks noGrp="1"/>
          </p:cNvSpPr>
          <p:nvPr>
            <p:ph sz="half" idx="2" hasCustomPrompt="1"/>
          </p:nvPr>
        </p:nvSpPr>
        <p:spPr>
          <a:xfrm>
            <a:off x="457200" y="2174875"/>
            <a:ext cx="4040188"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1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Column 2 title</a:t>
            </a:r>
          </a:p>
        </p:txBody>
      </p:sp>
      <p:sp>
        <p:nvSpPr>
          <p:cNvPr id="6" name="Content Placeholder 5"/>
          <p:cNvSpPr>
            <a:spLocks noGrp="1"/>
          </p:cNvSpPr>
          <p:nvPr>
            <p:ph sz="quarter" idx="4" hasCustomPrompt="1"/>
          </p:nvPr>
        </p:nvSpPr>
        <p:spPr>
          <a:xfrm>
            <a:off x="4645025" y="2174875"/>
            <a:ext cx="4041775" cy="3540125"/>
          </a:xfrm>
        </p:spPr>
        <p:txBody>
          <a:bodyPr/>
          <a:lstStyle>
            <a:lvl1pPr marL="228600" indent="-228600">
              <a:defRPr sz="2400"/>
            </a:lvl1pPr>
            <a:lvl2pPr>
              <a:defRPr sz="2000"/>
            </a:lvl2pPr>
            <a:lvl3pPr>
              <a:defRPr sz="1800"/>
            </a:lvl3pPr>
            <a:lvl4pPr>
              <a:defRPr sz="1600"/>
            </a:lvl4pPr>
            <a:lvl5pPr marL="2057400" indent="-228600">
              <a:buFont typeface="Wingdings" panose="05000000000000000000" pitchFamily="2" charset="2"/>
              <a:buChar char="Ø"/>
              <a:defRPr sz="1600"/>
            </a:lvl5pPr>
            <a:lvl6pPr>
              <a:defRPr sz="1600"/>
            </a:lvl6pPr>
            <a:lvl7pPr>
              <a:defRPr sz="1600"/>
            </a:lvl7pPr>
            <a:lvl8pPr>
              <a:defRPr sz="1600"/>
            </a:lvl8pPr>
            <a:lvl9pPr>
              <a:defRPr sz="1600"/>
            </a:lvl9pPr>
          </a:lstStyle>
          <a:p>
            <a:pPr lvl="0"/>
            <a:r>
              <a:rPr lang="en-US" dirty="0"/>
              <a:t>Add column 2 content</a:t>
            </a:r>
          </a:p>
          <a:p>
            <a:pPr lvl="1"/>
            <a:r>
              <a:rPr lang="en-US" dirty="0"/>
              <a:t>Add second level</a:t>
            </a:r>
          </a:p>
          <a:p>
            <a:pPr lvl="2"/>
            <a:r>
              <a:rPr lang="en-US" dirty="0"/>
              <a:t>Add third level</a:t>
            </a:r>
          </a:p>
          <a:p>
            <a:pPr lvl="3"/>
            <a:r>
              <a:rPr lang="en-US" dirty="0"/>
              <a:t>Add fourth level</a:t>
            </a:r>
          </a:p>
          <a:p>
            <a:pPr lvl="4"/>
            <a:r>
              <a:rPr lang="en-US" dirty="0"/>
              <a:t>Add fifth level</a:t>
            </a:r>
          </a:p>
        </p:txBody>
      </p:sp>
      <p:sp>
        <p:nvSpPr>
          <p:cNvPr id="9" name="Slide Number Placeholder 8"/>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CE108-2AF3-48C1-B3EC-2163A9C32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2" name="Title 1"/>
          <p:cNvSpPr>
            <a:spLocks noGrp="1"/>
          </p:cNvSpPr>
          <p:nvPr>
            <p:ph type="title" hasCustomPrompt="1"/>
          </p:nvPr>
        </p:nvSpPr>
        <p:spPr/>
        <p:txBody>
          <a:bodyPr/>
          <a:lstStyle>
            <a:lvl1pPr>
              <a:defRPr/>
            </a:lvl1pPr>
          </a:lstStyle>
          <a:p>
            <a:r>
              <a:rPr lang="en-US" dirty="0"/>
              <a:t>Add slide title</a:t>
            </a:r>
          </a:p>
        </p:txBody>
      </p:sp>
      <p:sp>
        <p:nvSpPr>
          <p:cNvPr id="5" name="Slide Number Placeholder 4"/>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E8618A-F67A-4ADA-9D37-61F6445697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431"/>
          <a:stretch/>
        </p:blipFill>
        <p:spPr>
          <a:xfrm>
            <a:off x="0" y="5334000"/>
            <a:ext cx="9144000" cy="1524000"/>
          </a:xfrm>
          <a:prstGeom prst="rect">
            <a:avLst/>
          </a:prstGeom>
        </p:spPr>
      </p:pic>
      <p:sp>
        <p:nvSpPr>
          <p:cNvPr id="3" name="Picture Placeholder 2"/>
          <p:cNvSpPr>
            <a:spLocks noGrp="1"/>
          </p:cNvSpPr>
          <p:nvPr>
            <p:ph type="pic" idx="1" hasCustomPrompt="1"/>
          </p:nvPr>
        </p:nvSpPr>
        <p:spPr>
          <a:xfrm>
            <a:off x="1792288" y="612775"/>
            <a:ext cx="54864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a picture</a:t>
            </a:r>
          </a:p>
        </p:txBody>
      </p:sp>
      <p:sp>
        <p:nvSpPr>
          <p:cNvPr id="2" name="Title 1"/>
          <p:cNvSpPr>
            <a:spLocks noGrp="1"/>
          </p:cNvSpPr>
          <p:nvPr>
            <p:ph type="title" hasCustomPrompt="1"/>
          </p:nvPr>
        </p:nvSpPr>
        <p:spPr>
          <a:xfrm>
            <a:off x="1792288" y="4343400"/>
            <a:ext cx="5486400" cy="566738"/>
          </a:xfrm>
        </p:spPr>
        <p:txBody>
          <a:bodyPr anchor="b"/>
          <a:lstStyle>
            <a:lvl1pPr algn="l">
              <a:defRPr sz="2000" b="1"/>
            </a:lvl1pPr>
          </a:lstStyle>
          <a:p>
            <a:r>
              <a:rPr lang="en-US" dirty="0"/>
              <a:t>Add title</a:t>
            </a:r>
          </a:p>
        </p:txBody>
      </p:sp>
      <p:sp>
        <p:nvSpPr>
          <p:cNvPr id="4" name="Text Placeholder 3"/>
          <p:cNvSpPr>
            <a:spLocks noGrp="1"/>
          </p:cNvSpPr>
          <p:nvPr>
            <p:ph type="body" sz="half" idx="2" hasCustomPrompt="1"/>
          </p:nvPr>
        </p:nvSpPr>
        <p:spPr>
          <a:xfrm>
            <a:off x="1792288" y="4953000"/>
            <a:ext cx="5486400" cy="5334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subtext</a:t>
            </a:r>
          </a:p>
        </p:txBody>
      </p:sp>
      <p:sp>
        <p:nvSpPr>
          <p:cNvPr id="7" name="Slide Number Placeholder 6"/>
          <p:cNvSpPr>
            <a:spLocks noGrp="1"/>
          </p:cNvSpPr>
          <p:nvPr>
            <p:ph type="sldNum" sz="quarter" idx="12"/>
          </p:nvPr>
        </p:nvSpPr>
        <p:spPr/>
        <p:txBody>
          <a:bodyPr/>
          <a:lstStyle/>
          <a:p>
            <a:fld id="{7AA28999-D008-419E-9628-EE1C64F81F4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1618"/>
            <a:ext cx="9143999" cy="7065818"/>
          </a:xfrm>
          <a:prstGeom prst="rect">
            <a:avLst/>
          </a:prstGeom>
        </p:spPr>
      </p:pic>
      <p:sp>
        <p:nvSpPr>
          <p:cNvPr id="8" name="Title 1"/>
          <p:cNvSpPr>
            <a:spLocks noGrp="1"/>
          </p:cNvSpPr>
          <p:nvPr>
            <p:ph type="title" hasCustomPrompt="1"/>
          </p:nvPr>
        </p:nvSpPr>
        <p:spPr>
          <a:xfrm>
            <a:off x="457200" y="1981200"/>
            <a:ext cx="8229600" cy="1143000"/>
          </a:xfrm>
        </p:spPr>
        <p:txBody>
          <a:bodyPr/>
          <a:lstStyle>
            <a:lvl1pPr>
              <a:defRPr>
                <a:solidFill>
                  <a:schemeClr val="bg1"/>
                </a:solidFill>
              </a:defRPr>
            </a:lvl1pPr>
          </a:lstStyle>
          <a:p>
            <a:r>
              <a:rPr lang="en-US" dirty="0"/>
              <a:t>Add closing slide title</a:t>
            </a:r>
          </a:p>
        </p:txBody>
      </p:sp>
      <p:sp>
        <p:nvSpPr>
          <p:cNvPr id="9" name="Title 1"/>
          <p:cNvSpPr txBox="1">
            <a:spLocks/>
          </p:cNvSpPr>
          <p:nvPr userDrawn="1"/>
        </p:nvSpPr>
        <p:spPr>
          <a:xfrm>
            <a:off x="1792288" y="3429000"/>
            <a:ext cx="5486400" cy="566738"/>
          </a:xfrm>
          <a:prstGeom prst="rect">
            <a:avLst/>
          </a:prstGeom>
        </p:spPr>
        <p:txBody>
          <a:bodyPr vert="horz" lIns="91440" tIns="45720" rIns="91440" bIns="45720" rtlCol="0" anchor="b">
            <a:normAutofit/>
          </a:bodyPr>
          <a:lstStyle>
            <a:lvl1pPr algn="l">
              <a:defRPr sz="2000" b="1"/>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Administration for Community Living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53200" y="5760433"/>
            <a:ext cx="2323714" cy="961042"/>
          </a:xfrm>
          <a:prstGeom prst="rect">
            <a:avLst/>
          </a:prstGeom>
        </p:spPr>
      </p:pic>
      <p:sp>
        <p:nvSpPr>
          <p:cNvPr id="6" name="Slide Number Placeholder 3"/>
          <p:cNvSpPr>
            <a:spLocks noGrp="1"/>
          </p:cNvSpPr>
          <p:nvPr>
            <p:ph type="sldNum" sz="quarter" idx="12"/>
          </p:nvPr>
        </p:nvSpPr>
        <p:spPr>
          <a:xfrm>
            <a:off x="3505200" y="6356350"/>
            <a:ext cx="2133600" cy="365125"/>
          </a:xfrm>
        </p:spPr>
        <p:txBody>
          <a:bodyPr/>
          <a:lstStyle/>
          <a:p>
            <a:fld id="{7AA28999-D008-419E-9628-EE1C64F81F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400">
                <a:solidFill>
                  <a:schemeClr val="bg1">
                    <a:lumMod val="85000"/>
                  </a:schemeClr>
                </a:solidFill>
              </a:defRPr>
            </a:lvl1pPr>
          </a:lstStyle>
          <a:p>
            <a:fld id="{7AA28999-D008-419E-9628-EE1C64F81F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 id="2147483655" r:id="rId9"/>
  </p:sldLayoutIdLst>
  <p:hf hdr="0" ftr="0" dt="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appliedselfdirection.com/our-team" TargetMode="External"/><Relationship Id="rId2" Type="http://schemas.openxmlformats.org/officeDocument/2006/relationships/hyperlink" Target="mailto:kate@appliedselfdirection.com" TargetMode="Externa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hyperlink" Target="https://www.medicaid.gov/medicaid/home-community-based-services/home-community-based-services-authorities/home-community-based-services-1915c/index.html" TargetMode="External"/><Relationship Id="rId2" Type="http://schemas.openxmlformats.org/officeDocument/2006/relationships/hyperlink" Target="https://www.medicaid.gov/medicaid/section-1115-demo/demonstration-and-waiver-list/index.html?f%5B0%5D=waiver_state_facet%3A991#content#content" TargetMode="Externa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41">
            <a:extLst>
              <a:ext uri="{FF2B5EF4-FFF2-40B4-BE49-F238E27FC236}">
                <a16:creationId xmlns:a16="http://schemas.microsoft.com/office/drawing/2014/main" id="{C2F03ACA-2809-48C3-AD9E-0A3241535DBB}"/>
              </a:ext>
            </a:extLst>
          </p:cNvPr>
          <p:cNvSpPr>
            <a:spLocks noGrp="1"/>
          </p:cNvSpPr>
          <p:nvPr>
            <p:ph type="title" idx="4294967295"/>
          </p:nvPr>
        </p:nvSpPr>
        <p:spPr>
          <a:xfrm>
            <a:off x="76200" y="152400"/>
            <a:ext cx="89154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kumimoji="0" lang="en-US" sz="2000" b="1" i="0" u="none" strike="noStrike" kern="1200" cap="none" spc="0" normalizeH="0" baseline="0" noProof="0" dirty="0">
                <a:ln>
                  <a:noFill/>
                </a:ln>
                <a:solidFill>
                  <a:schemeClr val="bg1"/>
                </a:solidFill>
                <a:effectLst/>
                <a:uLnTx/>
                <a:uFillTx/>
                <a:latin typeface="+mj-lt"/>
                <a:ea typeface="Calibri" panose="020F0502020204030204" pitchFamily="34" charset="0"/>
                <a:cs typeface="+mn-cs"/>
              </a:rPr>
              <a:t>The Voices of People with Disabilities and Older Adults</a:t>
            </a:r>
            <a:endParaRPr kumimoji="0" lang="en-US" sz="2000" b="0" i="0" u="none" strike="noStrike" kern="1200" cap="none" spc="0" normalizeH="0" baseline="0" noProof="0" dirty="0">
              <a:ln>
                <a:noFill/>
              </a:ln>
              <a:solidFill>
                <a:schemeClr val="bg1"/>
              </a:solidFill>
              <a:effectLst/>
              <a:uLnTx/>
              <a:uFillTx/>
              <a:latin typeface="+mj-lt"/>
              <a:ea typeface="+mn-ea"/>
              <a:cs typeface="+mn-cs"/>
            </a:endParaRPr>
          </a:p>
        </p:txBody>
      </p:sp>
      <p:sp>
        <p:nvSpPr>
          <p:cNvPr id="37" name="Subtitle 36">
            <a:extLst>
              <a:ext uri="{FF2B5EF4-FFF2-40B4-BE49-F238E27FC236}">
                <a16:creationId xmlns:a16="http://schemas.microsoft.com/office/drawing/2014/main" id="{07D101D4-B2E9-42E2-8EDE-098F478B8D7C}"/>
              </a:ext>
            </a:extLst>
          </p:cNvPr>
          <p:cNvSpPr>
            <a:spLocks noGrp="1"/>
          </p:cNvSpPr>
          <p:nvPr>
            <p:ph type="subTitle" idx="1"/>
          </p:nvPr>
        </p:nvSpPr>
        <p:spPr>
          <a:xfrm>
            <a:off x="2458872" y="2869734"/>
            <a:ext cx="6532728" cy="533400"/>
          </a:xfrm>
        </p:spPr>
        <p:txBody>
          <a:bodyPr>
            <a:noAutofit/>
          </a:bodyPr>
          <a:lstStyle/>
          <a:p>
            <a:r>
              <a:rPr lang="en-US" sz="2400" b="1" i="0" dirty="0">
                <a:solidFill>
                  <a:schemeClr val="tx2"/>
                </a:solidFill>
                <a:latin typeface="Calibri" panose="020F0502020204030204" pitchFamily="34" charset="0"/>
                <a:ea typeface="Calibri" panose="020F0502020204030204" pitchFamily="34" charset="0"/>
              </a:rPr>
              <a:t>Participant Direction</a:t>
            </a:r>
            <a:endParaRPr lang="en-US" sz="2400" b="1" i="0" dirty="0">
              <a:solidFill>
                <a:schemeClr val="tx2"/>
              </a:solidFill>
              <a:effectLst/>
              <a:latin typeface="Calibri" panose="020F0502020204030204" pitchFamily="34" charset="0"/>
              <a:ea typeface="Calibri" panose="020F0502020204030204" pitchFamily="34" charset="0"/>
            </a:endParaRPr>
          </a:p>
          <a:p>
            <a:r>
              <a:rPr lang="en-US" sz="2000" b="1" i="0" dirty="0">
                <a:solidFill>
                  <a:schemeClr val="tx2"/>
                </a:solidFill>
                <a:latin typeface="Calibri" panose="020F0502020204030204" pitchFamily="34" charset="0"/>
                <a:ea typeface="Calibri" panose="020F0502020204030204" pitchFamily="34" charset="0"/>
              </a:rPr>
              <a:t>No. 4 Getting the Services You Need from the Waiver</a:t>
            </a:r>
            <a:endParaRPr lang="en-US" sz="2000" b="1" i="0" dirty="0">
              <a:solidFill>
                <a:schemeClr val="tx2"/>
              </a:solidFill>
              <a:effectLst/>
              <a:latin typeface="Calibri" panose="020F0502020204030204" pitchFamily="34" charset="0"/>
              <a:ea typeface="Calibri" panose="020F0502020204030204" pitchFamily="34" charset="0"/>
            </a:endParaRPr>
          </a:p>
          <a:p>
            <a:endParaRPr lang="en-US" sz="2400" i="0" dirty="0">
              <a:solidFill>
                <a:schemeClr val="tx2"/>
              </a:solidFill>
            </a:endParaRPr>
          </a:p>
        </p:txBody>
      </p:sp>
      <p:pic>
        <p:nvPicPr>
          <p:cNvPr id="2" name="Picture 17" descr="Administration for Community Living (A C L) logo.">
            <a:extLst>
              <a:ext uri="{FF2B5EF4-FFF2-40B4-BE49-F238E27FC236}">
                <a16:creationId xmlns:a16="http://schemas.microsoft.com/office/drawing/2014/main" id="{90BD2A71-5C5D-15C2-230E-C96ACA63F0DE}"/>
              </a:ext>
              <a:ext uri="{C183D7F6-B498-43B3-948B-1728B52AA6E4}">
                <adec:decorative xmlns:adec="http://schemas.microsoft.com/office/drawing/2017/decorative" val="0"/>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B0FCDC85-0CD9-47B3-B444-C5264D63AE0D}"/>
              </a:ext>
            </a:extLst>
          </p:cNvPr>
          <p:cNvSpPr>
            <a:spLocks noGrp="1"/>
          </p:cNvSpPr>
          <p:nvPr>
            <p:ph type="body" sz="quarter" idx="15"/>
          </p:nvPr>
        </p:nvSpPr>
        <p:spPr>
          <a:xfrm>
            <a:off x="2715336" y="3962400"/>
            <a:ext cx="6019800" cy="2286000"/>
          </a:xfrm>
        </p:spPr>
        <p:txBody>
          <a:bodyPr/>
          <a:lstStyle/>
          <a:p>
            <a:r>
              <a:rPr lang="en-US" sz="2000" b="1" dirty="0"/>
              <a:t>Nancy Thaler, </a:t>
            </a:r>
            <a:r>
              <a:rPr lang="en-US" sz="2000" dirty="0"/>
              <a:t>Senior Policy Advisor</a:t>
            </a:r>
          </a:p>
          <a:p>
            <a:r>
              <a:rPr lang="en-US" sz="2000" dirty="0"/>
              <a:t>Administration for Community  Living</a:t>
            </a:r>
          </a:p>
          <a:p>
            <a:endParaRPr lang="en-US" sz="2000" dirty="0"/>
          </a:p>
          <a:p>
            <a:r>
              <a:rPr lang="en-US" sz="2000" b="1" dirty="0"/>
              <a:t>Kate Murray, </a:t>
            </a:r>
            <a:r>
              <a:rPr lang="en-US" sz="2000" dirty="0"/>
              <a:t>President</a:t>
            </a:r>
          </a:p>
          <a:p>
            <a:r>
              <a:rPr lang="en-US" sz="2000" dirty="0"/>
              <a:t>Applied Self-Direction  </a:t>
            </a:r>
          </a:p>
          <a:p>
            <a:endParaRPr lang="en-US" sz="2000" b="1" dirty="0"/>
          </a:p>
          <a:p>
            <a:endParaRPr lang="en-US" sz="2000" dirty="0"/>
          </a:p>
          <a:p>
            <a:endParaRPr lang="en-US" dirty="0"/>
          </a:p>
        </p:txBody>
      </p:sp>
    </p:spTree>
    <p:extLst>
      <p:ext uri="{BB962C8B-B14F-4D97-AF65-F5344CB8AC3E}">
        <p14:creationId xmlns:p14="http://schemas.microsoft.com/office/powerpoint/2010/main" val="113401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B0EC-2E2D-15DA-EB4C-3735683D60CF}"/>
              </a:ext>
            </a:extLst>
          </p:cNvPr>
          <p:cNvSpPr>
            <a:spLocks noGrp="1"/>
          </p:cNvSpPr>
          <p:nvPr>
            <p:ph type="title"/>
          </p:nvPr>
        </p:nvSpPr>
        <p:spPr/>
        <p:txBody>
          <a:bodyPr/>
          <a:lstStyle/>
          <a:p>
            <a:r>
              <a:rPr lang="en-US" dirty="0"/>
              <a:t>Employer and Budget Authority</a:t>
            </a:r>
          </a:p>
        </p:txBody>
      </p:sp>
      <p:sp>
        <p:nvSpPr>
          <p:cNvPr id="3" name="Content Placeholder 2">
            <a:extLst>
              <a:ext uri="{FF2B5EF4-FFF2-40B4-BE49-F238E27FC236}">
                <a16:creationId xmlns:a16="http://schemas.microsoft.com/office/drawing/2014/main" id="{CA9B2190-D52A-9E45-E084-428BF9252219}"/>
              </a:ext>
            </a:extLst>
          </p:cNvPr>
          <p:cNvSpPr>
            <a:spLocks noGrp="1"/>
          </p:cNvSpPr>
          <p:nvPr>
            <p:ph sz="half" idx="1"/>
          </p:nvPr>
        </p:nvSpPr>
        <p:spPr/>
        <p:txBody>
          <a:bodyPr/>
          <a:lstStyle/>
          <a:p>
            <a:pPr marL="0" indent="0">
              <a:buNone/>
            </a:pPr>
            <a:r>
              <a:rPr lang="en-US" b="1" dirty="0"/>
              <a:t>Employer Authority</a:t>
            </a:r>
          </a:p>
          <a:p>
            <a:r>
              <a:rPr lang="en-US" dirty="0">
                <a:solidFill>
                  <a:schemeClr val="accent4">
                    <a:lumMod val="75000"/>
                  </a:schemeClr>
                </a:solidFill>
              </a:rPr>
              <a:t>Participants recruit, hire, supervise and direct the workers who furnish supports.</a:t>
            </a:r>
          </a:p>
          <a:p>
            <a:endParaRPr lang="en-US" dirty="0"/>
          </a:p>
        </p:txBody>
      </p:sp>
      <p:sp>
        <p:nvSpPr>
          <p:cNvPr id="4" name="Content Placeholder 3">
            <a:extLst>
              <a:ext uri="{FF2B5EF4-FFF2-40B4-BE49-F238E27FC236}">
                <a16:creationId xmlns:a16="http://schemas.microsoft.com/office/drawing/2014/main" id="{38C673AB-4821-8226-C815-51C2FAB4BC1C}"/>
              </a:ext>
            </a:extLst>
          </p:cNvPr>
          <p:cNvSpPr>
            <a:spLocks noGrp="1"/>
          </p:cNvSpPr>
          <p:nvPr>
            <p:ph sz="half" idx="2"/>
          </p:nvPr>
        </p:nvSpPr>
        <p:spPr/>
        <p:txBody>
          <a:bodyPr/>
          <a:lstStyle/>
          <a:p>
            <a:pPr marL="0" indent="0">
              <a:buNone/>
            </a:pPr>
            <a:r>
              <a:rPr lang="en-US" b="1" dirty="0"/>
              <a:t>Budget Authority</a:t>
            </a:r>
          </a:p>
          <a:p>
            <a:r>
              <a:rPr lang="en-US" dirty="0">
                <a:solidFill>
                  <a:schemeClr val="accent4">
                    <a:lumMod val="75000"/>
                  </a:schemeClr>
                </a:solidFill>
              </a:rPr>
              <a:t>Participants manage a flexible budget.</a:t>
            </a:r>
          </a:p>
          <a:p>
            <a:pPr lvl="1"/>
            <a:r>
              <a:rPr lang="en-US" dirty="0">
                <a:solidFill>
                  <a:schemeClr val="accent4">
                    <a:lumMod val="75000"/>
                  </a:schemeClr>
                </a:solidFill>
              </a:rPr>
              <a:t>Can set rates of pay for staff</a:t>
            </a:r>
          </a:p>
          <a:p>
            <a:pPr lvl="1"/>
            <a:r>
              <a:rPr lang="en-US" dirty="0">
                <a:solidFill>
                  <a:schemeClr val="accent4">
                    <a:lumMod val="75000"/>
                  </a:schemeClr>
                </a:solidFill>
              </a:rPr>
              <a:t>May be able to use budget to purchase goods and non-employee services</a:t>
            </a:r>
          </a:p>
        </p:txBody>
      </p:sp>
      <p:sp>
        <p:nvSpPr>
          <p:cNvPr id="5" name="Slide Number Placeholder 4">
            <a:extLst>
              <a:ext uri="{FF2B5EF4-FFF2-40B4-BE49-F238E27FC236}">
                <a16:creationId xmlns:a16="http://schemas.microsoft.com/office/drawing/2014/main" id="{6702B0C0-A68D-C451-A378-2042AFA4751E}"/>
              </a:ext>
            </a:extLst>
          </p:cNvPr>
          <p:cNvSpPr>
            <a:spLocks noGrp="1"/>
          </p:cNvSpPr>
          <p:nvPr>
            <p:ph type="sldNum" sz="quarter" idx="12"/>
          </p:nvPr>
        </p:nvSpPr>
        <p:spPr/>
        <p:txBody>
          <a:bodyPr/>
          <a:lstStyle/>
          <a:p>
            <a:fld id="{7AA28999-D008-419E-9628-EE1C64F81F4C}" type="slidenum">
              <a:rPr lang="en-US" smtClean="0"/>
              <a:pPr/>
              <a:t>10</a:t>
            </a:fld>
            <a:endParaRPr lang="en-US" dirty="0"/>
          </a:p>
        </p:txBody>
      </p:sp>
    </p:spTree>
    <p:extLst>
      <p:ext uri="{BB962C8B-B14F-4D97-AF65-F5344CB8AC3E}">
        <p14:creationId xmlns:p14="http://schemas.microsoft.com/office/powerpoint/2010/main" val="2118976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4207-613D-E834-41FF-77B948929978}"/>
              </a:ext>
            </a:extLst>
          </p:cNvPr>
          <p:cNvSpPr>
            <a:spLocks noGrp="1"/>
          </p:cNvSpPr>
          <p:nvPr>
            <p:ph type="title"/>
          </p:nvPr>
        </p:nvSpPr>
        <p:spPr>
          <a:xfrm>
            <a:off x="457200" y="274638"/>
            <a:ext cx="8229600" cy="1143000"/>
          </a:xfrm>
        </p:spPr>
        <p:txBody>
          <a:bodyPr anchor="ctr">
            <a:normAutofit/>
          </a:bodyPr>
          <a:lstStyle/>
          <a:p>
            <a:r>
              <a:rPr lang="en-US" dirty="0"/>
              <a:t>Introducing Participant Direction</a:t>
            </a:r>
          </a:p>
        </p:txBody>
      </p:sp>
      <p:pic>
        <p:nvPicPr>
          <p:cNvPr id="11" name="Content Placeholder 10">
            <a:extLst>
              <a:ext uri="{FF2B5EF4-FFF2-40B4-BE49-F238E27FC236}">
                <a16:creationId xmlns:a16="http://schemas.microsoft.com/office/drawing/2014/main" id="{9C403C34-82C5-ED6F-6E5A-364B31D32ADA}"/>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1035" y="1531938"/>
            <a:ext cx="8941930" cy="1897062"/>
          </a:xfrm>
          <a:noFill/>
        </p:spPr>
      </p:pic>
      <p:sp>
        <p:nvSpPr>
          <p:cNvPr id="16" name="Content Placeholder 3">
            <a:extLst>
              <a:ext uri="{FF2B5EF4-FFF2-40B4-BE49-F238E27FC236}">
                <a16:creationId xmlns:a16="http://schemas.microsoft.com/office/drawing/2014/main" id="{CB837FD3-19AF-E57F-393E-1300F20631C6}"/>
              </a:ext>
            </a:extLst>
          </p:cNvPr>
          <p:cNvSpPr>
            <a:spLocks noGrp="1"/>
          </p:cNvSpPr>
          <p:nvPr>
            <p:ph sz="half" idx="2"/>
          </p:nvPr>
        </p:nvSpPr>
        <p:spPr>
          <a:xfrm>
            <a:off x="609600" y="3741738"/>
            <a:ext cx="8077200" cy="1600200"/>
          </a:xfrm>
        </p:spPr>
        <p:txBody>
          <a:bodyPr/>
          <a:lstStyle/>
          <a:p>
            <a:r>
              <a:rPr lang="en-US" dirty="0">
                <a:solidFill>
                  <a:schemeClr val="accent4">
                    <a:lumMod val="75000"/>
                  </a:schemeClr>
                </a:solidFill>
              </a:rPr>
              <a:t>States must describe how participants are informed about participant direction, when </a:t>
            </a:r>
            <a:r>
              <a:rPr lang="en-US">
                <a:solidFill>
                  <a:schemeClr val="accent4">
                    <a:lumMod val="75000"/>
                  </a:schemeClr>
                </a:solidFill>
              </a:rPr>
              <a:t>they are </a:t>
            </a:r>
            <a:r>
              <a:rPr lang="en-US" dirty="0">
                <a:solidFill>
                  <a:schemeClr val="accent4">
                    <a:lumMod val="75000"/>
                  </a:schemeClr>
                </a:solidFill>
              </a:rPr>
              <a:t>informed, and who informs them</a:t>
            </a:r>
          </a:p>
        </p:txBody>
      </p:sp>
      <p:sp>
        <p:nvSpPr>
          <p:cNvPr id="5" name="Slide Number Placeholder 4">
            <a:extLst>
              <a:ext uri="{FF2B5EF4-FFF2-40B4-BE49-F238E27FC236}">
                <a16:creationId xmlns:a16="http://schemas.microsoft.com/office/drawing/2014/main" id="{AA64BAF9-0639-96CD-CEAA-492FCE1CD8DA}"/>
              </a:ext>
            </a:extLst>
          </p:cNvPr>
          <p:cNvSpPr>
            <a:spLocks noGrp="1"/>
          </p:cNvSpPr>
          <p:nvPr>
            <p:ph type="sldNum" sz="quarter" idx="12"/>
          </p:nvPr>
        </p:nvSpPr>
        <p:spPr>
          <a:xfrm>
            <a:off x="3505200" y="6356350"/>
            <a:ext cx="2133600" cy="365125"/>
          </a:xfrm>
        </p:spPr>
        <p:txBody>
          <a:bodyPr anchor="ctr">
            <a:normAutofit/>
          </a:bodyPr>
          <a:lstStyle/>
          <a:p>
            <a:pPr>
              <a:spcAft>
                <a:spcPts val="600"/>
              </a:spcAft>
            </a:pPr>
            <a:fld id="{7AA28999-D008-419E-9628-EE1C64F81F4C}" type="slidenum">
              <a:rPr lang="en-US" smtClean="0"/>
              <a:pPr>
                <a:spcAft>
                  <a:spcPts val="600"/>
                </a:spcAft>
              </a:pPr>
              <a:t>11</a:t>
            </a:fld>
            <a:endParaRPr lang="en-US"/>
          </a:p>
        </p:txBody>
      </p:sp>
    </p:spTree>
    <p:extLst>
      <p:ext uri="{BB962C8B-B14F-4D97-AF65-F5344CB8AC3E}">
        <p14:creationId xmlns:p14="http://schemas.microsoft.com/office/powerpoint/2010/main" val="4159221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4207-613D-E834-41FF-77B948929978}"/>
              </a:ext>
            </a:extLst>
          </p:cNvPr>
          <p:cNvSpPr>
            <a:spLocks noGrp="1"/>
          </p:cNvSpPr>
          <p:nvPr>
            <p:ph type="title"/>
          </p:nvPr>
        </p:nvSpPr>
        <p:spPr>
          <a:xfrm>
            <a:off x="457200" y="274638"/>
            <a:ext cx="8229600" cy="1143000"/>
          </a:xfrm>
        </p:spPr>
        <p:txBody>
          <a:bodyPr anchor="ctr">
            <a:normAutofit fontScale="90000"/>
          </a:bodyPr>
          <a:lstStyle/>
          <a:p>
            <a:r>
              <a:rPr lang="en-US" dirty="0"/>
              <a:t>Appendix E-1-f: Use of Representatives</a:t>
            </a:r>
          </a:p>
        </p:txBody>
      </p:sp>
      <p:sp>
        <p:nvSpPr>
          <p:cNvPr id="16" name="Content Placeholder 3">
            <a:extLst>
              <a:ext uri="{FF2B5EF4-FFF2-40B4-BE49-F238E27FC236}">
                <a16:creationId xmlns:a16="http://schemas.microsoft.com/office/drawing/2014/main" id="{CB837FD3-19AF-E57F-393E-1300F20631C6}"/>
              </a:ext>
              <a:ext uri="{C183D7F6-B498-43B3-948B-1728B52AA6E4}">
                <adec:decorative xmlns:adec="http://schemas.microsoft.com/office/drawing/2017/decorative" val="0"/>
              </a:ext>
            </a:extLst>
          </p:cNvPr>
          <p:cNvSpPr>
            <a:spLocks noGrp="1"/>
          </p:cNvSpPr>
          <p:nvPr>
            <p:ph sz="half" idx="2"/>
          </p:nvPr>
        </p:nvSpPr>
        <p:spPr>
          <a:xfrm>
            <a:off x="609600" y="3741738"/>
            <a:ext cx="8077200" cy="1600200"/>
          </a:xfrm>
        </p:spPr>
        <p:txBody>
          <a:bodyPr>
            <a:normAutofit fontScale="92500" lnSpcReduction="10000"/>
          </a:bodyPr>
          <a:lstStyle/>
          <a:p>
            <a:r>
              <a:rPr lang="en-US" dirty="0">
                <a:solidFill>
                  <a:schemeClr val="accent4">
                    <a:lumMod val="75000"/>
                  </a:schemeClr>
                </a:solidFill>
              </a:rPr>
              <a:t>The waiver will show whether a participant can appoint a representative to handle some or all employer duties on their behalf</a:t>
            </a:r>
          </a:p>
          <a:p>
            <a:r>
              <a:rPr lang="en-US" dirty="0">
                <a:solidFill>
                  <a:schemeClr val="accent4">
                    <a:lumMod val="75000"/>
                  </a:schemeClr>
                </a:solidFill>
              </a:rPr>
              <a:t>Nearly all states allow for using representatives</a:t>
            </a:r>
          </a:p>
        </p:txBody>
      </p:sp>
      <p:pic>
        <p:nvPicPr>
          <p:cNvPr id="4" name="Picture 3">
            <a:extLst>
              <a:ext uri="{FF2B5EF4-FFF2-40B4-BE49-F238E27FC236}">
                <a16:creationId xmlns:a16="http://schemas.microsoft.com/office/drawing/2014/main" id="{64885BB8-FB90-8532-99D9-B5F91C168F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16062"/>
            <a:ext cx="8229600" cy="2088107"/>
          </a:xfrm>
          <a:prstGeom prst="rect">
            <a:avLst/>
          </a:prstGeom>
        </p:spPr>
      </p:pic>
      <p:sp>
        <p:nvSpPr>
          <p:cNvPr id="5" name="Slide Number Placeholder 4">
            <a:extLst>
              <a:ext uri="{FF2B5EF4-FFF2-40B4-BE49-F238E27FC236}">
                <a16:creationId xmlns:a16="http://schemas.microsoft.com/office/drawing/2014/main" id="{AA64BAF9-0639-96CD-CEAA-492FCE1CD8DA}"/>
              </a:ext>
              <a:ext uri="{C183D7F6-B498-43B3-948B-1728B52AA6E4}">
                <adec:decorative xmlns:adec="http://schemas.microsoft.com/office/drawing/2017/decorative" val="1"/>
              </a:ext>
            </a:extLst>
          </p:cNvPr>
          <p:cNvSpPr>
            <a:spLocks noGrp="1"/>
          </p:cNvSpPr>
          <p:nvPr>
            <p:ph type="sldNum" sz="quarter" idx="12"/>
          </p:nvPr>
        </p:nvSpPr>
        <p:spPr>
          <a:xfrm>
            <a:off x="3505200" y="6356350"/>
            <a:ext cx="2133600" cy="365125"/>
          </a:xfrm>
        </p:spPr>
        <p:txBody>
          <a:bodyPr anchor="ctr">
            <a:normAutofit/>
          </a:bodyPr>
          <a:lstStyle/>
          <a:p>
            <a:pPr>
              <a:spcAft>
                <a:spcPts val="600"/>
              </a:spcAft>
            </a:pPr>
            <a:fld id="{7AA28999-D008-419E-9628-EE1C64F81F4C}" type="slidenum">
              <a:rPr lang="en-US" smtClean="0"/>
              <a:pPr>
                <a:spcAft>
                  <a:spcPts val="600"/>
                </a:spcAft>
              </a:pPr>
              <a:t>12</a:t>
            </a:fld>
            <a:endParaRPr lang="en-US" dirty="0"/>
          </a:p>
        </p:txBody>
      </p:sp>
    </p:spTree>
    <p:extLst>
      <p:ext uri="{BB962C8B-B14F-4D97-AF65-F5344CB8AC3E}">
        <p14:creationId xmlns:p14="http://schemas.microsoft.com/office/powerpoint/2010/main" val="1173555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4207-613D-E834-41FF-77B948929978}"/>
              </a:ext>
            </a:extLst>
          </p:cNvPr>
          <p:cNvSpPr>
            <a:spLocks noGrp="1"/>
          </p:cNvSpPr>
          <p:nvPr>
            <p:ph type="title"/>
          </p:nvPr>
        </p:nvSpPr>
        <p:spPr>
          <a:xfrm>
            <a:off x="381000" y="274638"/>
            <a:ext cx="8229600" cy="1143000"/>
          </a:xfrm>
        </p:spPr>
        <p:txBody>
          <a:bodyPr anchor="ctr">
            <a:normAutofit fontScale="90000"/>
          </a:bodyPr>
          <a:lstStyle/>
          <a:p>
            <a:r>
              <a:rPr lang="en-US" dirty="0"/>
              <a:t>Appendix E-1-g: What Services Can Be Self-Directed?</a:t>
            </a:r>
          </a:p>
        </p:txBody>
      </p:sp>
      <p:sp>
        <p:nvSpPr>
          <p:cNvPr id="5" name="Slide Number Placeholder 4">
            <a:extLst>
              <a:ext uri="{FF2B5EF4-FFF2-40B4-BE49-F238E27FC236}">
                <a16:creationId xmlns:a16="http://schemas.microsoft.com/office/drawing/2014/main" id="{AA64BAF9-0639-96CD-CEAA-492FCE1CD8DA}"/>
              </a:ext>
            </a:extLst>
          </p:cNvPr>
          <p:cNvSpPr>
            <a:spLocks noGrp="1"/>
          </p:cNvSpPr>
          <p:nvPr>
            <p:ph type="sldNum" sz="quarter" idx="12"/>
          </p:nvPr>
        </p:nvSpPr>
        <p:spPr>
          <a:xfrm>
            <a:off x="3505200" y="6356350"/>
            <a:ext cx="2133600" cy="365125"/>
          </a:xfrm>
        </p:spPr>
        <p:txBody>
          <a:bodyPr anchor="ctr">
            <a:normAutofit/>
          </a:bodyPr>
          <a:lstStyle/>
          <a:p>
            <a:pPr>
              <a:spcAft>
                <a:spcPts val="600"/>
              </a:spcAft>
            </a:pPr>
            <a:fld id="{7AA28999-D008-419E-9628-EE1C64F81F4C}" type="slidenum">
              <a:rPr lang="en-US" smtClean="0"/>
              <a:pPr>
                <a:spcAft>
                  <a:spcPts val="600"/>
                </a:spcAft>
              </a:pPr>
              <a:t>13</a:t>
            </a:fld>
            <a:endParaRPr lang="en-US" dirty="0"/>
          </a:p>
        </p:txBody>
      </p:sp>
      <p:pic>
        <p:nvPicPr>
          <p:cNvPr id="6" name="Picture 5">
            <a:extLst>
              <a:ext uri="{FF2B5EF4-FFF2-40B4-BE49-F238E27FC236}">
                <a16:creationId xmlns:a16="http://schemas.microsoft.com/office/drawing/2014/main" id="{CD2201DA-DBED-D3AF-20C7-0AB10CFCE64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32311"/>
            <a:ext cx="7772400" cy="3395866"/>
          </a:xfrm>
          <a:prstGeom prst="rect">
            <a:avLst/>
          </a:prstGeom>
        </p:spPr>
      </p:pic>
      <p:sp>
        <p:nvSpPr>
          <p:cNvPr id="16" name="Content Placeholder 3">
            <a:extLst>
              <a:ext uri="{FF2B5EF4-FFF2-40B4-BE49-F238E27FC236}">
                <a16:creationId xmlns:a16="http://schemas.microsoft.com/office/drawing/2014/main" id="{CB837FD3-19AF-E57F-393E-1300F20631C6}"/>
              </a:ext>
            </a:extLst>
          </p:cNvPr>
          <p:cNvSpPr>
            <a:spLocks noGrp="1"/>
          </p:cNvSpPr>
          <p:nvPr>
            <p:ph sz="half" idx="2"/>
          </p:nvPr>
        </p:nvSpPr>
        <p:spPr>
          <a:xfrm>
            <a:off x="5029200" y="2590800"/>
            <a:ext cx="3962400" cy="3120736"/>
          </a:xfrm>
        </p:spPr>
        <p:txBody>
          <a:bodyPr>
            <a:normAutofit fontScale="92500" lnSpcReduction="10000"/>
          </a:bodyPr>
          <a:lstStyle/>
          <a:p>
            <a:r>
              <a:rPr lang="en-US" dirty="0">
                <a:solidFill>
                  <a:schemeClr val="accent4">
                    <a:lumMod val="75000"/>
                  </a:schemeClr>
                </a:solidFill>
              </a:rPr>
              <a:t>Appendix E-1-g shows every waiver service that can be self-directed</a:t>
            </a:r>
          </a:p>
          <a:p>
            <a:r>
              <a:rPr lang="en-US" dirty="0">
                <a:solidFill>
                  <a:schemeClr val="accent4">
                    <a:lumMod val="75000"/>
                  </a:schemeClr>
                </a:solidFill>
              </a:rPr>
              <a:t>The table also shows whether each service has employer authority, budget authority, or both</a:t>
            </a:r>
          </a:p>
        </p:txBody>
      </p:sp>
    </p:spTree>
    <p:extLst>
      <p:ext uri="{BB962C8B-B14F-4D97-AF65-F5344CB8AC3E}">
        <p14:creationId xmlns:p14="http://schemas.microsoft.com/office/powerpoint/2010/main" val="38043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A838-638A-7F3E-B996-ED75DA134488}"/>
              </a:ext>
            </a:extLst>
          </p:cNvPr>
          <p:cNvSpPr>
            <a:spLocks noGrp="1"/>
          </p:cNvSpPr>
          <p:nvPr>
            <p:ph type="title"/>
          </p:nvPr>
        </p:nvSpPr>
        <p:spPr/>
        <p:txBody>
          <a:bodyPr>
            <a:normAutofit fontScale="90000"/>
          </a:bodyPr>
          <a:lstStyle/>
          <a:p>
            <a:r>
              <a:rPr lang="en-US" dirty="0"/>
              <a:t>Appendix E-1-h: Financial Management Services (FMS)</a:t>
            </a:r>
          </a:p>
        </p:txBody>
      </p:sp>
      <p:pic>
        <p:nvPicPr>
          <p:cNvPr id="7" name="Content Placeholder 6" descr="States must describe how financial services are being offered. ">
            <a:extLst>
              <a:ext uri="{FF2B5EF4-FFF2-40B4-BE49-F238E27FC236}">
                <a16:creationId xmlns:a16="http://schemas.microsoft.com/office/drawing/2014/main" id="{38160A87-D2FB-A1F7-5C72-10BE3E559F8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0862" y="1905000"/>
            <a:ext cx="8584538" cy="3505200"/>
          </a:xfrm>
        </p:spPr>
      </p:pic>
      <p:sp>
        <p:nvSpPr>
          <p:cNvPr id="5" name="Slide Number Placeholder 4">
            <a:extLst>
              <a:ext uri="{FF2B5EF4-FFF2-40B4-BE49-F238E27FC236}">
                <a16:creationId xmlns:a16="http://schemas.microsoft.com/office/drawing/2014/main" id="{ABDA1D04-191C-37F3-1D0A-A0E8EECE4C23}"/>
              </a:ext>
            </a:extLst>
          </p:cNvPr>
          <p:cNvSpPr>
            <a:spLocks noGrp="1"/>
          </p:cNvSpPr>
          <p:nvPr>
            <p:ph type="sldNum" sz="quarter" idx="12"/>
          </p:nvPr>
        </p:nvSpPr>
        <p:spPr/>
        <p:txBody>
          <a:bodyPr/>
          <a:lstStyle/>
          <a:p>
            <a:fld id="{7AA28999-D008-419E-9628-EE1C64F81F4C}" type="slidenum">
              <a:rPr lang="en-US" smtClean="0"/>
              <a:pPr/>
              <a:t>14</a:t>
            </a:fld>
            <a:endParaRPr lang="en-US" dirty="0"/>
          </a:p>
        </p:txBody>
      </p:sp>
    </p:spTree>
    <p:extLst>
      <p:ext uri="{BB962C8B-B14F-4D97-AF65-F5344CB8AC3E}">
        <p14:creationId xmlns:p14="http://schemas.microsoft.com/office/powerpoint/2010/main" val="366808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A838-638A-7F3E-B996-ED75DA134488}"/>
              </a:ext>
            </a:extLst>
          </p:cNvPr>
          <p:cNvSpPr>
            <a:spLocks noGrp="1"/>
          </p:cNvSpPr>
          <p:nvPr>
            <p:ph type="title"/>
          </p:nvPr>
        </p:nvSpPr>
        <p:spPr/>
        <p:txBody>
          <a:bodyPr>
            <a:noAutofit/>
          </a:bodyPr>
          <a:lstStyle/>
          <a:p>
            <a:r>
              <a:rPr lang="en-US" sz="3200" dirty="0"/>
              <a:t>Appendix E-1-j: Information and Assistance in Support of Participant Direction</a:t>
            </a:r>
          </a:p>
        </p:txBody>
      </p:sp>
      <p:sp>
        <p:nvSpPr>
          <p:cNvPr id="5" name="Slide Number Placeholder 4">
            <a:extLst>
              <a:ext uri="{FF2B5EF4-FFF2-40B4-BE49-F238E27FC236}">
                <a16:creationId xmlns:a16="http://schemas.microsoft.com/office/drawing/2014/main" id="{ABDA1D04-191C-37F3-1D0A-A0E8EECE4C23}"/>
              </a:ext>
            </a:extLst>
          </p:cNvPr>
          <p:cNvSpPr>
            <a:spLocks noGrp="1"/>
          </p:cNvSpPr>
          <p:nvPr>
            <p:ph type="sldNum" sz="quarter" idx="12"/>
          </p:nvPr>
        </p:nvSpPr>
        <p:spPr/>
        <p:txBody>
          <a:bodyPr/>
          <a:lstStyle/>
          <a:p>
            <a:fld id="{7AA28999-D008-419E-9628-EE1C64F81F4C}" type="slidenum">
              <a:rPr lang="en-US" smtClean="0"/>
              <a:pPr/>
              <a:t>15</a:t>
            </a:fld>
            <a:endParaRPr lang="en-US" dirty="0"/>
          </a:p>
        </p:txBody>
      </p:sp>
      <p:pic>
        <p:nvPicPr>
          <p:cNvPr id="8" name="Content Placeholder 7" descr="Text&#10;&#10;This section from the requires the states to specify how assistance and support are provided">
            <a:extLst>
              <a:ext uri="{FF2B5EF4-FFF2-40B4-BE49-F238E27FC236}">
                <a16:creationId xmlns:a16="http://schemas.microsoft.com/office/drawing/2014/main" id="{918DBCD1-D0D8-A06D-10AE-9260F472487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04268" y="2796126"/>
            <a:ext cx="8534400" cy="1260112"/>
          </a:xfrm>
        </p:spPr>
      </p:pic>
      <p:pic>
        <p:nvPicPr>
          <p:cNvPr id="10" name="Picture 9">
            <a:extLst>
              <a:ext uri="{FF2B5EF4-FFF2-40B4-BE49-F238E27FC236}">
                <a16:creationId xmlns:a16="http://schemas.microsoft.com/office/drawing/2014/main" id="{EB96B07D-20C8-EFE2-563B-9985251BF27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634" y="4116814"/>
            <a:ext cx="7772400" cy="490491"/>
          </a:xfrm>
          <a:prstGeom prst="rect">
            <a:avLst/>
          </a:prstGeom>
        </p:spPr>
      </p:pic>
      <p:pic>
        <p:nvPicPr>
          <p:cNvPr id="14" name="Picture 13">
            <a:extLst>
              <a:ext uri="{FF2B5EF4-FFF2-40B4-BE49-F238E27FC236}">
                <a16:creationId xmlns:a16="http://schemas.microsoft.com/office/drawing/2014/main" id="{B7005ACB-A06C-2912-00A7-7D3441A6F36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634" y="4692629"/>
            <a:ext cx="7772400" cy="866577"/>
          </a:xfrm>
          <a:prstGeom prst="rect">
            <a:avLst/>
          </a:prstGeom>
        </p:spPr>
      </p:pic>
      <p:pic>
        <p:nvPicPr>
          <p:cNvPr id="16" name="Picture 15">
            <a:extLst>
              <a:ext uri="{FF2B5EF4-FFF2-40B4-BE49-F238E27FC236}">
                <a16:creationId xmlns:a16="http://schemas.microsoft.com/office/drawing/2014/main" id="{76D19694-6C53-6DE0-9E4F-63E897C8277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634" y="5644530"/>
            <a:ext cx="7772400" cy="603870"/>
          </a:xfrm>
          <a:prstGeom prst="rect">
            <a:avLst/>
          </a:prstGeom>
        </p:spPr>
      </p:pic>
      <p:cxnSp>
        <p:nvCxnSpPr>
          <p:cNvPr id="17" name="Straight Arrow Connector 16">
            <a:extLst>
              <a:ext uri="{FF2B5EF4-FFF2-40B4-BE49-F238E27FC236}">
                <a16:creationId xmlns:a16="http://schemas.microsoft.com/office/drawing/2014/main" id="{9734C3D7-C1DB-A12C-2297-8FBE8CDF187D}"/>
              </a:ext>
              <a:ext uri="{C183D7F6-B498-43B3-948B-1728B52AA6E4}">
                <adec:decorative xmlns:adec="http://schemas.microsoft.com/office/drawing/2017/decorative" val="1"/>
              </a:ext>
            </a:extLst>
          </p:cNvPr>
          <p:cNvCxnSpPr>
            <a:cxnSpLocks/>
          </p:cNvCxnSpPr>
          <p:nvPr/>
        </p:nvCxnSpPr>
        <p:spPr>
          <a:xfrm flipV="1">
            <a:off x="168642" y="4314861"/>
            <a:ext cx="577115" cy="3059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AE45ECC-0CD8-1BB0-53EF-E520F1FDA1D0}"/>
              </a:ext>
              <a:ext uri="{C183D7F6-B498-43B3-948B-1728B52AA6E4}">
                <adec:decorative xmlns:adec="http://schemas.microsoft.com/office/drawing/2017/decorative" val="1"/>
              </a:ext>
            </a:extLst>
          </p:cNvPr>
          <p:cNvCxnSpPr>
            <a:cxnSpLocks/>
          </p:cNvCxnSpPr>
          <p:nvPr/>
        </p:nvCxnSpPr>
        <p:spPr>
          <a:xfrm flipV="1">
            <a:off x="219519" y="4870717"/>
            <a:ext cx="577115" cy="3059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32B3DA-9B36-CC67-809F-E938BC1D1263}"/>
              </a:ext>
              <a:ext uri="{C183D7F6-B498-43B3-948B-1728B52AA6E4}">
                <adec:decorative xmlns:adec="http://schemas.microsoft.com/office/drawing/2017/decorative" val="1"/>
              </a:ext>
            </a:extLst>
          </p:cNvPr>
          <p:cNvCxnSpPr>
            <a:cxnSpLocks/>
          </p:cNvCxnSpPr>
          <p:nvPr/>
        </p:nvCxnSpPr>
        <p:spPr>
          <a:xfrm flipV="1">
            <a:off x="219518" y="5793505"/>
            <a:ext cx="577115" cy="3059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descr="States are required to provide or arrange for a system of supports and assistance in developing the person-centered service plan and budget plan, managing the individual's services and workers and performing the responsibilities of an employer.&#10;">
            <a:extLst>
              <a:ext uri="{FF2B5EF4-FFF2-40B4-BE49-F238E27FC236}">
                <a16:creationId xmlns:a16="http://schemas.microsoft.com/office/drawing/2014/main" id="{8686CBAC-634A-15DE-DAE0-D6D7E4890B65}"/>
              </a:ext>
            </a:extLst>
          </p:cNvPr>
          <p:cNvSpPr txBox="1"/>
          <p:nvPr/>
        </p:nvSpPr>
        <p:spPr>
          <a:xfrm>
            <a:off x="745757" y="1509489"/>
            <a:ext cx="8340434" cy="1200329"/>
          </a:xfrm>
          <a:prstGeom prst="rect">
            <a:avLst/>
          </a:prstGeom>
          <a:noFill/>
        </p:spPr>
        <p:txBody>
          <a:bodyPr wrap="square">
            <a:spAutoFit/>
          </a:bodyPr>
          <a:lstStyle/>
          <a:p>
            <a:r>
              <a:rPr lang="en-US" b="0" i="0" dirty="0">
                <a:solidFill>
                  <a:schemeClr val="accent4">
                    <a:lumMod val="75000"/>
                  </a:schemeClr>
                </a:solidFill>
                <a:effectLst/>
                <a:latin typeface="Arial" panose="020B0604020202020204" pitchFamily="34" charset="0"/>
                <a:cs typeface="Arial" panose="020B0604020202020204" pitchFamily="34" charset="0"/>
              </a:rPr>
              <a:t>States are required to provide or arrange for a system of supports and assistance in developing the person-centered service plan and budget plan, managing the individual's services and workers and performing the responsibilities of an employer.</a:t>
            </a:r>
            <a:endParaRPr lang="en-US"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8231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A838-638A-7F3E-B996-ED75DA134488}"/>
              </a:ext>
            </a:extLst>
          </p:cNvPr>
          <p:cNvSpPr>
            <a:spLocks noGrp="1"/>
          </p:cNvSpPr>
          <p:nvPr>
            <p:ph type="title"/>
          </p:nvPr>
        </p:nvSpPr>
        <p:spPr/>
        <p:txBody>
          <a:bodyPr>
            <a:noAutofit/>
          </a:bodyPr>
          <a:lstStyle/>
          <a:p>
            <a:r>
              <a:rPr lang="en-US" sz="4000" dirty="0"/>
              <a:t>Appendix E-1-k: Independent Advocacy</a:t>
            </a:r>
          </a:p>
        </p:txBody>
      </p:sp>
      <p:sp>
        <p:nvSpPr>
          <p:cNvPr id="5" name="Slide Number Placeholder 4">
            <a:extLst>
              <a:ext uri="{FF2B5EF4-FFF2-40B4-BE49-F238E27FC236}">
                <a16:creationId xmlns:a16="http://schemas.microsoft.com/office/drawing/2014/main" id="{ABDA1D04-191C-37F3-1D0A-A0E8EECE4C23}"/>
              </a:ext>
            </a:extLst>
          </p:cNvPr>
          <p:cNvSpPr>
            <a:spLocks noGrp="1"/>
          </p:cNvSpPr>
          <p:nvPr>
            <p:ph type="sldNum" sz="quarter" idx="12"/>
          </p:nvPr>
        </p:nvSpPr>
        <p:spPr/>
        <p:txBody>
          <a:bodyPr/>
          <a:lstStyle/>
          <a:p>
            <a:fld id="{7AA28999-D008-419E-9628-EE1C64F81F4C}" type="slidenum">
              <a:rPr lang="en-US" smtClean="0"/>
              <a:pPr/>
              <a:t>16</a:t>
            </a:fld>
            <a:endParaRPr lang="en-US" dirty="0"/>
          </a:p>
        </p:txBody>
      </p:sp>
      <p:pic>
        <p:nvPicPr>
          <p:cNvPr id="4" name="Picture 3">
            <a:extLst>
              <a:ext uri="{FF2B5EF4-FFF2-40B4-BE49-F238E27FC236}">
                <a16:creationId xmlns:a16="http://schemas.microsoft.com/office/drawing/2014/main" id="{27061166-4E27-22B2-41AC-22E349270E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124200"/>
            <a:ext cx="8135245" cy="1608239"/>
          </a:xfrm>
          <a:prstGeom prst="rect">
            <a:avLst/>
          </a:prstGeom>
        </p:spPr>
      </p:pic>
      <p:sp>
        <p:nvSpPr>
          <p:cNvPr id="9" name="TextBox 8">
            <a:extLst>
              <a:ext uri="{FF2B5EF4-FFF2-40B4-BE49-F238E27FC236}">
                <a16:creationId xmlns:a16="http://schemas.microsoft.com/office/drawing/2014/main" id="{55298F9E-8A17-04FF-1662-77533ADD99C7}"/>
              </a:ext>
            </a:extLst>
          </p:cNvPr>
          <p:cNvSpPr txBox="1"/>
          <p:nvPr/>
        </p:nvSpPr>
        <p:spPr>
          <a:xfrm>
            <a:off x="368944" y="1602089"/>
            <a:ext cx="8340434" cy="1200329"/>
          </a:xfrm>
          <a:prstGeom prst="rect">
            <a:avLst/>
          </a:prstGeom>
          <a:noFill/>
        </p:spPr>
        <p:txBody>
          <a:bodyPr wrap="square">
            <a:spAutoFit/>
          </a:bodyPr>
          <a:lstStyle/>
          <a:p>
            <a:r>
              <a:rPr lang="en-US" b="0" i="0" dirty="0">
                <a:solidFill>
                  <a:schemeClr val="accent4">
                    <a:lumMod val="75000"/>
                  </a:schemeClr>
                </a:solidFill>
                <a:effectLst/>
                <a:latin typeface="Arial" panose="020B0604020202020204" pitchFamily="34" charset="0"/>
                <a:cs typeface="Arial" panose="020B0604020202020204" pitchFamily="34" charset="0"/>
              </a:rPr>
              <a:t>Independent advocacy is not required in a waiver, but states can choose to offer it. </a:t>
            </a:r>
            <a:r>
              <a:rPr lang="en-US" dirty="0">
                <a:solidFill>
                  <a:schemeClr val="accent4">
                    <a:lumMod val="75000"/>
                  </a:schemeClr>
                </a:solidFill>
                <a:latin typeface="Arial" panose="020B0604020202020204" pitchFamily="34" charset="0"/>
                <a:cs typeface="Arial" panose="020B0604020202020204" pitchFamily="34" charset="0"/>
              </a:rPr>
              <a:t>Independent advocacy can be provided in multiple ways. Some common ways include a support broker, a paid advocate working on behalf of an advocacy organization, and/or a peer support specialist. </a:t>
            </a:r>
          </a:p>
        </p:txBody>
      </p:sp>
    </p:spTree>
    <p:extLst>
      <p:ext uri="{BB962C8B-B14F-4D97-AF65-F5344CB8AC3E}">
        <p14:creationId xmlns:p14="http://schemas.microsoft.com/office/powerpoint/2010/main" val="6872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A838-638A-7F3E-B996-ED75DA134488}"/>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a:t>Appendix E-1-l: Voluntary Termination of Participant Direction</a:t>
            </a:r>
          </a:p>
        </p:txBody>
      </p:sp>
      <p:pic>
        <p:nvPicPr>
          <p:cNvPr id="6" name="Picture 5" descr="The text from the application makes clear that participation in self-direction is voluntary">
            <a:extLst>
              <a:ext uri="{FF2B5EF4-FFF2-40B4-BE49-F238E27FC236}">
                <a16:creationId xmlns:a16="http://schemas.microsoft.com/office/drawing/2014/main" id="{DCB20917-3654-4580-2609-941F8A93C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79" y="1799528"/>
            <a:ext cx="8448441" cy="823722"/>
          </a:xfrm>
          <a:prstGeom prst="rect">
            <a:avLst/>
          </a:prstGeom>
          <a:noFill/>
        </p:spPr>
      </p:pic>
      <p:sp>
        <p:nvSpPr>
          <p:cNvPr id="11" name="Content Placeholder 3" descr="Participant direction is an option, not a requirement.&#10;Participants can disenroll at any time.&#10;State must assure service continuity when people no longer want to self direct&#10;">
            <a:extLst>
              <a:ext uri="{FF2B5EF4-FFF2-40B4-BE49-F238E27FC236}">
                <a16:creationId xmlns:a16="http://schemas.microsoft.com/office/drawing/2014/main" id="{A4E3EBA5-78F5-D520-CA78-3117F4F03923}"/>
              </a:ext>
            </a:extLst>
          </p:cNvPr>
          <p:cNvSpPr>
            <a:spLocks noGrp="1"/>
          </p:cNvSpPr>
          <p:nvPr>
            <p:ph sz="half" idx="2"/>
          </p:nvPr>
        </p:nvSpPr>
        <p:spPr>
          <a:xfrm>
            <a:off x="634386" y="3005140"/>
            <a:ext cx="7875226" cy="2422453"/>
          </a:xfrm>
        </p:spPr>
        <p:txBody>
          <a:bodyPr>
            <a:normAutofit fontScale="92500" lnSpcReduction="10000"/>
          </a:bodyPr>
          <a:lstStyle/>
          <a:p>
            <a:r>
              <a:rPr lang="en-US" dirty="0">
                <a:solidFill>
                  <a:schemeClr val="accent4">
                    <a:lumMod val="75000"/>
                  </a:schemeClr>
                </a:solidFill>
              </a:rPr>
              <a:t>Participant direction is always an option—participants are never </a:t>
            </a:r>
            <a:r>
              <a:rPr lang="en-US" i="1" dirty="0">
                <a:solidFill>
                  <a:schemeClr val="accent4">
                    <a:lumMod val="75000"/>
                  </a:schemeClr>
                </a:solidFill>
              </a:rPr>
              <a:t>required </a:t>
            </a:r>
            <a:r>
              <a:rPr lang="en-US" dirty="0">
                <a:solidFill>
                  <a:schemeClr val="accent4">
                    <a:lumMod val="75000"/>
                  </a:schemeClr>
                </a:solidFill>
              </a:rPr>
              <a:t>to self-direct</a:t>
            </a:r>
          </a:p>
          <a:p>
            <a:r>
              <a:rPr lang="en-US" dirty="0">
                <a:solidFill>
                  <a:schemeClr val="accent4">
                    <a:lumMod val="75000"/>
                  </a:schemeClr>
                </a:solidFill>
              </a:rPr>
              <a:t>Participants can disenroll at any time</a:t>
            </a:r>
          </a:p>
          <a:p>
            <a:r>
              <a:rPr lang="en-US" dirty="0">
                <a:solidFill>
                  <a:schemeClr val="accent4">
                    <a:lumMod val="75000"/>
                  </a:schemeClr>
                </a:solidFill>
              </a:rPr>
              <a:t>States must have processes in place to ensure service continuity for participants who no longer want or are able to self-direct</a:t>
            </a:r>
          </a:p>
        </p:txBody>
      </p:sp>
      <p:sp>
        <p:nvSpPr>
          <p:cNvPr id="5" name="Slide Number Placeholder 4">
            <a:extLst>
              <a:ext uri="{FF2B5EF4-FFF2-40B4-BE49-F238E27FC236}">
                <a16:creationId xmlns:a16="http://schemas.microsoft.com/office/drawing/2014/main" id="{ABDA1D04-191C-37F3-1D0A-A0E8EECE4C23}"/>
              </a:ext>
            </a:extLst>
          </p:cNvPr>
          <p:cNvSpPr>
            <a:spLocks noGrp="1"/>
          </p:cNvSpPr>
          <p:nvPr>
            <p:ph type="sldNum" sz="quarter" idx="12"/>
          </p:nvPr>
        </p:nvSpPr>
        <p:spPr>
          <a:xfrm>
            <a:off x="3505200" y="6356350"/>
            <a:ext cx="2133600" cy="365125"/>
          </a:xfrm>
        </p:spPr>
        <p:txBody>
          <a:bodyPr anchor="ctr">
            <a:normAutofit/>
          </a:bodyPr>
          <a:lstStyle/>
          <a:p>
            <a:pPr>
              <a:spcAft>
                <a:spcPts val="600"/>
              </a:spcAft>
            </a:pPr>
            <a:fld id="{7AA28999-D008-419E-9628-EE1C64F81F4C}" type="slidenum">
              <a:rPr lang="en-US" smtClean="0"/>
              <a:pPr>
                <a:spcAft>
                  <a:spcPts val="600"/>
                </a:spcAft>
              </a:pPr>
              <a:t>17</a:t>
            </a:fld>
            <a:endParaRPr lang="en-US"/>
          </a:p>
        </p:txBody>
      </p:sp>
    </p:spTree>
    <p:extLst>
      <p:ext uri="{BB962C8B-B14F-4D97-AF65-F5344CB8AC3E}">
        <p14:creationId xmlns:p14="http://schemas.microsoft.com/office/powerpoint/2010/main" val="1602164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A838-638A-7F3E-B996-ED75DA134488}"/>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dirty="0"/>
              <a:t>Appendix E-1-m: Involuntary Termination of Participant Direction</a:t>
            </a:r>
          </a:p>
        </p:txBody>
      </p:sp>
      <p:pic>
        <p:nvPicPr>
          <p:cNvPr id="4" name="Content Placeholder 3" descr="This section addressed involuntary termination.">
            <a:extLst>
              <a:ext uri="{FF2B5EF4-FFF2-40B4-BE49-F238E27FC236}">
                <a16:creationId xmlns:a16="http://schemas.microsoft.com/office/drawing/2014/main" id="{0C789E8C-7E76-464D-E3D7-E00797C65190}"/>
              </a:ext>
              <a:ext uri="{C183D7F6-B498-43B3-948B-1728B52AA6E4}">
                <adec:decorative xmlns:adec="http://schemas.microsoft.com/office/drawing/2017/decorative" val="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1800996"/>
            <a:ext cx="9144000" cy="947693"/>
          </a:xfrm>
        </p:spPr>
      </p:pic>
      <p:sp>
        <p:nvSpPr>
          <p:cNvPr id="5" name="Slide Number Placeholder 4">
            <a:extLst>
              <a:ext uri="{FF2B5EF4-FFF2-40B4-BE49-F238E27FC236}">
                <a16:creationId xmlns:a16="http://schemas.microsoft.com/office/drawing/2014/main" id="{ABDA1D04-191C-37F3-1D0A-A0E8EECE4C23}"/>
              </a:ext>
              <a:ext uri="{C183D7F6-B498-43B3-948B-1728B52AA6E4}">
                <adec:decorative xmlns:adec="http://schemas.microsoft.com/office/drawing/2017/decorative" val="1"/>
              </a:ext>
            </a:extLst>
          </p:cNvPr>
          <p:cNvSpPr>
            <a:spLocks noGrp="1"/>
          </p:cNvSpPr>
          <p:nvPr>
            <p:ph type="sldNum" sz="quarter" idx="12"/>
          </p:nvPr>
        </p:nvSpPr>
        <p:spPr>
          <a:xfrm>
            <a:off x="3505200" y="6356350"/>
            <a:ext cx="2133600" cy="365125"/>
          </a:xfrm>
        </p:spPr>
        <p:txBody>
          <a:bodyPr anchor="ctr">
            <a:normAutofit/>
          </a:bodyPr>
          <a:lstStyle/>
          <a:p>
            <a:pPr>
              <a:spcAft>
                <a:spcPts val="600"/>
              </a:spcAft>
            </a:pPr>
            <a:fld id="{7AA28999-D008-419E-9628-EE1C64F81F4C}" type="slidenum">
              <a:rPr lang="en-US" smtClean="0"/>
              <a:pPr>
                <a:spcAft>
                  <a:spcPts val="600"/>
                </a:spcAft>
              </a:pPr>
              <a:t>18</a:t>
            </a:fld>
            <a:endParaRPr lang="en-US"/>
          </a:p>
        </p:txBody>
      </p:sp>
      <p:sp>
        <p:nvSpPr>
          <p:cNvPr id="7" name="Content Placeholder 3" descr="Termination if most often the result of health and safety risks.&#10;The state must assure continuity of services to precent disruption if someone in involuntarily enrolled. ">
            <a:extLst>
              <a:ext uri="{FF2B5EF4-FFF2-40B4-BE49-F238E27FC236}">
                <a16:creationId xmlns:a16="http://schemas.microsoft.com/office/drawing/2014/main" id="{28A89FC5-855F-85DB-8362-EAF0D6EA32BF}"/>
              </a:ext>
            </a:extLst>
          </p:cNvPr>
          <p:cNvSpPr txBox="1">
            <a:spLocks/>
          </p:cNvSpPr>
          <p:nvPr/>
        </p:nvSpPr>
        <p:spPr>
          <a:xfrm>
            <a:off x="381000" y="3124200"/>
            <a:ext cx="8382000" cy="2374945"/>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a:solidFill>
                  <a:schemeClr val="accent4">
                    <a:lumMod val="75000"/>
                  </a:schemeClr>
                </a:solidFill>
              </a:rPr>
              <a:t>Usually takes place due to issues related to health and safety, or not following program rules</a:t>
            </a:r>
          </a:p>
          <a:p>
            <a:r>
              <a:rPr lang="en-US" dirty="0">
                <a:solidFill>
                  <a:schemeClr val="accent4">
                    <a:lumMod val="75000"/>
                  </a:schemeClr>
                </a:solidFill>
              </a:rPr>
              <a:t>States must still ensure service continuity and prevent service disruption if someone is involuntarily disenrolled</a:t>
            </a:r>
          </a:p>
        </p:txBody>
      </p:sp>
    </p:spTree>
    <p:extLst>
      <p:ext uri="{BB962C8B-B14F-4D97-AF65-F5344CB8AC3E}">
        <p14:creationId xmlns:p14="http://schemas.microsoft.com/office/powerpoint/2010/main" val="2651637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A838-638A-7F3E-B996-ED75DA134488}"/>
              </a:ext>
            </a:extLst>
          </p:cNvPr>
          <p:cNvSpPr>
            <a:spLocks noGrp="1"/>
          </p:cNvSpPr>
          <p:nvPr>
            <p:ph type="title"/>
          </p:nvPr>
        </p:nvSpPr>
        <p:spPr>
          <a:xfrm>
            <a:off x="152400" y="274638"/>
            <a:ext cx="8796184" cy="1143000"/>
          </a:xfrm>
        </p:spPr>
        <p:txBody>
          <a:bodyPr anchor="ctr">
            <a:normAutofit/>
          </a:bodyPr>
          <a:lstStyle/>
          <a:p>
            <a:pPr>
              <a:lnSpc>
                <a:spcPct val="90000"/>
              </a:lnSpc>
            </a:pPr>
            <a:r>
              <a:rPr lang="en-US" sz="2800" dirty="0"/>
              <a:t>Appendix E-2: Opportunities for Participant Direction</a:t>
            </a:r>
          </a:p>
        </p:txBody>
      </p:sp>
      <p:pic>
        <p:nvPicPr>
          <p:cNvPr id="9" name="Picture 8">
            <a:extLst>
              <a:ext uri="{FF2B5EF4-FFF2-40B4-BE49-F238E27FC236}">
                <a16:creationId xmlns:a16="http://schemas.microsoft.com/office/drawing/2014/main" id="{1E33E763-C1FB-5F72-94EA-5A4A36B3E44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980" b="63577"/>
          <a:stretch/>
        </p:blipFill>
        <p:spPr>
          <a:xfrm>
            <a:off x="987875" y="1240172"/>
            <a:ext cx="7622723" cy="1786857"/>
          </a:xfrm>
          <a:prstGeom prst="rect">
            <a:avLst/>
          </a:prstGeom>
        </p:spPr>
      </p:pic>
      <p:pic>
        <p:nvPicPr>
          <p:cNvPr id="10" name="Picture 9">
            <a:extLst>
              <a:ext uri="{FF2B5EF4-FFF2-40B4-BE49-F238E27FC236}">
                <a16:creationId xmlns:a16="http://schemas.microsoft.com/office/drawing/2014/main" id="{C7344300-BF1B-7BCA-BD38-D302052BE3E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0171"/>
          <a:stretch/>
        </p:blipFill>
        <p:spPr>
          <a:xfrm>
            <a:off x="797642" y="2992773"/>
            <a:ext cx="7548716" cy="972780"/>
          </a:xfrm>
          <a:prstGeom prst="rect">
            <a:avLst/>
          </a:prstGeom>
        </p:spPr>
      </p:pic>
      <p:sp>
        <p:nvSpPr>
          <p:cNvPr id="7" name="Content Placeholder 3">
            <a:extLst>
              <a:ext uri="{FF2B5EF4-FFF2-40B4-BE49-F238E27FC236}">
                <a16:creationId xmlns:a16="http://schemas.microsoft.com/office/drawing/2014/main" id="{28A89FC5-855F-85DB-8362-EAF0D6EA32BF}"/>
              </a:ext>
              <a:ext uri="{C183D7F6-B498-43B3-948B-1728B52AA6E4}">
                <adec:decorative xmlns:adec="http://schemas.microsoft.com/office/drawing/2017/decorative" val="1"/>
              </a:ext>
            </a:extLst>
          </p:cNvPr>
          <p:cNvSpPr txBox="1">
            <a:spLocks/>
          </p:cNvSpPr>
          <p:nvPr/>
        </p:nvSpPr>
        <p:spPr>
          <a:xfrm>
            <a:off x="381000" y="3992563"/>
            <a:ext cx="8382000" cy="1506582"/>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p:txBody>
      </p:sp>
      <p:sp>
        <p:nvSpPr>
          <p:cNvPr id="5" name="Slide Number Placeholder 4">
            <a:extLst>
              <a:ext uri="{FF2B5EF4-FFF2-40B4-BE49-F238E27FC236}">
                <a16:creationId xmlns:a16="http://schemas.microsoft.com/office/drawing/2014/main" id="{ABDA1D04-191C-37F3-1D0A-A0E8EECE4C23}"/>
              </a:ext>
              <a:ext uri="{C183D7F6-B498-43B3-948B-1728B52AA6E4}">
                <adec:decorative xmlns:adec="http://schemas.microsoft.com/office/drawing/2017/decorative" val="1"/>
              </a:ext>
            </a:extLst>
          </p:cNvPr>
          <p:cNvSpPr>
            <a:spLocks noGrp="1"/>
          </p:cNvSpPr>
          <p:nvPr>
            <p:ph type="sldNum" sz="quarter" idx="12"/>
          </p:nvPr>
        </p:nvSpPr>
        <p:spPr>
          <a:xfrm>
            <a:off x="3505200" y="6356350"/>
            <a:ext cx="2133600" cy="365125"/>
          </a:xfrm>
        </p:spPr>
        <p:txBody>
          <a:bodyPr anchor="ctr">
            <a:normAutofit/>
          </a:bodyPr>
          <a:lstStyle/>
          <a:p>
            <a:pPr>
              <a:spcAft>
                <a:spcPts val="600"/>
              </a:spcAft>
            </a:pPr>
            <a:fld id="{7AA28999-D008-419E-9628-EE1C64F81F4C}" type="slidenum">
              <a:rPr lang="en-US" smtClean="0"/>
              <a:pPr>
                <a:spcAft>
                  <a:spcPts val="600"/>
                </a:spcAft>
              </a:pPr>
              <a:t>19</a:t>
            </a:fld>
            <a:endParaRPr lang="en-US"/>
          </a:p>
        </p:txBody>
      </p:sp>
      <p:sp>
        <p:nvSpPr>
          <p:cNvPr id="13" name="Content Placeholder 3" descr="States can structure the employment relationship differently in self-direction&#10;The participant (or representative) can be the sole employer of their workers, or can co-employ workers  alongside an agency&#10;States can select one or both options&#10;">
            <a:extLst>
              <a:ext uri="{FF2B5EF4-FFF2-40B4-BE49-F238E27FC236}">
                <a16:creationId xmlns:a16="http://schemas.microsoft.com/office/drawing/2014/main" id="{B4947771-93CA-1C69-D773-1442887BB9D9}"/>
              </a:ext>
              <a:ext uri="{C183D7F6-B498-43B3-948B-1728B52AA6E4}">
                <adec:decorative xmlns:adec="http://schemas.microsoft.com/office/drawing/2017/decorative" val="0"/>
              </a:ext>
            </a:extLst>
          </p:cNvPr>
          <p:cNvSpPr txBox="1">
            <a:spLocks/>
          </p:cNvSpPr>
          <p:nvPr/>
        </p:nvSpPr>
        <p:spPr>
          <a:xfrm>
            <a:off x="608237" y="4062724"/>
            <a:ext cx="8382000" cy="2374945"/>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800" dirty="0">
                <a:solidFill>
                  <a:schemeClr val="accent4">
                    <a:lumMod val="75000"/>
                  </a:schemeClr>
                </a:solidFill>
              </a:rPr>
              <a:t>States can structure the employment relationship differently in self-direction</a:t>
            </a:r>
          </a:p>
          <a:p>
            <a:r>
              <a:rPr lang="en-US" sz="1800" dirty="0">
                <a:solidFill>
                  <a:schemeClr val="accent4">
                    <a:lumMod val="75000"/>
                  </a:schemeClr>
                </a:solidFill>
              </a:rPr>
              <a:t>The participant (or representative) can be the sole employer of their workers, or can co-employ workers  alongside an agency</a:t>
            </a:r>
          </a:p>
          <a:p>
            <a:r>
              <a:rPr lang="en-US" sz="1800" dirty="0">
                <a:solidFill>
                  <a:schemeClr val="accent4">
                    <a:lumMod val="75000"/>
                  </a:schemeClr>
                </a:solidFill>
              </a:rPr>
              <a:t>States can select one or both options</a:t>
            </a:r>
          </a:p>
        </p:txBody>
      </p:sp>
    </p:spTree>
    <p:extLst>
      <p:ext uri="{BB962C8B-B14F-4D97-AF65-F5344CB8AC3E}">
        <p14:creationId xmlns:p14="http://schemas.microsoft.com/office/powerpoint/2010/main" val="91642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2"/>
            <a:ext cx="5029200" cy="1143000"/>
          </a:xfrm>
        </p:spPr>
        <p:txBody>
          <a:bodyPr/>
          <a:lstStyle/>
          <a:p>
            <a:pPr algn="l"/>
            <a:r>
              <a:rPr lang="en-US" dirty="0"/>
              <a:t>Webinar Logistics</a:t>
            </a:r>
          </a:p>
        </p:txBody>
      </p:sp>
      <p:sp>
        <p:nvSpPr>
          <p:cNvPr id="3" name="Content Placeholder 2"/>
          <p:cNvSpPr>
            <a:spLocks noGrp="1"/>
          </p:cNvSpPr>
          <p:nvPr>
            <p:ph idx="1"/>
          </p:nvPr>
        </p:nvSpPr>
        <p:spPr>
          <a:xfrm>
            <a:off x="457200" y="1752600"/>
            <a:ext cx="8229600" cy="3886200"/>
          </a:xfrm>
        </p:spPr>
        <p:txBody>
          <a:bodyPr>
            <a:normAutofit/>
          </a:bodyPr>
          <a:lstStyle/>
          <a:p>
            <a:r>
              <a:rPr lang="en-US" sz="2000" dirty="0"/>
              <a:t>Participants will be muted during this webinar. You can use the </a:t>
            </a:r>
            <a:r>
              <a:rPr lang="en-US" sz="2000" b="1" dirty="0"/>
              <a:t>chat</a:t>
            </a:r>
            <a:r>
              <a:rPr lang="en-US" sz="2000" dirty="0"/>
              <a:t> feature in Zoom to post questions and communicate with the hosts. </a:t>
            </a:r>
          </a:p>
          <a:p>
            <a:endParaRPr lang="en-US" sz="2000" dirty="0"/>
          </a:p>
          <a:p>
            <a:r>
              <a:rPr lang="en-US" sz="2000" dirty="0"/>
              <a:t>Toward the end of the webinar, our speakers will have an opportunity to </a:t>
            </a:r>
            <a:r>
              <a:rPr lang="en-US" sz="2000" b="1" dirty="0"/>
              <a:t>respond to questions </a:t>
            </a:r>
            <a:r>
              <a:rPr lang="en-US" sz="2000" dirty="0"/>
              <a:t>that have been entered into </a:t>
            </a:r>
            <a:r>
              <a:rPr lang="en-US" sz="2000" b="1" dirty="0"/>
              <a:t>chat</a:t>
            </a:r>
            <a:r>
              <a:rPr lang="en-US" sz="2000" dirty="0"/>
              <a:t>.</a:t>
            </a:r>
          </a:p>
          <a:p>
            <a:endParaRPr lang="en-US" sz="2000" dirty="0"/>
          </a:p>
          <a:p>
            <a:r>
              <a:rPr lang="en-US" sz="2000" dirty="0"/>
              <a:t>The webinar will be live captioned in English.</a:t>
            </a:r>
          </a:p>
          <a:p>
            <a:pPr lvl="1"/>
            <a:r>
              <a:rPr lang="en-US" sz="2000" dirty="0"/>
              <a:t>Live English captions can be accessed by clicking the “CC” button at the bottom of your Zoom screen. </a:t>
            </a:r>
            <a:br>
              <a:rPr lang="en-US" sz="1800" dirty="0">
                <a:solidFill>
                  <a:srgbClr val="000000"/>
                </a:solidFill>
                <a:effectLst/>
                <a:latin typeface="Open Sans" panose="020B060603050402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2</a:t>
            </a:fld>
            <a:endParaRPr lang="en-US" dirty="0"/>
          </a:p>
        </p:txBody>
      </p:sp>
      <p:pic>
        <p:nvPicPr>
          <p:cNvPr id="5" name="Picture 17">
            <a:extLst>
              <a:ext uri="{FF2B5EF4-FFF2-40B4-BE49-F238E27FC236}">
                <a16:creationId xmlns:a16="http://schemas.microsoft.com/office/drawing/2014/main" id="{5F540689-442F-5440-2EC9-458DD853A543}"/>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48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A838-638A-7F3E-B996-ED75DA134488}"/>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dirty="0"/>
              <a:t>Appendix E-2-b: Budget Authority</a:t>
            </a:r>
          </a:p>
        </p:txBody>
      </p:sp>
      <p:sp>
        <p:nvSpPr>
          <p:cNvPr id="11" name="Content Placeholder 3" descr="This section describes budget authority including the methodology to calculate a budget and notifying the person of the amount. ">
            <a:extLst>
              <a:ext uri="{FF2B5EF4-FFF2-40B4-BE49-F238E27FC236}">
                <a16:creationId xmlns:a16="http://schemas.microsoft.com/office/drawing/2014/main" id="{A1A6091D-DBA0-6356-C0A1-E62EA5722D5C}"/>
              </a:ext>
            </a:extLst>
          </p:cNvPr>
          <p:cNvSpPr txBox="1">
            <a:spLocks/>
          </p:cNvSpPr>
          <p:nvPr/>
        </p:nvSpPr>
        <p:spPr>
          <a:xfrm>
            <a:off x="462844" y="1339099"/>
            <a:ext cx="8382000" cy="2374945"/>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200" dirty="0">
                <a:solidFill>
                  <a:schemeClr val="accent4">
                    <a:lumMod val="75000"/>
                  </a:schemeClr>
                </a:solidFill>
              </a:rPr>
              <a:t>When a waiver offers budget authority, the state must describe the methodology used to calculate participants’ budgets</a:t>
            </a:r>
          </a:p>
          <a:p>
            <a:r>
              <a:rPr lang="en-US" sz="2200" dirty="0">
                <a:solidFill>
                  <a:schemeClr val="accent4">
                    <a:lumMod val="75000"/>
                  </a:schemeClr>
                </a:solidFill>
              </a:rPr>
              <a:t>Also must describe process for how participants are notified of their budget amount</a:t>
            </a:r>
          </a:p>
        </p:txBody>
      </p:sp>
      <p:sp>
        <p:nvSpPr>
          <p:cNvPr id="7" name="Content Placeholder 3">
            <a:extLst>
              <a:ext uri="{FF2B5EF4-FFF2-40B4-BE49-F238E27FC236}">
                <a16:creationId xmlns:a16="http://schemas.microsoft.com/office/drawing/2014/main" id="{28A89FC5-855F-85DB-8362-EAF0D6EA32BF}"/>
              </a:ext>
              <a:ext uri="{C183D7F6-B498-43B3-948B-1728B52AA6E4}">
                <adec:decorative xmlns:adec="http://schemas.microsoft.com/office/drawing/2017/decorative" val="1"/>
              </a:ext>
            </a:extLst>
          </p:cNvPr>
          <p:cNvSpPr txBox="1">
            <a:spLocks/>
          </p:cNvSpPr>
          <p:nvPr/>
        </p:nvSpPr>
        <p:spPr>
          <a:xfrm>
            <a:off x="381000" y="3124201"/>
            <a:ext cx="8382000" cy="1371600"/>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p:txBody>
      </p:sp>
      <p:pic>
        <p:nvPicPr>
          <p:cNvPr id="4" name="Picture 3">
            <a:extLst>
              <a:ext uri="{FF2B5EF4-FFF2-40B4-BE49-F238E27FC236}">
                <a16:creationId xmlns:a16="http://schemas.microsoft.com/office/drawing/2014/main" id="{920E9998-D079-BBDD-67E7-B517EBE5A0E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29" y="3074082"/>
            <a:ext cx="8382004" cy="1495779"/>
          </a:xfrm>
          <a:prstGeom prst="rect">
            <a:avLst/>
          </a:prstGeom>
        </p:spPr>
      </p:pic>
      <p:pic>
        <p:nvPicPr>
          <p:cNvPr id="8" name="Picture 7">
            <a:extLst>
              <a:ext uri="{FF2B5EF4-FFF2-40B4-BE49-F238E27FC236}">
                <a16:creationId xmlns:a16="http://schemas.microsoft.com/office/drawing/2014/main" id="{6775D01C-43BD-3A17-16EA-86622847366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569861"/>
            <a:ext cx="7608823" cy="1145139"/>
          </a:xfrm>
          <a:prstGeom prst="rect">
            <a:avLst/>
          </a:prstGeom>
        </p:spPr>
      </p:pic>
      <p:sp>
        <p:nvSpPr>
          <p:cNvPr id="5" name="Slide Number Placeholder 4">
            <a:extLst>
              <a:ext uri="{FF2B5EF4-FFF2-40B4-BE49-F238E27FC236}">
                <a16:creationId xmlns:a16="http://schemas.microsoft.com/office/drawing/2014/main" id="{ABDA1D04-191C-37F3-1D0A-A0E8EECE4C23}"/>
              </a:ext>
              <a:ext uri="{C183D7F6-B498-43B3-948B-1728B52AA6E4}">
                <adec:decorative xmlns:adec="http://schemas.microsoft.com/office/drawing/2017/decorative" val="1"/>
              </a:ext>
            </a:extLst>
          </p:cNvPr>
          <p:cNvSpPr>
            <a:spLocks noGrp="1"/>
          </p:cNvSpPr>
          <p:nvPr>
            <p:ph type="sldNum" sz="quarter" idx="12"/>
          </p:nvPr>
        </p:nvSpPr>
        <p:spPr>
          <a:xfrm>
            <a:off x="3505200" y="6356350"/>
            <a:ext cx="2133600" cy="365125"/>
          </a:xfrm>
        </p:spPr>
        <p:txBody>
          <a:bodyPr anchor="ctr">
            <a:normAutofit/>
          </a:bodyPr>
          <a:lstStyle/>
          <a:p>
            <a:pPr>
              <a:spcAft>
                <a:spcPts val="600"/>
              </a:spcAft>
            </a:pPr>
            <a:fld id="{7AA28999-D008-419E-9628-EE1C64F81F4C}" type="slidenum">
              <a:rPr lang="en-US" smtClean="0"/>
              <a:pPr>
                <a:spcAft>
                  <a:spcPts val="600"/>
                </a:spcAft>
              </a:pPr>
              <a:t>20</a:t>
            </a:fld>
            <a:endParaRPr lang="en-US"/>
          </a:p>
        </p:txBody>
      </p:sp>
    </p:spTree>
    <p:extLst>
      <p:ext uri="{BB962C8B-B14F-4D97-AF65-F5344CB8AC3E}">
        <p14:creationId xmlns:p14="http://schemas.microsoft.com/office/powerpoint/2010/main" val="3058305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A838-638A-7F3E-B996-ED75DA134488}"/>
              </a:ext>
            </a:extLst>
          </p:cNvPr>
          <p:cNvSpPr>
            <a:spLocks noGrp="1"/>
          </p:cNvSpPr>
          <p:nvPr>
            <p:ph type="title"/>
          </p:nvPr>
        </p:nvSpPr>
        <p:spPr>
          <a:xfrm>
            <a:off x="457200" y="76200"/>
            <a:ext cx="8229600" cy="1143000"/>
          </a:xfrm>
        </p:spPr>
        <p:txBody>
          <a:bodyPr anchor="ctr">
            <a:normAutofit/>
          </a:bodyPr>
          <a:lstStyle/>
          <a:p>
            <a:pPr>
              <a:lnSpc>
                <a:spcPct val="90000"/>
              </a:lnSpc>
            </a:pPr>
            <a:r>
              <a:rPr lang="en-US" sz="3700" dirty="0"/>
              <a:t>Appendix E-2-b Budget Authority</a:t>
            </a:r>
          </a:p>
        </p:txBody>
      </p:sp>
      <p:pic>
        <p:nvPicPr>
          <p:cNvPr id="6" name="Picture 5" descr="The slide includes a snap shot of the budget authority check boxes in the waiver application. ">
            <a:extLst>
              <a:ext uri="{FF2B5EF4-FFF2-40B4-BE49-F238E27FC236}">
                <a16:creationId xmlns:a16="http://schemas.microsoft.com/office/drawing/2014/main" id="{B0CC791A-3A2E-B129-930A-BDCAB98D7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12936"/>
            <a:ext cx="7772400" cy="2507225"/>
          </a:xfrm>
          <a:prstGeom prst="rect">
            <a:avLst/>
          </a:prstGeom>
        </p:spPr>
      </p:pic>
      <p:sp>
        <p:nvSpPr>
          <p:cNvPr id="9" name="Content Placeholder 3" descr="States have the option to require that a participant’s service plan must be changed before the participant can modify the services they spend their budget on.&#10;&#10;In waivers with especially flexible budget authority, the participant can change the services they purchase with their budget without changing their service plan first&#10;&#10;">
            <a:extLst>
              <a:ext uri="{FF2B5EF4-FFF2-40B4-BE49-F238E27FC236}">
                <a16:creationId xmlns:a16="http://schemas.microsoft.com/office/drawing/2014/main" id="{9714D8A8-2658-7BA0-C778-2C03BA339DB8}"/>
              </a:ext>
            </a:extLst>
          </p:cNvPr>
          <p:cNvSpPr txBox="1">
            <a:spLocks/>
          </p:cNvSpPr>
          <p:nvPr/>
        </p:nvSpPr>
        <p:spPr>
          <a:xfrm>
            <a:off x="352778" y="3561280"/>
            <a:ext cx="8382000" cy="2374945"/>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000" dirty="0">
                <a:solidFill>
                  <a:schemeClr val="accent4">
                    <a:lumMod val="75000"/>
                  </a:schemeClr>
                </a:solidFill>
              </a:rPr>
              <a:t>States have the option to require that a participant’s service plan must be changed before the participant can modify the services they spend their budget on</a:t>
            </a:r>
          </a:p>
          <a:p>
            <a:r>
              <a:rPr lang="en-US" sz="2000" dirty="0">
                <a:solidFill>
                  <a:schemeClr val="accent4">
                    <a:lumMod val="75000"/>
                  </a:schemeClr>
                </a:solidFill>
              </a:rPr>
              <a:t>In waivers with especially flexible budget authority, the participant can change the services they purchase with their budget without changing their service plan first</a:t>
            </a:r>
          </a:p>
        </p:txBody>
      </p:sp>
      <p:sp>
        <p:nvSpPr>
          <p:cNvPr id="5" name="Slide Number Placeholder 4">
            <a:extLst>
              <a:ext uri="{FF2B5EF4-FFF2-40B4-BE49-F238E27FC236}">
                <a16:creationId xmlns:a16="http://schemas.microsoft.com/office/drawing/2014/main" id="{ABDA1D04-191C-37F3-1D0A-A0E8EECE4C23}"/>
              </a:ext>
              <a:ext uri="{C183D7F6-B498-43B3-948B-1728B52AA6E4}">
                <adec:decorative xmlns:adec="http://schemas.microsoft.com/office/drawing/2017/decorative" val="1"/>
              </a:ext>
            </a:extLst>
          </p:cNvPr>
          <p:cNvSpPr>
            <a:spLocks noGrp="1"/>
          </p:cNvSpPr>
          <p:nvPr>
            <p:ph type="sldNum" sz="quarter" idx="12"/>
          </p:nvPr>
        </p:nvSpPr>
        <p:spPr>
          <a:xfrm>
            <a:off x="3505200" y="6356350"/>
            <a:ext cx="2133600" cy="365125"/>
          </a:xfrm>
        </p:spPr>
        <p:txBody>
          <a:bodyPr anchor="ctr">
            <a:normAutofit/>
          </a:bodyPr>
          <a:lstStyle/>
          <a:p>
            <a:pPr>
              <a:spcAft>
                <a:spcPts val="600"/>
              </a:spcAft>
            </a:pPr>
            <a:fld id="{7AA28999-D008-419E-9628-EE1C64F81F4C}" type="slidenum">
              <a:rPr lang="en-US" smtClean="0"/>
              <a:pPr>
                <a:spcAft>
                  <a:spcPts val="600"/>
                </a:spcAft>
              </a:pPr>
              <a:t>21</a:t>
            </a:fld>
            <a:endParaRPr lang="en-US"/>
          </a:p>
        </p:txBody>
      </p:sp>
      <p:sp>
        <p:nvSpPr>
          <p:cNvPr id="7" name="Content Placeholder 3">
            <a:extLst>
              <a:ext uri="{FF2B5EF4-FFF2-40B4-BE49-F238E27FC236}">
                <a16:creationId xmlns:a16="http://schemas.microsoft.com/office/drawing/2014/main" id="{28A89FC5-855F-85DB-8362-EAF0D6EA32BF}"/>
              </a:ext>
              <a:ext uri="{C183D7F6-B498-43B3-948B-1728B52AA6E4}">
                <adec:decorative xmlns:adec="http://schemas.microsoft.com/office/drawing/2017/decorative" val="1"/>
              </a:ext>
            </a:extLst>
          </p:cNvPr>
          <p:cNvSpPr txBox="1">
            <a:spLocks/>
          </p:cNvSpPr>
          <p:nvPr/>
        </p:nvSpPr>
        <p:spPr>
          <a:xfrm>
            <a:off x="381000" y="3124200"/>
            <a:ext cx="8382000" cy="2374945"/>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A4F90"/>
              </a:buClr>
              <a:buSzPct val="100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spcBef>
                <a:spcPct val="20000"/>
              </a:spcBef>
              <a:buClrTx/>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99847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6C5B1F1-1650-A73D-2D1F-86F483A3D8D5}"/>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22</a:t>
            </a:fld>
            <a:endParaRPr lang="en-US" dirty="0"/>
          </a:p>
        </p:txBody>
      </p:sp>
      <p:sp>
        <p:nvSpPr>
          <p:cNvPr id="11" name="Content Placeholder 10">
            <a:extLst>
              <a:ext uri="{FF2B5EF4-FFF2-40B4-BE49-F238E27FC236}">
                <a16:creationId xmlns:a16="http://schemas.microsoft.com/office/drawing/2014/main" id="{511BFFDD-84D7-226E-51A7-450385CB8E02}"/>
              </a:ext>
            </a:extLst>
          </p:cNvPr>
          <p:cNvSpPr>
            <a:spLocks noGrp="1"/>
          </p:cNvSpPr>
          <p:nvPr>
            <p:ph type="title" idx="4294967295"/>
          </p:nvPr>
        </p:nvSpPr>
        <p:spPr>
          <a:xfrm>
            <a:off x="457200" y="1600200"/>
            <a:ext cx="8229600" cy="3886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Kate Murray, President </a:t>
            </a:r>
            <a:r>
              <a:rPr kumimoji="0" lang="en-US" sz="3200" b="0" i="0" u="none" strike="noStrike" kern="1200" cap="none" spc="0" normalizeH="0" baseline="0" noProof="0" dirty="0">
                <a:ln>
                  <a:noFill/>
                </a:ln>
                <a:solidFill>
                  <a:schemeClr val="tx1"/>
                </a:solidFill>
                <a:effectLst/>
                <a:uLnTx/>
                <a:uFillTx/>
                <a:latin typeface="+mn-lt"/>
                <a:ea typeface="+mn-ea"/>
                <a:cs typeface="+mn-cs"/>
                <a:hlinkClick r:id="rId2"/>
              </a:rPr>
              <a:t>kate@appliedselfdirection.com</a:t>
            </a:r>
            <a:r>
              <a:rPr kumimoji="0" lang="en-US" sz="3200" b="0" i="0" u="none" strike="noStrike" kern="1200" cap="none" spc="0" normalizeH="0" baseline="0" noProof="0" dirty="0">
                <a:ln>
                  <a:noFill/>
                </a:ln>
                <a:solidFill>
                  <a:schemeClr val="tx1"/>
                </a:solidFill>
                <a:effectLst/>
                <a:uLnTx/>
                <a:uFillTx/>
                <a:latin typeface="+mn-lt"/>
                <a:ea typeface="+mn-ea"/>
                <a:cs typeface="+mn-cs"/>
              </a:rPr>
              <a:t> </a:t>
            </a:r>
          </a:p>
          <a:p>
            <a:pPr marL="228600" marR="0" lvl="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hlinkClick r:id="rId3"/>
            </a:endParaRPr>
          </a:p>
          <a:p>
            <a:pPr marL="228600" marR="0" lvl="0" indent="-228600" algn="l" defTabSz="914400" rtl="0" eaLnBrk="1" fontAlgn="auto" latinLnBrk="0" hangingPunct="1">
              <a:lnSpc>
                <a:spcPct val="100000"/>
              </a:lnSpc>
              <a:spcBef>
                <a:spcPct val="20000"/>
              </a:spcBef>
              <a:spcAft>
                <a:spcPts val="0"/>
              </a:spcAft>
              <a:buClr>
                <a:schemeClr val="tx2"/>
              </a:buClr>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hlinkClick r:id="rId3"/>
              </a:rPr>
              <a:t>https://www.appliedselfdirection.com/our-team</a:t>
            </a:r>
            <a:r>
              <a:rPr kumimoji="0" lang="en-US" sz="3200" b="0" i="0" u="none" strike="noStrike" kern="1200" cap="none" spc="0" normalizeH="0" baseline="0" noProof="0" dirty="0">
                <a:ln>
                  <a:noFill/>
                </a:ln>
                <a:solidFill>
                  <a:schemeClr val="tx1"/>
                </a:solidFill>
                <a:effectLst/>
                <a:uLnTx/>
                <a:uFillTx/>
                <a:latin typeface="+mn-lt"/>
                <a:ea typeface="+mn-ea"/>
                <a:cs typeface="+mn-cs"/>
              </a:rPr>
              <a:t> </a:t>
            </a:r>
          </a:p>
        </p:txBody>
      </p:sp>
      <p:pic>
        <p:nvPicPr>
          <p:cNvPr id="2050" name="Picture 2" descr="Self-Direction on the Rise: The Past, Present, and Future of the Self- Direction National Inventory">
            <a:extLst>
              <a:ext uri="{FF2B5EF4-FFF2-40B4-BE49-F238E27FC236}">
                <a16:creationId xmlns:a16="http://schemas.microsoft.com/office/drawing/2014/main" id="{1A402C98-48AE-C916-3145-C06EBF730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7174"/>
            <a:ext cx="410527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615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A3E1-D456-4237-A703-10DD35AB459C}"/>
              </a:ext>
            </a:extLst>
          </p:cNvPr>
          <p:cNvSpPr>
            <a:spLocks noGrp="1"/>
          </p:cNvSpPr>
          <p:nvPr>
            <p:ph type="title"/>
          </p:nvPr>
        </p:nvSpPr>
        <p:spPr/>
        <p:txBody>
          <a:bodyPr>
            <a:normAutofit fontScale="90000"/>
          </a:bodyPr>
          <a:lstStyle/>
          <a:p>
            <a:r>
              <a:rPr lang="en-US" dirty="0"/>
              <a:t>Why the Waiver Application is Important?</a:t>
            </a:r>
          </a:p>
        </p:txBody>
      </p:sp>
      <p:sp>
        <p:nvSpPr>
          <p:cNvPr id="3" name="Content Placeholder 2">
            <a:extLst>
              <a:ext uri="{FF2B5EF4-FFF2-40B4-BE49-F238E27FC236}">
                <a16:creationId xmlns:a16="http://schemas.microsoft.com/office/drawing/2014/main" id="{A235B8ED-3FB0-464B-BD56-B386FF661173}"/>
              </a:ext>
            </a:extLst>
          </p:cNvPr>
          <p:cNvSpPr>
            <a:spLocks noGrp="1"/>
          </p:cNvSpPr>
          <p:nvPr>
            <p:ph idx="1"/>
          </p:nvPr>
        </p:nvSpPr>
        <p:spPr/>
        <p:txBody>
          <a:bodyPr>
            <a:normAutofit fontScale="70000" lnSpcReduction="20000"/>
          </a:bodyPr>
          <a:lstStyle/>
          <a:p>
            <a:r>
              <a:rPr lang="en-US" dirty="0"/>
              <a:t>States describe</a:t>
            </a:r>
          </a:p>
          <a:p>
            <a:pPr lvl="1"/>
            <a:r>
              <a:rPr lang="en-US" dirty="0"/>
              <a:t>Who they will serve and how many people</a:t>
            </a:r>
          </a:p>
          <a:p>
            <a:pPr lvl="1"/>
            <a:r>
              <a:rPr lang="en-US" dirty="0"/>
              <a:t>What services they will provide and how much</a:t>
            </a:r>
          </a:p>
          <a:p>
            <a:pPr lvl="1"/>
            <a:r>
              <a:rPr lang="en-US" dirty="0"/>
              <a:t>What protections are in place</a:t>
            </a:r>
          </a:p>
          <a:p>
            <a:pPr lvl="1"/>
            <a:r>
              <a:rPr lang="en-US" dirty="0"/>
              <a:t>Whether people can self-direct and family members can be paid</a:t>
            </a:r>
          </a:p>
          <a:p>
            <a:pPr lvl="1"/>
            <a:r>
              <a:rPr lang="en-US" dirty="0"/>
              <a:t>How they will follow the HCBS Rule</a:t>
            </a:r>
          </a:p>
          <a:p>
            <a:pPr lvl="1"/>
            <a:endParaRPr lang="en-US" dirty="0"/>
          </a:p>
          <a:p>
            <a:r>
              <a:rPr lang="en-US" dirty="0"/>
              <a:t>When CMS approves it, the state must implement it as approved. Only what is in the waiver can be provided. </a:t>
            </a:r>
          </a:p>
          <a:p>
            <a:endParaRPr lang="en-US" dirty="0"/>
          </a:p>
          <a:p>
            <a:r>
              <a:rPr lang="en-US" dirty="0"/>
              <a:t>CMS expects there will be public input.</a:t>
            </a:r>
          </a:p>
        </p:txBody>
      </p:sp>
      <p:sp>
        <p:nvSpPr>
          <p:cNvPr id="4" name="Slide Number Placeholder 3">
            <a:extLst>
              <a:ext uri="{FF2B5EF4-FFF2-40B4-BE49-F238E27FC236}">
                <a16:creationId xmlns:a16="http://schemas.microsoft.com/office/drawing/2014/main" id="{5C32797C-1A88-4C33-B3AF-6A3E4F8F47D0}"/>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23</a:t>
            </a:fld>
            <a:endParaRPr lang="en-US" dirty="0"/>
          </a:p>
        </p:txBody>
      </p:sp>
      <p:pic>
        <p:nvPicPr>
          <p:cNvPr id="5" name="Picture 17">
            <a:extLst>
              <a:ext uri="{FF2B5EF4-FFF2-40B4-BE49-F238E27FC236}">
                <a16:creationId xmlns:a16="http://schemas.microsoft.com/office/drawing/2014/main" id="{F30ECB9D-0AAD-43F9-AB6B-A95F19232382}"/>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157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0DA3-6BAB-8BFA-8E3F-07FBF118C458}"/>
              </a:ext>
            </a:extLst>
          </p:cNvPr>
          <p:cNvSpPr>
            <a:spLocks noGrp="1"/>
          </p:cNvSpPr>
          <p:nvPr>
            <p:ph type="title"/>
          </p:nvPr>
        </p:nvSpPr>
        <p:spPr>
          <a:xfrm>
            <a:off x="457200" y="274638"/>
            <a:ext cx="8229600" cy="1143000"/>
          </a:xfrm>
        </p:spPr>
        <p:txBody>
          <a:bodyPr>
            <a:normAutofit fontScale="90000"/>
          </a:bodyPr>
          <a:lstStyle/>
          <a:p>
            <a:r>
              <a:rPr lang="en-US" dirty="0"/>
              <a:t>How You Can Influence What Services are in the Waiver </a:t>
            </a:r>
          </a:p>
        </p:txBody>
      </p:sp>
      <p:graphicFrame>
        <p:nvGraphicFramePr>
          <p:cNvPr id="5" name="Text Placeholder 2" descr="Peach colored rows reading top to bottom: Show up and give in person public comment; Submit written comments; Coordinate templates for others to use in submitting comments; Consult partners about submitting join comments; call your legislators and other elected officials.">
            <a:extLst>
              <a:ext uri="{FF2B5EF4-FFF2-40B4-BE49-F238E27FC236}">
                <a16:creationId xmlns:a16="http://schemas.microsoft.com/office/drawing/2014/main" id="{23CDE749-9520-B49C-5D57-60F75FC4145F}"/>
              </a:ext>
            </a:extLst>
          </p:cNvPr>
          <p:cNvGraphicFramePr>
            <a:graphicFrameLocks noGrp="1"/>
          </p:cNvGraphicFramePr>
          <p:nvPr>
            <p:ph idx="1"/>
            <p:extLst>
              <p:ext uri="{D42A27DB-BD31-4B8C-83A1-F6EECF244321}">
                <p14:modId xmlns:p14="http://schemas.microsoft.com/office/powerpoint/2010/main" val="4025369860"/>
              </p:ext>
            </p:extLst>
          </p:nvPr>
        </p:nvGraphicFramePr>
        <p:xfrm>
          <a:off x="457200" y="16002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79D6CD3-148C-71DF-AF15-EF64079AABAE}"/>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24</a:t>
            </a:fld>
            <a:endParaRPr lang="en-US" dirty="0"/>
          </a:p>
        </p:txBody>
      </p:sp>
      <p:pic>
        <p:nvPicPr>
          <p:cNvPr id="3" name="Picture 17">
            <a:extLst>
              <a:ext uri="{FF2B5EF4-FFF2-40B4-BE49-F238E27FC236}">
                <a16:creationId xmlns:a16="http://schemas.microsoft.com/office/drawing/2014/main" id="{3318D492-3516-547B-3513-D3315375C6F2}"/>
              </a:ext>
              <a:ext uri="{C183D7F6-B498-43B3-948B-1728B52AA6E4}">
                <adec:decorative xmlns:adec="http://schemas.microsoft.com/office/drawing/2017/decorative" val="1"/>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012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63B67-0C83-4A1A-8BAA-C04F4DEC2CC8}"/>
              </a:ext>
              <a:ext uri="{C183D7F6-B498-43B3-948B-1728B52AA6E4}">
                <adec:decorative xmlns:adec="http://schemas.microsoft.com/office/drawing/2017/decorative" val="0"/>
              </a:ext>
            </a:extLst>
          </p:cNvPr>
          <p:cNvSpPr>
            <a:spLocks noGrp="1"/>
          </p:cNvSpPr>
          <p:nvPr>
            <p:ph type="title"/>
          </p:nvPr>
        </p:nvSpPr>
        <p:spPr/>
        <p:txBody>
          <a:bodyPr/>
          <a:lstStyle/>
          <a:p>
            <a:r>
              <a:rPr lang="en-US" dirty="0"/>
              <a:t>State Waiver Applications</a:t>
            </a:r>
          </a:p>
        </p:txBody>
      </p:sp>
      <p:sp>
        <p:nvSpPr>
          <p:cNvPr id="3" name="Content Placeholder 2">
            <a:extLst>
              <a:ext uri="{FF2B5EF4-FFF2-40B4-BE49-F238E27FC236}">
                <a16:creationId xmlns:a16="http://schemas.microsoft.com/office/drawing/2014/main" id="{A8ED89B6-2F64-4CAB-AEAA-F8929D69B3C2}"/>
              </a:ext>
              <a:ext uri="{C183D7F6-B498-43B3-948B-1728B52AA6E4}">
                <adec:decorative xmlns:adec="http://schemas.microsoft.com/office/drawing/2017/decorative" val="0"/>
              </a:ext>
            </a:extLst>
          </p:cNvPr>
          <p:cNvSpPr>
            <a:spLocks noGrp="1"/>
          </p:cNvSpPr>
          <p:nvPr>
            <p:ph idx="1"/>
          </p:nvPr>
        </p:nvSpPr>
        <p:spPr>
          <a:xfrm>
            <a:off x="446049" y="1541855"/>
            <a:ext cx="8229600" cy="3886200"/>
          </a:xfrm>
        </p:spPr>
        <p:txBody>
          <a:bodyPr>
            <a:normAutofit/>
          </a:bodyPr>
          <a:lstStyle/>
          <a:p>
            <a:pPr marL="0" indent="0">
              <a:buNone/>
            </a:pPr>
            <a:r>
              <a:rPr lang="en-US" sz="2000" dirty="0"/>
              <a:t>Access proposed and approved waivers for all states at</a:t>
            </a:r>
          </a:p>
          <a:p>
            <a:pPr marL="0" indent="0">
              <a:spcBef>
                <a:spcPts val="0"/>
              </a:spcBef>
              <a:buNone/>
            </a:pPr>
            <a:r>
              <a:rPr lang="en-US" sz="1400" u="sng" dirty="0">
                <a:solidFill>
                  <a:srgbClr val="0000FF"/>
                </a:solidFill>
                <a:effectLst/>
                <a:latin typeface="Calibri" panose="020F0502020204030204" pitchFamily="34" charset="0"/>
                <a:ea typeface="Calibri" panose="020F0502020204030204" pitchFamily="34" charset="0"/>
                <a:hlinkClick r:id="rId2"/>
              </a:rPr>
              <a:t>https://www.medicaid.gov/medicaid/section-1115-demo/demonstration-and-waiver-list/index.html?f%5B0%5D=waiver_state_facet%3A991#content#content</a:t>
            </a:r>
            <a:endParaRPr lang="en-US" sz="1400" u="sng" dirty="0">
              <a:solidFill>
                <a:srgbClr val="0000FF"/>
              </a:solidFill>
              <a:effectLst/>
              <a:latin typeface="Calibri" panose="020F0502020204030204" pitchFamily="34" charset="0"/>
              <a:ea typeface="Calibri" panose="020F0502020204030204" pitchFamily="34" charset="0"/>
            </a:endParaRPr>
          </a:p>
          <a:p>
            <a:pPr marL="0" indent="0">
              <a:buNone/>
            </a:pPr>
            <a:endParaRPr lang="en-US" sz="1400" dirty="0">
              <a:effectLst/>
              <a:latin typeface="Calibri" panose="020F0502020204030204" pitchFamily="34" charset="0"/>
              <a:ea typeface="Calibri" panose="020F0502020204030204" pitchFamily="34" charset="0"/>
            </a:endParaRPr>
          </a:p>
          <a:p>
            <a:pPr marL="0" indent="0">
              <a:buNone/>
            </a:pPr>
            <a:r>
              <a:rPr lang="en-US" sz="1800" dirty="0"/>
              <a:t>Access the application form, technical guide and other</a:t>
            </a:r>
          </a:p>
          <a:p>
            <a:pPr marL="0" indent="0">
              <a:buNone/>
            </a:pPr>
            <a:r>
              <a:rPr lang="en-US" sz="1800" dirty="0"/>
              <a:t>related materials at CMS Waiver Applications Portal:</a:t>
            </a:r>
          </a:p>
          <a:p>
            <a:pPr marL="0" indent="0">
              <a:spcBef>
                <a:spcPts val="0"/>
              </a:spcBef>
              <a:buNone/>
            </a:pPr>
            <a:r>
              <a:rPr lang="en-US" sz="1400" u="sng" dirty="0">
                <a:solidFill>
                  <a:srgbClr val="0000FF"/>
                </a:solidFill>
                <a:effectLst/>
                <a:latin typeface="Calibri" panose="020F0502020204030204" pitchFamily="34" charset="0"/>
                <a:ea typeface="Calibri" panose="020F0502020204030204" pitchFamily="34" charset="0"/>
                <a:hlinkClick r:id="rId3"/>
              </a:rPr>
              <a:t>https://www.medicaid.gov/medicaid/home-community-based-services/home-community-</a:t>
            </a:r>
          </a:p>
          <a:p>
            <a:pPr marL="0" indent="0">
              <a:spcBef>
                <a:spcPts val="0"/>
              </a:spcBef>
              <a:buNone/>
            </a:pPr>
            <a:r>
              <a:rPr lang="en-US" sz="1400" u="sng" dirty="0">
                <a:solidFill>
                  <a:srgbClr val="0000FF"/>
                </a:solidFill>
                <a:effectLst/>
                <a:latin typeface="Calibri" panose="020F0502020204030204" pitchFamily="34" charset="0"/>
                <a:ea typeface="Calibri" panose="020F0502020204030204" pitchFamily="34" charset="0"/>
                <a:hlinkClick r:id="rId3"/>
              </a:rPr>
              <a:t>based-services-authorities/home-community-based-services-1915c/index.html</a:t>
            </a:r>
            <a:endParaRPr lang="en-US" sz="1400" u="sng" dirty="0">
              <a:solidFill>
                <a:srgbClr val="0000FF"/>
              </a:solidFill>
              <a:effectLst/>
              <a:latin typeface="Calibri" panose="020F0502020204030204" pitchFamily="34" charset="0"/>
              <a:ea typeface="Calibri" panose="020F0502020204030204" pitchFamily="34" charset="0"/>
            </a:endParaRPr>
          </a:p>
          <a:p>
            <a:pPr marL="0" indent="0">
              <a:buNone/>
            </a:pPr>
            <a:r>
              <a:rPr lang="en-US" sz="1400" dirty="0">
                <a:latin typeface="Calibri" panose="020F0502020204030204" pitchFamily="34" charset="0"/>
                <a:cs typeface="Times New Roman" panose="02020603050405020304" pitchFamily="18" charset="0"/>
              </a:rPr>
              <a:t>Click on 1915(c) Waiver Application in the box on the right</a:t>
            </a:r>
          </a:p>
          <a:p>
            <a:pPr marL="0" indent="0">
              <a:buNone/>
            </a:pPr>
            <a:endParaRPr lang="en-US" sz="1400" dirty="0">
              <a:latin typeface="Calibri" panose="020F0502020204030204" pitchFamily="34" charset="0"/>
              <a:cs typeface="Times New Roman" panose="02020603050405020304" pitchFamily="18" charset="0"/>
            </a:endParaRPr>
          </a:p>
          <a:p>
            <a:pPr marL="0" indent="0">
              <a:buNone/>
            </a:pPr>
            <a:r>
              <a:rPr lang="en-US" sz="1400" dirty="0">
                <a:latin typeface="Calibri" panose="020F0502020204030204" pitchFamily="34" charset="0"/>
                <a:cs typeface="Times New Roman" panose="02020603050405020304" pitchFamily="18" charset="0"/>
              </a:rPr>
              <a:t>On the left click on 1915(c) Application download version. </a:t>
            </a:r>
          </a:p>
          <a:p>
            <a:pPr marL="0" indent="0">
              <a:buNone/>
            </a:pPr>
            <a:r>
              <a:rPr lang="en-US" sz="1400" dirty="0">
                <a:latin typeface="Calibri" panose="020F0502020204030204" pitchFamily="34" charset="0"/>
                <a:cs typeface="Times New Roman" panose="02020603050405020304" pitchFamily="18" charset="0"/>
              </a:rPr>
              <a:t>Will download as a zip file. </a:t>
            </a:r>
          </a:p>
          <a:p>
            <a:pPr marL="0" indent="0">
              <a:buNone/>
            </a:pPr>
            <a:endParaRPr lang="en-US" sz="1400" dirty="0"/>
          </a:p>
        </p:txBody>
      </p:sp>
      <p:sp>
        <p:nvSpPr>
          <p:cNvPr id="4" name="Slide Number Placeholder 3">
            <a:extLst>
              <a:ext uri="{FF2B5EF4-FFF2-40B4-BE49-F238E27FC236}">
                <a16:creationId xmlns:a16="http://schemas.microsoft.com/office/drawing/2014/main" id="{593D753B-D795-47A4-8050-B067115E8FCE}"/>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25</a:t>
            </a:fld>
            <a:endParaRPr lang="en-US" dirty="0"/>
          </a:p>
        </p:txBody>
      </p:sp>
      <p:pic>
        <p:nvPicPr>
          <p:cNvPr id="7" name="Picture 6" descr="A list of related resources">
            <a:extLst>
              <a:ext uri="{FF2B5EF4-FFF2-40B4-BE49-F238E27FC236}">
                <a16:creationId xmlns:a16="http://schemas.microsoft.com/office/drawing/2014/main" id="{EE1A32A3-C631-4A48-8A2D-716C18B2EF0C}"/>
              </a:ext>
              <a:ext uri="{C183D7F6-B498-43B3-948B-1728B52AA6E4}">
                <adec:decorative xmlns:adec="http://schemas.microsoft.com/office/drawing/2017/decorative" val="0"/>
              </a:ext>
            </a:extLst>
          </p:cNvPr>
          <p:cNvPicPr/>
          <p:nvPr/>
        </p:nvPicPr>
        <p:blipFill>
          <a:blip r:embed="rId4"/>
          <a:stretch>
            <a:fillRect/>
          </a:stretch>
        </p:blipFill>
        <p:spPr>
          <a:xfrm>
            <a:off x="5174279" y="3810000"/>
            <a:ext cx="1676400" cy="1320800"/>
          </a:xfrm>
          <a:prstGeom prst="rect">
            <a:avLst/>
          </a:prstGeom>
        </p:spPr>
      </p:pic>
      <p:sp>
        <p:nvSpPr>
          <p:cNvPr id="12" name="Oval 11" descr="Circle to hi light the Related Resource on the waiver">
            <a:extLst>
              <a:ext uri="{FF2B5EF4-FFF2-40B4-BE49-F238E27FC236}">
                <a16:creationId xmlns:a16="http://schemas.microsoft.com/office/drawing/2014/main" id="{6DBFA8B3-AB5A-4DEC-B0FE-1B771F4A9512}"/>
              </a:ext>
              <a:ext uri="{C183D7F6-B498-43B3-948B-1728B52AA6E4}">
                <adec:decorative xmlns:adec="http://schemas.microsoft.com/office/drawing/2017/decorative" val="0"/>
              </a:ext>
            </a:extLst>
          </p:cNvPr>
          <p:cNvSpPr/>
          <p:nvPr/>
        </p:nvSpPr>
        <p:spPr>
          <a:xfrm>
            <a:off x="5105400" y="4648200"/>
            <a:ext cx="1676400" cy="228600"/>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screen shot of the CMS webpage for to access the waiver application&#10;">
            <a:extLst>
              <a:ext uri="{FF2B5EF4-FFF2-40B4-BE49-F238E27FC236}">
                <a16:creationId xmlns:a16="http://schemas.microsoft.com/office/drawing/2014/main" id="{D896086A-32BA-4125-A190-252A61EE3CEF}"/>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9815" y="2217523"/>
            <a:ext cx="1634742" cy="2965537"/>
          </a:xfrm>
          <a:prstGeom prst="rect">
            <a:avLst/>
          </a:prstGeom>
        </p:spPr>
      </p:pic>
      <p:sp>
        <p:nvSpPr>
          <p:cNvPr id="9" name="Oval 8" descr="Circle hi-lights t the link to the waiver application">
            <a:extLst>
              <a:ext uri="{FF2B5EF4-FFF2-40B4-BE49-F238E27FC236}">
                <a16:creationId xmlns:a16="http://schemas.microsoft.com/office/drawing/2014/main" id="{D8C7D81F-0D52-48A7-802B-AA12470089CD}"/>
              </a:ext>
              <a:ext uri="{C183D7F6-B498-43B3-948B-1728B52AA6E4}">
                <adec:decorative xmlns:adec="http://schemas.microsoft.com/office/drawing/2017/decorative" val="0"/>
              </a:ext>
            </a:extLst>
          </p:cNvPr>
          <p:cNvSpPr/>
          <p:nvPr/>
        </p:nvSpPr>
        <p:spPr>
          <a:xfrm>
            <a:off x="6850679" y="4511117"/>
            <a:ext cx="1905000" cy="823613"/>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17">
            <a:extLst>
              <a:ext uri="{FF2B5EF4-FFF2-40B4-BE49-F238E27FC236}">
                <a16:creationId xmlns:a16="http://schemas.microsoft.com/office/drawing/2014/main" id="{D859DB11-005E-44E5-8FE7-597472FADA40}"/>
              </a:ext>
              <a:ext uri="{C183D7F6-B498-43B3-948B-1728B52AA6E4}">
                <adec:decorative xmlns:adec="http://schemas.microsoft.com/office/drawing/2017/decorative" val="1"/>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62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r>
              <a:rPr lang="en-US" dirty="0"/>
              <a:t>Please put any questions in the chat</a:t>
            </a:r>
            <a:br>
              <a:rPr lang="en-US" dirty="0"/>
            </a:br>
            <a:br>
              <a:rPr lang="en-US" dirty="0"/>
            </a:br>
            <a:r>
              <a:rPr lang="en-US" dirty="0"/>
              <a:t>Thank you.</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26</a:t>
            </a:fld>
            <a:endParaRPr lang="en-US" dirty="0"/>
          </a:p>
        </p:txBody>
      </p:sp>
    </p:spTree>
    <p:extLst>
      <p:ext uri="{BB962C8B-B14F-4D97-AF65-F5344CB8AC3E}">
        <p14:creationId xmlns:p14="http://schemas.microsoft.com/office/powerpoint/2010/main" val="360540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rmAutofit/>
          </a:bodyPr>
          <a:lstStyle/>
          <a:p>
            <a:pPr marL="0" indent="0">
              <a:buNone/>
            </a:pPr>
            <a:r>
              <a:rPr lang="en-US" sz="2400" dirty="0">
                <a:effectLst/>
                <a:ea typeface="Times New Roman" panose="02020603050405020304" pitchFamily="18" charset="0"/>
                <a:cs typeface="Segoe UI" panose="020B0502040204020203" pitchFamily="34" charset="0"/>
              </a:rPr>
              <a:t>This is 4th in the Administration </a:t>
            </a:r>
            <a:r>
              <a:rPr lang="en-US" sz="2400" dirty="0">
                <a:ea typeface="Times New Roman" panose="02020603050405020304" pitchFamily="18" charset="0"/>
                <a:cs typeface="Segoe UI" panose="020B0502040204020203" pitchFamily="34" charset="0"/>
              </a:rPr>
              <a:t>for</a:t>
            </a:r>
            <a:r>
              <a:rPr lang="en-US" sz="2400" dirty="0">
                <a:effectLst/>
                <a:ea typeface="Times New Roman" panose="02020603050405020304" pitchFamily="18" charset="0"/>
                <a:cs typeface="Segoe UI" panose="020B0502040204020203" pitchFamily="34" charset="0"/>
              </a:rPr>
              <a:t> Community Living’s (ACL) Webinar Series on the role of stakeholders in ensuring high quality in Home and Community Based Services (HCBS) services. </a:t>
            </a:r>
          </a:p>
          <a:p>
            <a:pPr marL="0" indent="0">
              <a:buNone/>
            </a:pPr>
            <a:endParaRPr lang="en-US" sz="2400" dirty="0">
              <a:effectLst/>
              <a:ea typeface="Times New Roman" panose="02020603050405020304" pitchFamily="18" charset="0"/>
              <a:cs typeface="Segoe UI" panose="020B0502040204020203" pitchFamily="34" charset="0"/>
            </a:endParaRPr>
          </a:p>
          <a:p>
            <a:pPr marL="0" indent="0">
              <a:buNone/>
            </a:pPr>
            <a:r>
              <a:rPr lang="en-US" sz="2400" dirty="0">
                <a:effectLst/>
                <a:ea typeface="Times New Roman" panose="02020603050405020304" pitchFamily="18" charset="0"/>
                <a:cs typeface="Segoe UI" panose="020B0502040204020203" pitchFamily="34" charset="0"/>
              </a:rPr>
              <a:t>In this session we are going to dive into the Medicaid Waiver Applicatio</a:t>
            </a:r>
            <a:r>
              <a:rPr lang="en-US" sz="2400" dirty="0">
                <a:ea typeface="Times New Roman" panose="02020603050405020304" pitchFamily="18" charset="0"/>
                <a:cs typeface="Segoe UI" panose="020B0502040204020203" pitchFamily="34" charset="0"/>
              </a:rPr>
              <a:t>n, focusing on the section related to participant direction.</a:t>
            </a:r>
            <a:endParaRPr lang="en-US" sz="2400" dirty="0">
              <a:effectLst/>
              <a:ea typeface="Times New Roman" panose="02020603050405020304" pitchFamily="18" charset="0"/>
              <a:cs typeface="Segoe UI" panose="020B0502040204020203" pitchFamily="34" charset="0"/>
            </a:endParaRPr>
          </a:p>
          <a:p>
            <a:pPr marL="0" indent="0">
              <a:buNone/>
            </a:pPr>
            <a:br>
              <a:rPr lang="en-US" sz="1800" dirty="0">
                <a:solidFill>
                  <a:srgbClr val="000000"/>
                </a:solidFill>
                <a:effectLst/>
                <a:latin typeface="Open Sans" panose="020B060603050402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3</a:t>
            </a:fld>
            <a:endParaRPr lang="en-US" dirty="0"/>
          </a:p>
        </p:txBody>
      </p:sp>
      <p:pic>
        <p:nvPicPr>
          <p:cNvPr id="5" name="Picture 17">
            <a:extLst>
              <a:ext uri="{FF2B5EF4-FFF2-40B4-BE49-F238E27FC236}">
                <a16:creationId xmlns:a16="http://schemas.microsoft.com/office/drawing/2014/main" id="{0E2A154B-DC97-CEC4-7231-131E3A256BF9}"/>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91250" y="5689133"/>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86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1600200"/>
            <a:ext cx="8229600" cy="3962399"/>
          </a:xfrm>
        </p:spPr>
        <p:txBody>
          <a:bodyPr>
            <a:normAutofit/>
          </a:bodyPr>
          <a:lstStyle/>
          <a:p>
            <a:r>
              <a:rPr lang="en-US" sz="2400" dirty="0"/>
              <a:t>The Medicaid Waiver application – an Overview</a:t>
            </a:r>
          </a:p>
          <a:p>
            <a:endParaRPr lang="en-US" sz="2400" dirty="0"/>
          </a:p>
          <a:p>
            <a:r>
              <a:rPr lang="en-US" sz="2400" dirty="0"/>
              <a:t>Participant Direction: Appendix E</a:t>
            </a:r>
          </a:p>
          <a:p>
            <a:pPr marL="0" indent="0">
              <a:buNone/>
            </a:pPr>
            <a:endParaRPr lang="en-US" sz="2400" dirty="0"/>
          </a:p>
          <a:p>
            <a:r>
              <a:rPr lang="en-US" sz="2400" dirty="0">
                <a:solidFill>
                  <a:srgbClr val="000000"/>
                </a:solidFill>
                <a:ea typeface="Calibri" panose="020F0502020204030204" pitchFamily="34" charset="0"/>
              </a:rPr>
              <a:t>Questions and Answers</a:t>
            </a:r>
          </a:p>
          <a:p>
            <a:pPr marL="0" indent="0">
              <a:buNone/>
            </a:pPr>
            <a:endParaRPr lang="en-US" sz="2400" dirty="0">
              <a:solidFill>
                <a:srgbClr val="000000"/>
              </a:solidFill>
              <a:ea typeface="Calibri" panose="020F0502020204030204" pitchFamily="34" charset="0"/>
            </a:endParaRPr>
          </a:p>
          <a:p>
            <a:r>
              <a:rPr lang="en-US" sz="2400" dirty="0">
                <a:solidFill>
                  <a:srgbClr val="000000"/>
                </a:solidFill>
                <a:effectLst/>
                <a:ea typeface="Calibri" panose="020F0502020204030204" pitchFamily="34" charset="0"/>
              </a:rPr>
              <a:t>Closing Comments</a:t>
            </a:r>
            <a:br>
              <a:rPr lang="en-US" sz="1800" dirty="0">
                <a:solidFill>
                  <a:srgbClr val="000000"/>
                </a:solidFill>
                <a:effectLst/>
                <a:latin typeface="Open Sans" panose="020B060603050402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4</a:t>
            </a:fld>
            <a:endParaRPr lang="en-US" dirty="0"/>
          </a:p>
        </p:txBody>
      </p:sp>
      <p:pic>
        <p:nvPicPr>
          <p:cNvPr id="5" name="Picture 17">
            <a:extLst>
              <a:ext uri="{FF2B5EF4-FFF2-40B4-BE49-F238E27FC236}">
                <a16:creationId xmlns:a16="http://schemas.microsoft.com/office/drawing/2014/main" id="{EF02FA93-461A-6F80-26BC-84CB0A555CE5}"/>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65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1A3E1-D456-4237-A703-10DD35AB459C}"/>
              </a:ext>
            </a:extLst>
          </p:cNvPr>
          <p:cNvSpPr>
            <a:spLocks noGrp="1"/>
          </p:cNvSpPr>
          <p:nvPr>
            <p:ph type="title"/>
          </p:nvPr>
        </p:nvSpPr>
        <p:spPr/>
        <p:txBody>
          <a:bodyPr>
            <a:normAutofit fontScale="90000"/>
          </a:bodyPr>
          <a:lstStyle/>
          <a:p>
            <a:r>
              <a:rPr lang="en-US" dirty="0"/>
              <a:t>Why the Waiver Application is Important</a:t>
            </a:r>
          </a:p>
        </p:txBody>
      </p:sp>
      <p:sp>
        <p:nvSpPr>
          <p:cNvPr id="3" name="Content Placeholder 2">
            <a:extLst>
              <a:ext uri="{FF2B5EF4-FFF2-40B4-BE49-F238E27FC236}">
                <a16:creationId xmlns:a16="http://schemas.microsoft.com/office/drawing/2014/main" id="{A235B8ED-3FB0-464B-BD56-B386FF661173}"/>
              </a:ext>
            </a:extLst>
          </p:cNvPr>
          <p:cNvSpPr>
            <a:spLocks noGrp="1"/>
          </p:cNvSpPr>
          <p:nvPr>
            <p:ph idx="1"/>
          </p:nvPr>
        </p:nvSpPr>
        <p:spPr/>
        <p:txBody>
          <a:bodyPr>
            <a:normAutofit fontScale="77500" lnSpcReduction="20000"/>
          </a:bodyPr>
          <a:lstStyle/>
          <a:p>
            <a:r>
              <a:rPr lang="en-US" dirty="0"/>
              <a:t>States describe</a:t>
            </a:r>
          </a:p>
          <a:p>
            <a:pPr lvl="1"/>
            <a:r>
              <a:rPr lang="en-US" dirty="0"/>
              <a:t>Who and how many people they will serve  </a:t>
            </a:r>
          </a:p>
          <a:p>
            <a:pPr lvl="1"/>
            <a:r>
              <a:rPr lang="en-US" dirty="0"/>
              <a:t>What services they will provide and how much</a:t>
            </a:r>
          </a:p>
          <a:p>
            <a:pPr lvl="1"/>
            <a:r>
              <a:rPr lang="en-US" dirty="0"/>
              <a:t>What protections are in place</a:t>
            </a:r>
          </a:p>
          <a:p>
            <a:pPr lvl="1"/>
            <a:r>
              <a:rPr lang="en-US" dirty="0"/>
              <a:t>Whether people can self-direct and family members can be paid</a:t>
            </a:r>
          </a:p>
          <a:p>
            <a:pPr lvl="1"/>
            <a:r>
              <a:rPr lang="en-US" dirty="0"/>
              <a:t>How they will follow the HCBS Rule</a:t>
            </a:r>
          </a:p>
          <a:p>
            <a:pPr lvl="1"/>
            <a:endParaRPr lang="en-US" dirty="0"/>
          </a:p>
          <a:p>
            <a:r>
              <a:rPr lang="en-US" dirty="0"/>
              <a:t>When CMS approves the application, the state must implement it as approved. Only what is in the waiver can be provided. </a:t>
            </a:r>
          </a:p>
        </p:txBody>
      </p:sp>
      <p:sp>
        <p:nvSpPr>
          <p:cNvPr id="4" name="Slide Number Placeholder 3">
            <a:extLst>
              <a:ext uri="{FF2B5EF4-FFF2-40B4-BE49-F238E27FC236}">
                <a16:creationId xmlns:a16="http://schemas.microsoft.com/office/drawing/2014/main" id="{5C32797C-1A88-4C33-B3AF-6A3E4F8F47D0}"/>
              </a:ext>
              <a:ext uri="{C183D7F6-B498-43B3-948B-1728B52AA6E4}">
                <adec:decorative xmlns:adec="http://schemas.microsoft.com/office/drawing/2017/decorative" val="1"/>
              </a:ext>
            </a:extLst>
          </p:cNvPr>
          <p:cNvSpPr>
            <a:spLocks noGrp="1"/>
          </p:cNvSpPr>
          <p:nvPr>
            <p:ph type="sldNum" sz="quarter" idx="12"/>
          </p:nvPr>
        </p:nvSpPr>
        <p:spPr/>
        <p:txBody>
          <a:bodyPr/>
          <a:lstStyle/>
          <a:p>
            <a:fld id="{7AA28999-D008-419E-9628-EE1C64F81F4C}" type="slidenum">
              <a:rPr lang="en-US" smtClean="0"/>
              <a:pPr/>
              <a:t>5</a:t>
            </a:fld>
            <a:endParaRPr lang="en-US" dirty="0"/>
          </a:p>
        </p:txBody>
      </p:sp>
      <p:pic>
        <p:nvPicPr>
          <p:cNvPr id="5" name="Picture 17">
            <a:extLst>
              <a:ext uri="{FF2B5EF4-FFF2-40B4-BE49-F238E27FC236}">
                <a16:creationId xmlns:a16="http://schemas.microsoft.com/office/drawing/2014/main" id="{42225133-3DF1-4D71-8B12-5E37D4388766}"/>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172200" y="5638800"/>
            <a:ext cx="29527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47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A5EB-C035-435F-808A-BF1C5D062DB9}"/>
              </a:ext>
            </a:extLst>
          </p:cNvPr>
          <p:cNvSpPr>
            <a:spLocks noGrp="1"/>
          </p:cNvSpPr>
          <p:nvPr>
            <p:ph type="title"/>
          </p:nvPr>
        </p:nvSpPr>
        <p:spPr/>
        <p:txBody>
          <a:bodyPr>
            <a:normAutofit/>
          </a:bodyPr>
          <a:lstStyle/>
          <a:p>
            <a:r>
              <a:rPr lang="en-US" dirty="0"/>
              <a:t>The Waiver Application</a:t>
            </a:r>
          </a:p>
        </p:txBody>
      </p:sp>
      <p:sp>
        <p:nvSpPr>
          <p:cNvPr id="3" name="Content Placeholder 2">
            <a:extLst>
              <a:ext uri="{FF2B5EF4-FFF2-40B4-BE49-F238E27FC236}">
                <a16:creationId xmlns:a16="http://schemas.microsoft.com/office/drawing/2014/main" id="{AA8C85BB-C9EB-4C85-B136-2A983AEB1C57}"/>
              </a:ext>
            </a:extLst>
          </p:cNvPr>
          <p:cNvSpPr>
            <a:spLocks noGrp="1"/>
          </p:cNvSpPr>
          <p:nvPr>
            <p:ph sz="half" idx="1"/>
          </p:nvPr>
        </p:nvSpPr>
        <p:spPr>
          <a:xfrm>
            <a:off x="464821" y="1371600"/>
            <a:ext cx="4038600" cy="4038600"/>
          </a:xfrm>
        </p:spPr>
        <p:txBody>
          <a:bodyPr>
            <a:normAutofit fontScale="92500" lnSpcReduction="10000"/>
          </a:bodyPr>
          <a:lstStyle/>
          <a:p>
            <a:r>
              <a:rPr lang="en-US" sz="2000" dirty="0"/>
              <a:t>Basic Information: </a:t>
            </a:r>
          </a:p>
          <a:p>
            <a:pPr lvl="1"/>
            <a:r>
              <a:rPr lang="en-US" sz="1600" dirty="0"/>
              <a:t>Identifies level of care</a:t>
            </a:r>
          </a:p>
          <a:p>
            <a:pPr lvl="1"/>
            <a:r>
              <a:rPr lang="en-US" sz="1600" dirty="0"/>
              <a:t>Describes geographic limits </a:t>
            </a:r>
          </a:p>
          <a:p>
            <a:pPr lvl="1"/>
            <a:r>
              <a:rPr lang="en-US" sz="1600" b="1" dirty="0">
                <a:solidFill>
                  <a:srgbClr val="C00000"/>
                </a:solidFill>
              </a:rPr>
              <a:t>Describes public input</a:t>
            </a:r>
          </a:p>
          <a:p>
            <a:pPr lvl="1"/>
            <a:r>
              <a:rPr lang="en-US" sz="1600" dirty="0"/>
              <a:t>Signature agreeing to meet the assurances. </a:t>
            </a:r>
          </a:p>
          <a:p>
            <a:endParaRPr lang="en-US" sz="1800" dirty="0"/>
          </a:p>
          <a:p>
            <a:r>
              <a:rPr lang="en-US" sz="1800" dirty="0"/>
              <a:t>Appendix A – </a:t>
            </a:r>
            <a:r>
              <a:rPr lang="en-US" sz="1800" kern="1100" dirty="0">
                <a:effectLst/>
                <a:ea typeface="Times New Roman" panose="02020603050405020304" pitchFamily="18" charset="0"/>
              </a:rPr>
              <a:t>Waiver Administration and Operation</a:t>
            </a:r>
          </a:p>
          <a:p>
            <a:endParaRPr lang="en-US" sz="1800" kern="1100" dirty="0">
              <a:effectLst/>
              <a:ea typeface="Times New Roman" panose="02020603050405020304" pitchFamily="18" charset="0"/>
            </a:endParaRPr>
          </a:p>
          <a:p>
            <a:r>
              <a:rPr lang="en-US" sz="1800" dirty="0"/>
              <a:t>Appendix B – </a:t>
            </a:r>
            <a:r>
              <a:rPr lang="en-US" sz="1800" kern="1100" dirty="0">
                <a:effectLst/>
                <a:ea typeface="Times New Roman" panose="02020603050405020304" pitchFamily="18" charset="0"/>
              </a:rPr>
              <a:t>Access and Eligibility</a:t>
            </a:r>
          </a:p>
          <a:p>
            <a:endParaRPr lang="en-US" sz="1800" kern="1100" dirty="0">
              <a:ea typeface="Times New Roman" panose="02020603050405020304" pitchFamily="18" charset="0"/>
            </a:endParaRPr>
          </a:p>
          <a:p>
            <a:r>
              <a:rPr lang="en-US" sz="1800" kern="1100" dirty="0">
                <a:effectLst/>
                <a:ea typeface="Times New Roman" panose="02020603050405020304" pitchFamily="18" charset="0"/>
              </a:rPr>
              <a:t>Appendix C – Participant Services</a:t>
            </a:r>
            <a:endParaRPr lang="en-US" sz="1800" dirty="0">
              <a:solidFill>
                <a:srgbClr val="0070C0"/>
              </a:solidFill>
            </a:endParaRPr>
          </a:p>
          <a:p>
            <a:endParaRPr lang="en-US" sz="1800" dirty="0"/>
          </a:p>
        </p:txBody>
      </p:sp>
      <p:sp>
        <p:nvSpPr>
          <p:cNvPr id="4" name="Content Placeholder 3">
            <a:extLst>
              <a:ext uri="{FF2B5EF4-FFF2-40B4-BE49-F238E27FC236}">
                <a16:creationId xmlns:a16="http://schemas.microsoft.com/office/drawing/2014/main" id="{04B81001-BB7E-4C68-B1CB-0EAF5088EA52}"/>
              </a:ext>
            </a:extLst>
          </p:cNvPr>
          <p:cNvSpPr>
            <a:spLocks noGrp="1"/>
          </p:cNvSpPr>
          <p:nvPr>
            <p:ph sz="half" idx="2"/>
          </p:nvPr>
        </p:nvSpPr>
        <p:spPr>
          <a:xfrm>
            <a:off x="4640579" y="1455738"/>
            <a:ext cx="4038600" cy="4038600"/>
          </a:xfrm>
        </p:spPr>
        <p:txBody>
          <a:bodyPr>
            <a:normAutofit fontScale="92500" lnSpcReduction="10000"/>
          </a:bodyPr>
          <a:lstStyle/>
          <a:p>
            <a:r>
              <a:rPr lang="en-US" sz="1800" dirty="0"/>
              <a:t>Appendix D – Participant-Centered Service Planning</a:t>
            </a:r>
          </a:p>
          <a:p>
            <a:endParaRPr lang="en-US" sz="1800" dirty="0"/>
          </a:p>
          <a:p>
            <a:r>
              <a:rPr lang="en-US" sz="1800" b="1" dirty="0">
                <a:solidFill>
                  <a:srgbClr val="FF0000"/>
                </a:solidFill>
                <a:highlight>
                  <a:srgbClr val="FFFF00"/>
                </a:highlight>
              </a:rPr>
              <a:t>Appendix E – Participant Direction</a:t>
            </a:r>
          </a:p>
          <a:p>
            <a:endParaRPr lang="en-US" sz="1800" dirty="0"/>
          </a:p>
          <a:p>
            <a:r>
              <a:rPr lang="en-US" sz="1800" dirty="0"/>
              <a:t>Appendix F – Rights</a:t>
            </a:r>
          </a:p>
          <a:p>
            <a:endParaRPr lang="en-US" sz="1800" dirty="0"/>
          </a:p>
          <a:p>
            <a:r>
              <a:rPr lang="en-US" sz="1800" dirty="0"/>
              <a:t>Appendix G – Safeguards</a:t>
            </a:r>
          </a:p>
          <a:p>
            <a:endParaRPr lang="en-US" sz="1800" dirty="0"/>
          </a:p>
          <a:p>
            <a:r>
              <a:rPr lang="en-US" sz="1800" dirty="0"/>
              <a:t>Appendix H – Quality</a:t>
            </a:r>
          </a:p>
          <a:p>
            <a:endParaRPr lang="en-US" sz="1800" dirty="0"/>
          </a:p>
          <a:p>
            <a:r>
              <a:rPr lang="en-US" sz="1800" dirty="0"/>
              <a:t>Appendix I – Financial Accountability</a:t>
            </a:r>
          </a:p>
          <a:p>
            <a:endParaRPr lang="en-US" sz="1800" dirty="0"/>
          </a:p>
          <a:p>
            <a:r>
              <a:rPr lang="en-US" sz="1800" dirty="0"/>
              <a:t>Appendix J – Cost Neutrality</a:t>
            </a:r>
          </a:p>
        </p:txBody>
      </p:sp>
    </p:spTree>
    <p:extLst>
      <p:ext uri="{BB962C8B-B14F-4D97-AF65-F5344CB8AC3E}">
        <p14:creationId xmlns:p14="http://schemas.microsoft.com/office/powerpoint/2010/main" val="18832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D9FB2-75A5-30BC-2D12-114DE348D72D}"/>
              </a:ext>
            </a:extLst>
          </p:cNvPr>
          <p:cNvSpPr>
            <a:spLocks noGrp="1"/>
          </p:cNvSpPr>
          <p:nvPr>
            <p:ph type="title"/>
          </p:nvPr>
        </p:nvSpPr>
        <p:spPr/>
        <p:txBody>
          <a:bodyPr/>
          <a:lstStyle/>
          <a:p>
            <a:r>
              <a:rPr lang="en-US" dirty="0"/>
              <a:t>Appendix E Participant Direction</a:t>
            </a:r>
          </a:p>
        </p:txBody>
      </p:sp>
      <p:sp>
        <p:nvSpPr>
          <p:cNvPr id="5" name="Slide Number Placeholder 4">
            <a:extLst>
              <a:ext uri="{FF2B5EF4-FFF2-40B4-BE49-F238E27FC236}">
                <a16:creationId xmlns:a16="http://schemas.microsoft.com/office/drawing/2014/main" id="{C94EBA95-FDC8-AC1F-959E-764F827F1E88}"/>
              </a:ext>
            </a:extLst>
          </p:cNvPr>
          <p:cNvSpPr>
            <a:spLocks noGrp="1"/>
          </p:cNvSpPr>
          <p:nvPr>
            <p:ph type="sldNum" sz="quarter" idx="12"/>
          </p:nvPr>
        </p:nvSpPr>
        <p:spPr/>
        <p:txBody>
          <a:bodyPr/>
          <a:lstStyle/>
          <a:p>
            <a:fld id="{7AA28999-D008-419E-9628-EE1C64F81F4C}" type="slidenum">
              <a:rPr lang="en-US" smtClean="0"/>
              <a:pPr/>
              <a:t>7</a:t>
            </a:fld>
            <a:endParaRPr lang="en-US" dirty="0"/>
          </a:p>
        </p:txBody>
      </p:sp>
      <p:pic>
        <p:nvPicPr>
          <p:cNvPr id="6" name="Picture 2" descr="What Is Self Direction? | Mass.gov">
            <a:extLst>
              <a:ext uri="{FF2B5EF4-FFF2-40B4-BE49-F238E27FC236}">
                <a16:creationId xmlns:a16="http://schemas.microsoft.com/office/drawing/2014/main" id="{5068AE22-EED8-3BCB-FB2B-DAEBDB094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2133600"/>
            <a:ext cx="4267201"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1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20356-C157-CE46-6F0C-7146E1657A54}"/>
              </a:ext>
            </a:extLst>
          </p:cNvPr>
          <p:cNvSpPr>
            <a:spLocks noGrp="1"/>
          </p:cNvSpPr>
          <p:nvPr>
            <p:ph type="title"/>
          </p:nvPr>
        </p:nvSpPr>
        <p:spPr/>
        <p:txBody>
          <a:bodyPr/>
          <a:lstStyle/>
          <a:p>
            <a:r>
              <a:rPr lang="en-US" dirty="0"/>
              <a:t>Appendix E: Applicability</a:t>
            </a:r>
          </a:p>
        </p:txBody>
      </p:sp>
      <p:sp>
        <p:nvSpPr>
          <p:cNvPr id="3" name="Content Placeholder 2">
            <a:extLst>
              <a:ext uri="{FF2B5EF4-FFF2-40B4-BE49-F238E27FC236}">
                <a16:creationId xmlns:a16="http://schemas.microsoft.com/office/drawing/2014/main" id="{1634D10E-9ADC-400C-3686-3A28B26EE757}"/>
              </a:ext>
            </a:extLst>
          </p:cNvPr>
          <p:cNvSpPr>
            <a:spLocks noGrp="1"/>
          </p:cNvSpPr>
          <p:nvPr>
            <p:ph sz="half" idx="1"/>
          </p:nvPr>
        </p:nvSpPr>
        <p:spPr>
          <a:xfrm>
            <a:off x="851228" y="1506538"/>
            <a:ext cx="8229600" cy="1562100"/>
          </a:xfrm>
        </p:spPr>
        <p:txBody>
          <a:bodyPr>
            <a:normAutofit lnSpcReduction="10000"/>
          </a:bodyPr>
          <a:lstStyle/>
          <a:p>
            <a:r>
              <a:rPr lang="en-US" sz="2400" dirty="0">
                <a:solidFill>
                  <a:schemeClr val="accent4">
                    <a:lumMod val="75000"/>
                  </a:schemeClr>
                </a:solidFill>
              </a:rPr>
              <a:t>Appendix E of the waiver application is all about participant direction</a:t>
            </a:r>
          </a:p>
          <a:p>
            <a:r>
              <a:rPr lang="en-US" sz="2400" dirty="0">
                <a:solidFill>
                  <a:schemeClr val="accent4">
                    <a:lumMod val="75000"/>
                  </a:schemeClr>
                </a:solidFill>
              </a:rPr>
              <a:t>You can find out if a waiver offers participant-directed services by checking Appendix E</a:t>
            </a:r>
          </a:p>
        </p:txBody>
      </p:sp>
      <p:pic>
        <p:nvPicPr>
          <p:cNvPr id="7" name="Content Placeholder 6" descr="Shows the section of the application which indicates if Participant Direction will be an option in the waiver. ">
            <a:extLst>
              <a:ext uri="{FF2B5EF4-FFF2-40B4-BE49-F238E27FC236}">
                <a16:creationId xmlns:a16="http://schemas.microsoft.com/office/drawing/2014/main" id="{E118EA96-26E7-D661-8D6B-2DA2448C793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30200" y="3429000"/>
            <a:ext cx="8719584" cy="1785938"/>
          </a:xfrm>
        </p:spPr>
      </p:pic>
      <p:sp>
        <p:nvSpPr>
          <p:cNvPr id="5" name="Slide Number Placeholder 4">
            <a:extLst>
              <a:ext uri="{FF2B5EF4-FFF2-40B4-BE49-F238E27FC236}">
                <a16:creationId xmlns:a16="http://schemas.microsoft.com/office/drawing/2014/main" id="{E1D1AD37-9688-0E35-B198-9F3082E5A4D7}"/>
              </a:ext>
            </a:extLst>
          </p:cNvPr>
          <p:cNvSpPr>
            <a:spLocks noGrp="1"/>
          </p:cNvSpPr>
          <p:nvPr>
            <p:ph type="sldNum" sz="quarter" idx="12"/>
          </p:nvPr>
        </p:nvSpPr>
        <p:spPr/>
        <p:txBody>
          <a:bodyPr/>
          <a:lstStyle/>
          <a:p>
            <a:fld id="{7AA28999-D008-419E-9628-EE1C64F81F4C}" type="slidenum">
              <a:rPr lang="en-US" smtClean="0"/>
              <a:pPr/>
              <a:t>8</a:t>
            </a:fld>
            <a:endParaRPr lang="en-US" dirty="0"/>
          </a:p>
        </p:txBody>
      </p:sp>
    </p:spTree>
    <p:extLst>
      <p:ext uri="{BB962C8B-B14F-4D97-AF65-F5344CB8AC3E}">
        <p14:creationId xmlns:p14="http://schemas.microsoft.com/office/powerpoint/2010/main" val="153266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AE489-3E60-775F-21A7-C7590A65D43E}"/>
              </a:ext>
            </a:extLst>
          </p:cNvPr>
          <p:cNvSpPr>
            <a:spLocks noGrp="1"/>
          </p:cNvSpPr>
          <p:nvPr>
            <p:ph type="title"/>
          </p:nvPr>
        </p:nvSpPr>
        <p:spPr/>
        <p:txBody>
          <a:bodyPr/>
          <a:lstStyle/>
          <a:p>
            <a:r>
              <a:rPr lang="en-US" dirty="0"/>
              <a:t>Appendix E-1: Overview</a:t>
            </a:r>
          </a:p>
        </p:txBody>
      </p:sp>
      <p:sp>
        <p:nvSpPr>
          <p:cNvPr id="3" name="Content Placeholder 2">
            <a:extLst>
              <a:ext uri="{FF2B5EF4-FFF2-40B4-BE49-F238E27FC236}">
                <a16:creationId xmlns:a16="http://schemas.microsoft.com/office/drawing/2014/main" id="{DA47D7D5-26A0-3BCF-9AA5-6AFF94B80D9B}"/>
              </a:ext>
            </a:extLst>
          </p:cNvPr>
          <p:cNvSpPr>
            <a:spLocks noGrp="1"/>
          </p:cNvSpPr>
          <p:nvPr>
            <p:ph sz="half" idx="1"/>
          </p:nvPr>
        </p:nvSpPr>
        <p:spPr>
          <a:xfrm>
            <a:off x="457200" y="1417639"/>
            <a:ext cx="8229600" cy="1782762"/>
          </a:xfrm>
        </p:spPr>
        <p:txBody>
          <a:bodyPr>
            <a:normAutofit/>
          </a:bodyPr>
          <a:lstStyle/>
          <a:p>
            <a:r>
              <a:rPr lang="en-US" sz="2200" dirty="0">
                <a:solidFill>
                  <a:schemeClr val="accent4">
                    <a:lumMod val="75000"/>
                  </a:schemeClr>
                </a:solidFill>
              </a:rPr>
              <a:t>In Appendix E-1, the state will describe how participant-directed services are designed and how they will operate</a:t>
            </a:r>
          </a:p>
          <a:p>
            <a:r>
              <a:rPr lang="en-US" sz="2200" dirty="0">
                <a:solidFill>
                  <a:schemeClr val="accent4">
                    <a:lumMod val="75000"/>
                  </a:schemeClr>
                </a:solidFill>
              </a:rPr>
              <a:t>Waivers can offer </a:t>
            </a:r>
            <a:r>
              <a:rPr lang="en-US" sz="2200" b="1" dirty="0">
                <a:solidFill>
                  <a:schemeClr val="accent4">
                    <a:lumMod val="75000"/>
                  </a:schemeClr>
                </a:solidFill>
              </a:rPr>
              <a:t>employer authority</a:t>
            </a:r>
            <a:r>
              <a:rPr lang="en-US" sz="2200" dirty="0">
                <a:solidFill>
                  <a:schemeClr val="accent4">
                    <a:lumMod val="75000"/>
                  </a:schemeClr>
                </a:solidFill>
              </a:rPr>
              <a:t>, </a:t>
            </a:r>
            <a:r>
              <a:rPr lang="en-US" sz="2200" b="1" dirty="0">
                <a:solidFill>
                  <a:schemeClr val="accent4">
                    <a:lumMod val="75000"/>
                  </a:schemeClr>
                </a:solidFill>
              </a:rPr>
              <a:t>budget authority</a:t>
            </a:r>
            <a:r>
              <a:rPr lang="en-US" sz="2200" dirty="0">
                <a:solidFill>
                  <a:schemeClr val="accent4">
                    <a:lumMod val="75000"/>
                  </a:schemeClr>
                </a:solidFill>
              </a:rPr>
              <a:t>, or </a:t>
            </a:r>
            <a:r>
              <a:rPr lang="en-US" sz="2200" b="1" dirty="0">
                <a:solidFill>
                  <a:schemeClr val="accent4">
                    <a:lumMod val="75000"/>
                  </a:schemeClr>
                </a:solidFill>
              </a:rPr>
              <a:t>both</a:t>
            </a:r>
          </a:p>
        </p:txBody>
      </p:sp>
      <p:pic>
        <p:nvPicPr>
          <p:cNvPr id="7" name="Content Placeholder 6">
            <a:extLst>
              <a:ext uri="{FF2B5EF4-FFF2-40B4-BE49-F238E27FC236}">
                <a16:creationId xmlns:a16="http://schemas.microsoft.com/office/drawing/2014/main" id="{505A5923-70EF-8211-F0F5-76DABBBF6243}"/>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508" y="3048000"/>
            <a:ext cx="7800948" cy="2711800"/>
          </a:xfrm>
        </p:spPr>
      </p:pic>
      <p:sp>
        <p:nvSpPr>
          <p:cNvPr id="5" name="Slide Number Placeholder 4">
            <a:extLst>
              <a:ext uri="{FF2B5EF4-FFF2-40B4-BE49-F238E27FC236}">
                <a16:creationId xmlns:a16="http://schemas.microsoft.com/office/drawing/2014/main" id="{8DF3AE2C-B842-7244-D2C0-F902C0F257C8}"/>
              </a:ext>
            </a:extLst>
          </p:cNvPr>
          <p:cNvSpPr>
            <a:spLocks noGrp="1"/>
          </p:cNvSpPr>
          <p:nvPr>
            <p:ph type="sldNum" sz="quarter" idx="12"/>
          </p:nvPr>
        </p:nvSpPr>
        <p:spPr/>
        <p:txBody>
          <a:bodyPr/>
          <a:lstStyle/>
          <a:p>
            <a:fld id="{7AA28999-D008-419E-9628-EE1C64F81F4C}" type="slidenum">
              <a:rPr lang="en-US" smtClean="0"/>
              <a:pPr/>
              <a:t>9</a:t>
            </a:fld>
            <a:endParaRPr lang="en-US" dirty="0"/>
          </a:p>
        </p:txBody>
      </p:sp>
    </p:spTree>
    <p:extLst>
      <p:ext uri="{BB962C8B-B14F-4D97-AF65-F5344CB8AC3E}">
        <p14:creationId xmlns:p14="http://schemas.microsoft.com/office/powerpoint/2010/main" val="2526944325"/>
      </p:ext>
    </p:extLst>
  </p:cSld>
  <p:clrMapOvr>
    <a:masterClrMapping/>
  </p:clrMapOvr>
</p:sld>
</file>

<file path=ppt/theme/theme1.xml><?xml version="1.0" encoding="utf-8"?>
<a:theme xmlns:a="http://schemas.openxmlformats.org/drawingml/2006/main" name="ACLPresentationTemplate_2014">
  <a:themeElements>
    <a:clrScheme name="ACL">
      <a:dk1>
        <a:sysClr val="windowText" lastClr="000000"/>
      </a:dk1>
      <a:lt1>
        <a:sysClr val="window" lastClr="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LPresentationTemplate  -  Read-Only" id="{28D06A1D-650A-47AF-AED7-F8A65F8B4382}" vid="{1DEAA3E1-3DD0-4D61-B889-D2037A3762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26970</TotalTime>
  <Words>3323</Words>
  <Application>Microsoft Office PowerPoint</Application>
  <PresentationFormat>On-screen Show (4:3)</PresentationFormat>
  <Paragraphs>234</Paragraphs>
  <Slides>26</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Courier New</vt:lpstr>
      <vt:lpstr>Open Sans</vt:lpstr>
      <vt:lpstr>SanFranciscoDisplay-Regular</vt:lpstr>
      <vt:lpstr>Segoe UI</vt:lpstr>
      <vt:lpstr>Source Sans Pro</vt:lpstr>
      <vt:lpstr>Wingdings</vt:lpstr>
      <vt:lpstr>ACLPresentationTemplate_2014</vt:lpstr>
      <vt:lpstr>The Voices of People with Disabilities and Older Adults</vt:lpstr>
      <vt:lpstr>Webinar Logistics</vt:lpstr>
      <vt:lpstr>Welcome</vt:lpstr>
      <vt:lpstr>Agenda</vt:lpstr>
      <vt:lpstr>Why the Waiver Application is Important</vt:lpstr>
      <vt:lpstr>The Waiver Application</vt:lpstr>
      <vt:lpstr>Appendix E Participant Direction</vt:lpstr>
      <vt:lpstr>Appendix E: Applicability</vt:lpstr>
      <vt:lpstr>Appendix E-1: Overview</vt:lpstr>
      <vt:lpstr>Employer and Budget Authority</vt:lpstr>
      <vt:lpstr>Introducing Participant Direction</vt:lpstr>
      <vt:lpstr>Appendix E-1-f: Use of Representatives</vt:lpstr>
      <vt:lpstr>Appendix E-1-g: What Services Can Be Self-Directed?</vt:lpstr>
      <vt:lpstr>Appendix E-1-h: Financial Management Services (FMS)</vt:lpstr>
      <vt:lpstr>Appendix E-1-j: Information and Assistance in Support of Participant Direction</vt:lpstr>
      <vt:lpstr>Appendix E-1-k: Independent Advocacy</vt:lpstr>
      <vt:lpstr>Appendix E-1-l: Voluntary Termination of Participant Direction</vt:lpstr>
      <vt:lpstr>Appendix E-1-m: Involuntary Termination of Participant Direction</vt:lpstr>
      <vt:lpstr>Appendix E-2: Opportunities for Participant Direction</vt:lpstr>
      <vt:lpstr>Appendix E-2-b: Budget Authority</vt:lpstr>
      <vt:lpstr>Appendix E-2-b Budget Authority</vt:lpstr>
      <vt:lpstr> Kate Murray, President kate@appliedselfdirection.com   https://www.appliedselfdirection.com/our-team </vt:lpstr>
      <vt:lpstr>Why the Waiver Application is Important?</vt:lpstr>
      <vt:lpstr>How You Can Influence What Services are in the Waiver </vt:lpstr>
      <vt:lpstr>State Waiver Applications</vt:lpstr>
      <vt:lpstr>Please put any questions in the chat  Thank you.</vt:lpstr>
    </vt:vector>
  </TitlesOfParts>
  <Company>HHS/ACL/OEA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Presentation Style Template</dc:title>
  <dc:creator>ACL</dc:creator>
  <cp:keywords>ACL, OEA, Template</cp:keywords>
  <cp:lastModifiedBy>ACL</cp:lastModifiedBy>
  <cp:revision>149</cp:revision>
  <dcterms:created xsi:type="dcterms:W3CDTF">2017-03-22T19:20:04Z</dcterms:created>
  <dcterms:modified xsi:type="dcterms:W3CDTF">2023-03-28T20:50:27Z</dcterms:modified>
</cp:coreProperties>
</file>