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56" r:id="rId2"/>
    <p:sldId id="451" r:id="rId3"/>
    <p:sldId id="258" r:id="rId4"/>
    <p:sldId id="450" r:id="rId5"/>
    <p:sldId id="473" r:id="rId6"/>
    <p:sldId id="508" r:id="rId7"/>
    <p:sldId id="469" r:id="rId8"/>
    <p:sldId id="503" r:id="rId9"/>
    <p:sldId id="507" r:id="rId10"/>
    <p:sldId id="509" r:id="rId11"/>
    <p:sldId id="486" r:id="rId12"/>
    <p:sldId id="511" r:id="rId13"/>
    <p:sldId id="504" r:id="rId14"/>
    <p:sldId id="516" r:id="rId15"/>
    <p:sldId id="510" r:id="rId16"/>
    <p:sldId id="487" r:id="rId17"/>
    <p:sldId id="505" r:id="rId18"/>
    <p:sldId id="513" r:id="rId19"/>
    <p:sldId id="488" r:id="rId20"/>
    <p:sldId id="506" r:id="rId21"/>
    <p:sldId id="514" r:id="rId22"/>
    <p:sldId id="517" r:id="rId23"/>
    <p:sldId id="518" r:id="rId24"/>
    <p:sldId id="519" r:id="rId25"/>
    <p:sldId id="520" r:id="rId26"/>
    <p:sldId id="460" r:id="rId27"/>
    <p:sldId id="515" r:id="rId28"/>
    <p:sldId id="481" r:id="rId29"/>
    <p:sldId id="26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gherita Sciulli" initials="MS" lastIdx="10" clrIdx="0">
    <p:extLst>
      <p:ext uri="{19B8F6BF-5375-455C-9EA6-DF929625EA0E}">
        <p15:presenceInfo xmlns:p15="http://schemas.microsoft.com/office/powerpoint/2012/main" userId="S-1-5-21-4095628063-3556742122-3606576086-8669" providerId="AD"/>
      </p:ext>
    </p:extLst>
  </p:cmAuthor>
  <p:cmAuthor id="2" name="Thaler, Nancy (ACL) (CTR)" initials="TN((" lastIdx="1" clrIdx="1">
    <p:extLst>
      <p:ext uri="{19B8F6BF-5375-455C-9EA6-DF929625EA0E}">
        <p15:presenceInfo xmlns:p15="http://schemas.microsoft.com/office/powerpoint/2012/main" userId="S::Nancy.Thaler@acl.hhs.gov::cec8b011-efc2-4458-b79f-fda24253dfd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4F90"/>
    <a:srgbClr val="F29C00"/>
    <a:srgbClr val="C07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73" autoAdjust="0"/>
    <p:restoredTop sz="86388" autoAdjust="0"/>
  </p:normalViewPr>
  <p:slideViewPr>
    <p:cSldViewPr>
      <p:cViewPr varScale="1">
        <p:scale>
          <a:sx n="57" d="100"/>
          <a:sy n="57" d="100"/>
        </p:scale>
        <p:origin x="836" y="52"/>
      </p:cViewPr>
      <p:guideLst>
        <p:guide orient="horz" pos="2160"/>
        <p:guide pos="2880"/>
      </p:guideLst>
    </p:cSldViewPr>
  </p:slideViewPr>
  <p:outlineViewPr>
    <p:cViewPr>
      <p:scale>
        <a:sx n="33" d="100"/>
        <a:sy n="33" d="100"/>
      </p:scale>
      <p:origin x="0" y="-27696"/>
    </p:cViewPr>
  </p:outlineViewPr>
  <p:notesTextViewPr>
    <p:cViewPr>
      <p:scale>
        <a:sx n="3" d="2"/>
        <a:sy n="3" d="2"/>
      </p:scale>
      <p:origin x="0" y="-36"/>
    </p:cViewPr>
  </p:notesTextViewPr>
  <p:sorterViewPr>
    <p:cViewPr>
      <p:scale>
        <a:sx n="100" d="100"/>
        <a:sy n="100" d="100"/>
      </p:scale>
      <p:origin x="0" y="0"/>
    </p:cViewPr>
  </p:sorterViewPr>
  <p:notesViewPr>
    <p:cSldViewPr>
      <p:cViewPr>
        <p:scale>
          <a:sx n="75" d="100"/>
          <a:sy n="75" d="100"/>
        </p:scale>
        <p:origin x="3224" y="5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_rels/data2.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s>
</file>

<file path=ppt/diagrams/_rels/drawing2.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1A7C3F-FF0A-4D6C-B374-B6D893554E79}"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54EF2C9D-20D3-4275-962B-7E92F15264C4}">
      <dgm:prSet phldrT="[Text]"/>
      <dgm:spPr>
        <a:solidFill>
          <a:schemeClr val="tx2">
            <a:lumMod val="60000"/>
            <a:lumOff val="40000"/>
          </a:schemeClr>
        </a:solidFill>
      </dgm:spPr>
      <dgm:t>
        <a:bodyPr/>
        <a:lstStyle/>
        <a:p>
          <a:r>
            <a:rPr lang="en-US" dirty="0"/>
            <a:t>Fair Hearing</a:t>
          </a:r>
        </a:p>
      </dgm:t>
    </dgm:pt>
    <dgm:pt modelId="{95AE7EAC-D755-45DA-AF28-AF2CA6249A88}" type="parTrans" cxnId="{23C9A71E-ED0A-4DC0-BC2C-8ED40293BE31}">
      <dgm:prSet/>
      <dgm:spPr/>
      <dgm:t>
        <a:bodyPr/>
        <a:lstStyle/>
        <a:p>
          <a:endParaRPr lang="en-US"/>
        </a:p>
      </dgm:t>
    </dgm:pt>
    <dgm:pt modelId="{A019DD66-A382-41DE-9E43-F840F32CA5C1}" type="sibTrans" cxnId="{23C9A71E-ED0A-4DC0-BC2C-8ED40293BE31}">
      <dgm:prSet/>
      <dgm:spPr/>
      <dgm:t>
        <a:bodyPr/>
        <a:lstStyle/>
        <a:p>
          <a:endParaRPr lang="en-US"/>
        </a:p>
      </dgm:t>
    </dgm:pt>
    <dgm:pt modelId="{CD68071C-F356-4DC6-BE56-7B9B98121B06}">
      <dgm:prSet phldrT="[Text]"/>
      <dgm:spPr>
        <a:solidFill>
          <a:schemeClr val="tx2">
            <a:lumMod val="75000"/>
          </a:schemeClr>
        </a:solidFill>
      </dgm:spPr>
      <dgm:t>
        <a:bodyPr/>
        <a:lstStyle/>
        <a:p>
          <a:r>
            <a:rPr lang="en-US" dirty="0"/>
            <a:t>Dispute Resolution</a:t>
          </a:r>
        </a:p>
      </dgm:t>
    </dgm:pt>
    <dgm:pt modelId="{0122F009-99AC-462B-B300-2241563BA07B}" type="parTrans" cxnId="{3EF8F4A4-AE42-4D1E-88D8-FF5971865899}">
      <dgm:prSet/>
      <dgm:spPr/>
      <dgm:t>
        <a:bodyPr/>
        <a:lstStyle/>
        <a:p>
          <a:endParaRPr lang="en-US"/>
        </a:p>
      </dgm:t>
    </dgm:pt>
    <dgm:pt modelId="{F75445D1-F4CB-46C7-A85B-7BAF9D34C6A6}" type="sibTrans" cxnId="{3EF8F4A4-AE42-4D1E-88D8-FF5971865899}">
      <dgm:prSet/>
      <dgm:spPr/>
      <dgm:t>
        <a:bodyPr/>
        <a:lstStyle/>
        <a:p>
          <a:endParaRPr lang="en-US"/>
        </a:p>
      </dgm:t>
    </dgm:pt>
    <dgm:pt modelId="{C138922E-8CD4-4BEB-BC52-64E02A06E722}">
      <dgm:prSet phldrT="[Text]"/>
      <dgm:spPr>
        <a:solidFill>
          <a:schemeClr val="tx2">
            <a:lumMod val="50000"/>
          </a:schemeClr>
        </a:solidFill>
      </dgm:spPr>
      <dgm:t>
        <a:bodyPr/>
        <a:lstStyle/>
        <a:p>
          <a:r>
            <a:rPr lang="en-US" dirty="0"/>
            <a:t>Grievance/Complaint</a:t>
          </a:r>
        </a:p>
      </dgm:t>
    </dgm:pt>
    <dgm:pt modelId="{20390B93-793E-4B59-BA99-A7D616F4A666}" type="parTrans" cxnId="{55BCEE7E-A078-41A9-A543-D16615CCFC18}">
      <dgm:prSet/>
      <dgm:spPr/>
      <dgm:t>
        <a:bodyPr/>
        <a:lstStyle/>
        <a:p>
          <a:endParaRPr lang="en-US"/>
        </a:p>
      </dgm:t>
    </dgm:pt>
    <dgm:pt modelId="{9B78CE53-5E6C-4714-B663-3880758FD424}" type="sibTrans" cxnId="{55BCEE7E-A078-41A9-A543-D16615CCFC18}">
      <dgm:prSet/>
      <dgm:spPr/>
      <dgm:t>
        <a:bodyPr/>
        <a:lstStyle/>
        <a:p>
          <a:endParaRPr lang="en-US"/>
        </a:p>
      </dgm:t>
    </dgm:pt>
    <dgm:pt modelId="{137F3353-6812-405A-996C-F09792B8C605}" type="pres">
      <dgm:prSet presAssocID="{681A7C3F-FF0A-4D6C-B374-B6D893554E79}" presName="Name0" presStyleCnt="0">
        <dgm:presLayoutVars>
          <dgm:chMax val="7"/>
          <dgm:chPref val="7"/>
          <dgm:dir/>
        </dgm:presLayoutVars>
      </dgm:prSet>
      <dgm:spPr/>
    </dgm:pt>
    <dgm:pt modelId="{3FA0525D-A169-435F-8B95-8AE9EDCDAF78}" type="pres">
      <dgm:prSet presAssocID="{681A7C3F-FF0A-4D6C-B374-B6D893554E79}" presName="Name1" presStyleCnt="0"/>
      <dgm:spPr/>
    </dgm:pt>
    <dgm:pt modelId="{37909AD0-5457-4B26-8512-391022BE816E}" type="pres">
      <dgm:prSet presAssocID="{681A7C3F-FF0A-4D6C-B374-B6D893554E79}" presName="cycle" presStyleCnt="0"/>
      <dgm:spPr/>
    </dgm:pt>
    <dgm:pt modelId="{EF5E49DB-2B64-4CA6-A526-C39052520CC7}" type="pres">
      <dgm:prSet presAssocID="{681A7C3F-FF0A-4D6C-B374-B6D893554E79}" presName="srcNode" presStyleLbl="node1" presStyleIdx="0" presStyleCnt="3"/>
      <dgm:spPr/>
    </dgm:pt>
    <dgm:pt modelId="{F991E8C3-4B12-442A-BF59-3F2C50B1766B}" type="pres">
      <dgm:prSet presAssocID="{681A7C3F-FF0A-4D6C-B374-B6D893554E79}" presName="conn" presStyleLbl="parChTrans1D2" presStyleIdx="0" presStyleCnt="1"/>
      <dgm:spPr/>
    </dgm:pt>
    <dgm:pt modelId="{B29F04E6-BFD8-459F-8234-C914FBA195D6}" type="pres">
      <dgm:prSet presAssocID="{681A7C3F-FF0A-4D6C-B374-B6D893554E79}" presName="extraNode" presStyleLbl="node1" presStyleIdx="0" presStyleCnt="3"/>
      <dgm:spPr/>
    </dgm:pt>
    <dgm:pt modelId="{9E79AC15-14DE-4A56-ACCC-FDF7AAF3A818}" type="pres">
      <dgm:prSet presAssocID="{681A7C3F-FF0A-4D6C-B374-B6D893554E79}" presName="dstNode" presStyleLbl="node1" presStyleIdx="0" presStyleCnt="3"/>
      <dgm:spPr/>
    </dgm:pt>
    <dgm:pt modelId="{E08B7FC1-3CE1-4EAB-B635-FFD239F7FB11}" type="pres">
      <dgm:prSet presAssocID="{54EF2C9D-20D3-4275-962B-7E92F15264C4}" presName="text_1" presStyleLbl="node1" presStyleIdx="0" presStyleCnt="3">
        <dgm:presLayoutVars>
          <dgm:bulletEnabled val="1"/>
        </dgm:presLayoutVars>
      </dgm:prSet>
      <dgm:spPr/>
    </dgm:pt>
    <dgm:pt modelId="{B37062B1-F110-4F40-854A-C8DBA80EBE36}" type="pres">
      <dgm:prSet presAssocID="{54EF2C9D-20D3-4275-962B-7E92F15264C4}" presName="accent_1" presStyleCnt="0"/>
      <dgm:spPr/>
    </dgm:pt>
    <dgm:pt modelId="{E4642A2F-FA0D-4F1B-AD21-0EAD440FD666}" type="pres">
      <dgm:prSet presAssocID="{54EF2C9D-20D3-4275-962B-7E92F15264C4}" presName="accentRepeatNode" presStyleLbl="solidFgAcc1" presStyleIdx="0" presStyleCnt="3"/>
      <dgm:spPr/>
    </dgm:pt>
    <dgm:pt modelId="{8713C196-9B84-4BEB-B592-97CCDAF39870}" type="pres">
      <dgm:prSet presAssocID="{CD68071C-F356-4DC6-BE56-7B9B98121B06}" presName="text_2" presStyleLbl="node1" presStyleIdx="1" presStyleCnt="3">
        <dgm:presLayoutVars>
          <dgm:bulletEnabled val="1"/>
        </dgm:presLayoutVars>
      </dgm:prSet>
      <dgm:spPr/>
    </dgm:pt>
    <dgm:pt modelId="{43E2ABDB-247D-4B5C-8670-4FCF34B5FC29}" type="pres">
      <dgm:prSet presAssocID="{CD68071C-F356-4DC6-BE56-7B9B98121B06}" presName="accent_2" presStyleCnt="0"/>
      <dgm:spPr/>
    </dgm:pt>
    <dgm:pt modelId="{17E45811-4236-4EE6-AF18-8B8CCD1E312B}" type="pres">
      <dgm:prSet presAssocID="{CD68071C-F356-4DC6-BE56-7B9B98121B06}" presName="accentRepeatNode" presStyleLbl="solidFgAcc1" presStyleIdx="1" presStyleCnt="3"/>
      <dgm:spPr/>
    </dgm:pt>
    <dgm:pt modelId="{2FF28B17-8694-48D2-B124-68FFA784A76D}" type="pres">
      <dgm:prSet presAssocID="{C138922E-8CD4-4BEB-BC52-64E02A06E722}" presName="text_3" presStyleLbl="node1" presStyleIdx="2" presStyleCnt="3">
        <dgm:presLayoutVars>
          <dgm:bulletEnabled val="1"/>
        </dgm:presLayoutVars>
      </dgm:prSet>
      <dgm:spPr/>
    </dgm:pt>
    <dgm:pt modelId="{2F50D363-435F-4CA7-B8E5-4C0C2190AFAC}" type="pres">
      <dgm:prSet presAssocID="{C138922E-8CD4-4BEB-BC52-64E02A06E722}" presName="accent_3" presStyleCnt="0"/>
      <dgm:spPr/>
    </dgm:pt>
    <dgm:pt modelId="{865DCDEC-A6AB-4AF9-B0C1-3DCD3B91922A}" type="pres">
      <dgm:prSet presAssocID="{C138922E-8CD4-4BEB-BC52-64E02A06E722}" presName="accentRepeatNode" presStyleLbl="solidFgAcc1" presStyleIdx="2" presStyleCnt="3"/>
      <dgm:spPr/>
    </dgm:pt>
  </dgm:ptLst>
  <dgm:cxnLst>
    <dgm:cxn modelId="{4C3C7B13-DC5B-44A1-8C50-38201BC355D6}" type="presOf" srcId="{CD68071C-F356-4DC6-BE56-7B9B98121B06}" destId="{8713C196-9B84-4BEB-B592-97CCDAF39870}" srcOrd="0" destOrd="0" presId="urn:microsoft.com/office/officeart/2008/layout/VerticalCurvedList"/>
    <dgm:cxn modelId="{23C9A71E-ED0A-4DC0-BC2C-8ED40293BE31}" srcId="{681A7C3F-FF0A-4D6C-B374-B6D893554E79}" destId="{54EF2C9D-20D3-4275-962B-7E92F15264C4}" srcOrd="0" destOrd="0" parTransId="{95AE7EAC-D755-45DA-AF28-AF2CA6249A88}" sibTransId="{A019DD66-A382-41DE-9E43-F840F32CA5C1}"/>
    <dgm:cxn modelId="{2418FD33-D1A6-4EBB-9C26-C584C70391F9}" type="presOf" srcId="{681A7C3F-FF0A-4D6C-B374-B6D893554E79}" destId="{137F3353-6812-405A-996C-F09792B8C605}" srcOrd="0" destOrd="0" presId="urn:microsoft.com/office/officeart/2008/layout/VerticalCurvedList"/>
    <dgm:cxn modelId="{2C339F52-381B-4E46-A152-D6BF54502EB9}" type="presOf" srcId="{54EF2C9D-20D3-4275-962B-7E92F15264C4}" destId="{E08B7FC1-3CE1-4EAB-B635-FFD239F7FB11}" srcOrd="0" destOrd="0" presId="urn:microsoft.com/office/officeart/2008/layout/VerticalCurvedList"/>
    <dgm:cxn modelId="{A4F49F57-63E8-40D5-A491-DE117114E649}" type="presOf" srcId="{A019DD66-A382-41DE-9E43-F840F32CA5C1}" destId="{F991E8C3-4B12-442A-BF59-3F2C50B1766B}" srcOrd="0" destOrd="0" presId="urn:microsoft.com/office/officeart/2008/layout/VerticalCurvedList"/>
    <dgm:cxn modelId="{55BCEE7E-A078-41A9-A543-D16615CCFC18}" srcId="{681A7C3F-FF0A-4D6C-B374-B6D893554E79}" destId="{C138922E-8CD4-4BEB-BC52-64E02A06E722}" srcOrd="2" destOrd="0" parTransId="{20390B93-793E-4B59-BA99-A7D616F4A666}" sibTransId="{9B78CE53-5E6C-4714-B663-3880758FD424}"/>
    <dgm:cxn modelId="{3EF8F4A4-AE42-4D1E-88D8-FF5971865899}" srcId="{681A7C3F-FF0A-4D6C-B374-B6D893554E79}" destId="{CD68071C-F356-4DC6-BE56-7B9B98121B06}" srcOrd="1" destOrd="0" parTransId="{0122F009-99AC-462B-B300-2241563BA07B}" sibTransId="{F75445D1-F4CB-46C7-A85B-7BAF9D34C6A6}"/>
    <dgm:cxn modelId="{1D7A99A9-50DE-4B4C-AC12-8DAC09A003C5}" type="presOf" srcId="{C138922E-8CD4-4BEB-BC52-64E02A06E722}" destId="{2FF28B17-8694-48D2-B124-68FFA784A76D}" srcOrd="0" destOrd="0" presId="urn:microsoft.com/office/officeart/2008/layout/VerticalCurvedList"/>
    <dgm:cxn modelId="{26D14D25-D024-446E-BBF0-345C0E71A10F}" type="presParOf" srcId="{137F3353-6812-405A-996C-F09792B8C605}" destId="{3FA0525D-A169-435F-8B95-8AE9EDCDAF78}" srcOrd="0" destOrd="0" presId="urn:microsoft.com/office/officeart/2008/layout/VerticalCurvedList"/>
    <dgm:cxn modelId="{38891CB2-47F7-42CF-8F00-94CEF3FC9E42}" type="presParOf" srcId="{3FA0525D-A169-435F-8B95-8AE9EDCDAF78}" destId="{37909AD0-5457-4B26-8512-391022BE816E}" srcOrd="0" destOrd="0" presId="urn:microsoft.com/office/officeart/2008/layout/VerticalCurvedList"/>
    <dgm:cxn modelId="{68916EF9-1ADD-4477-AEE2-6A4A3E4A70A3}" type="presParOf" srcId="{37909AD0-5457-4B26-8512-391022BE816E}" destId="{EF5E49DB-2B64-4CA6-A526-C39052520CC7}" srcOrd="0" destOrd="0" presId="urn:microsoft.com/office/officeart/2008/layout/VerticalCurvedList"/>
    <dgm:cxn modelId="{7797C647-602C-4740-9D6C-F9E9AD464BB6}" type="presParOf" srcId="{37909AD0-5457-4B26-8512-391022BE816E}" destId="{F991E8C3-4B12-442A-BF59-3F2C50B1766B}" srcOrd="1" destOrd="0" presId="urn:microsoft.com/office/officeart/2008/layout/VerticalCurvedList"/>
    <dgm:cxn modelId="{768A5C68-C7BD-48ED-9CD7-D2BEA64958D5}" type="presParOf" srcId="{37909AD0-5457-4B26-8512-391022BE816E}" destId="{B29F04E6-BFD8-459F-8234-C914FBA195D6}" srcOrd="2" destOrd="0" presId="urn:microsoft.com/office/officeart/2008/layout/VerticalCurvedList"/>
    <dgm:cxn modelId="{6811F75D-1D30-4171-8ADC-DDE80BD3F9E0}" type="presParOf" srcId="{37909AD0-5457-4B26-8512-391022BE816E}" destId="{9E79AC15-14DE-4A56-ACCC-FDF7AAF3A818}" srcOrd="3" destOrd="0" presId="urn:microsoft.com/office/officeart/2008/layout/VerticalCurvedList"/>
    <dgm:cxn modelId="{2322F6B3-7784-4897-B55F-8DAB764C7757}" type="presParOf" srcId="{3FA0525D-A169-435F-8B95-8AE9EDCDAF78}" destId="{E08B7FC1-3CE1-4EAB-B635-FFD239F7FB11}" srcOrd="1" destOrd="0" presId="urn:microsoft.com/office/officeart/2008/layout/VerticalCurvedList"/>
    <dgm:cxn modelId="{B525804D-2EC4-491A-9963-D93641B128BF}" type="presParOf" srcId="{3FA0525D-A169-435F-8B95-8AE9EDCDAF78}" destId="{B37062B1-F110-4F40-854A-C8DBA80EBE36}" srcOrd="2" destOrd="0" presId="urn:microsoft.com/office/officeart/2008/layout/VerticalCurvedList"/>
    <dgm:cxn modelId="{974937B6-DD4B-42C7-8116-C517317752CC}" type="presParOf" srcId="{B37062B1-F110-4F40-854A-C8DBA80EBE36}" destId="{E4642A2F-FA0D-4F1B-AD21-0EAD440FD666}" srcOrd="0" destOrd="0" presId="urn:microsoft.com/office/officeart/2008/layout/VerticalCurvedList"/>
    <dgm:cxn modelId="{FCFC2E78-839D-4285-AC06-B13FB355A023}" type="presParOf" srcId="{3FA0525D-A169-435F-8B95-8AE9EDCDAF78}" destId="{8713C196-9B84-4BEB-B592-97CCDAF39870}" srcOrd="3" destOrd="0" presId="urn:microsoft.com/office/officeart/2008/layout/VerticalCurvedList"/>
    <dgm:cxn modelId="{47BC896D-0714-4ED1-94FB-37D6B5675FD8}" type="presParOf" srcId="{3FA0525D-A169-435F-8B95-8AE9EDCDAF78}" destId="{43E2ABDB-247D-4B5C-8670-4FCF34B5FC29}" srcOrd="4" destOrd="0" presId="urn:microsoft.com/office/officeart/2008/layout/VerticalCurvedList"/>
    <dgm:cxn modelId="{A1786782-3140-4D92-9879-A9154518900B}" type="presParOf" srcId="{43E2ABDB-247D-4B5C-8670-4FCF34B5FC29}" destId="{17E45811-4236-4EE6-AF18-8B8CCD1E312B}" srcOrd="0" destOrd="0" presId="urn:microsoft.com/office/officeart/2008/layout/VerticalCurvedList"/>
    <dgm:cxn modelId="{E8728AFD-C865-472A-A84D-8D189B24D2C7}" type="presParOf" srcId="{3FA0525D-A169-435F-8B95-8AE9EDCDAF78}" destId="{2FF28B17-8694-48D2-B124-68FFA784A76D}" srcOrd="5" destOrd="0" presId="urn:microsoft.com/office/officeart/2008/layout/VerticalCurvedList"/>
    <dgm:cxn modelId="{D37843D9-10BB-4C15-A2F9-52EC1ECC17F1}" type="presParOf" srcId="{3FA0525D-A169-435F-8B95-8AE9EDCDAF78}" destId="{2F50D363-435F-4CA7-B8E5-4C0C2190AFAC}" srcOrd="6" destOrd="0" presId="urn:microsoft.com/office/officeart/2008/layout/VerticalCurvedList"/>
    <dgm:cxn modelId="{0DAAA15E-99AD-4D87-A5B7-6F95FFA711DD}" type="presParOf" srcId="{2F50D363-435F-4CA7-B8E5-4C0C2190AFAC}" destId="{865DCDEC-A6AB-4AF9-B0C1-3DCD3B91922A}"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88E0895-68D7-4BEE-94A0-44042198662D}" type="doc">
      <dgm:prSet loTypeId="urn:microsoft.com/office/officeart/2018/2/layout/IconVerticalSolidList" loCatId="icon" qsTypeId="urn:microsoft.com/office/officeart/2005/8/quickstyle/simple1" qsCatId="simple" csTypeId="urn:microsoft.com/office/officeart/2005/8/colors/accent3_2" csCatId="accent3" phldr="1"/>
      <dgm:spPr/>
      <dgm:t>
        <a:bodyPr/>
        <a:lstStyle/>
        <a:p>
          <a:endParaRPr lang="en-US"/>
        </a:p>
      </dgm:t>
    </dgm:pt>
    <dgm:pt modelId="{C6C427BF-16B3-419D-AE54-778EE77837CC}">
      <dgm:prSet custT="1"/>
      <dgm:spPr/>
      <dgm:t>
        <a:bodyPr/>
        <a:lstStyle/>
        <a:p>
          <a:pPr>
            <a:lnSpc>
              <a:spcPct val="100000"/>
            </a:lnSpc>
          </a:pPr>
          <a:r>
            <a:rPr lang="en-US" sz="1800" dirty="0"/>
            <a:t>Get copies of the proposed application and distribute it to others</a:t>
          </a:r>
        </a:p>
      </dgm:t>
      <dgm:extLst>
        <a:ext uri="{E40237B7-FDA0-4F09-8148-C483321AD2D9}">
          <dgm14:cNvPr xmlns:dgm14="http://schemas.microsoft.com/office/drawing/2010/diagram" id="0" name="" descr="Show up and give in person public comment&#10;Submit written comments&#10;Coordinate templated for others&#10;Consult partners&#10;Call your legislators"/>
        </a:ext>
      </dgm:extLst>
    </dgm:pt>
    <dgm:pt modelId="{B48BDB00-E6C1-41E6-9607-D6988D09BCE5}" type="parTrans" cxnId="{01A0ADE2-F35A-4144-86FC-7052DD6126B5}">
      <dgm:prSet/>
      <dgm:spPr/>
      <dgm:t>
        <a:bodyPr/>
        <a:lstStyle/>
        <a:p>
          <a:endParaRPr lang="en-US"/>
        </a:p>
      </dgm:t>
    </dgm:pt>
    <dgm:pt modelId="{AFF5CD52-6FDB-4B21-854C-09F03E57C384}" type="sibTrans" cxnId="{01A0ADE2-F35A-4144-86FC-7052DD6126B5}">
      <dgm:prSet/>
      <dgm:spPr/>
      <dgm:t>
        <a:bodyPr/>
        <a:lstStyle/>
        <a:p>
          <a:endParaRPr lang="en-US"/>
        </a:p>
      </dgm:t>
    </dgm:pt>
    <dgm:pt modelId="{11F43084-726B-4662-BB0A-698CA8A12C74}">
      <dgm:prSet custT="1"/>
      <dgm:spPr/>
      <dgm:t>
        <a:bodyPr/>
        <a:lstStyle/>
        <a:p>
          <a:pPr>
            <a:lnSpc>
              <a:spcPct val="100000"/>
            </a:lnSpc>
          </a:pPr>
          <a:r>
            <a:rPr lang="en-US" sz="1800" dirty="0"/>
            <a:t>Show up in person and give public comment – ask questions</a:t>
          </a:r>
        </a:p>
      </dgm:t>
    </dgm:pt>
    <dgm:pt modelId="{0B5B4BB3-A60D-446E-BB68-219A337B03D3}" type="parTrans" cxnId="{7A941155-9436-481E-8344-69ACEEB3D3AC}">
      <dgm:prSet/>
      <dgm:spPr/>
      <dgm:t>
        <a:bodyPr/>
        <a:lstStyle/>
        <a:p>
          <a:endParaRPr lang="en-US"/>
        </a:p>
      </dgm:t>
    </dgm:pt>
    <dgm:pt modelId="{F51E6DFD-04AD-494C-AB60-FFB867493F41}" type="sibTrans" cxnId="{7A941155-9436-481E-8344-69ACEEB3D3AC}">
      <dgm:prSet/>
      <dgm:spPr/>
      <dgm:t>
        <a:bodyPr/>
        <a:lstStyle/>
        <a:p>
          <a:endParaRPr lang="en-US"/>
        </a:p>
      </dgm:t>
    </dgm:pt>
    <dgm:pt modelId="{80FF3616-89F5-481C-AF07-6F3B03E8F66D}">
      <dgm:prSet custT="1"/>
      <dgm:spPr/>
      <dgm:t>
        <a:bodyPr/>
        <a:lstStyle/>
        <a:p>
          <a:pPr>
            <a:lnSpc>
              <a:spcPct val="100000"/>
            </a:lnSpc>
          </a:pPr>
          <a:r>
            <a:rPr lang="en-US" sz="1800" dirty="0"/>
            <a:t>Submit written comments from your organization</a:t>
          </a:r>
        </a:p>
      </dgm:t>
    </dgm:pt>
    <dgm:pt modelId="{4BBEFAC0-3C23-45AE-B10D-516C3290CB18}" type="parTrans" cxnId="{0E7A91C7-C471-4B20-BAAD-6F70913D1A88}">
      <dgm:prSet/>
      <dgm:spPr/>
      <dgm:t>
        <a:bodyPr/>
        <a:lstStyle/>
        <a:p>
          <a:endParaRPr lang="en-US"/>
        </a:p>
      </dgm:t>
    </dgm:pt>
    <dgm:pt modelId="{32EB5677-AFDE-4E4D-BEF4-75CA1FF0B00F}" type="sibTrans" cxnId="{0E7A91C7-C471-4B20-BAAD-6F70913D1A88}">
      <dgm:prSet/>
      <dgm:spPr/>
      <dgm:t>
        <a:bodyPr/>
        <a:lstStyle/>
        <a:p>
          <a:endParaRPr lang="en-US"/>
        </a:p>
      </dgm:t>
    </dgm:pt>
    <dgm:pt modelId="{BE800635-26EC-44C0-8BBA-0D4BAF5B59C4}">
      <dgm:prSet custT="1"/>
      <dgm:spPr/>
      <dgm:t>
        <a:bodyPr/>
        <a:lstStyle/>
        <a:p>
          <a:pPr>
            <a:lnSpc>
              <a:spcPct val="100000"/>
            </a:lnSpc>
          </a:pPr>
          <a:r>
            <a:rPr lang="en-US" sz="1800" dirty="0"/>
            <a:t>Coordinate templates for others to use in submitting comments</a:t>
          </a:r>
        </a:p>
      </dgm:t>
    </dgm:pt>
    <dgm:pt modelId="{6E3283D0-CA4C-43A4-9888-E713700EB59A}" type="parTrans" cxnId="{A526B38A-BC67-4D6C-8164-1706A48A6576}">
      <dgm:prSet/>
      <dgm:spPr/>
      <dgm:t>
        <a:bodyPr/>
        <a:lstStyle/>
        <a:p>
          <a:endParaRPr lang="en-US"/>
        </a:p>
      </dgm:t>
    </dgm:pt>
    <dgm:pt modelId="{9AC2400A-193C-4119-AB6F-AE03E662EA4D}" type="sibTrans" cxnId="{A526B38A-BC67-4D6C-8164-1706A48A6576}">
      <dgm:prSet/>
      <dgm:spPr/>
      <dgm:t>
        <a:bodyPr/>
        <a:lstStyle/>
        <a:p>
          <a:endParaRPr lang="en-US"/>
        </a:p>
      </dgm:t>
    </dgm:pt>
    <dgm:pt modelId="{BB24CCC3-CB9C-4015-BBC1-7E7D065912CE}">
      <dgm:prSet custT="1"/>
      <dgm:spPr/>
      <dgm:t>
        <a:bodyPr/>
        <a:lstStyle/>
        <a:p>
          <a:pPr>
            <a:lnSpc>
              <a:spcPct val="100000"/>
            </a:lnSpc>
          </a:pPr>
          <a:r>
            <a:rPr lang="en-US" sz="1800" dirty="0"/>
            <a:t>Consult partners about submitting joint comments</a:t>
          </a:r>
        </a:p>
      </dgm:t>
    </dgm:pt>
    <dgm:pt modelId="{C919B0DA-34AA-4D20-ABCB-56BF5033D5DE}" type="parTrans" cxnId="{8637D239-CCA1-4479-BA74-D2C328082885}">
      <dgm:prSet/>
      <dgm:spPr/>
      <dgm:t>
        <a:bodyPr/>
        <a:lstStyle/>
        <a:p>
          <a:endParaRPr lang="en-US"/>
        </a:p>
      </dgm:t>
    </dgm:pt>
    <dgm:pt modelId="{4044B3A4-851A-4ECE-B067-839BC0747F54}" type="sibTrans" cxnId="{8637D239-CCA1-4479-BA74-D2C328082885}">
      <dgm:prSet/>
      <dgm:spPr/>
      <dgm:t>
        <a:bodyPr/>
        <a:lstStyle/>
        <a:p>
          <a:endParaRPr lang="en-US"/>
        </a:p>
      </dgm:t>
    </dgm:pt>
    <dgm:pt modelId="{49C1A9D4-F397-455F-93FA-5DF0CE9AB5CB}">
      <dgm:prSet custT="1"/>
      <dgm:spPr/>
      <dgm:t>
        <a:bodyPr/>
        <a:lstStyle/>
        <a:p>
          <a:pPr>
            <a:lnSpc>
              <a:spcPct val="100000"/>
            </a:lnSpc>
          </a:pPr>
          <a:r>
            <a:rPr lang="en-US" sz="1800" dirty="0"/>
            <a:t>Hold discussions about proposed services compared to what people need</a:t>
          </a:r>
        </a:p>
      </dgm:t>
    </dgm:pt>
    <dgm:pt modelId="{8BA0AAD5-7E08-41DF-9A22-4536DA89BEF9}" type="parTrans" cxnId="{96D6A355-9C91-4984-AD5F-84F321C43C64}">
      <dgm:prSet/>
      <dgm:spPr/>
      <dgm:t>
        <a:bodyPr/>
        <a:lstStyle/>
        <a:p>
          <a:endParaRPr lang="en-US"/>
        </a:p>
      </dgm:t>
    </dgm:pt>
    <dgm:pt modelId="{FF40E461-9F37-481B-B04E-1959C96910F2}" type="sibTrans" cxnId="{96D6A355-9C91-4984-AD5F-84F321C43C64}">
      <dgm:prSet/>
      <dgm:spPr/>
      <dgm:t>
        <a:bodyPr/>
        <a:lstStyle/>
        <a:p>
          <a:endParaRPr lang="en-US"/>
        </a:p>
      </dgm:t>
    </dgm:pt>
    <dgm:pt modelId="{5DD5DFE8-1D47-48D6-A90A-8FB11CFF2792}">
      <dgm:prSet custT="1"/>
      <dgm:spPr/>
      <dgm:t>
        <a:bodyPr/>
        <a:lstStyle/>
        <a:p>
          <a:pPr>
            <a:lnSpc>
              <a:spcPct val="100000"/>
            </a:lnSpc>
          </a:pPr>
          <a:r>
            <a:rPr lang="en-US" sz="1800" dirty="0"/>
            <a:t>Meet with the state agency to learn more about the application</a:t>
          </a:r>
        </a:p>
      </dgm:t>
    </dgm:pt>
    <dgm:pt modelId="{3336D9B9-759F-42B1-8F80-098D6F393F0C}" type="parTrans" cxnId="{990531D1-A982-4E02-8F32-3C8AA7130EDD}">
      <dgm:prSet/>
      <dgm:spPr/>
      <dgm:t>
        <a:bodyPr/>
        <a:lstStyle/>
        <a:p>
          <a:endParaRPr lang="en-US"/>
        </a:p>
      </dgm:t>
    </dgm:pt>
    <dgm:pt modelId="{325CFB88-2173-4295-A982-83C117738CCB}" type="sibTrans" cxnId="{990531D1-A982-4E02-8F32-3C8AA7130EDD}">
      <dgm:prSet/>
      <dgm:spPr/>
      <dgm:t>
        <a:bodyPr/>
        <a:lstStyle/>
        <a:p>
          <a:endParaRPr lang="en-US"/>
        </a:p>
      </dgm:t>
    </dgm:pt>
    <dgm:pt modelId="{686378CE-6142-46B2-A56D-E9E3EEB9764E}" type="pres">
      <dgm:prSet presAssocID="{788E0895-68D7-4BEE-94A0-44042198662D}" presName="root" presStyleCnt="0">
        <dgm:presLayoutVars>
          <dgm:dir/>
          <dgm:resizeHandles val="exact"/>
        </dgm:presLayoutVars>
      </dgm:prSet>
      <dgm:spPr/>
    </dgm:pt>
    <dgm:pt modelId="{DA753DA2-E38E-49C5-844C-86E96DCA6A87}" type="pres">
      <dgm:prSet presAssocID="{C6C427BF-16B3-419D-AE54-778EE77837CC}" presName="compNode" presStyleCnt="0"/>
      <dgm:spPr/>
    </dgm:pt>
    <dgm:pt modelId="{5FC19E81-D6FA-419C-A61D-ED614E8795A7}" type="pres">
      <dgm:prSet presAssocID="{C6C427BF-16B3-419D-AE54-778EE77837CC}" presName="bgRect" presStyleLbl="bgShp" presStyleIdx="0" presStyleCnt="7"/>
      <dgm:spPr/>
    </dgm:pt>
    <dgm:pt modelId="{C7E5FA11-370B-48A0-9070-D14CAFAE0E89}" type="pres">
      <dgm:prSet presAssocID="{C6C427BF-16B3-419D-AE54-778EE77837CC}" presName="iconRect" presStyleLbl="node1" presStyleIdx="0" presStyleCnt="7"/>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ecturer"/>
        </a:ext>
      </dgm:extLst>
    </dgm:pt>
    <dgm:pt modelId="{D04C1426-11D0-4616-8EA0-3FBB9C01D06F}" type="pres">
      <dgm:prSet presAssocID="{C6C427BF-16B3-419D-AE54-778EE77837CC}" presName="spaceRect" presStyleCnt="0"/>
      <dgm:spPr/>
    </dgm:pt>
    <dgm:pt modelId="{CBE63F5A-7C77-482A-A317-B198694FC30C}" type="pres">
      <dgm:prSet presAssocID="{C6C427BF-16B3-419D-AE54-778EE77837CC}" presName="parTx" presStyleLbl="revTx" presStyleIdx="0" presStyleCnt="7">
        <dgm:presLayoutVars>
          <dgm:chMax val="0"/>
          <dgm:chPref val="0"/>
        </dgm:presLayoutVars>
      </dgm:prSet>
      <dgm:spPr/>
    </dgm:pt>
    <dgm:pt modelId="{F542AA29-1521-46F6-8F67-15F42753EBF1}" type="pres">
      <dgm:prSet presAssocID="{AFF5CD52-6FDB-4B21-854C-09F03E57C384}" presName="sibTrans" presStyleCnt="0"/>
      <dgm:spPr/>
    </dgm:pt>
    <dgm:pt modelId="{31B00F82-546C-400E-AB02-69679D9DD231}" type="pres">
      <dgm:prSet presAssocID="{49C1A9D4-F397-455F-93FA-5DF0CE9AB5CB}" presName="compNode" presStyleCnt="0"/>
      <dgm:spPr/>
    </dgm:pt>
    <dgm:pt modelId="{5100E30C-C3CB-441A-943D-918AE474DD60}" type="pres">
      <dgm:prSet presAssocID="{49C1A9D4-F397-455F-93FA-5DF0CE9AB5CB}" presName="bgRect" presStyleLbl="bgShp" presStyleIdx="1" presStyleCnt="7"/>
      <dgm:spPr/>
    </dgm:pt>
    <dgm:pt modelId="{2FEBAA6B-4D51-4D6A-82E2-7A702ECE5B31}" type="pres">
      <dgm:prSet presAssocID="{49C1A9D4-F397-455F-93FA-5DF0CE9AB5CB}" presName="iconRect" presStyleLbl="node1" presStyleIdx="1" presStyleCnt="7"/>
      <dgm:spPr/>
    </dgm:pt>
    <dgm:pt modelId="{FE770B54-28E2-43FB-B7AB-0997BAD6C539}" type="pres">
      <dgm:prSet presAssocID="{49C1A9D4-F397-455F-93FA-5DF0CE9AB5CB}" presName="spaceRect" presStyleCnt="0"/>
      <dgm:spPr/>
    </dgm:pt>
    <dgm:pt modelId="{0094D06E-0FD5-42ED-841E-DA2ADD84DE4D}" type="pres">
      <dgm:prSet presAssocID="{49C1A9D4-F397-455F-93FA-5DF0CE9AB5CB}" presName="parTx" presStyleLbl="revTx" presStyleIdx="1" presStyleCnt="7">
        <dgm:presLayoutVars>
          <dgm:chMax val="0"/>
          <dgm:chPref val="0"/>
        </dgm:presLayoutVars>
      </dgm:prSet>
      <dgm:spPr/>
    </dgm:pt>
    <dgm:pt modelId="{9168E569-EC2C-48EA-B8FC-A2EC27250E2A}" type="pres">
      <dgm:prSet presAssocID="{FF40E461-9F37-481B-B04E-1959C96910F2}" presName="sibTrans" presStyleCnt="0"/>
      <dgm:spPr/>
    </dgm:pt>
    <dgm:pt modelId="{52FE9370-46A1-48E8-A29A-C6D0C4004434}" type="pres">
      <dgm:prSet presAssocID="{11F43084-726B-4662-BB0A-698CA8A12C74}" presName="compNode" presStyleCnt="0"/>
      <dgm:spPr/>
    </dgm:pt>
    <dgm:pt modelId="{29E6D39C-2CD4-46F0-A610-55A5BDD769B8}" type="pres">
      <dgm:prSet presAssocID="{11F43084-726B-4662-BB0A-698CA8A12C74}" presName="bgRect" presStyleLbl="bgShp" presStyleIdx="2" presStyleCnt="7"/>
      <dgm:spPr/>
    </dgm:pt>
    <dgm:pt modelId="{758B935B-E1AF-437B-841D-4C936607A036}" type="pres">
      <dgm:prSet presAssocID="{11F43084-726B-4662-BB0A-698CA8A12C74}" presName="iconRect" presStyleLbl="node1" presStyleIdx="2" presStyleCnt="7"/>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at"/>
        </a:ext>
      </dgm:extLst>
    </dgm:pt>
    <dgm:pt modelId="{E01A20C8-38E6-41A3-B2A0-A34AE53B7E3C}" type="pres">
      <dgm:prSet presAssocID="{11F43084-726B-4662-BB0A-698CA8A12C74}" presName="spaceRect" presStyleCnt="0"/>
      <dgm:spPr/>
    </dgm:pt>
    <dgm:pt modelId="{BA22DB5F-4A18-4036-8966-4D85CD17D4C6}" type="pres">
      <dgm:prSet presAssocID="{11F43084-726B-4662-BB0A-698CA8A12C74}" presName="parTx" presStyleLbl="revTx" presStyleIdx="2" presStyleCnt="7">
        <dgm:presLayoutVars>
          <dgm:chMax val="0"/>
          <dgm:chPref val="0"/>
        </dgm:presLayoutVars>
      </dgm:prSet>
      <dgm:spPr/>
    </dgm:pt>
    <dgm:pt modelId="{C410BB70-AE83-4E58-A847-AD18B55BB6A3}" type="pres">
      <dgm:prSet presAssocID="{F51E6DFD-04AD-494C-AB60-FFB867493F41}" presName="sibTrans" presStyleCnt="0"/>
      <dgm:spPr/>
    </dgm:pt>
    <dgm:pt modelId="{58CE3D39-5368-4465-AC5F-AAAC2C9A474C}" type="pres">
      <dgm:prSet presAssocID="{5DD5DFE8-1D47-48D6-A90A-8FB11CFF2792}" presName="compNode" presStyleCnt="0"/>
      <dgm:spPr/>
    </dgm:pt>
    <dgm:pt modelId="{9DEFD3B0-730E-4053-95F3-DE48F7A07C13}" type="pres">
      <dgm:prSet presAssocID="{5DD5DFE8-1D47-48D6-A90A-8FB11CFF2792}" presName="bgRect" presStyleLbl="bgShp" presStyleIdx="3" presStyleCnt="7"/>
      <dgm:spPr/>
    </dgm:pt>
    <dgm:pt modelId="{8298368C-8456-49FB-89E3-F8EB8CF1A088}" type="pres">
      <dgm:prSet presAssocID="{5DD5DFE8-1D47-48D6-A90A-8FB11CFF2792}" presName="iconRect" presStyleLbl="node1" presStyleIdx="3" presStyleCnt="7"/>
      <dgm:spPr/>
    </dgm:pt>
    <dgm:pt modelId="{CA7D5EAD-9773-4FF3-B77B-75CECB6826C4}" type="pres">
      <dgm:prSet presAssocID="{5DD5DFE8-1D47-48D6-A90A-8FB11CFF2792}" presName="spaceRect" presStyleCnt="0"/>
      <dgm:spPr/>
    </dgm:pt>
    <dgm:pt modelId="{341DE036-62F8-45C1-BEA2-72A11E36D3C5}" type="pres">
      <dgm:prSet presAssocID="{5DD5DFE8-1D47-48D6-A90A-8FB11CFF2792}" presName="parTx" presStyleLbl="revTx" presStyleIdx="3" presStyleCnt="7">
        <dgm:presLayoutVars>
          <dgm:chMax val="0"/>
          <dgm:chPref val="0"/>
        </dgm:presLayoutVars>
      </dgm:prSet>
      <dgm:spPr/>
    </dgm:pt>
    <dgm:pt modelId="{1C9F6992-F957-462E-8B00-C3B6D82B22D7}" type="pres">
      <dgm:prSet presAssocID="{325CFB88-2173-4295-A982-83C117738CCB}" presName="sibTrans" presStyleCnt="0"/>
      <dgm:spPr/>
    </dgm:pt>
    <dgm:pt modelId="{400D0340-3325-4009-9483-7CF176B89D2A}" type="pres">
      <dgm:prSet presAssocID="{80FF3616-89F5-481C-AF07-6F3B03E8F66D}" presName="compNode" presStyleCnt="0"/>
      <dgm:spPr/>
    </dgm:pt>
    <dgm:pt modelId="{B22E42CC-96FC-4138-A750-25C5AE82EB9F}" type="pres">
      <dgm:prSet presAssocID="{80FF3616-89F5-481C-AF07-6F3B03E8F66D}" presName="bgRect" presStyleLbl="bgShp" presStyleIdx="4" presStyleCnt="7"/>
      <dgm:spPr/>
    </dgm:pt>
    <dgm:pt modelId="{2670C3F1-F338-4F6B-B4C8-CAE3239DB08B}" type="pres">
      <dgm:prSet presAssocID="{80FF3616-89F5-481C-AF07-6F3B03E8F66D}" presName="iconRect" presStyleLbl="node1" presStyleIdx="4" presStyleCnt="7"/>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Flowchart"/>
        </a:ext>
      </dgm:extLst>
    </dgm:pt>
    <dgm:pt modelId="{1EE2806F-E211-4348-A14C-CFF7E11A9058}" type="pres">
      <dgm:prSet presAssocID="{80FF3616-89F5-481C-AF07-6F3B03E8F66D}" presName="spaceRect" presStyleCnt="0"/>
      <dgm:spPr/>
    </dgm:pt>
    <dgm:pt modelId="{67BBA0D8-26D2-444F-986A-3DA69E64F17A}" type="pres">
      <dgm:prSet presAssocID="{80FF3616-89F5-481C-AF07-6F3B03E8F66D}" presName="parTx" presStyleLbl="revTx" presStyleIdx="4" presStyleCnt="7">
        <dgm:presLayoutVars>
          <dgm:chMax val="0"/>
          <dgm:chPref val="0"/>
        </dgm:presLayoutVars>
      </dgm:prSet>
      <dgm:spPr/>
    </dgm:pt>
    <dgm:pt modelId="{F3DD772F-1E8C-4C7C-B046-12E4C7443485}" type="pres">
      <dgm:prSet presAssocID="{32EB5677-AFDE-4E4D-BEF4-75CA1FF0B00F}" presName="sibTrans" presStyleCnt="0"/>
      <dgm:spPr/>
    </dgm:pt>
    <dgm:pt modelId="{1069A205-560E-4373-8608-74994C24B451}" type="pres">
      <dgm:prSet presAssocID="{BE800635-26EC-44C0-8BBA-0D4BAF5B59C4}" presName="compNode" presStyleCnt="0"/>
      <dgm:spPr/>
    </dgm:pt>
    <dgm:pt modelId="{CB0CA894-5FC9-460E-AA17-C5E5B116B939}" type="pres">
      <dgm:prSet presAssocID="{BE800635-26EC-44C0-8BBA-0D4BAF5B59C4}" presName="bgRect" presStyleLbl="bgShp" presStyleIdx="5" presStyleCnt="7" custLinFactNeighborX="-7407" custLinFactNeighborY="2031"/>
      <dgm:spPr/>
    </dgm:pt>
    <dgm:pt modelId="{633745BB-DF5A-4DEB-9CC3-A81A7EB6EECA}" type="pres">
      <dgm:prSet presAssocID="{BE800635-26EC-44C0-8BBA-0D4BAF5B59C4}" presName="iconRect" presStyleLbl="node1" presStyleIdx="5" presStyleCnt="7"/>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Handshake"/>
        </a:ext>
      </dgm:extLst>
    </dgm:pt>
    <dgm:pt modelId="{7DB90D52-E340-4BE9-B15F-68087D213C8D}" type="pres">
      <dgm:prSet presAssocID="{BE800635-26EC-44C0-8BBA-0D4BAF5B59C4}" presName="spaceRect" presStyleCnt="0"/>
      <dgm:spPr/>
    </dgm:pt>
    <dgm:pt modelId="{EDE6A6B7-1855-4C4D-A5C3-96C56D0D994F}" type="pres">
      <dgm:prSet presAssocID="{BE800635-26EC-44C0-8BBA-0D4BAF5B59C4}" presName="parTx" presStyleLbl="revTx" presStyleIdx="5" presStyleCnt="7">
        <dgm:presLayoutVars>
          <dgm:chMax val="0"/>
          <dgm:chPref val="0"/>
        </dgm:presLayoutVars>
      </dgm:prSet>
      <dgm:spPr/>
    </dgm:pt>
    <dgm:pt modelId="{FDB0F3E2-9FFF-4289-B3D0-AC03F3D1677A}" type="pres">
      <dgm:prSet presAssocID="{9AC2400A-193C-4119-AB6F-AE03E662EA4D}" presName="sibTrans" presStyleCnt="0"/>
      <dgm:spPr/>
    </dgm:pt>
    <dgm:pt modelId="{7959852C-4BD7-47E0-A0BD-0BD598F6CFE6}" type="pres">
      <dgm:prSet presAssocID="{BB24CCC3-CB9C-4015-BBC1-7E7D065912CE}" presName="compNode" presStyleCnt="0"/>
      <dgm:spPr/>
    </dgm:pt>
    <dgm:pt modelId="{099F18BD-89AC-433F-9FDA-5F8E86C900D9}" type="pres">
      <dgm:prSet presAssocID="{BB24CCC3-CB9C-4015-BBC1-7E7D065912CE}" presName="bgRect" presStyleLbl="bgShp" presStyleIdx="6" presStyleCnt="7"/>
      <dgm:spPr/>
    </dgm:pt>
    <dgm:pt modelId="{4704FC16-36B6-47B4-B092-27637E7C8CF2}" type="pres">
      <dgm:prSet presAssocID="{BB24CCC3-CB9C-4015-BBC1-7E7D065912CE}" presName="iconRect" presStyleLbl="node1" presStyleIdx="6" presStyleCnt="7"/>
      <dgm:spPr>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Receiver"/>
        </a:ext>
      </dgm:extLst>
    </dgm:pt>
    <dgm:pt modelId="{0AB0ED90-C78A-453F-BE98-EB966D2D0B23}" type="pres">
      <dgm:prSet presAssocID="{BB24CCC3-CB9C-4015-BBC1-7E7D065912CE}" presName="spaceRect" presStyleCnt="0"/>
      <dgm:spPr/>
    </dgm:pt>
    <dgm:pt modelId="{24C941B2-F6CA-41C1-B560-FF41FA89D968}" type="pres">
      <dgm:prSet presAssocID="{BB24CCC3-CB9C-4015-BBC1-7E7D065912CE}" presName="parTx" presStyleLbl="revTx" presStyleIdx="6" presStyleCnt="7">
        <dgm:presLayoutVars>
          <dgm:chMax val="0"/>
          <dgm:chPref val="0"/>
        </dgm:presLayoutVars>
      </dgm:prSet>
      <dgm:spPr/>
    </dgm:pt>
  </dgm:ptLst>
  <dgm:cxnLst>
    <dgm:cxn modelId="{1EFD4003-B211-47A2-A0D0-499C69FEEB90}" type="presOf" srcId="{C6C427BF-16B3-419D-AE54-778EE77837CC}" destId="{CBE63F5A-7C77-482A-A317-B198694FC30C}" srcOrd="0" destOrd="0" presId="urn:microsoft.com/office/officeart/2018/2/layout/IconVerticalSolidList"/>
    <dgm:cxn modelId="{56E9E231-9CC9-4F4B-AC79-FAD70E10986B}" type="presOf" srcId="{BE800635-26EC-44C0-8BBA-0D4BAF5B59C4}" destId="{EDE6A6B7-1855-4C4D-A5C3-96C56D0D994F}" srcOrd="0" destOrd="0" presId="urn:microsoft.com/office/officeart/2018/2/layout/IconVerticalSolidList"/>
    <dgm:cxn modelId="{36219D35-B7B9-4FFE-B109-7490E85444BE}" type="presOf" srcId="{BB24CCC3-CB9C-4015-BBC1-7E7D065912CE}" destId="{24C941B2-F6CA-41C1-B560-FF41FA89D968}" srcOrd="0" destOrd="0" presId="urn:microsoft.com/office/officeart/2018/2/layout/IconVerticalSolidList"/>
    <dgm:cxn modelId="{8637D239-CCA1-4479-BA74-D2C328082885}" srcId="{788E0895-68D7-4BEE-94A0-44042198662D}" destId="{BB24CCC3-CB9C-4015-BBC1-7E7D065912CE}" srcOrd="6" destOrd="0" parTransId="{C919B0DA-34AA-4D20-ABCB-56BF5033D5DE}" sibTransId="{4044B3A4-851A-4ECE-B067-839BC0747F54}"/>
    <dgm:cxn modelId="{30ECB93A-FA00-49BF-99AA-0C12F21F31D8}" type="presOf" srcId="{11F43084-726B-4662-BB0A-698CA8A12C74}" destId="{BA22DB5F-4A18-4036-8966-4D85CD17D4C6}" srcOrd="0" destOrd="0" presId="urn:microsoft.com/office/officeart/2018/2/layout/IconVerticalSolidList"/>
    <dgm:cxn modelId="{2809E451-F62C-4D24-BBBC-05B3DA7D3663}" type="presOf" srcId="{49C1A9D4-F397-455F-93FA-5DF0CE9AB5CB}" destId="{0094D06E-0FD5-42ED-841E-DA2ADD84DE4D}" srcOrd="0" destOrd="0" presId="urn:microsoft.com/office/officeart/2018/2/layout/IconVerticalSolidList"/>
    <dgm:cxn modelId="{7A941155-9436-481E-8344-69ACEEB3D3AC}" srcId="{788E0895-68D7-4BEE-94A0-44042198662D}" destId="{11F43084-726B-4662-BB0A-698CA8A12C74}" srcOrd="2" destOrd="0" parTransId="{0B5B4BB3-A60D-446E-BB68-219A337B03D3}" sibTransId="{F51E6DFD-04AD-494C-AB60-FFB867493F41}"/>
    <dgm:cxn modelId="{96D6A355-9C91-4984-AD5F-84F321C43C64}" srcId="{788E0895-68D7-4BEE-94A0-44042198662D}" destId="{49C1A9D4-F397-455F-93FA-5DF0CE9AB5CB}" srcOrd="1" destOrd="0" parTransId="{8BA0AAD5-7E08-41DF-9A22-4536DA89BEF9}" sibTransId="{FF40E461-9F37-481B-B04E-1959C96910F2}"/>
    <dgm:cxn modelId="{0F01F578-D511-4AD4-8580-3C7025006C11}" type="presOf" srcId="{80FF3616-89F5-481C-AF07-6F3B03E8F66D}" destId="{67BBA0D8-26D2-444F-986A-3DA69E64F17A}" srcOrd="0" destOrd="0" presId="urn:microsoft.com/office/officeart/2018/2/layout/IconVerticalSolidList"/>
    <dgm:cxn modelId="{A7986287-A1DA-4E87-96C0-893AE193D75A}" type="presOf" srcId="{5DD5DFE8-1D47-48D6-A90A-8FB11CFF2792}" destId="{341DE036-62F8-45C1-BEA2-72A11E36D3C5}" srcOrd="0" destOrd="0" presId="urn:microsoft.com/office/officeart/2018/2/layout/IconVerticalSolidList"/>
    <dgm:cxn modelId="{A526B38A-BC67-4D6C-8164-1706A48A6576}" srcId="{788E0895-68D7-4BEE-94A0-44042198662D}" destId="{BE800635-26EC-44C0-8BBA-0D4BAF5B59C4}" srcOrd="5" destOrd="0" parTransId="{6E3283D0-CA4C-43A4-9888-E713700EB59A}" sibTransId="{9AC2400A-193C-4119-AB6F-AE03E662EA4D}"/>
    <dgm:cxn modelId="{523724BC-35E4-4863-A64D-ABF1EEE83896}" type="presOf" srcId="{788E0895-68D7-4BEE-94A0-44042198662D}" destId="{686378CE-6142-46B2-A56D-E9E3EEB9764E}" srcOrd="0" destOrd="0" presId="urn:microsoft.com/office/officeart/2018/2/layout/IconVerticalSolidList"/>
    <dgm:cxn modelId="{0E7A91C7-C471-4B20-BAAD-6F70913D1A88}" srcId="{788E0895-68D7-4BEE-94A0-44042198662D}" destId="{80FF3616-89F5-481C-AF07-6F3B03E8F66D}" srcOrd="4" destOrd="0" parTransId="{4BBEFAC0-3C23-45AE-B10D-516C3290CB18}" sibTransId="{32EB5677-AFDE-4E4D-BEF4-75CA1FF0B00F}"/>
    <dgm:cxn modelId="{990531D1-A982-4E02-8F32-3C8AA7130EDD}" srcId="{788E0895-68D7-4BEE-94A0-44042198662D}" destId="{5DD5DFE8-1D47-48D6-A90A-8FB11CFF2792}" srcOrd="3" destOrd="0" parTransId="{3336D9B9-759F-42B1-8F80-098D6F393F0C}" sibTransId="{325CFB88-2173-4295-A982-83C117738CCB}"/>
    <dgm:cxn modelId="{01A0ADE2-F35A-4144-86FC-7052DD6126B5}" srcId="{788E0895-68D7-4BEE-94A0-44042198662D}" destId="{C6C427BF-16B3-419D-AE54-778EE77837CC}" srcOrd="0" destOrd="0" parTransId="{B48BDB00-E6C1-41E6-9607-D6988D09BCE5}" sibTransId="{AFF5CD52-6FDB-4B21-854C-09F03E57C384}"/>
    <dgm:cxn modelId="{D4A0B257-7EED-41A7-809D-0030470F54F5}" type="presParOf" srcId="{686378CE-6142-46B2-A56D-E9E3EEB9764E}" destId="{DA753DA2-E38E-49C5-844C-86E96DCA6A87}" srcOrd="0" destOrd="0" presId="urn:microsoft.com/office/officeart/2018/2/layout/IconVerticalSolidList"/>
    <dgm:cxn modelId="{BF825582-5704-474C-BA85-E8104F0CA7A0}" type="presParOf" srcId="{DA753DA2-E38E-49C5-844C-86E96DCA6A87}" destId="{5FC19E81-D6FA-419C-A61D-ED614E8795A7}" srcOrd="0" destOrd="0" presId="urn:microsoft.com/office/officeart/2018/2/layout/IconVerticalSolidList"/>
    <dgm:cxn modelId="{AB4D0307-7248-43FA-BE95-517021771C00}" type="presParOf" srcId="{DA753DA2-E38E-49C5-844C-86E96DCA6A87}" destId="{C7E5FA11-370B-48A0-9070-D14CAFAE0E89}" srcOrd="1" destOrd="0" presId="urn:microsoft.com/office/officeart/2018/2/layout/IconVerticalSolidList"/>
    <dgm:cxn modelId="{2C30FCBE-1CAB-4527-940E-F51BB102BE70}" type="presParOf" srcId="{DA753DA2-E38E-49C5-844C-86E96DCA6A87}" destId="{D04C1426-11D0-4616-8EA0-3FBB9C01D06F}" srcOrd="2" destOrd="0" presId="urn:microsoft.com/office/officeart/2018/2/layout/IconVerticalSolidList"/>
    <dgm:cxn modelId="{D00DE1BD-5376-4A50-A2AB-5B6ED497A3E7}" type="presParOf" srcId="{DA753DA2-E38E-49C5-844C-86E96DCA6A87}" destId="{CBE63F5A-7C77-482A-A317-B198694FC30C}" srcOrd="3" destOrd="0" presId="urn:microsoft.com/office/officeart/2018/2/layout/IconVerticalSolidList"/>
    <dgm:cxn modelId="{A43AB511-E38B-4E9F-B49E-9A2AB6101534}" type="presParOf" srcId="{686378CE-6142-46B2-A56D-E9E3EEB9764E}" destId="{F542AA29-1521-46F6-8F67-15F42753EBF1}" srcOrd="1" destOrd="0" presId="urn:microsoft.com/office/officeart/2018/2/layout/IconVerticalSolidList"/>
    <dgm:cxn modelId="{E98A4519-BDCD-4D6A-8A3A-3A7CFB93AC65}" type="presParOf" srcId="{686378CE-6142-46B2-A56D-E9E3EEB9764E}" destId="{31B00F82-546C-400E-AB02-69679D9DD231}" srcOrd="2" destOrd="0" presId="urn:microsoft.com/office/officeart/2018/2/layout/IconVerticalSolidList"/>
    <dgm:cxn modelId="{D736842E-3AAC-43C0-8EFC-11B2A55B195A}" type="presParOf" srcId="{31B00F82-546C-400E-AB02-69679D9DD231}" destId="{5100E30C-C3CB-441A-943D-918AE474DD60}" srcOrd="0" destOrd="0" presId="urn:microsoft.com/office/officeart/2018/2/layout/IconVerticalSolidList"/>
    <dgm:cxn modelId="{9749D3E0-9FD9-4B06-A04D-5F902E70CDA8}" type="presParOf" srcId="{31B00F82-546C-400E-AB02-69679D9DD231}" destId="{2FEBAA6B-4D51-4D6A-82E2-7A702ECE5B31}" srcOrd="1" destOrd="0" presId="urn:microsoft.com/office/officeart/2018/2/layout/IconVerticalSolidList"/>
    <dgm:cxn modelId="{6217EBDE-B640-4AC9-80B3-DA1DFF45CA68}" type="presParOf" srcId="{31B00F82-546C-400E-AB02-69679D9DD231}" destId="{FE770B54-28E2-43FB-B7AB-0997BAD6C539}" srcOrd="2" destOrd="0" presId="urn:microsoft.com/office/officeart/2018/2/layout/IconVerticalSolidList"/>
    <dgm:cxn modelId="{6BCC4ABC-70D3-45C5-A0F6-DD97C83538BF}" type="presParOf" srcId="{31B00F82-546C-400E-AB02-69679D9DD231}" destId="{0094D06E-0FD5-42ED-841E-DA2ADD84DE4D}" srcOrd="3" destOrd="0" presId="urn:microsoft.com/office/officeart/2018/2/layout/IconVerticalSolidList"/>
    <dgm:cxn modelId="{76410DF4-9CB6-47EF-BE99-23DE64D873AB}" type="presParOf" srcId="{686378CE-6142-46B2-A56D-E9E3EEB9764E}" destId="{9168E569-EC2C-48EA-B8FC-A2EC27250E2A}" srcOrd="3" destOrd="0" presId="urn:microsoft.com/office/officeart/2018/2/layout/IconVerticalSolidList"/>
    <dgm:cxn modelId="{735DA328-71DE-4118-BE94-34E1AA2B8B39}" type="presParOf" srcId="{686378CE-6142-46B2-A56D-E9E3EEB9764E}" destId="{52FE9370-46A1-48E8-A29A-C6D0C4004434}" srcOrd="4" destOrd="0" presId="urn:microsoft.com/office/officeart/2018/2/layout/IconVerticalSolidList"/>
    <dgm:cxn modelId="{C9ED2E03-B119-4D4A-9396-F328E1008064}" type="presParOf" srcId="{52FE9370-46A1-48E8-A29A-C6D0C4004434}" destId="{29E6D39C-2CD4-46F0-A610-55A5BDD769B8}" srcOrd="0" destOrd="0" presId="urn:microsoft.com/office/officeart/2018/2/layout/IconVerticalSolidList"/>
    <dgm:cxn modelId="{B48BDF04-3325-41E0-85AB-3D05B2B4369E}" type="presParOf" srcId="{52FE9370-46A1-48E8-A29A-C6D0C4004434}" destId="{758B935B-E1AF-437B-841D-4C936607A036}" srcOrd="1" destOrd="0" presId="urn:microsoft.com/office/officeart/2018/2/layout/IconVerticalSolidList"/>
    <dgm:cxn modelId="{5A13DE2D-E201-46B2-AEE8-4FD9ABFE0D90}" type="presParOf" srcId="{52FE9370-46A1-48E8-A29A-C6D0C4004434}" destId="{E01A20C8-38E6-41A3-B2A0-A34AE53B7E3C}" srcOrd="2" destOrd="0" presId="urn:microsoft.com/office/officeart/2018/2/layout/IconVerticalSolidList"/>
    <dgm:cxn modelId="{9932BFED-ED1D-4A3B-A0EA-4C5989AD3ED2}" type="presParOf" srcId="{52FE9370-46A1-48E8-A29A-C6D0C4004434}" destId="{BA22DB5F-4A18-4036-8966-4D85CD17D4C6}" srcOrd="3" destOrd="0" presId="urn:microsoft.com/office/officeart/2018/2/layout/IconVerticalSolidList"/>
    <dgm:cxn modelId="{6D94B4E3-92BD-4207-BC2B-7D2C99E54C85}" type="presParOf" srcId="{686378CE-6142-46B2-A56D-E9E3EEB9764E}" destId="{C410BB70-AE83-4E58-A847-AD18B55BB6A3}" srcOrd="5" destOrd="0" presId="urn:microsoft.com/office/officeart/2018/2/layout/IconVerticalSolidList"/>
    <dgm:cxn modelId="{0B07CEF7-0DBA-4ABC-8BDB-E14581339E39}" type="presParOf" srcId="{686378CE-6142-46B2-A56D-E9E3EEB9764E}" destId="{58CE3D39-5368-4465-AC5F-AAAC2C9A474C}" srcOrd="6" destOrd="0" presId="urn:microsoft.com/office/officeart/2018/2/layout/IconVerticalSolidList"/>
    <dgm:cxn modelId="{594AB203-EB38-4E5A-9BDE-243025907213}" type="presParOf" srcId="{58CE3D39-5368-4465-AC5F-AAAC2C9A474C}" destId="{9DEFD3B0-730E-4053-95F3-DE48F7A07C13}" srcOrd="0" destOrd="0" presId="urn:microsoft.com/office/officeart/2018/2/layout/IconVerticalSolidList"/>
    <dgm:cxn modelId="{5331F52F-3818-4A31-8FF7-DEFBD372B6CF}" type="presParOf" srcId="{58CE3D39-5368-4465-AC5F-AAAC2C9A474C}" destId="{8298368C-8456-49FB-89E3-F8EB8CF1A088}" srcOrd="1" destOrd="0" presId="urn:microsoft.com/office/officeart/2018/2/layout/IconVerticalSolidList"/>
    <dgm:cxn modelId="{1CC4D9C0-77D6-4251-BE1F-25918D0519E0}" type="presParOf" srcId="{58CE3D39-5368-4465-AC5F-AAAC2C9A474C}" destId="{CA7D5EAD-9773-4FF3-B77B-75CECB6826C4}" srcOrd="2" destOrd="0" presId="urn:microsoft.com/office/officeart/2018/2/layout/IconVerticalSolidList"/>
    <dgm:cxn modelId="{09728F63-B441-4298-9292-B6ADA2C4250D}" type="presParOf" srcId="{58CE3D39-5368-4465-AC5F-AAAC2C9A474C}" destId="{341DE036-62F8-45C1-BEA2-72A11E36D3C5}" srcOrd="3" destOrd="0" presId="urn:microsoft.com/office/officeart/2018/2/layout/IconVerticalSolidList"/>
    <dgm:cxn modelId="{9187EFC5-7E5A-4BEE-953F-01690FF5D0EF}" type="presParOf" srcId="{686378CE-6142-46B2-A56D-E9E3EEB9764E}" destId="{1C9F6992-F957-462E-8B00-C3B6D82B22D7}" srcOrd="7" destOrd="0" presId="urn:microsoft.com/office/officeart/2018/2/layout/IconVerticalSolidList"/>
    <dgm:cxn modelId="{6577850C-CC41-4348-AAA7-EE240620FA45}" type="presParOf" srcId="{686378CE-6142-46B2-A56D-E9E3EEB9764E}" destId="{400D0340-3325-4009-9483-7CF176B89D2A}" srcOrd="8" destOrd="0" presId="urn:microsoft.com/office/officeart/2018/2/layout/IconVerticalSolidList"/>
    <dgm:cxn modelId="{D0F12B0A-62F2-4A6E-A0C5-A7FB254338F7}" type="presParOf" srcId="{400D0340-3325-4009-9483-7CF176B89D2A}" destId="{B22E42CC-96FC-4138-A750-25C5AE82EB9F}" srcOrd="0" destOrd="0" presId="urn:microsoft.com/office/officeart/2018/2/layout/IconVerticalSolidList"/>
    <dgm:cxn modelId="{AEE55F39-31EC-49DE-81F9-9E42EAAEC6FE}" type="presParOf" srcId="{400D0340-3325-4009-9483-7CF176B89D2A}" destId="{2670C3F1-F338-4F6B-B4C8-CAE3239DB08B}" srcOrd="1" destOrd="0" presId="urn:microsoft.com/office/officeart/2018/2/layout/IconVerticalSolidList"/>
    <dgm:cxn modelId="{6454F4F8-5CA0-4D32-89A2-ED1D244EB070}" type="presParOf" srcId="{400D0340-3325-4009-9483-7CF176B89D2A}" destId="{1EE2806F-E211-4348-A14C-CFF7E11A9058}" srcOrd="2" destOrd="0" presId="urn:microsoft.com/office/officeart/2018/2/layout/IconVerticalSolidList"/>
    <dgm:cxn modelId="{658AB775-A98A-441C-AED8-46EF7FE5C931}" type="presParOf" srcId="{400D0340-3325-4009-9483-7CF176B89D2A}" destId="{67BBA0D8-26D2-444F-986A-3DA69E64F17A}" srcOrd="3" destOrd="0" presId="urn:microsoft.com/office/officeart/2018/2/layout/IconVerticalSolidList"/>
    <dgm:cxn modelId="{C7FB5778-8942-492A-BDA8-0B3C8AD7A770}" type="presParOf" srcId="{686378CE-6142-46B2-A56D-E9E3EEB9764E}" destId="{F3DD772F-1E8C-4C7C-B046-12E4C7443485}" srcOrd="9" destOrd="0" presId="urn:microsoft.com/office/officeart/2018/2/layout/IconVerticalSolidList"/>
    <dgm:cxn modelId="{1A552603-8EFD-4F2E-BC5B-46BBEA7984AB}" type="presParOf" srcId="{686378CE-6142-46B2-A56D-E9E3EEB9764E}" destId="{1069A205-560E-4373-8608-74994C24B451}" srcOrd="10" destOrd="0" presId="urn:microsoft.com/office/officeart/2018/2/layout/IconVerticalSolidList"/>
    <dgm:cxn modelId="{7D2B8DA2-FD04-4328-BDFD-2552B32561D5}" type="presParOf" srcId="{1069A205-560E-4373-8608-74994C24B451}" destId="{CB0CA894-5FC9-460E-AA17-C5E5B116B939}" srcOrd="0" destOrd="0" presId="urn:microsoft.com/office/officeart/2018/2/layout/IconVerticalSolidList"/>
    <dgm:cxn modelId="{34077678-7A2D-4A47-842C-754757555A4D}" type="presParOf" srcId="{1069A205-560E-4373-8608-74994C24B451}" destId="{633745BB-DF5A-4DEB-9CC3-A81A7EB6EECA}" srcOrd="1" destOrd="0" presId="urn:microsoft.com/office/officeart/2018/2/layout/IconVerticalSolidList"/>
    <dgm:cxn modelId="{6DC84F52-D98B-4530-87E8-1EFA7D43545C}" type="presParOf" srcId="{1069A205-560E-4373-8608-74994C24B451}" destId="{7DB90D52-E340-4BE9-B15F-68087D213C8D}" srcOrd="2" destOrd="0" presId="urn:microsoft.com/office/officeart/2018/2/layout/IconVerticalSolidList"/>
    <dgm:cxn modelId="{62CC76B6-23AC-41ED-8756-43EBEBD25BB8}" type="presParOf" srcId="{1069A205-560E-4373-8608-74994C24B451}" destId="{EDE6A6B7-1855-4C4D-A5C3-96C56D0D994F}" srcOrd="3" destOrd="0" presId="urn:microsoft.com/office/officeart/2018/2/layout/IconVerticalSolidList"/>
    <dgm:cxn modelId="{C03615C5-C970-4A2B-B22E-E5A3A10F8B79}" type="presParOf" srcId="{686378CE-6142-46B2-A56D-E9E3EEB9764E}" destId="{FDB0F3E2-9FFF-4289-B3D0-AC03F3D1677A}" srcOrd="11" destOrd="0" presId="urn:microsoft.com/office/officeart/2018/2/layout/IconVerticalSolidList"/>
    <dgm:cxn modelId="{D9ACAECE-9B66-4087-AAD1-16D22C694534}" type="presParOf" srcId="{686378CE-6142-46B2-A56D-E9E3EEB9764E}" destId="{7959852C-4BD7-47E0-A0BD-0BD598F6CFE6}" srcOrd="12" destOrd="0" presId="urn:microsoft.com/office/officeart/2018/2/layout/IconVerticalSolidList"/>
    <dgm:cxn modelId="{3128C817-3B73-415E-8537-9C1FE34C5C2B}" type="presParOf" srcId="{7959852C-4BD7-47E0-A0BD-0BD598F6CFE6}" destId="{099F18BD-89AC-433F-9FDA-5F8E86C900D9}" srcOrd="0" destOrd="0" presId="urn:microsoft.com/office/officeart/2018/2/layout/IconVerticalSolidList"/>
    <dgm:cxn modelId="{032E9C3C-71DE-48FE-ABE4-4FB6215A19F2}" type="presParOf" srcId="{7959852C-4BD7-47E0-A0BD-0BD598F6CFE6}" destId="{4704FC16-36B6-47B4-B092-27637E7C8CF2}" srcOrd="1" destOrd="0" presId="urn:microsoft.com/office/officeart/2018/2/layout/IconVerticalSolidList"/>
    <dgm:cxn modelId="{6E198F3E-499C-4A37-A095-E6115BD2E736}" type="presParOf" srcId="{7959852C-4BD7-47E0-A0BD-0BD598F6CFE6}" destId="{0AB0ED90-C78A-453F-BE98-EB966D2D0B23}" srcOrd="2" destOrd="0" presId="urn:microsoft.com/office/officeart/2018/2/layout/IconVerticalSolidList"/>
    <dgm:cxn modelId="{4A8C8A14-8242-4627-BF27-5A2BD7308843}" type="presParOf" srcId="{7959852C-4BD7-47E0-A0BD-0BD598F6CFE6}" destId="{24C941B2-F6CA-41C1-B560-FF41FA89D968}"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91E8C3-4B12-442A-BF59-3F2C50B1766B}">
      <dsp:nvSpPr>
        <dsp:cNvPr id="0" name=""/>
        <dsp:cNvSpPr/>
      </dsp:nvSpPr>
      <dsp:spPr>
        <a:xfrm>
          <a:off x="-4594335" y="-704407"/>
          <a:ext cx="5472816" cy="5472816"/>
        </a:xfrm>
        <a:prstGeom prst="blockArc">
          <a:avLst>
            <a:gd name="adj1" fmla="val 18900000"/>
            <a:gd name="adj2" fmla="val 2700000"/>
            <a:gd name="adj3" fmla="val 395"/>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8B7FC1-3CE1-4EAB-B635-FFD239F7FB11}">
      <dsp:nvSpPr>
        <dsp:cNvPr id="0" name=""/>
        <dsp:cNvSpPr/>
      </dsp:nvSpPr>
      <dsp:spPr>
        <a:xfrm>
          <a:off x="564979" y="406400"/>
          <a:ext cx="5475833" cy="812800"/>
        </a:xfrm>
        <a:prstGeom prst="rect">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99060" rIns="99060" bIns="99060" numCol="1" spcCol="1270" anchor="ctr" anchorCtr="0">
          <a:noAutofit/>
        </a:bodyPr>
        <a:lstStyle/>
        <a:p>
          <a:pPr marL="0" lvl="0" indent="0" algn="l" defTabSz="1733550">
            <a:lnSpc>
              <a:spcPct val="90000"/>
            </a:lnSpc>
            <a:spcBef>
              <a:spcPct val="0"/>
            </a:spcBef>
            <a:spcAft>
              <a:spcPct val="35000"/>
            </a:spcAft>
            <a:buNone/>
          </a:pPr>
          <a:r>
            <a:rPr lang="en-US" sz="3900" kern="1200" dirty="0"/>
            <a:t>Fair Hearing</a:t>
          </a:r>
        </a:p>
      </dsp:txBody>
      <dsp:txXfrm>
        <a:off x="564979" y="406400"/>
        <a:ext cx="5475833" cy="812800"/>
      </dsp:txXfrm>
    </dsp:sp>
    <dsp:sp modelId="{E4642A2F-FA0D-4F1B-AD21-0EAD440FD666}">
      <dsp:nvSpPr>
        <dsp:cNvPr id="0" name=""/>
        <dsp:cNvSpPr/>
      </dsp:nvSpPr>
      <dsp:spPr>
        <a:xfrm>
          <a:off x="56979" y="304800"/>
          <a:ext cx="1016000" cy="1016000"/>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713C196-9B84-4BEB-B592-97CCDAF39870}">
      <dsp:nvSpPr>
        <dsp:cNvPr id="0" name=""/>
        <dsp:cNvSpPr/>
      </dsp:nvSpPr>
      <dsp:spPr>
        <a:xfrm>
          <a:off x="860432" y="1625599"/>
          <a:ext cx="5180380" cy="812800"/>
        </a:xfrm>
        <a:prstGeom prst="rect">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99060" rIns="99060" bIns="99060" numCol="1" spcCol="1270" anchor="ctr" anchorCtr="0">
          <a:noAutofit/>
        </a:bodyPr>
        <a:lstStyle/>
        <a:p>
          <a:pPr marL="0" lvl="0" indent="0" algn="l" defTabSz="1733550">
            <a:lnSpc>
              <a:spcPct val="90000"/>
            </a:lnSpc>
            <a:spcBef>
              <a:spcPct val="0"/>
            </a:spcBef>
            <a:spcAft>
              <a:spcPct val="35000"/>
            </a:spcAft>
            <a:buNone/>
          </a:pPr>
          <a:r>
            <a:rPr lang="en-US" sz="3900" kern="1200" dirty="0"/>
            <a:t>Dispute Resolution</a:t>
          </a:r>
        </a:p>
      </dsp:txBody>
      <dsp:txXfrm>
        <a:off x="860432" y="1625599"/>
        <a:ext cx="5180380" cy="812800"/>
      </dsp:txXfrm>
    </dsp:sp>
    <dsp:sp modelId="{17E45811-4236-4EE6-AF18-8B8CCD1E312B}">
      <dsp:nvSpPr>
        <dsp:cNvPr id="0" name=""/>
        <dsp:cNvSpPr/>
      </dsp:nvSpPr>
      <dsp:spPr>
        <a:xfrm>
          <a:off x="352432" y="1523999"/>
          <a:ext cx="1016000" cy="1016000"/>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FF28B17-8694-48D2-B124-68FFA784A76D}">
      <dsp:nvSpPr>
        <dsp:cNvPr id="0" name=""/>
        <dsp:cNvSpPr/>
      </dsp:nvSpPr>
      <dsp:spPr>
        <a:xfrm>
          <a:off x="564979" y="2844800"/>
          <a:ext cx="5475833" cy="812800"/>
        </a:xfrm>
        <a:prstGeom prst="rect">
          <a:avLst/>
        </a:prstGeom>
        <a:solidFill>
          <a:schemeClr val="tx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99060" rIns="99060" bIns="99060" numCol="1" spcCol="1270" anchor="ctr" anchorCtr="0">
          <a:noAutofit/>
        </a:bodyPr>
        <a:lstStyle/>
        <a:p>
          <a:pPr marL="0" lvl="0" indent="0" algn="l" defTabSz="1733550">
            <a:lnSpc>
              <a:spcPct val="90000"/>
            </a:lnSpc>
            <a:spcBef>
              <a:spcPct val="0"/>
            </a:spcBef>
            <a:spcAft>
              <a:spcPct val="35000"/>
            </a:spcAft>
            <a:buNone/>
          </a:pPr>
          <a:r>
            <a:rPr lang="en-US" sz="3900" kern="1200" dirty="0"/>
            <a:t>Grievance/Complaint</a:t>
          </a:r>
        </a:p>
      </dsp:txBody>
      <dsp:txXfrm>
        <a:off x="564979" y="2844800"/>
        <a:ext cx="5475833" cy="812800"/>
      </dsp:txXfrm>
    </dsp:sp>
    <dsp:sp modelId="{865DCDEC-A6AB-4AF9-B0C1-3DCD3B91922A}">
      <dsp:nvSpPr>
        <dsp:cNvPr id="0" name=""/>
        <dsp:cNvSpPr/>
      </dsp:nvSpPr>
      <dsp:spPr>
        <a:xfrm>
          <a:off x="56979" y="2743200"/>
          <a:ext cx="1016000" cy="1016000"/>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C19E81-D6FA-419C-A61D-ED614E8795A7}">
      <dsp:nvSpPr>
        <dsp:cNvPr id="0" name=""/>
        <dsp:cNvSpPr/>
      </dsp:nvSpPr>
      <dsp:spPr>
        <a:xfrm>
          <a:off x="0" y="371"/>
          <a:ext cx="8229600" cy="510900"/>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7E5FA11-370B-48A0-9070-D14CAFAE0E89}">
      <dsp:nvSpPr>
        <dsp:cNvPr id="0" name=""/>
        <dsp:cNvSpPr/>
      </dsp:nvSpPr>
      <dsp:spPr>
        <a:xfrm>
          <a:off x="154547" y="115323"/>
          <a:ext cx="280995" cy="280995"/>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BE63F5A-7C77-482A-A317-B198694FC30C}">
      <dsp:nvSpPr>
        <dsp:cNvPr id="0" name=""/>
        <dsp:cNvSpPr/>
      </dsp:nvSpPr>
      <dsp:spPr>
        <a:xfrm>
          <a:off x="590090" y="371"/>
          <a:ext cx="7639509" cy="510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4070" tIns="54070" rIns="54070" bIns="54070" numCol="1" spcCol="1270" anchor="ctr" anchorCtr="0">
          <a:noAutofit/>
        </a:bodyPr>
        <a:lstStyle/>
        <a:p>
          <a:pPr marL="0" lvl="0" indent="0" algn="l" defTabSz="800100">
            <a:lnSpc>
              <a:spcPct val="100000"/>
            </a:lnSpc>
            <a:spcBef>
              <a:spcPct val="0"/>
            </a:spcBef>
            <a:spcAft>
              <a:spcPct val="35000"/>
            </a:spcAft>
            <a:buNone/>
          </a:pPr>
          <a:r>
            <a:rPr lang="en-US" sz="1800" kern="1200" dirty="0"/>
            <a:t>Get copies of the proposed application and distribute it to others</a:t>
          </a:r>
        </a:p>
      </dsp:txBody>
      <dsp:txXfrm>
        <a:off x="590090" y="371"/>
        <a:ext cx="7639509" cy="510900"/>
      </dsp:txXfrm>
    </dsp:sp>
    <dsp:sp modelId="{5100E30C-C3CB-441A-943D-918AE474DD60}">
      <dsp:nvSpPr>
        <dsp:cNvPr id="0" name=""/>
        <dsp:cNvSpPr/>
      </dsp:nvSpPr>
      <dsp:spPr>
        <a:xfrm>
          <a:off x="0" y="638997"/>
          <a:ext cx="8229600" cy="510900"/>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FEBAA6B-4D51-4D6A-82E2-7A702ECE5B31}">
      <dsp:nvSpPr>
        <dsp:cNvPr id="0" name=""/>
        <dsp:cNvSpPr/>
      </dsp:nvSpPr>
      <dsp:spPr>
        <a:xfrm>
          <a:off x="154547" y="753949"/>
          <a:ext cx="280995" cy="280995"/>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94D06E-0FD5-42ED-841E-DA2ADD84DE4D}">
      <dsp:nvSpPr>
        <dsp:cNvPr id="0" name=""/>
        <dsp:cNvSpPr/>
      </dsp:nvSpPr>
      <dsp:spPr>
        <a:xfrm>
          <a:off x="590090" y="638997"/>
          <a:ext cx="7639509" cy="510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4070" tIns="54070" rIns="54070" bIns="54070" numCol="1" spcCol="1270" anchor="ctr" anchorCtr="0">
          <a:noAutofit/>
        </a:bodyPr>
        <a:lstStyle/>
        <a:p>
          <a:pPr marL="0" lvl="0" indent="0" algn="l" defTabSz="800100">
            <a:lnSpc>
              <a:spcPct val="100000"/>
            </a:lnSpc>
            <a:spcBef>
              <a:spcPct val="0"/>
            </a:spcBef>
            <a:spcAft>
              <a:spcPct val="35000"/>
            </a:spcAft>
            <a:buNone/>
          </a:pPr>
          <a:r>
            <a:rPr lang="en-US" sz="1800" kern="1200" dirty="0"/>
            <a:t>Hold discussions about proposed services compared to what people need</a:t>
          </a:r>
        </a:p>
      </dsp:txBody>
      <dsp:txXfrm>
        <a:off x="590090" y="638997"/>
        <a:ext cx="7639509" cy="510900"/>
      </dsp:txXfrm>
    </dsp:sp>
    <dsp:sp modelId="{29E6D39C-2CD4-46F0-A610-55A5BDD769B8}">
      <dsp:nvSpPr>
        <dsp:cNvPr id="0" name=""/>
        <dsp:cNvSpPr/>
      </dsp:nvSpPr>
      <dsp:spPr>
        <a:xfrm>
          <a:off x="0" y="1277623"/>
          <a:ext cx="8229600" cy="510900"/>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58B935B-E1AF-437B-841D-4C936607A036}">
      <dsp:nvSpPr>
        <dsp:cNvPr id="0" name=""/>
        <dsp:cNvSpPr/>
      </dsp:nvSpPr>
      <dsp:spPr>
        <a:xfrm>
          <a:off x="154547" y="1392576"/>
          <a:ext cx="280995" cy="280995"/>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A22DB5F-4A18-4036-8966-4D85CD17D4C6}">
      <dsp:nvSpPr>
        <dsp:cNvPr id="0" name=""/>
        <dsp:cNvSpPr/>
      </dsp:nvSpPr>
      <dsp:spPr>
        <a:xfrm>
          <a:off x="590090" y="1277623"/>
          <a:ext cx="7639509" cy="510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4070" tIns="54070" rIns="54070" bIns="54070" numCol="1" spcCol="1270" anchor="ctr" anchorCtr="0">
          <a:noAutofit/>
        </a:bodyPr>
        <a:lstStyle/>
        <a:p>
          <a:pPr marL="0" lvl="0" indent="0" algn="l" defTabSz="800100">
            <a:lnSpc>
              <a:spcPct val="100000"/>
            </a:lnSpc>
            <a:spcBef>
              <a:spcPct val="0"/>
            </a:spcBef>
            <a:spcAft>
              <a:spcPct val="35000"/>
            </a:spcAft>
            <a:buNone/>
          </a:pPr>
          <a:r>
            <a:rPr lang="en-US" sz="1800" kern="1200" dirty="0"/>
            <a:t>Show up in person and give public comment – ask questions</a:t>
          </a:r>
        </a:p>
      </dsp:txBody>
      <dsp:txXfrm>
        <a:off x="590090" y="1277623"/>
        <a:ext cx="7639509" cy="510900"/>
      </dsp:txXfrm>
    </dsp:sp>
    <dsp:sp modelId="{9DEFD3B0-730E-4053-95F3-DE48F7A07C13}">
      <dsp:nvSpPr>
        <dsp:cNvPr id="0" name=""/>
        <dsp:cNvSpPr/>
      </dsp:nvSpPr>
      <dsp:spPr>
        <a:xfrm>
          <a:off x="0" y="1916249"/>
          <a:ext cx="8229600" cy="510900"/>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298368C-8456-49FB-89E3-F8EB8CF1A088}">
      <dsp:nvSpPr>
        <dsp:cNvPr id="0" name=""/>
        <dsp:cNvSpPr/>
      </dsp:nvSpPr>
      <dsp:spPr>
        <a:xfrm>
          <a:off x="154547" y="2031202"/>
          <a:ext cx="280995" cy="280995"/>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41DE036-62F8-45C1-BEA2-72A11E36D3C5}">
      <dsp:nvSpPr>
        <dsp:cNvPr id="0" name=""/>
        <dsp:cNvSpPr/>
      </dsp:nvSpPr>
      <dsp:spPr>
        <a:xfrm>
          <a:off x="590090" y="1916249"/>
          <a:ext cx="7639509" cy="510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4070" tIns="54070" rIns="54070" bIns="54070" numCol="1" spcCol="1270" anchor="ctr" anchorCtr="0">
          <a:noAutofit/>
        </a:bodyPr>
        <a:lstStyle/>
        <a:p>
          <a:pPr marL="0" lvl="0" indent="0" algn="l" defTabSz="800100">
            <a:lnSpc>
              <a:spcPct val="100000"/>
            </a:lnSpc>
            <a:spcBef>
              <a:spcPct val="0"/>
            </a:spcBef>
            <a:spcAft>
              <a:spcPct val="35000"/>
            </a:spcAft>
            <a:buNone/>
          </a:pPr>
          <a:r>
            <a:rPr lang="en-US" sz="1800" kern="1200" dirty="0"/>
            <a:t>Meet with the state agency to learn more about the application</a:t>
          </a:r>
        </a:p>
      </dsp:txBody>
      <dsp:txXfrm>
        <a:off x="590090" y="1916249"/>
        <a:ext cx="7639509" cy="510900"/>
      </dsp:txXfrm>
    </dsp:sp>
    <dsp:sp modelId="{B22E42CC-96FC-4138-A750-25C5AE82EB9F}">
      <dsp:nvSpPr>
        <dsp:cNvPr id="0" name=""/>
        <dsp:cNvSpPr/>
      </dsp:nvSpPr>
      <dsp:spPr>
        <a:xfrm>
          <a:off x="0" y="2554875"/>
          <a:ext cx="8229600" cy="510900"/>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670C3F1-F338-4F6B-B4C8-CAE3239DB08B}">
      <dsp:nvSpPr>
        <dsp:cNvPr id="0" name=""/>
        <dsp:cNvSpPr/>
      </dsp:nvSpPr>
      <dsp:spPr>
        <a:xfrm>
          <a:off x="154547" y="2669828"/>
          <a:ext cx="280995" cy="280995"/>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7BBA0D8-26D2-444F-986A-3DA69E64F17A}">
      <dsp:nvSpPr>
        <dsp:cNvPr id="0" name=""/>
        <dsp:cNvSpPr/>
      </dsp:nvSpPr>
      <dsp:spPr>
        <a:xfrm>
          <a:off x="590090" y="2554875"/>
          <a:ext cx="7639509" cy="510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4070" tIns="54070" rIns="54070" bIns="54070" numCol="1" spcCol="1270" anchor="ctr" anchorCtr="0">
          <a:noAutofit/>
        </a:bodyPr>
        <a:lstStyle/>
        <a:p>
          <a:pPr marL="0" lvl="0" indent="0" algn="l" defTabSz="800100">
            <a:lnSpc>
              <a:spcPct val="100000"/>
            </a:lnSpc>
            <a:spcBef>
              <a:spcPct val="0"/>
            </a:spcBef>
            <a:spcAft>
              <a:spcPct val="35000"/>
            </a:spcAft>
            <a:buNone/>
          </a:pPr>
          <a:r>
            <a:rPr lang="en-US" sz="1800" kern="1200" dirty="0"/>
            <a:t>Submit written comments from your organization</a:t>
          </a:r>
        </a:p>
      </dsp:txBody>
      <dsp:txXfrm>
        <a:off x="590090" y="2554875"/>
        <a:ext cx="7639509" cy="510900"/>
      </dsp:txXfrm>
    </dsp:sp>
    <dsp:sp modelId="{CB0CA894-5FC9-460E-AA17-C5E5B116B939}">
      <dsp:nvSpPr>
        <dsp:cNvPr id="0" name=""/>
        <dsp:cNvSpPr/>
      </dsp:nvSpPr>
      <dsp:spPr>
        <a:xfrm>
          <a:off x="0" y="3203878"/>
          <a:ext cx="8229600" cy="510900"/>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33745BB-DF5A-4DEB-9CC3-A81A7EB6EECA}">
      <dsp:nvSpPr>
        <dsp:cNvPr id="0" name=""/>
        <dsp:cNvSpPr/>
      </dsp:nvSpPr>
      <dsp:spPr>
        <a:xfrm>
          <a:off x="154547" y="3308454"/>
          <a:ext cx="280995" cy="280995"/>
        </a:xfrm>
        <a:prstGeom prst="rect">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DE6A6B7-1855-4C4D-A5C3-96C56D0D994F}">
      <dsp:nvSpPr>
        <dsp:cNvPr id="0" name=""/>
        <dsp:cNvSpPr/>
      </dsp:nvSpPr>
      <dsp:spPr>
        <a:xfrm>
          <a:off x="590090" y="3193501"/>
          <a:ext cx="7639509" cy="510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4070" tIns="54070" rIns="54070" bIns="54070" numCol="1" spcCol="1270" anchor="ctr" anchorCtr="0">
          <a:noAutofit/>
        </a:bodyPr>
        <a:lstStyle/>
        <a:p>
          <a:pPr marL="0" lvl="0" indent="0" algn="l" defTabSz="800100">
            <a:lnSpc>
              <a:spcPct val="100000"/>
            </a:lnSpc>
            <a:spcBef>
              <a:spcPct val="0"/>
            </a:spcBef>
            <a:spcAft>
              <a:spcPct val="35000"/>
            </a:spcAft>
            <a:buNone/>
          </a:pPr>
          <a:r>
            <a:rPr lang="en-US" sz="1800" kern="1200" dirty="0"/>
            <a:t>Coordinate templates for others to use in submitting comments</a:t>
          </a:r>
        </a:p>
      </dsp:txBody>
      <dsp:txXfrm>
        <a:off x="590090" y="3193501"/>
        <a:ext cx="7639509" cy="510900"/>
      </dsp:txXfrm>
    </dsp:sp>
    <dsp:sp modelId="{099F18BD-89AC-433F-9FDA-5F8E86C900D9}">
      <dsp:nvSpPr>
        <dsp:cNvPr id="0" name=""/>
        <dsp:cNvSpPr/>
      </dsp:nvSpPr>
      <dsp:spPr>
        <a:xfrm>
          <a:off x="0" y="3832127"/>
          <a:ext cx="8229600" cy="510900"/>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704FC16-36B6-47B4-B092-27637E7C8CF2}">
      <dsp:nvSpPr>
        <dsp:cNvPr id="0" name=""/>
        <dsp:cNvSpPr/>
      </dsp:nvSpPr>
      <dsp:spPr>
        <a:xfrm>
          <a:off x="154547" y="3947080"/>
          <a:ext cx="280995" cy="280995"/>
        </a:xfrm>
        <a:prstGeom prst="rect">
          <a:avLst/>
        </a:prstGeom>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4C941B2-F6CA-41C1-B560-FF41FA89D968}">
      <dsp:nvSpPr>
        <dsp:cNvPr id="0" name=""/>
        <dsp:cNvSpPr/>
      </dsp:nvSpPr>
      <dsp:spPr>
        <a:xfrm>
          <a:off x="590090" y="3832127"/>
          <a:ext cx="7639509" cy="510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4070" tIns="54070" rIns="54070" bIns="54070" numCol="1" spcCol="1270" anchor="ctr" anchorCtr="0">
          <a:noAutofit/>
        </a:bodyPr>
        <a:lstStyle/>
        <a:p>
          <a:pPr marL="0" lvl="0" indent="0" algn="l" defTabSz="800100">
            <a:lnSpc>
              <a:spcPct val="100000"/>
            </a:lnSpc>
            <a:spcBef>
              <a:spcPct val="0"/>
            </a:spcBef>
            <a:spcAft>
              <a:spcPct val="35000"/>
            </a:spcAft>
            <a:buNone/>
          </a:pPr>
          <a:r>
            <a:rPr lang="en-US" sz="1800" kern="1200" dirty="0"/>
            <a:t>Consult partners about submitting joint comments</a:t>
          </a:r>
        </a:p>
      </dsp:txBody>
      <dsp:txXfrm>
        <a:off x="590090" y="3832127"/>
        <a:ext cx="7639509" cy="510900"/>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14D4532-06E6-41D1-9B01-A9BBCBF84EA4}" type="datetimeFigureOut">
              <a:rPr lang="en-US" smtClean="0"/>
              <a:pPr/>
              <a:t>5/18/2023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EB4DB3F-86A9-4140-B705-098B66A0326A}" type="slidenum">
              <a:rPr lang="en-US" smtClean="0"/>
              <a:pPr/>
              <a:t>‹#›</a:t>
            </a:fld>
            <a:endParaRPr lang="en-US" dirty="0"/>
          </a:p>
        </p:txBody>
      </p:sp>
    </p:spTree>
    <p:extLst>
      <p:ext uri="{BB962C8B-B14F-4D97-AF65-F5344CB8AC3E}">
        <p14:creationId xmlns:p14="http://schemas.microsoft.com/office/powerpoint/2010/main" val="11608246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B9BBB8-96FF-41D5-9A60-2959036AE265}" type="datetimeFigureOut">
              <a:rPr lang="en-US" smtClean="0"/>
              <a:pPr/>
              <a:t>5/18/2023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578678-88A4-4BE9-BB45-C5BDA72D90F8}" type="slidenum">
              <a:rPr lang="en-US" smtClean="0"/>
              <a:pPr/>
              <a:t>‹#›</a:t>
            </a:fld>
            <a:endParaRPr lang="en-US" dirty="0"/>
          </a:p>
        </p:txBody>
      </p:sp>
    </p:spTree>
    <p:extLst>
      <p:ext uri="{BB962C8B-B14F-4D97-AF65-F5344CB8AC3E}">
        <p14:creationId xmlns:p14="http://schemas.microsoft.com/office/powerpoint/2010/main" val="3052819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fontAlgn="base"/>
            <a:r>
              <a:rPr lang="en-US" sz="1400" b="1" i="0" dirty="0">
                <a:solidFill>
                  <a:schemeClr val="tx2"/>
                </a:solidFill>
                <a:latin typeface="Calibri" panose="020F0502020204030204" pitchFamily="34" charset="0"/>
                <a:ea typeface="Calibri" panose="020F0502020204030204" pitchFamily="34" charset="0"/>
              </a:rPr>
              <a:t>Title: Participant Rights</a:t>
            </a:r>
            <a:endParaRPr lang="en-US" sz="1400" b="1" i="0" dirty="0">
              <a:solidFill>
                <a:schemeClr val="tx2"/>
              </a:solidFill>
              <a:effectLst/>
              <a:latin typeface="Calibri" panose="020F0502020204030204" pitchFamily="34" charset="0"/>
              <a:ea typeface="Calibri" panose="020F0502020204030204" pitchFamily="34" charset="0"/>
            </a:endParaRPr>
          </a:p>
          <a:p>
            <a:r>
              <a:rPr lang="en-US" sz="1200" b="1" i="0" dirty="0">
                <a:solidFill>
                  <a:schemeClr val="tx2"/>
                </a:solidFill>
                <a:latin typeface="Calibri" panose="020F0502020204030204" pitchFamily="34" charset="0"/>
                <a:ea typeface="Calibri" panose="020F0502020204030204" pitchFamily="34" charset="0"/>
              </a:rPr>
              <a:t>No. </a:t>
            </a:r>
            <a:r>
              <a:rPr lang="en-US" sz="1200" b="1" i="0">
                <a:solidFill>
                  <a:schemeClr val="tx2"/>
                </a:solidFill>
                <a:latin typeface="Calibri" panose="020F0502020204030204" pitchFamily="34" charset="0"/>
                <a:ea typeface="Calibri" panose="020F0502020204030204" pitchFamily="34" charset="0"/>
              </a:rPr>
              <a:t>5 </a:t>
            </a:r>
            <a:r>
              <a:rPr lang="en-US" sz="1200" b="1" i="0" dirty="0">
                <a:solidFill>
                  <a:schemeClr val="tx2"/>
                </a:solidFill>
                <a:latin typeface="Calibri" panose="020F0502020204030204" pitchFamily="34" charset="0"/>
                <a:ea typeface="Calibri" panose="020F0502020204030204" pitchFamily="34" charset="0"/>
              </a:rPr>
              <a:t>Getting the Services You Need from </a:t>
            </a:r>
            <a:r>
              <a:rPr lang="en-US" sz="1200" b="1" i="0">
                <a:solidFill>
                  <a:schemeClr val="tx2"/>
                </a:solidFill>
                <a:latin typeface="Calibri" panose="020F0502020204030204" pitchFamily="34" charset="0"/>
                <a:ea typeface="Calibri" panose="020F0502020204030204" pitchFamily="34" charset="0"/>
              </a:rPr>
              <a:t>the Waiver</a:t>
            </a:r>
            <a:endParaRPr lang="en-US" sz="1200" b="1" i="0" dirty="0">
              <a:solidFill>
                <a:schemeClr val="tx2"/>
              </a:solidFill>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10"/>
          </p:nvPr>
        </p:nvSpPr>
        <p:spPr/>
        <p:txBody>
          <a:bodyPr/>
          <a:lstStyle/>
          <a:p>
            <a:fld id="{2F578678-88A4-4BE9-BB45-C5BDA72D90F8}" type="slidenum">
              <a:rPr lang="en-US" smtClean="0"/>
              <a:pPr/>
              <a:t>1</a:t>
            </a:fld>
            <a:endParaRPr lang="en-US" dirty="0"/>
          </a:p>
        </p:txBody>
      </p:sp>
    </p:spTree>
    <p:extLst>
      <p:ext uri="{BB962C8B-B14F-4D97-AF65-F5344CB8AC3E}">
        <p14:creationId xmlns:p14="http://schemas.microsoft.com/office/powerpoint/2010/main" val="38619197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--emphasize continued</a:t>
            </a:r>
            <a:r>
              <a:rPr lang="en-US" baseline="0" dirty="0"/>
              <a:t> benefits; time restrictions; fear of recoupment</a:t>
            </a:r>
            <a:endParaRPr lang="en-US" dirty="0"/>
          </a:p>
        </p:txBody>
      </p:sp>
      <p:sp>
        <p:nvSpPr>
          <p:cNvPr id="4" name="Slide Number Placeholder 3"/>
          <p:cNvSpPr>
            <a:spLocks noGrp="1"/>
          </p:cNvSpPr>
          <p:nvPr>
            <p:ph type="sldNum" sz="quarter" idx="10"/>
          </p:nvPr>
        </p:nvSpPr>
        <p:spPr/>
        <p:txBody>
          <a:bodyPr/>
          <a:lstStyle/>
          <a:p>
            <a:fld id="{2F578678-88A4-4BE9-BB45-C5BDA72D90F8}" type="slidenum">
              <a:rPr lang="en-US" smtClean="0"/>
              <a:pPr/>
              <a:t>13</a:t>
            </a:fld>
            <a:endParaRPr lang="en-US" dirty="0"/>
          </a:p>
        </p:txBody>
      </p:sp>
    </p:spTree>
    <p:extLst>
      <p:ext uri="{BB962C8B-B14F-4D97-AF65-F5344CB8AC3E}">
        <p14:creationId xmlns:p14="http://schemas.microsoft.com/office/powerpoint/2010/main" val="5308345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Assistance to individuals: do notices</a:t>
            </a:r>
            <a:r>
              <a:rPr lang="en-US" baseline="0" dirty="0"/>
              <a:t> have contact information for legal services and the P&amp;A? K.W. case </a:t>
            </a:r>
            <a:endParaRPr lang="en-US" dirty="0"/>
          </a:p>
        </p:txBody>
      </p:sp>
      <p:sp>
        <p:nvSpPr>
          <p:cNvPr id="4" name="Slide Number Placeholder 3"/>
          <p:cNvSpPr>
            <a:spLocks noGrp="1"/>
          </p:cNvSpPr>
          <p:nvPr>
            <p:ph type="sldNum" sz="quarter" idx="10"/>
          </p:nvPr>
        </p:nvSpPr>
        <p:spPr/>
        <p:txBody>
          <a:bodyPr/>
          <a:lstStyle/>
          <a:p>
            <a:fld id="{2F578678-88A4-4BE9-BB45-C5BDA72D90F8}" type="slidenum">
              <a:rPr lang="en-US" smtClean="0"/>
              <a:pPr/>
              <a:t>15</a:t>
            </a:fld>
            <a:endParaRPr lang="en-US" dirty="0"/>
          </a:p>
        </p:txBody>
      </p:sp>
    </p:spTree>
    <p:extLst>
      <p:ext uri="{BB962C8B-B14F-4D97-AF65-F5344CB8AC3E}">
        <p14:creationId xmlns:p14="http://schemas.microsoft.com/office/powerpoint/2010/main" val="7702279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578678-88A4-4BE9-BB45-C5BDA72D90F8}" type="slidenum">
              <a:rPr lang="en-US" smtClean="0"/>
              <a:pPr/>
              <a:t>16</a:t>
            </a:fld>
            <a:endParaRPr lang="en-US" dirty="0"/>
          </a:p>
        </p:txBody>
      </p:sp>
    </p:spTree>
    <p:extLst>
      <p:ext uri="{BB962C8B-B14F-4D97-AF65-F5344CB8AC3E}">
        <p14:creationId xmlns:p14="http://schemas.microsoft.com/office/powerpoint/2010/main" val="23540906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 this is  optional</a:t>
            </a:r>
          </a:p>
        </p:txBody>
      </p:sp>
      <p:sp>
        <p:nvSpPr>
          <p:cNvPr id="4" name="Slide Number Placeholder 3"/>
          <p:cNvSpPr>
            <a:spLocks noGrp="1"/>
          </p:cNvSpPr>
          <p:nvPr>
            <p:ph type="sldNum" sz="quarter" idx="10"/>
          </p:nvPr>
        </p:nvSpPr>
        <p:spPr/>
        <p:txBody>
          <a:bodyPr/>
          <a:lstStyle/>
          <a:p>
            <a:fld id="{2F578678-88A4-4BE9-BB45-C5BDA72D90F8}" type="slidenum">
              <a:rPr lang="en-US" smtClean="0"/>
              <a:pPr/>
              <a:t>17</a:t>
            </a:fld>
            <a:endParaRPr lang="en-US" dirty="0"/>
          </a:p>
        </p:txBody>
      </p:sp>
    </p:spTree>
    <p:extLst>
      <p:ext uri="{BB962C8B-B14F-4D97-AF65-F5344CB8AC3E}">
        <p14:creationId xmlns:p14="http://schemas.microsoft.com/office/powerpoint/2010/main" val="35310186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more common for participant-directed waiver services to include both employer AND budget authority.</a:t>
            </a:r>
          </a:p>
        </p:txBody>
      </p:sp>
      <p:sp>
        <p:nvSpPr>
          <p:cNvPr id="4" name="Slide Number Placeholder 3"/>
          <p:cNvSpPr>
            <a:spLocks noGrp="1"/>
          </p:cNvSpPr>
          <p:nvPr>
            <p:ph type="sldNum" sz="quarter" idx="5"/>
          </p:nvPr>
        </p:nvSpPr>
        <p:spPr/>
        <p:txBody>
          <a:bodyPr/>
          <a:lstStyle/>
          <a:p>
            <a:fld id="{2F578678-88A4-4BE9-BB45-C5BDA72D90F8}" type="slidenum">
              <a:rPr lang="en-US" smtClean="0"/>
              <a:pPr/>
              <a:t>19</a:t>
            </a:fld>
            <a:endParaRPr lang="en-US" dirty="0"/>
          </a:p>
        </p:txBody>
      </p:sp>
    </p:spTree>
    <p:extLst>
      <p:ext uri="{BB962C8B-B14F-4D97-AF65-F5344CB8AC3E}">
        <p14:creationId xmlns:p14="http://schemas.microsoft.com/office/powerpoint/2010/main" val="11967718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Remember this is optional</a:t>
            </a:r>
          </a:p>
        </p:txBody>
      </p:sp>
      <p:sp>
        <p:nvSpPr>
          <p:cNvPr id="4" name="Slide Number Placeholder 3"/>
          <p:cNvSpPr>
            <a:spLocks noGrp="1"/>
          </p:cNvSpPr>
          <p:nvPr>
            <p:ph type="sldNum" sz="quarter" idx="10"/>
          </p:nvPr>
        </p:nvSpPr>
        <p:spPr/>
        <p:txBody>
          <a:bodyPr/>
          <a:lstStyle/>
          <a:p>
            <a:fld id="{2F578678-88A4-4BE9-BB45-C5BDA72D90F8}" type="slidenum">
              <a:rPr lang="en-US" smtClean="0"/>
              <a:pPr/>
              <a:t>20</a:t>
            </a:fld>
            <a:endParaRPr lang="en-US" dirty="0"/>
          </a:p>
        </p:txBody>
      </p:sp>
    </p:spTree>
    <p:extLst>
      <p:ext uri="{BB962C8B-B14F-4D97-AF65-F5344CB8AC3E}">
        <p14:creationId xmlns:p14="http://schemas.microsoft.com/office/powerpoint/2010/main" val="6953054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F-3 explains</a:t>
            </a:r>
            <a:r>
              <a:rPr lang="en-US" baseline="0" dirty="0"/>
              <a:t> LME/MCO grievances/complaints and identifies categories as including: </a:t>
            </a:r>
            <a:endParaRPr lang="en-US" sz="1200" b="0" i="0" u="none" strike="noStrike" kern="1200" baseline="0" dirty="0">
              <a:solidFill>
                <a:schemeClr val="tx1"/>
              </a:solidFill>
              <a:latin typeface="+mn-lt"/>
              <a:ea typeface="+mn-ea"/>
              <a:cs typeface="+mn-cs"/>
            </a:endParaRPr>
          </a:p>
          <a:p>
            <a:endParaRPr lang="en-US" sz="1200" b="0" i="0" u="none" strike="noStrike" kern="1200" baseline="0" dirty="0">
              <a:solidFill>
                <a:schemeClr val="tx1"/>
              </a:solidFill>
              <a:latin typeface="+mn-lt"/>
              <a:ea typeface="+mn-ea"/>
              <a:cs typeface="+mn-cs"/>
            </a:endParaRP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Complaint Reporting Categories include: (1) Abuse, neglect and exploitation (2) Access to services (3) Administrative issues (4) Authorization/payment/billing (5) Basic needs (6) Client rights (7) Confidentiality/HIPAA (8) PIHP services (9) Medication (10) Provider choice (11) Quality of care (12) Service coordination between providers (13) Other to include any complaint that does not fit the previous areas. </a:t>
            </a:r>
          </a:p>
          <a:p>
            <a:endParaRPr lang="en-US" dirty="0"/>
          </a:p>
        </p:txBody>
      </p:sp>
      <p:sp>
        <p:nvSpPr>
          <p:cNvPr id="4" name="Slide Number Placeholder 3"/>
          <p:cNvSpPr>
            <a:spLocks noGrp="1"/>
          </p:cNvSpPr>
          <p:nvPr>
            <p:ph type="sldNum" sz="quarter" idx="10"/>
          </p:nvPr>
        </p:nvSpPr>
        <p:spPr/>
        <p:txBody>
          <a:bodyPr/>
          <a:lstStyle/>
          <a:p>
            <a:fld id="{2F578678-88A4-4BE9-BB45-C5BDA72D90F8}" type="slidenum">
              <a:rPr lang="en-US" smtClean="0"/>
              <a:pPr/>
              <a:t>25</a:t>
            </a:fld>
            <a:endParaRPr lang="en-US" dirty="0"/>
          </a:p>
        </p:txBody>
      </p:sp>
    </p:spTree>
    <p:extLst>
      <p:ext uri="{BB962C8B-B14F-4D97-AF65-F5344CB8AC3E}">
        <p14:creationId xmlns:p14="http://schemas.microsoft.com/office/powerpoint/2010/main" val="26587746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578678-88A4-4BE9-BB45-C5BDA72D90F8}" type="slidenum">
              <a:rPr lang="en-US" smtClean="0"/>
              <a:pPr/>
              <a:t>27</a:t>
            </a:fld>
            <a:endParaRPr lang="en-US" dirty="0"/>
          </a:p>
        </p:txBody>
      </p:sp>
    </p:spTree>
    <p:extLst>
      <p:ext uri="{BB962C8B-B14F-4D97-AF65-F5344CB8AC3E}">
        <p14:creationId xmlns:p14="http://schemas.microsoft.com/office/powerpoint/2010/main" val="16164643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578678-88A4-4BE9-BB45-C5BDA72D90F8}" type="slidenum">
              <a:rPr lang="en-US" smtClean="0"/>
              <a:pPr/>
              <a:t>29</a:t>
            </a:fld>
            <a:endParaRPr lang="en-US" dirty="0"/>
          </a:p>
        </p:txBody>
      </p:sp>
    </p:spTree>
    <p:extLst>
      <p:ext uri="{BB962C8B-B14F-4D97-AF65-F5344CB8AC3E}">
        <p14:creationId xmlns:p14="http://schemas.microsoft.com/office/powerpoint/2010/main" val="1720621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578678-88A4-4BE9-BB45-C5BDA72D90F8}" type="slidenum">
              <a:rPr lang="en-US" smtClean="0"/>
              <a:pPr/>
              <a:t>2</a:t>
            </a:fld>
            <a:endParaRPr lang="en-US" dirty="0"/>
          </a:p>
        </p:txBody>
      </p:sp>
    </p:spTree>
    <p:extLst>
      <p:ext uri="{BB962C8B-B14F-4D97-AF65-F5344CB8AC3E}">
        <p14:creationId xmlns:p14="http://schemas.microsoft.com/office/powerpoint/2010/main" val="12691331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578678-88A4-4BE9-BB45-C5BDA72D90F8}" type="slidenum">
              <a:rPr lang="en-US" smtClean="0"/>
              <a:pPr/>
              <a:t>3</a:t>
            </a:fld>
            <a:endParaRPr lang="en-US" dirty="0"/>
          </a:p>
        </p:txBody>
      </p:sp>
    </p:spTree>
    <p:extLst>
      <p:ext uri="{BB962C8B-B14F-4D97-AF65-F5344CB8AC3E}">
        <p14:creationId xmlns:p14="http://schemas.microsoft.com/office/powerpoint/2010/main" val="14436694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578678-88A4-4BE9-BB45-C5BDA72D90F8}" type="slidenum">
              <a:rPr lang="en-US" smtClean="0"/>
              <a:pPr/>
              <a:t>4</a:t>
            </a:fld>
            <a:endParaRPr lang="en-US" dirty="0"/>
          </a:p>
        </p:txBody>
      </p:sp>
    </p:spTree>
    <p:extLst>
      <p:ext uri="{BB962C8B-B14F-4D97-AF65-F5344CB8AC3E}">
        <p14:creationId xmlns:p14="http://schemas.microsoft.com/office/powerpoint/2010/main" val="34341106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effectLst/>
                <a:latin typeface="Segoe UI" panose="020B0502040204020203" pitchFamily="34" charset="0"/>
              </a:rPr>
              <a:t>The application describes the proposed waiver’s design and must include sufficient information to permit CMS (acting on behalf of the Secretary of Health and Human Services) to determine that the waiver meets applicable statutory and regulatory requirements.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effectLst/>
                <a:latin typeface="Segoe UI" panose="020B0502040204020203" pitchFamily="34" charset="0"/>
              </a:rPr>
              <a:t>The approved waiver application specifies the operational features of the waiver. A state must implement the waiver as specified in the approved application. If the state wants to change the waiver while it is in effect, it must submit an amendment to CMS for its review and approval. All requests for new waivers, waiver renewals and amendments must be submitted by the state Medicaid agency.</a:t>
            </a:r>
            <a:endParaRPr lang="en-US" sz="1800" b="1" dirty="0">
              <a:effectLst/>
              <a:latin typeface="Arial" panose="020B0604020202020204" pitchFamily="34" charset="0"/>
            </a:endParaRP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Segoe UI" panose="020B0502040204020203" pitchFamily="34" charset="0"/>
              </a:rPr>
              <a:t>This is not an exhaustive list of what is in the waiver application. For example, there is no mention of the person- centered planning process- development, implementation and monitoring. No mention regarding rate methodology, etc.</a:t>
            </a:r>
            <a:endParaRPr lang="en-US" sz="1800" dirty="0">
              <a:effectLst/>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2F578678-88A4-4BE9-BB45-C5BDA72D90F8}" type="slidenum">
              <a:rPr lang="en-US" smtClean="0"/>
              <a:pPr/>
              <a:t>5</a:t>
            </a:fld>
            <a:endParaRPr lang="en-US" dirty="0"/>
          </a:p>
        </p:txBody>
      </p:sp>
    </p:spTree>
    <p:extLst>
      <p:ext uri="{BB962C8B-B14F-4D97-AF65-F5344CB8AC3E}">
        <p14:creationId xmlns:p14="http://schemas.microsoft.com/office/powerpoint/2010/main" val="21221491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578678-88A4-4BE9-BB45-C5BDA72D90F8}" type="slidenum">
              <a:rPr lang="en-US" smtClean="0"/>
              <a:pPr/>
              <a:t>8</a:t>
            </a:fld>
            <a:endParaRPr lang="en-US" dirty="0"/>
          </a:p>
        </p:txBody>
      </p:sp>
    </p:spTree>
    <p:extLst>
      <p:ext uri="{BB962C8B-B14F-4D97-AF65-F5344CB8AC3E}">
        <p14:creationId xmlns:p14="http://schemas.microsoft.com/office/powerpoint/2010/main" val="6332903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578678-88A4-4BE9-BB45-C5BDA72D90F8}" type="slidenum">
              <a:rPr lang="en-US" smtClean="0"/>
              <a:pPr/>
              <a:t>10</a:t>
            </a:fld>
            <a:endParaRPr lang="en-US" dirty="0"/>
          </a:p>
        </p:txBody>
      </p:sp>
    </p:spTree>
    <p:extLst>
      <p:ext uri="{BB962C8B-B14F-4D97-AF65-F5344CB8AC3E}">
        <p14:creationId xmlns:p14="http://schemas.microsoft.com/office/powerpoint/2010/main" val="4041586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578678-88A4-4BE9-BB45-C5BDA72D90F8}" type="slidenum">
              <a:rPr lang="en-US" smtClean="0"/>
              <a:pPr/>
              <a:t>11</a:t>
            </a:fld>
            <a:endParaRPr lang="en-US" dirty="0"/>
          </a:p>
        </p:txBody>
      </p:sp>
    </p:spTree>
    <p:extLst>
      <p:ext uri="{BB962C8B-B14F-4D97-AF65-F5344CB8AC3E}">
        <p14:creationId xmlns:p14="http://schemas.microsoft.com/office/powerpoint/2010/main" val="1566239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Decision on services includes</a:t>
            </a:r>
            <a:r>
              <a:rPr lang="en-US" baseline="0" dirty="0"/>
              <a:t> when participant budget functions as a limit on the amount of waiver goods and services</a:t>
            </a:r>
            <a:endParaRPr lang="en-US" dirty="0"/>
          </a:p>
          <a:p>
            <a:r>
              <a:rPr lang="en-US" dirty="0"/>
              <a:t>Decision to not allow self-direction is not subject to fair hearing process b/c CMS</a:t>
            </a:r>
            <a:r>
              <a:rPr lang="en-US" baseline="0" dirty="0"/>
              <a:t> says services are unaffected</a:t>
            </a:r>
            <a:endParaRPr lang="en-US" dirty="0"/>
          </a:p>
        </p:txBody>
      </p:sp>
      <p:sp>
        <p:nvSpPr>
          <p:cNvPr id="4" name="Slide Number Placeholder 3"/>
          <p:cNvSpPr>
            <a:spLocks noGrp="1"/>
          </p:cNvSpPr>
          <p:nvPr>
            <p:ph type="sldNum" sz="quarter" idx="10"/>
          </p:nvPr>
        </p:nvSpPr>
        <p:spPr/>
        <p:txBody>
          <a:bodyPr/>
          <a:lstStyle/>
          <a:p>
            <a:fld id="{2F578678-88A4-4BE9-BB45-C5BDA72D90F8}" type="slidenum">
              <a:rPr lang="en-US" smtClean="0"/>
              <a:pPr/>
              <a:t>12</a:t>
            </a:fld>
            <a:endParaRPr lang="en-US" dirty="0"/>
          </a:p>
        </p:txBody>
      </p:sp>
    </p:spTree>
    <p:extLst>
      <p:ext uri="{BB962C8B-B14F-4D97-AF65-F5344CB8AC3E}">
        <p14:creationId xmlns:p14="http://schemas.microsoft.com/office/powerpoint/2010/main" val="10126770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Option A">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b="25588"/>
          <a:stretch/>
        </p:blipFill>
        <p:spPr>
          <a:xfrm>
            <a:off x="0" y="1"/>
            <a:ext cx="9144000" cy="5257800"/>
          </a:xfrm>
          <a:prstGeom prst="rect">
            <a:avLst/>
          </a:prstGeom>
        </p:spPr>
      </p:pic>
      <p:sp>
        <p:nvSpPr>
          <p:cNvPr id="22" name="Text Placeholder 21"/>
          <p:cNvSpPr>
            <a:spLocks noGrp="1"/>
          </p:cNvSpPr>
          <p:nvPr>
            <p:ph type="body" sz="quarter" idx="17" hasCustomPrompt="1"/>
          </p:nvPr>
        </p:nvSpPr>
        <p:spPr>
          <a:xfrm>
            <a:off x="76200" y="152400"/>
            <a:ext cx="7696200" cy="685800"/>
          </a:xfrm>
        </p:spPr>
        <p:txBody>
          <a:bodyPr>
            <a:normAutofit/>
          </a:bodyPr>
          <a:lstStyle>
            <a:lvl1pPr>
              <a:buNone/>
              <a:defRPr sz="4000">
                <a:solidFill>
                  <a:schemeClr val="bg1"/>
                </a:solidFill>
              </a:defRPr>
            </a:lvl1pPr>
          </a:lstStyle>
          <a:p>
            <a:pPr lvl="0"/>
            <a:r>
              <a:rPr lang="en-US" dirty="0"/>
              <a:t>Presentation/Conference Title</a:t>
            </a:r>
          </a:p>
        </p:txBody>
      </p:sp>
      <p:sp>
        <p:nvSpPr>
          <p:cNvPr id="3" name="Subtitle 2"/>
          <p:cNvSpPr>
            <a:spLocks noGrp="1"/>
          </p:cNvSpPr>
          <p:nvPr>
            <p:ph type="subTitle" idx="1" hasCustomPrompt="1"/>
          </p:nvPr>
        </p:nvSpPr>
        <p:spPr>
          <a:xfrm>
            <a:off x="76200" y="762000"/>
            <a:ext cx="5867400" cy="533400"/>
          </a:xfrm>
        </p:spPr>
        <p:txBody>
          <a:bodyPr>
            <a:normAutofit/>
          </a:bodyPr>
          <a:lstStyle>
            <a:lvl1pPr marL="0" indent="0" algn="l">
              <a:buNone/>
              <a:defRPr sz="2800" i="1" baseline="0">
                <a:solidFill>
                  <a:schemeClr val="bg1">
                    <a:lumMod val="9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Optional subtitle</a:t>
            </a:r>
          </a:p>
        </p:txBody>
      </p:sp>
      <p:sp>
        <p:nvSpPr>
          <p:cNvPr id="17" name="Text Placeholder 16"/>
          <p:cNvSpPr>
            <a:spLocks noGrp="1"/>
          </p:cNvSpPr>
          <p:nvPr>
            <p:ph type="body" sz="quarter" idx="14" hasCustomPrompt="1"/>
          </p:nvPr>
        </p:nvSpPr>
        <p:spPr>
          <a:xfrm>
            <a:off x="3124200" y="2743200"/>
            <a:ext cx="6019800" cy="533400"/>
          </a:xfrm>
        </p:spPr>
        <p:txBody>
          <a:bodyPr/>
          <a:lstStyle>
            <a:lvl1pPr>
              <a:buNone/>
              <a:defRPr b="1">
                <a:solidFill>
                  <a:srgbClr val="0A4F90"/>
                </a:solidFill>
              </a:defRPr>
            </a:lvl1pPr>
            <a:lvl2pPr>
              <a:buNone/>
              <a:defRPr/>
            </a:lvl2pPr>
            <a:lvl3pPr>
              <a:buNone/>
              <a:defRPr/>
            </a:lvl3pPr>
            <a:lvl4pPr>
              <a:buNone/>
              <a:defRPr/>
            </a:lvl4pPr>
            <a:lvl5pPr>
              <a:buNone/>
              <a:defRPr/>
            </a:lvl5pPr>
          </a:lstStyle>
          <a:p>
            <a:pPr lvl="0"/>
            <a:r>
              <a:rPr lang="en-US" dirty="0"/>
              <a:t>Specific Title/Session Name</a:t>
            </a:r>
          </a:p>
        </p:txBody>
      </p:sp>
      <p:sp>
        <p:nvSpPr>
          <p:cNvPr id="19" name="Text Placeholder 18"/>
          <p:cNvSpPr>
            <a:spLocks noGrp="1"/>
          </p:cNvSpPr>
          <p:nvPr>
            <p:ph type="body" sz="quarter" idx="15" hasCustomPrompt="1"/>
          </p:nvPr>
        </p:nvSpPr>
        <p:spPr>
          <a:xfrm>
            <a:off x="3124200" y="3352800"/>
            <a:ext cx="6019800" cy="533400"/>
          </a:xfrm>
        </p:spPr>
        <p:txBody>
          <a:bodyPr>
            <a:normAutofit/>
          </a:bodyPr>
          <a:lstStyle>
            <a:lvl1pPr>
              <a:buNone/>
              <a:defRPr sz="2800">
                <a:solidFill>
                  <a:schemeClr val="tx1"/>
                </a:solidFill>
              </a:defRPr>
            </a:lvl1pPr>
          </a:lstStyle>
          <a:p>
            <a:pPr lvl="0"/>
            <a:r>
              <a:rPr lang="en-US" dirty="0"/>
              <a:t>Speaker name, credentials</a:t>
            </a:r>
          </a:p>
        </p:txBody>
      </p:sp>
      <p:sp>
        <p:nvSpPr>
          <p:cNvPr id="20" name="Text Placeholder 18"/>
          <p:cNvSpPr>
            <a:spLocks noGrp="1"/>
          </p:cNvSpPr>
          <p:nvPr>
            <p:ph type="body" sz="quarter" idx="16" hasCustomPrompt="1"/>
          </p:nvPr>
        </p:nvSpPr>
        <p:spPr>
          <a:xfrm>
            <a:off x="3124200" y="3886200"/>
            <a:ext cx="6019800" cy="533400"/>
          </a:xfrm>
        </p:spPr>
        <p:txBody>
          <a:bodyPr>
            <a:normAutofit/>
          </a:bodyPr>
          <a:lstStyle>
            <a:lvl1pPr>
              <a:buNone/>
              <a:defRPr sz="2800" baseline="0">
                <a:solidFill>
                  <a:schemeClr val="tx1"/>
                </a:solidFill>
              </a:defRPr>
            </a:lvl1pPr>
          </a:lstStyle>
          <a:p>
            <a:pPr lvl="0"/>
            <a:r>
              <a:rPr lang="en-US" dirty="0"/>
              <a:t>Location or speaker organization</a:t>
            </a:r>
          </a:p>
        </p:txBody>
      </p:sp>
      <p:sp>
        <p:nvSpPr>
          <p:cNvPr id="13" name="Text Placeholder 12"/>
          <p:cNvSpPr>
            <a:spLocks noGrp="1"/>
          </p:cNvSpPr>
          <p:nvPr>
            <p:ph type="body" sz="quarter" idx="12" hasCustomPrompt="1"/>
          </p:nvPr>
        </p:nvSpPr>
        <p:spPr>
          <a:xfrm>
            <a:off x="3124200" y="4648200"/>
            <a:ext cx="3962400" cy="457200"/>
          </a:xfrm>
        </p:spPr>
        <p:txBody>
          <a:bodyPr>
            <a:noAutofit/>
          </a:bodyPr>
          <a:lstStyle>
            <a:lvl1pPr>
              <a:buNone/>
              <a:defRPr sz="2000" i="0"/>
            </a:lvl1pPr>
          </a:lstStyle>
          <a:p>
            <a:pPr lvl="0"/>
            <a:r>
              <a:rPr lang="en-US" dirty="0"/>
              <a:t>Date</a:t>
            </a:r>
          </a:p>
        </p:txBody>
      </p:sp>
      <p:sp>
        <p:nvSpPr>
          <p:cNvPr id="11" name="Text Placeholder 10"/>
          <p:cNvSpPr>
            <a:spLocks noGrp="1"/>
          </p:cNvSpPr>
          <p:nvPr>
            <p:ph type="body" sz="quarter" idx="18" hasCustomPrompt="1"/>
          </p:nvPr>
        </p:nvSpPr>
        <p:spPr>
          <a:xfrm>
            <a:off x="76200" y="6172200"/>
            <a:ext cx="5943600" cy="304800"/>
          </a:xfrm>
        </p:spPr>
        <p:txBody>
          <a:bodyPr>
            <a:noAutofit/>
          </a:bodyPr>
          <a:lstStyle>
            <a:lvl1pPr>
              <a:buNone/>
              <a:defRPr sz="2000" i="0" baseline="0">
                <a:solidFill>
                  <a:schemeClr val="tx1"/>
                </a:solidFill>
              </a:defRPr>
            </a:lvl1pPr>
          </a:lstStyle>
          <a:p>
            <a:pPr lvl="0"/>
            <a:r>
              <a:rPr lang="en-US" sz="1600" dirty="0"/>
              <a:t>Optional tagline, disclaimer, contributors, etc.</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Option B">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71C245E-AFFF-406F-9573-2C5C7E1471C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7065818"/>
          </a:xfrm>
          <a:prstGeom prst="rect">
            <a:avLst/>
          </a:prstGeom>
        </p:spPr>
      </p:pic>
      <p:sp>
        <p:nvSpPr>
          <p:cNvPr id="15" name="Title 14"/>
          <p:cNvSpPr>
            <a:spLocks noGrp="1"/>
          </p:cNvSpPr>
          <p:nvPr>
            <p:ph type="title" hasCustomPrompt="1"/>
          </p:nvPr>
        </p:nvSpPr>
        <p:spPr>
          <a:xfrm>
            <a:off x="533400" y="1981200"/>
            <a:ext cx="8229600" cy="762000"/>
          </a:xfrm>
        </p:spPr>
        <p:txBody>
          <a:bodyPr/>
          <a:lstStyle>
            <a:lvl1pPr>
              <a:defRPr/>
            </a:lvl1pPr>
          </a:lstStyle>
          <a:p>
            <a:r>
              <a:rPr lang="en-US" dirty="0"/>
              <a:t>Presentation/Conference Title</a:t>
            </a:r>
          </a:p>
        </p:txBody>
      </p:sp>
      <p:sp>
        <p:nvSpPr>
          <p:cNvPr id="19" name="Text Placeholder 18"/>
          <p:cNvSpPr>
            <a:spLocks noGrp="1"/>
          </p:cNvSpPr>
          <p:nvPr>
            <p:ph type="body" sz="quarter" idx="16" hasCustomPrompt="1"/>
          </p:nvPr>
        </p:nvSpPr>
        <p:spPr>
          <a:xfrm>
            <a:off x="533400" y="2743200"/>
            <a:ext cx="8229600" cy="609600"/>
          </a:xfrm>
        </p:spPr>
        <p:txBody>
          <a:bodyPr/>
          <a:lstStyle>
            <a:lvl1pPr algn="ctr">
              <a:buNone/>
              <a:defRPr>
                <a:solidFill>
                  <a:schemeClr val="tx1"/>
                </a:solidFill>
              </a:defRPr>
            </a:lvl1pPr>
          </a:lstStyle>
          <a:p>
            <a:pPr lvl="0"/>
            <a:r>
              <a:rPr lang="en-US" dirty="0"/>
              <a:t>Subtitle or session name</a:t>
            </a:r>
          </a:p>
        </p:txBody>
      </p:sp>
      <p:sp>
        <p:nvSpPr>
          <p:cNvPr id="21" name="Text Placeholder 18"/>
          <p:cNvSpPr>
            <a:spLocks noGrp="1"/>
          </p:cNvSpPr>
          <p:nvPr>
            <p:ph type="body" sz="quarter" idx="18" hasCustomPrompt="1"/>
          </p:nvPr>
        </p:nvSpPr>
        <p:spPr>
          <a:xfrm>
            <a:off x="533400" y="3352800"/>
            <a:ext cx="8229600" cy="609600"/>
          </a:xfrm>
        </p:spPr>
        <p:txBody>
          <a:bodyPr/>
          <a:lstStyle>
            <a:lvl1pPr algn="ctr">
              <a:buNone/>
              <a:defRPr baseline="0">
                <a:solidFill>
                  <a:schemeClr val="tx1"/>
                </a:solidFill>
              </a:defRPr>
            </a:lvl1pPr>
          </a:lstStyle>
          <a:p>
            <a:pPr lvl="0"/>
            <a:r>
              <a:rPr lang="en-US" dirty="0"/>
              <a:t>Speaker name, credentials</a:t>
            </a:r>
          </a:p>
        </p:txBody>
      </p:sp>
      <p:sp>
        <p:nvSpPr>
          <p:cNvPr id="20" name="Text Placeholder 18"/>
          <p:cNvSpPr>
            <a:spLocks noGrp="1"/>
          </p:cNvSpPr>
          <p:nvPr>
            <p:ph type="body" sz="quarter" idx="17" hasCustomPrompt="1"/>
          </p:nvPr>
        </p:nvSpPr>
        <p:spPr>
          <a:xfrm>
            <a:off x="533400" y="3962400"/>
            <a:ext cx="8229600" cy="609600"/>
          </a:xfrm>
        </p:spPr>
        <p:txBody>
          <a:bodyPr/>
          <a:lstStyle>
            <a:lvl1pPr algn="ctr">
              <a:buNone/>
              <a:defRPr>
                <a:solidFill>
                  <a:schemeClr val="tx1"/>
                </a:solidFill>
              </a:defRPr>
            </a:lvl1pPr>
          </a:lstStyle>
          <a:p>
            <a:pPr lvl="0"/>
            <a:r>
              <a:rPr lang="en-US" dirty="0"/>
              <a:t>Location or speaker organization</a:t>
            </a:r>
          </a:p>
        </p:txBody>
      </p:sp>
      <p:sp>
        <p:nvSpPr>
          <p:cNvPr id="10" name="Text Placeholder 12"/>
          <p:cNvSpPr>
            <a:spLocks noGrp="1"/>
          </p:cNvSpPr>
          <p:nvPr>
            <p:ph type="body" sz="quarter" idx="12" hasCustomPrompt="1"/>
          </p:nvPr>
        </p:nvSpPr>
        <p:spPr>
          <a:xfrm>
            <a:off x="1447800" y="4800600"/>
            <a:ext cx="6400800" cy="457200"/>
          </a:xfrm>
        </p:spPr>
        <p:txBody>
          <a:bodyPr>
            <a:noAutofit/>
          </a:bodyPr>
          <a:lstStyle>
            <a:lvl1pPr algn="ctr">
              <a:buNone/>
              <a:defRPr sz="2000" i="0"/>
            </a:lvl1pPr>
          </a:lstStyle>
          <a:p>
            <a:pPr lvl="0"/>
            <a:r>
              <a:rPr lang="en-US" dirty="0"/>
              <a:t>Date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General Content ">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9967395-972D-4D45-A72D-BCAB9768EB5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9510"/>
          <a:stretch/>
        </p:blipFill>
        <p:spPr>
          <a:xfrm>
            <a:off x="0" y="5410200"/>
            <a:ext cx="9144000" cy="1447800"/>
          </a:xfrm>
          <a:prstGeom prst="rect">
            <a:avLst/>
          </a:prstGeom>
        </p:spPr>
      </p:pic>
      <p:sp>
        <p:nvSpPr>
          <p:cNvPr id="2" name="Title 1"/>
          <p:cNvSpPr>
            <a:spLocks noGrp="1"/>
          </p:cNvSpPr>
          <p:nvPr>
            <p:ph type="title" hasCustomPrompt="1"/>
          </p:nvPr>
        </p:nvSpPr>
        <p:spPr/>
        <p:txBody>
          <a:bodyPr/>
          <a:lstStyle>
            <a:lvl1pPr>
              <a:defRPr/>
            </a:lvl1pPr>
          </a:lstStyle>
          <a:p>
            <a:r>
              <a:rPr lang="en-US" dirty="0"/>
              <a:t>Add slide title</a:t>
            </a:r>
          </a:p>
        </p:txBody>
      </p:sp>
      <p:sp>
        <p:nvSpPr>
          <p:cNvPr id="3" name="Content Placeholder 2"/>
          <p:cNvSpPr>
            <a:spLocks noGrp="1"/>
          </p:cNvSpPr>
          <p:nvPr>
            <p:ph idx="1" hasCustomPrompt="1"/>
          </p:nvPr>
        </p:nvSpPr>
        <p:spPr>
          <a:xfrm>
            <a:off x="457200" y="1600201"/>
            <a:ext cx="8229600" cy="3886200"/>
          </a:xfrm>
        </p:spPr>
        <p:txBody>
          <a:bodyPr/>
          <a:lstStyle>
            <a:lvl1pPr>
              <a:defRPr/>
            </a:lvl1pPr>
            <a:lvl2pPr>
              <a:defRPr/>
            </a:lvl2pPr>
            <a:lvl3pPr>
              <a:defRPr/>
            </a:lvl3pPr>
            <a:lvl5pPr marL="2057400" indent="-228600">
              <a:buFont typeface="Wingdings" panose="05000000000000000000" pitchFamily="2" charset="2"/>
              <a:buChar char="Ø"/>
              <a:defRPr/>
            </a:lvl5pPr>
          </a:lstStyle>
          <a:p>
            <a:pPr lvl="0"/>
            <a:r>
              <a:rPr lang="en-US" dirty="0"/>
              <a:t>Add slide content</a:t>
            </a:r>
          </a:p>
          <a:p>
            <a:pPr lvl="1"/>
            <a:r>
              <a:rPr lang="en-US" dirty="0"/>
              <a:t>Add second level</a:t>
            </a:r>
          </a:p>
          <a:p>
            <a:pPr lvl="2"/>
            <a:r>
              <a:rPr lang="en-US" dirty="0"/>
              <a:t>Add third level</a:t>
            </a:r>
          </a:p>
          <a:p>
            <a:pPr lvl="3"/>
            <a:r>
              <a:rPr lang="en-US" dirty="0"/>
              <a:t>Add fourth level</a:t>
            </a:r>
          </a:p>
          <a:p>
            <a:pPr lvl="4"/>
            <a:r>
              <a:rPr lang="en-US" dirty="0"/>
              <a:t>Add fifth level</a:t>
            </a:r>
          </a:p>
        </p:txBody>
      </p:sp>
      <p:sp>
        <p:nvSpPr>
          <p:cNvPr id="6" name="Slide Number Placeholder 5"/>
          <p:cNvSpPr>
            <a:spLocks noGrp="1"/>
          </p:cNvSpPr>
          <p:nvPr>
            <p:ph type="sldNum" sz="quarter" idx="12"/>
          </p:nvPr>
        </p:nvSpPr>
        <p:spPr/>
        <p:txBody>
          <a:bodyPr/>
          <a:lstStyle/>
          <a:p>
            <a:fld id="{7AA28999-D008-419E-9628-EE1C64F81F4C}"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9023670-3EF3-4700-B3B4-23872450B8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8431"/>
          <a:stretch/>
        </p:blipFill>
        <p:spPr>
          <a:xfrm>
            <a:off x="0" y="5334000"/>
            <a:ext cx="9144000" cy="1524000"/>
          </a:xfrm>
          <a:prstGeom prst="rect">
            <a:avLst/>
          </a:prstGeom>
        </p:spPr>
      </p:pic>
      <p:sp>
        <p:nvSpPr>
          <p:cNvPr id="3" name="Text Placeholder 2"/>
          <p:cNvSpPr>
            <a:spLocks noGrp="1"/>
          </p:cNvSpPr>
          <p:nvPr>
            <p:ph type="body" idx="1" hasCustomPrompt="1"/>
          </p:nvPr>
        </p:nvSpPr>
        <p:spPr>
          <a:xfrm>
            <a:off x="722313" y="2928938"/>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Add subtext</a:t>
            </a:r>
          </a:p>
        </p:txBody>
      </p:sp>
      <p:sp>
        <p:nvSpPr>
          <p:cNvPr id="2" name="Title 1"/>
          <p:cNvSpPr>
            <a:spLocks noGrp="1"/>
          </p:cNvSpPr>
          <p:nvPr>
            <p:ph type="title" hasCustomPrompt="1"/>
          </p:nvPr>
        </p:nvSpPr>
        <p:spPr>
          <a:xfrm>
            <a:off x="722313" y="4429125"/>
            <a:ext cx="7772400" cy="1057275"/>
          </a:xfrm>
        </p:spPr>
        <p:txBody>
          <a:bodyPr anchor="t">
            <a:noAutofit/>
          </a:bodyPr>
          <a:lstStyle>
            <a:lvl1pPr algn="l">
              <a:defRPr sz="3200" b="0" cap="all"/>
            </a:lvl1pPr>
          </a:lstStyle>
          <a:p>
            <a:r>
              <a:rPr lang="en-US" dirty="0"/>
              <a:t>Add title</a:t>
            </a:r>
          </a:p>
        </p:txBody>
      </p:sp>
      <p:sp>
        <p:nvSpPr>
          <p:cNvPr id="6" name="Slide Number Placeholder 5"/>
          <p:cNvSpPr>
            <a:spLocks noGrp="1"/>
          </p:cNvSpPr>
          <p:nvPr>
            <p:ph type="sldNum" sz="quarter" idx="12"/>
          </p:nvPr>
        </p:nvSpPr>
        <p:spPr/>
        <p:txBody>
          <a:bodyPr/>
          <a:lstStyle/>
          <a:p>
            <a:fld id="{7AA28999-D008-419E-9628-EE1C64F81F4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Columns (no subheads)">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ACCD8635-0F26-43B0-9588-EBE6E3DED57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8431"/>
          <a:stretch/>
        </p:blipFill>
        <p:spPr>
          <a:xfrm>
            <a:off x="0" y="5334000"/>
            <a:ext cx="9144000" cy="1524000"/>
          </a:xfrm>
          <a:prstGeom prst="rect">
            <a:avLst/>
          </a:prstGeom>
        </p:spPr>
      </p:pic>
      <p:sp>
        <p:nvSpPr>
          <p:cNvPr id="2" name="Title 1"/>
          <p:cNvSpPr>
            <a:spLocks noGrp="1"/>
          </p:cNvSpPr>
          <p:nvPr>
            <p:ph type="title" hasCustomPrompt="1"/>
          </p:nvPr>
        </p:nvSpPr>
        <p:spPr/>
        <p:txBody>
          <a:bodyPr/>
          <a:lstStyle>
            <a:lvl1pPr>
              <a:defRPr/>
            </a:lvl1pPr>
          </a:lstStyle>
          <a:p>
            <a:r>
              <a:rPr lang="en-US" dirty="0"/>
              <a:t>Add slide title</a:t>
            </a:r>
          </a:p>
        </p:txBody>
      </p:sp>
      <p:sp>
        <p:nvSpPr>
          <p:cNvPr id="3" name="Content Placeholder 2"/>
          <p:cNvSpPr>
            <a:spLocks noGrp="1"/>
          </p:cNvSpPr>
          <p:nvPr>
            <p:ph sz="half" idx="1" hasCustomPrompt="1"/>
          </p:nvPr>
        </p:nvSpPr>
        <p:spPr>
          <a:xfrm>
            <a:off x="457200" y="1600201"/>
            <a:ext cx="4038600" cy="4038600"/>
          </a:xfrm>
        </p:spPr>
        <p:txBody>
          <a:bodyPr/>
          <a:lstStyle>
            <a:lvl1pPr marL="228600" indent="-228600">
              <a:defRPr sz="2800"/>
            </a:lvl1pPr>
            <a:lvl2pPr>
              <a:defRPr sz="2400"/>
            </a:lvl2pPr>
            <a:lvl3pPr>
              <a:defRPr sz="2000"/>
            </a:lvl3pPr>
            <a:lvl4pPr>
              <a:defRPr sz="1800"/>
            </a:lvl4pPr>
            <a:lvl5pPr marL="2057400" indent="-228600">
              <a:buFont typeface="Wingdings" panose="05000000000000000000" pitchFamily="2" charset="2"/>
              <a:buChar char="Ø"/>
              <a:defRPr sz="1800"/>
            </a:lvl5pPr>
            <a:lvl6pPr>
              <a:defRPr sz="1800"/>
            </a:lvl6pPr>
            <a:lvl7pPr>
              <a:defRPr sz="1800"/>
            </a:lvl7pPr>
            <a:lvl8pPr>
              <a:defRPr sz="1800"/>
            </a:lvl8pPr>
            <a:lvl9pPr>
              <a:defRPr sz="1800"/>
            </a:lvl9pPr>
          </a:lstStyle>
          <a:p>
            <a:pPr lvl="0"/>
            <a:r>
              <a:rPr lang="en-US" dirty="0"/>
              <a:t>Add column 1 content</a:t>
            </a:r>
          </a:p>
          <a:p>
            <a:pPr lvl="1"/>
            <a:r>
              <a:rPr lang="en-US" dirty="0"/>
              <a:t>Add second level</a:t>
            </a:r>
          </a:p>
          <a:p>
            <a:pPr lvl="2"/>
            <a:r>
              <a:rPr lang="en-US" dirty="0"/>
              <a:t>Add third level</a:t>
            </a:r>
          </a:p>
          <a:p>
            <a:pPr lvl="3"/>
            <a:r>
              <a:rPr lang="en-US" dirty="0"/>
              <a:t>Add fourth level</a:t>
            </a:r>
          </a:p>
          <a:p>
            <a:pPr lvl="4"/>
            <a:r>
              <a:rPr lang="en-US" dirty="0"/>
              <a:t>Add fifth level</a:t>
            </a:r>
          </a:p>
        </p:txBody>
      </p:sp>
      <p:sp>
        <p:nvSpPr>
          <p:cNvPr id="4" name="Content Placeholder 3"/>
          <p:cNvSpPr>
            <a:spLocks noGrp="1"/>
          </p:cNvSpPr>
          <p:nvPr>
            <p:ph sz="half" idx="2" hasCustomPrompt="1"/>
          </p:nvPr>
        </p:nvSpPr>
        <p:spPr>
          <a:xfrm>
            <a:off x="4648200" y="1600201"/>
            <a:ext cx="4038600" cy="4038600"/>
          </a:xfrm>
        </p:spPr>
        <p:txBody>
          <a:bodyPr/>
          <a:lstStyle>
            <a:lvl1pPr marL="228600" indent="-228600">
              <a:defRPr sz="2800"/>
            </a:lvl1pPr>
            <a:lvl2pPr>
              <a:defRPr sz="2400"/>
            </a:lvl2pPr>
            <a:lvl3pPr>
              <a:defRPr sz="2000"/>
            </a:lvl3pPr>
            <a:lvl4pPr>
              <a:defRPr sz="1800"/>
            </a:lvl4pPr>
            <a:lvl5pPr marL="2057400" indent="-228600">
              <a:buFont typeface="Wingdings" panose="05000000000000000000" pitchFamily="2" charset="2"/>
              <a:buChar char="Ø"/>
              <a:defRPr sz="1800"/>
            </a:lvl5pPr>
            <a:lvl6pPr>
              <a:defRPr sz="1800"/>
            </a:lvl6pPr>
            <a:lvl7pPr>
              <a:defRPr sz="1800"/>
            </a:lvl7pPr>
            <a:lvl8pPr>
              <a:defRPr sz="1800"/>
            </a:lvl8pPr>
            <a:lvl9pPr>
              <a:defRPr sz="1800"/>
            </a:lvl9pPr>
          </a:lstStyle>
          <a:p>
            <a:pPr lvl="0"/>
            <a:r>
              <a:rPr lang="en-US" dirty="0"/>
              <a:t>Add column 2 content</a:t>
            </a:r>
          </a:p>
          <a:p>
            <a:pPr lvl="1"/>
            <a:r>
              <a:rPr lang="en-US" dirty="0"/>
              <a:t>Add second level</a:t>
            </a:r>
          </a:p>
          <a:p>
            <a:pPr lvl="2"/>
            <a:r>
              <a:rPr lang="en-US" dirty="0"/>
              <a:t>Add third level</a:t>
            </a:r>
          </a:p>
          <a:p>
            <a:pPr lvl="3"/>
            <a:r>
              <a:rPr lang="en-US" dirty="0"/>
              <a:t>Add fourth level</a:t>
            </a:r>
          </a:p>
          <a:p>
            <a:pPr lvl="4"/>
            <a:r>
              <a:rPr lang="en-US" dirty="0"/>
              <a:t>Add fifth level</a:t>
            </a:r>
          </a:p>
        </p:txBody>
      </p:sp>
      <p:sp>
        <p:nvSpPr>
          <p:cNvPr id="7" name="Slide Number Placeholder 6"/>
          <p:cNvSpPr>
            <a:spLocks noGrp="1"/>
          </p:cNvSpPr>
          <p:nvPr>
            <p:ph type="sldNum" sz="quarter" idx="12"/>
          </p:nvPr>
        </p:nvSpPr>
        <p:spPr/>
        <p:txBody>
          <a:bodyPr/>
          <a:lstStyle/>
          <a:p>
            <a:fld id="{7AA28999-D008-419E-9628-EE1C64F81F4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lumns (w/ subheads)">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E2E9C1B7-8390-4282-8E18-4439B1DCEB1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8431"/>
          <a:stretch/>
        </p:blipFill>
        <p:spPr>
          <a:xfrm>
            <a:off x="0" y="5334000"/>
            <a:ext cx="9144000" cy="1524000"/>
          </a:xfrm>
          <a:prstGeom prst="rect">
            <a:avLst/>
          </a:prstGeom>
        </p:spPr>
      </p:pic>
      <p:sp>
        <p:nvSpPr>
          <p:cNvPr id="2" name="Title 1"/>
          <p:cNvSpPr>
            <a:spLocks noGrp="1"/>
          </p:cNvSpPr>
          <p:nvPr>
            <p:ph type="title" hasCustomPrompt="1"/>
          </p:nvPr>
        </p:nvSpPr>
        <p:spPr/>
        <p:txBody>
          <a:bodyPr/>
          <a:lstStyle>
            <a:lvl1pPr>
              <a:defRPr/>
            </a:lvl1pPr>
          </a:lstStyle>
          <a:p>
            <a:r>
              <a:rPr lang="en-US" dirty="0"/>
              <a:t>Add slide title</a:t>
            </a:r>
          </a:p>
        </p:txBody>
      </p:sp>
      <p:sp>
        <p:nvSpPr>
          <p:cNvPr id="3" name="Text Placeholder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Add Column 1 title</a:t>
            </a:r>
          </a:p>
        </p:txBody>
      </p:sp>
      <p:sp>
        <p:nvSpPr>
          <p:cNvPr id="4" name="Content Placeholder 3"/>
          <p:cNvSpPr>
            <a:spLocks noGrp="1"/>
          </p:cNvSpPr>
          <p:nvPr>
            <p:ph sz="half" idx="2" hasCustomPrompt="1"/>
          </p:nvPr>
        </p:nvSpPr>
        <p:spPr>
          <a:xfrm>
            <a:off x="457200" y="2174875"/>
            <a:ext cx="4040188" cy="3540125"/>
          </a:xfrm>
        </p:spPr>
        <p:txBody>
          <a:bodyPr/>
          <a:lstStyle>
            <a:lvl1pPr marL="228600" indent="-228600">
              <a:defRPr sz="2400"/>
            </a:lvl1pPr>
            <a:lvl2pPr>
              <a:defRPr sz="2000"/>
            </a:lvl2pPr>
            <a:lvl3pPr>
              <a:defRPr sz="1800"/>
            </a:lvl3pPr>
            <a:lvl4pPr>
              <a:defRPr sz="1600"/>
            </a:lvl4pPr>
            <a:lvl5pPr marL="2057400" indent="-228600">
              <a:buFont typeface="Wingdings" panose="05000000000000000000" pitchFamily="2" charset="2"/>
              <a:buChar char="Ø"/>
              <a:defRPr sz="1600"/>
            </a:lvl5pPr>
            <a:lvl6pPr>
              <a:defRPr sz="1600"/>
            </a:lvl6pPr>
            <a:lvl7pPr>
              <a:defRPr sz="1600"/>
            </a:lvl7pPr>
            <a:lvl8pPr>
              <a:defRPr sz="1600"/>
            </a:lvl8pPr>
            <a:lvl9pPr>
              <a:defRPr sz="1600"/>
            </a:lvl9pPr>
          </a:lstStyle>
          <a:p>
            <a:pPr lvl="0"/>
            <a:r>
              <a:rPr lang="en-US" dirty="0"/>
              <a:t>Add column 1 content</a:t>
            </a:r>
          </a:p>
          <a:p>
            <a:pPr lvl="1"/>
            <a:r>
              <a:rPr lang="en-US" dirty="0"/>
              <a:t>Add second level</a:t>
            </a:r>
          </a:p>
          <a:p>
            <a:pPr lvl="2"/>
            <a:r>
              <a:rPr lang="en-US" dirty="0"/>
              <a:t>Add third level</a:t>
            </a:r>
          </a:p>
          <a:p>
            <a:pPr lvl="3"/>
            <a:r>
              <a:rPr lang="en-US" dirty="0"/>
              <a:t>Add fourth level</a:t>
            </a:r>
          </a:p>
          <a:p>
            <a:pPr lvl="4"/>
            <a:r>
              <a:rPr lang="en-US" dirty="0"/>
              <a:t>Add fifth level</a:t>
            </a:r>
          </a:p>
        </p:txBody>
      </p:sp>
      <p:sp>
        <p:nvSpPr>
          <p:cNvPr id="5" name="Text Placeholder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Add Column 2 title</a:t>
            </a:r>
          </a:p>
        </p:txBody>
      </p:sp>
      <p:sp>
        <p:nvSpPr>
          <p:cNvPr id="6" name="Content Placeholder 5"/>
          <p:cNvSpPr>
            <a:spLocks noGrp="1"/>
          </p:cNvSpPr>
          <p:nvPr>
            <p:ph sz="quarter" idx="4" hasCustomPrompt="1"/>
          </p:nvPr>
        </p:nvSpPr>
        <p:spPr>
          <a:xfrm>
            <a:off x="4645025" y="2174875"/>
            <a:ext cx="4041775" cy="3540125"/>
          </a:xfrm>
        </p:spPr>
        <p:txBody>
          <a:bodyPr/>
          <a:lstStyle>
            <a:lvl1pPr marL="228600" indent="-228600">
              <a:defRPr sz="2400"/>
            </a:lvl1pPr>
            <a:lvl2pPr>
              <a:defRPr sz="2000"/>
            </a:lvl2pPr>
            <a:lvl3pPr>
              <a:defRPr sz="1800"/>
            </a:lvl3pPr>
            <a:lvl4pPr>
              <a:defRPr sz="1600"/>
            </a:lvl4pPr>
            <a:lvl5pPr marL="2057400" indent="-228600">
              <a:buFont typeface="Wingdings" panose="05000000000000000000" pitchFamily="2" charset="2"/>
              <a:buChar char="Ø"/>
              <a:defRPr sz="1600"/>
            </a:lvl5pPr>
            <a:lvl6pPr>
              <a:defRPr sz="1600"/>
            </a:lvl6pPr>
            <a:lvl7pPr>
              <a:defRPr sz="1600"/>
            </a:lvl7pPr>
            <a:lvl8pPr>
              <a:defRPr sz="1600"/>
            </a:lvl8pPr>
            <a:lvl9pPr>
              <a:defRPr sz="1600"/>
            </a:lvl9pPr>
          </a:lstStyle>
          <a:p>
            <a:pPr lvl="0"/>
            <a:r>
              <a:rPr lang="en-US" dirty="0"/>
              <a:t>Add column 2 content</a:t>
            </a:r>
          </a:p>
          <a:p>
            <a:pPr lvl="1"/>
            <a:r>
              <a:rPr lang="en-US" dirty="0"/>
              <a:t>Add second level</a:t>
            </a:r>
          </a:p>
          <a:p>
            <a:pPr lvl="2"/>
            <a:r>
              <a:rPr lang="en-US" dirty="0"/>
              <a:t>Add third level</a:t>
            </a:r>
          </a:p>
          <a:p>
            <a:pPr lvl="3"/>
            <a:r>
              <a:rPr lang="en-US" dirty="0"/>
              <a:t>Add fourth level</a:t>
            </a:r>
          </a:p>
          <a:p>
            <a:pPr lvl="4"/>
            <a:r>
              <a:rPr lang="en-US" dirty="0"/>
              <a:t>Add fifth level</a:t>
            </a:r>
          </a:p>
        </p:txBody>
      </p:sp>
      <p:sp>
        <p:nvSpPr>
          <p:cNvPr id="9" name="Slide Number Placeholder 8"/>
          <p:cNvSpPr>
            <a:spLocks noGrp="1"/>
          </p:cNvSpPr>
          <p:nvPr>
            <p:ph type="sldNum" sz="quarter" idx="12"/>
          </p:nvPr>
        </p:nvSpPr>
        <p:spPr/>
        <p:txBody>
          <a:bodyPr/>
          <a:lstStyle/>
          <a:p>
            <a:fld id="{7AA28999-D008-419E-9628-EE1C64F81F4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98CE108-2AF3-48C1-B3EC-2163A9C3242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8431"/>
          <a:stretch/>
        </p:blipFill>
        <p:spPr>
          <a:xfrm>
            <a:off x="0" y="5334000"/>
            <a:ext cx="9144000" cy="1524000"/>
          </a:xfrm>
          <a:prstGeom prst="rect">
            <a:avLst/>
          </a:prstGeom>
        </p:spPr>
      </p:pic>
      <p:sp>
        <p:nvSpPr>
          <p:cNvPr id="2" name="Title 1"/>
          <p:cNvSpPr>
            <a:spLocks noGrp="1"/>
          </p:cNvSpPr>
          <p:nvPr>
            <p:ph type="title" hasCustomPrompt="1"/>
          </p:nvPr>
        </p:nvSpPr>
        <p:spPr/>
        <p:txBody>
          <a:bodyPr/>
          <a:lstStyle>
            <a:lvl1pPr>
              <a:defRPr/>
            </a:lvl1pPr>
          </a:lstStyle>
          <a:p>
            <a:r>
              <a:rPr lang="en-US" dirty="0"/>
              <a:t>Add slide title</a:t>
            </a:r>
          </a:p>
        </p:txBody>
      </p:sp>
      <p:sp>
        <p:nvSpPr>
          <p:cNvPr id="5" name="Slide Number Placeholder 4"/>
          <p:cNvSpPr>
            <a:spLocks noGrp="1"/>
          </p:cNvSpPr>
          <p:nvPr>
            <p:ph type="sldNum" sz="quarter" idx="12"/>
          </p:nvPr>
        </p:nvSpPr>
        <p:spPr/>
        <p:txBody>
          <a:bodyPr/>
          <a:lstStyle/>
          <a:p>
            <a:fld id="{7AA28999-D008-419E-9628-EE1C64F81F4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73E8618A-F67A-4ADA-9D37-61F64456973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78431"/>
          <a:stretch/>
        </p:blipFill>
        <p:spPr>
          <a:xfrm>
            <a:off x="0" y="5334000"/>
            <a:ext cx="9144000" cy="1524000"/>
          </a:xfrm>
          <a:prstGeom prst="rect">
            <a:avLst/>
          </a:prstGeom>
        </p:spPr>
      </p:pic>
      <p:sp>
        <p:nvSpPr>
          <p:cNvPr id="3" name="Picture Placeholder 2"/>
          <p:cNvSpPr>
            <a:spLocks noGrp="1"/>
          </p:cNvSpPr>
          <p:nvPr>
            <p:ph type="pic" idx="1" hasCustomPrompt="1"/>
          </p:nvPr>
        </p:nvSpPr>
        <p:spPr>
          <a:xfrm>
            <a:off x="1792288" y="612775"/>
            <a:ext cx="5486400" cy="3657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a picture</a:t>
            </a:r>
          </a:p>
        </p:txBody>
      </p:sp>
      <p:sp>
        <p:nvSpPr>
          <p:cNvPr id="2" name="Title 1"/>
          <p:cNvSpPr>
            <a:spLocks noGrp="1"/>
          </p:cNvSpPr>
          <p:nvPr>
            <p:ph type="title" hasCustomPrompt="1"/>
          </p:nvPr>
        </p:nvSpPr>
        <p:spPr>
          <a:xfrm>
            <a:off x="1792288" y="4343400"/>
            <a:ext cx="5486400" cy="566738"/>
          </a:xfrm>
        </p:spPr>
        <p:txBody>
          <a:bodyPr anchor="b"/>
          <a:lstStyle>
            <a:lvl1pPr algn="l">
              <a:defRPr sz="2000" b="1"/>
            </a:lvl1pPr>
          </a:lstStyle>
          <a:p>
            <a:r>
              <a:rPr lang="en-US" dirty="0"/>
              <a:t>Add title</a:t>
            </a:r>
          </a:p>
        </p:txBody>
      </p:sp>
      <p:sp>
        <p:nvSpPr>
          <p:cNvPr id="4" name="Text Placeholder 3"/>
          <p:cNvSpPr>
            <a:spLocks noGrp="1"/>
          </p:cNvSpPr>
          <p:nvPr>
            <p:ph type="body" sz="half" idx="2" hasCustomPrompt="1"/>
          </p:nvPr>
        </p:nvSpPr>
        <p:spPr>
          <a:xfrm>
            <a:off x="1792288" y="4953000"/>
            <a:ext cx="5486400" cy="533400"/>
          </a:xfrm>
        </p:spPr>
        <p:txBody>
          <a:bodyPr>
            <a:normAutofit/>
          </a:bodyPr>
          <a:lstStyle>
            <a:lvl1pPr marL="0" indent="0">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Add subtext</a:t>
            </a:r>
          </a:p>
        </p:txBody>
      </p:sp>
      <p:sp>
        <p:nvSpPr>
          <p:cNvPr id="7" name="Slide Number Placeholder 6"/>
          <p:cNvSpPr>
            <a:spLocks noGrp="1"/>
          </p:cNvSpPr>
          <p:nvPr>
            <p:ph type="sldNum" sz="quarter" idx="12"/>
          </p:nvPr>
        </p:nvSpPr>
        <p:spPr/>
        <p:txBody>
          <a:bodyPr/>
          <a:lstStyle/>
          <a:p>
            <a:fld id="{7AA28999-D008-419E-9628-EE1C64F81F4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31618"/>
            <a:ext cx="9143999" cy="7065818"/>
          </a:xfrm>
          <a:prstGeom prst="rect">
            <a:avLst/>
          </a:prstGeom>
        </p:spPr>
      </p:pic>
      <p:sp>
        <p:nvSpPr>
          <p:cNvPr id="8" name="Title 1"/>
          <p:cNvSpPr>
            <a:spLocks noGrp="1"/>
          </p:cNvSpPr>
          <p:nvPr>
            <p:ph type="title" hasCustomPrompt="1"/>
          </p:nvPr>
        </p:nvSpPr>
        <p:spPr>
          <a:xfrm>
            <a:off x="457200" y="1981200"/>
            <a:ext cx="8229600" cy="1143000"/>
          </a:xfrm>
        </p:spPr>
        <p:txBody>
          <a:bodyPr/>
          <a:lstStyle>
            <a:lvl1pPr>
              <a:defRPr>
                <a:solidFill>
                  <a:schemeClr val="bg1"/>
                </a:solidFill>
              </a:defRPr>
            </a:lvl1pPr>
          </a:lstStyle>
          <a:p>
            <a:r>
              <a:rPr lang="en-US" dirty="0"/>
              <a:t>Add closing slide title</a:t>
            </a:r>
          </a:p>
        </p:txBody>
      </p:sp>
      <p:sp>
        <p:nvSpPr>
          <p:cNvPr id="9" name="Title 1"/>
          <p:cNvSpPr txBox="1">
            <a:spLocks/>
          </p:cNvSpPr>
          <p:nvPr userDrawn="1"/>
        </p:nvSpPr>
        <p:spPr>
          <a:xfrm>
            <a:off x="1792288" y="3429000"/>
            <a:ext cx="5486400" cy="566738"/>
          </a:xfrm>
          <a:prstGeom prst="rect">
            <a:avLst/>
          </a:prstGeom>
        </p:spPr>
        <p:txBody>
          <a:bodyPr vert="horz" lIns="91440" tIns="45720" rIns="91440" bIns="45720" rtlCol="0" anchor="b">
            <a:normAutofit/>
          </a:bodyPr>
          <a:lstStyle>
            <a:lvl1pPr algn="l">
              <a:defRPr sz="2000" b="1"/>
            </a:lvl1p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400" b="1" i="0" u="none" strike="noStrike" kern="1200" cap="none" spc="0" normalizeH="0" baseline="0" noProof="0" dirty="0">
              <a:ln>
                <a:noFill/>
              </a:ln>
              <a:solidFill>
                <a:schemeClr val="bg1"/>
              </a:solidFill>
              <a:effectLst/>
              <a:uLnTx/>
              <a:uFillTx/>
              <a:latin typeface="+mj-lt"/>
              <a:ea typeface="+mj-ea"/>
              <a:cs typeface="+mj-cs"/>
            </a:endParaRPr>
          </a:p>
        </p:txBody>
      </p:sp>
      <p:pic>
        <p:nvPicPr>
          <p:cNvPr id="3" name="Picture 2" descr="Administration for Community Living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553200" y="5760433"/>
            <a:ext cx="2323714" cy="961042"/>
          </a:xfrm>
          <a:prstGeom prst="rect">
            <a:avLst/>
          </a:prstGeom>
        </p:spPr>
      </p:pic>
      <p:sp>
        <p:nvSpPr>
          <p:cNvPr id="6" name="Slide Number Placeholder 3"/>
          <p:cNvSpPr>
            <a:spLocks noGrp="1"/>
          </p:cNvSpPr>
          <p:nvPr>
            <p:ph type="sldNum" sz="quarter" idx="12"/>
          </p:nvPr>
        </p:nvSpPr>
        <p:spPr>
          <a:xfrm>
            <a:off x="3505200" y="6356350"/>
            <a:ext cx="2133600" cy="365125"/>
          </a:xfrm>
        </p:spPr>
        <p:txBody>
          <a:bodyPr/>
          <a:lstStyle/>
          <a:p>
            <a:fld id="{7AA28999-D008-419E-9628-EE1C64F81F4C}"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3505200" y="6356350"/>
            <a:ext cx="2133600" cy="365125"/>
          </a:xfrm>
          <a:prstGeom prst="rect">
            <a:avLst/>
          </a:prstGeom>
        </p:spPr>
        <p:txBody>
          <a:bodyPr vert="horz" lIns="91440" tIns="45720" rIns="91440" bIns="45720" rtlCol="0" anchor="ctr"/>
          <a:lstStyle>
            <a:lvl1pPr algn="ctr">
              <a:defRPr sz="1400">
                <a:solidFill>
                  <a:schemeClr val="bg1">
                    <a:lumMod val="85000"/>
                  </a:schemeClr>
                </a:solidFill>
              </a:defRPr>
            </a:lvl1pPr>
          </a:lstStyle>
          <a:p>
            <a:fld id="{7AA28999-D008-419E-9628-EE1C64F81F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7" r:id="rId8"/>
    <p:sldLayoutId id="2147483655" r:id="rId9"/>
  </p:sldLayoutIdLst>
  <p:hf hdr="0" ftr="0" dt="0"/>
  <p:txStyles>
    <p:titleStyle>
      <a:lvl1pPr algn="ctr" defTabSz="914400" rtl="0" eaLnBrk="1" latinLnBrk="0" hangingPunct="1">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spcBef>
          <a:spcPct val="20000"/>
        </a:spcBef>
        <a:buClr>
          <a:schemeClr val="tx2"/>
        </a:buClr>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Tx/>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0A4F90"/>
        </a:buClr>
        <a:buSzPct val="100000"/>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Courier New" panose="02070309020205020404" pitchFamily="49" charset="0"/>
        <a:buChar char="o"/>
        <a:defRPr sz="2000" kern="1200">
          <a:solidFill>
            <a:schemeClr val="tx1"/>
          </a:solidFill>
          <a:latin typeface="+mn-lt"/>
          <a:ea typeface="+mn-ea"/>
          <a:cs typeface="+mn-cs"/>
        </a:defRPr>
      </a:lvl4pPr>
      <a:lvl5pPr marL="2057400" indent="-228600" algn="l" defTabSz="914400" rtl="0" eaLnBrk="1" latinLnBrk="0" hangingPunct="1">
        <a:spcBef>
          <a:spcPct val="20000"/>
        </a:spcBef>
        <a:buClrTx/>
        <a:buFont typeface="Wingdings" panose="05000000000000000000" pitchFamily="2" charset="2"/>
        <a:buChar char="Ø"/>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hyperlink" Target="https://files.nc.gov/ncdhhs/Joint-Communication-Bulletin--J297--LME-MCO-LS-V-Wos-Instruction--002-.pdf" TargetMode="Externa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6.png"/><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www.medicaid.gov/medicaid/home-community-based-services/home-community-based-services-authorities/home-community-based-services-1915c/index.html" TargetMode="External"/><Relationship Id="rId2" Type="http://schemas.openxmlformats.org/officeDocument/2006/relationships/hyperlink" Target="https://www.medicaid.gov/medicaid/section-1115-demo/demonstration-and-waiver-list/index.html?f%5b0%5d=waiver_state_facet:991#content#content" TargetMode="Externa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21.png"/><Relationship Id="rId4" Type="http://schemas.openxmlformats.org/officeDocument/2006/relationships/image" Target="../media/image20.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 Placeholder 41">
            <a:extLst>
              <a:ext uri="{FF2B5EF4-FFF2-40B4-BE49-F238E27FC236}">
                <a16:creationId xmlns:a16="http://schemas.microsoft.com/office/drawing/2014/main" id="{C2F03ACA-2809-48C3-AD9E-0A3241535DBB}"/>
              </a:ext>
            </a:extLst>
          </p:cNvPr>
          <p:cNvSpPr>
            <a:spLocks noGrp="1"/>
          </p:cNvSpPr>
          <p:nvPr>
            <p:ph type="title" idx="4294967295"/>
          </p:nvPr>
        </p:nvSpPr>
        <p:spPr>
          <a:xfrm>
            <a:off x="76200" y="152400"/>
            <a:ext cx="8915400" cy="6858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28600" marR="0" lvl="0" indent="-228600" algn="l" defTabSz="914400" rtl="0" eaLnBrk="1" fontAlgn="auto" latinLnBrk="0" hangingPunct="1">
              <a:lnSpc>
                <a:spcPct val="100000"/>
              </a:lnSpc>
              <a:spcBef>
                <a:spcPct val="20000"/>
              </a:spcBef>
              <a:spcAft>
                <a:spcPts val="0"/>
              </a:spcAft>
              <a:buClr>
                <a:schemeClr val="tx2"/>
              </a:buClr>
              <a:buSzTx/>
              <a:buFont typeface="Arial" pitchFamily="34" charset="0"/>
              <a:buNone/>
              <a:tabLst/>
              <a:defRPr/>
            </a:pPr>
            <a:r>
              <a:rPr kumimoji="0" lang="en-US" sz="2000" b="1" i="0" u="none" strike="noStrike" kern="1200" cap="none" spc="0" normalizeH="0" baseline="0" noProof="0" dirty="0">
                <a:ln>
                  <a:noFill/>
                </a:ln>
                <a:solidFill>
                  <a:schemeClr val="bg1"/>
                </a:solidFill>
                <a:effectLst/>
                <a:uLnTx/>
                <a:uFillTx/>
                <a:latin typeface="+mj-lt"/>
                <a:ea typeface="Calibri" panose="020F0502020204030204" pitchFamily="34" charset="0"/>
                <a:cs typeface="+mn-cs"/>
              </a:rPr>
              <a:t>The Voices of People with Disabilities and Older Adults</a:t>
            </a:r>
            <a:endParaRPr kumimoji="0" lang="en-US" sz="2000" b="0" i="0" u="none" strike="noStrike" kern="1200" cap="none" spc="0" normalizeH="0" baseline="0" noProof="0" dirty="0">
              <a:ln>
                <a:noFill/>
              </a:ln>
              <a:solidFill>
                <a:schemeClr val="bg1"/>
              </a:solidFill>
              <a:effectLst/>
              <a:uLnTx/>
              <a:uFillTx/>
              <a:latin typeface="+mj-lt"/>
              <a:ea typeface="+mn-ea"/>
              <a:cs typeface="+mn-cs"/>
            </a:endParaRPr>
          </a:p>
        </p:txBody>
      </p:sp>
      <p:sp>
        <p:nvSpPr>
          <p:cNvPr id="37" name="Subtitle 36">
            <a:extLst>
              <a:ext uri="{FF2B5EF4-FFF2-40B4-BE49-F238E27FC236}">
                <a16:creationId xmlns:a16="http://schemas.microsoft.com/office/drawing/2014/main" id="{07D101D4-B2E9-42E2-8EDE-098F478B8D7C}"/>
              </a:ext>
            </a:extLst>
          </p:cNvPr>
          <p:cNvSpPr>
            <a:spLocks noGrp="1"/>
          </p:cNvSpPr>
          <p:nvPr>
            <p:ph type="subTitle" idx="1"/>
          </p:nvPr>
        </p:nvSpPr>
        <p:spPr>
          <a:xfrm>
            <a:off x="2458872" y="2869734"/>
            <a:ext cx="6532728" cy="533400"/>
          </a:xfrm>
        </p:spPr>
        <p:txBody>
          <a:bodyPr>
            <a:noAutofit/>
          </a:bodyPr>
          <a:lstStyle/>
          <a:p>
            <a:r>
              <a:rPr lang="en-US" sz="2400" b="1" i="0" dirty="0">
                <a:solidFill>
                  <a:schemeClr val="tx2"/>
                </a:solidFill>
                <a:latin typeface="Calibri" panose="020F0502020204030204" pitchFamily="34" charset="0"/>
                <a:ea typeface="Calibri" panose="020F0502020204030204" pitchFamily="34" charset="0"/>
              </a:rPr>
              <a:t>Participant Rights</a:t>
            </a:r>
            <a:endParaRPr lang="en-US" sz="2400" b="1" i="0" dirty="0">
              <a:solidFill>
                <a:schemeClr val="tx2"/>
              </a:solidFill>
              <a:effectLst/>
              <a:latin typeface="Calibri" panose="020F0502020204030204" pitchFamily="34" charset="0"/>
              <a:ea typeface="Calibri" panose="020F0502020204030204" pitchFamily="34" charset="0"/>
            </a:endParaRPr>
          </a:p>
          <a:p>
            <a:r>
              <a:rPr lang="en-US" sz="2000" b="1" i="0" dirty="0">
                <a:solidFill>
                  <a:schemeClr val="tx2"/>
                </a:solidFill>
                <a:latin typeface="Calibri" panose="020F0502020204030204" pitchFamily="34" charset="0"/>
                <a:ea typeface="Calibri" panose="020F0502020204030204" pitchFamily="34" charset="0"/>
              </a:rPr>
              <a:t>No.5 Getting the Services You Need from the Waiver</a:t>
            </a:r>
            <a:endParaRPr lang="en-US" sz="2000" b="1" i="0" dirty="0">
              <a:solidFill>
                <a:schemeClr val="tx2"/>
              </a:solidFill>
              <a:effectLst/>
              <a:latin typeface="Calibri" panose="020F0502020204030204" pitchFamily="34" charset="0"/>
              <a:ea typeface="Calibri" panose="020F0502020204030204" pitchFamily="34" charset="0"/>
            </a:endParaRPr>
          </a:p>
          <a:p>
            <a:endParaRPr lang="en-US" sz="2400" i="0" dirty="0">
              <a:solidFill>
                <a:schemeClr val="tx2"/>
              </a:solidFill>
            </a:endParaRPr>
          </a:p>
        </p:txBody>
      </p:sp>
      <p:pic>
        <p:nvPicPr>
          <p:cNvPr id="2" name="Picture 17" descr="Administration for Community Living (A C L) logo.">
            <a:extLst>
              <a:ext uri="{FF2B5EF4-FFF2-40B4-BE49-F238E27FC236}">
                <a16:creationId xmlns:a16="http://schemas.microsoft.com/office/drawing/2014/main" id="{90BD2A71-5C5D-15C2-230E-C96ACA63F0DE}"/>
              </a:ext>
              <a:ext uri="{C183D7F6-B498-43B3-948B-1728B52AA6E4}">
                <adec:decorative xmlns:adec="http://schemas.microsoft.com/office/drawing/2017/decorative" val="0"/>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0" y="5638800"/>
            <a:ext cx="29527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Text Placeholder 5">
            <a:extLst>
              <a:ext uri="{FF2B5EF4-FFF2-40B4-BE49-F238E27FC236}">
                <a16:creationId xmlns:a16="http://schemas.microsoft.com/office/drawing/2014/main" id="{B0FCDC85-0CD9-47B3-B444-C5264D63AE0D}"/>
              </a:ext>
            </a:extLst>
          </p:cNvPr>
          <p:cNvSpPr>
            <a:spLocks noGrp="1"/>
          </p:cNvSpPr>
          <p:nvPr>
            <p:ph type="body" sz="quarter" idx="15"/>
          </p:nvPr>
        </p:nvSpPr>
        <p:spPr>
          <a:xfrm>
            <a:off x="3234804" y="3962400"/>
            <a:ext cx="5451996" cy="2743200"/>
          </a:xfrm>
        </p:spPr>
        <p:txBody>
          <a:bodyPr>
            <a:noAutofit/>
          </a:bodyPr>
          <a:lstStyle/>
          <a:p>
            <a:r>
              <a:rPr lang="en-US" sz="1500" b="1" dirty="0"/>
              <a:t>Nancy Thaler, </a:t>
            </a:r>
            <a:r>
              <a:rPr lang="en-US" sz="1500" dirty="0"/>
              <a:t>Senior Policy Advisor</a:t>
            </a:r>
          </a:p>
          <a:p>
            <a:r>
              <a:rPr lang="en-US" sz="1500" dirty="0"/>
              <a:t>Administration for Community Living</a:t>
            </a:r>
          </a:p>
          <a:p>
            <a:endParaRPr lang="en-US" sz="1000" dirty="0"/>
          </a:p>
          <a:p>
            <a:r>
              <a:rPr lang="en-US" sz="1500" b="1" dirty="0"/>
              <a:t>Jill Jacobs</a:t>
            </a:r>
            <a:r>
              <a:rPr lang="en-US" sz="1500" dirty="0"/>
              <a:t>, Commissioner, Administration on Disabilities</a:t>
            </a:r>
          </a:p>
          <a:p>
            <a:r>
              <a:rPr lang="en-US" sz="1500" dirty="0"/>
              <a:t>Administration for Community Living</a:t>
            </a:r>
          </a:p>
          <a:p>
            <a:endParaRPr lang="en-US" sz="1000" dirty="0"/>
          </a:p>
          <a:p>
            <a:r>
              <a:rPr lang="en-US" sz="1500" b="1" dirty="0"/>
              <a:t>Elizabeth Edwards, </a:t>
            </a:r>
            <a:r>
              <a:rPr lang="en-US" sz="1500" dirty="0"/>
              <a:t>Senior Attorney </a:t>
            </a:r>
          </a:p>
          <a:p>
            <a:r>
              <a:rPr lang="en-US" sz="1500" dirty="0"/>
              <a:t>National Health Law Program</a:t>
            </a:r>
          </a:p>
          <a:p>
            <a:endParaRPr lang="en-US" sz="1000" dirty="0"/>
          </a:p>
          <a:p>
            <a:r>
              <a:rPr lang="en-US" sz="1500" b="1" dirty="0"/>
              <a:t>Elizabeth </a:t>
            </a:r>
            <a:r>
              <a:rPr lang="en-US" sz="1500" b="1" dirty="0" err="1"/>
              <a:t>Priaulx</a:t>
            </a:r>
            <a:r>
              <a:rPr lang="en-US" sz="1500" b="1" dirty="0"/>
              <a:t>, </a:t>
            </a:r>
            <a:r>
              <a:rPr lang="en-US" sz="1500" dirty="0"/>
              <a:t>Legal Specialist</a:t>
            </a:r>
          </a:p>
          <a:p>
            <a:r>
              <a:rPr lang="en-US" sz="1500" dirty="0"/>
              <a:t>National Disability Rights Network</a:t>
            </a:r>
          </a:p>
        </p:txBody>
      </p:sp>
    </p:spTree>
    <p:extLst>
      <p:ext uri="{BB962C8B-B14F-4D97-AF65-F5344CB8AC3E}">
        <p14:creationId xmlns:p14="http://schemas.microsoft.com/office/powerpoint/2010/main" val="1134015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6"/>
            <a:ext cx="8229600" cy="1630363"/>
          </a:xfrm>
        </p:spPr>
        <p:txBody>
          <a:bodyPr>
            <a:noAutofit/>
          </a:bodyPr>
          <a:lstStyle/>
          <a:p>
            <a:r>
              <a:rPr lang="en-US" sz="3600" dirty="0"/>
              <a:t>Note: Different Requirements for Managed Care and Fee for Service</a:t>
            </a:r>
          </a:p>
        </p:txBody>
      </p:sp>
      <p:sp>
        <p:nvSpPr>
          <p:cNvPr id="9" name="Content Placeholder 8"/>
          <p:cNvSpPr>
            <a:spLocks noGrp="1"/>
          </p:cNvSpPr>
          <p:nvPr>
            <p:ph idx="1"/>
          </p:nvPr>
        </p:nvSpPr>
        <p:spPr>
          <a:xfrm>
            <a:off x="457200" y="1904999"/>
            <a:ext cx="8229600" cy="3581401"/>
          </a:xfrm>
        </p:spPr>
        <p:txBody>
          <a:bodyPr>
            <a:normAutofit/>
          </a:bodyPr>
          <a:lstStyle/>
          <a:p>
            <a:pPr marL="0" indent="0">
              <a:buNone/>
            </a:pPr>
            <a:r>
              <a:rPr lang="en-US" dirty="0"/>
              <a:t>Fee for Service:</a:t>
            </a:r>
          </a:p>
          <a:p>
            <a:r>
              <a:rPr lang="en-US" dirty="0"/>
              <a:t>State fair hearing</a:t>
            </a:r>
          </a:p>
          <a:p>
            <a:pPr marL="0" indent="0">
              <a:buNone/>
            </a:pPr>
            <a:r>
              <a:rPr lang="en-US" dirty="0"/>
              <a:t>Managed Care Plans: </a:t>
            </a:r>
          </a:p>
          <a:p>
            <a:r>
              <a:rPr lang="en-US" dirty="0"/>
              <a:t>Adverse Action</a:t>
            </a:r>
          </a:p>
          <a:p>
            <a:r>
              <a:rPr lang="en-US" dirty="0"/>
              <a:t>Grievance</a:t>
            </a:r>
          </a:p>
          <a:p>
            <a:r>
              <a:rPr lang="en-US" dirty="0"/>
              <a:t>Requirement to go through informal appeal</a:t>
            </a:r>
          </a:p>
        </p:txBody>
      </p:sp>
      <p:sp>
        <p:nvSpPr>
          <p:cNvPr id="7" name="Slide Number Placeholder 6"/>
          <p:cNvSpPr>
            <a:spLocks noGrp="1"/>
          </p:cNvSpPr>
          <p:nvPr>
            <p:ph type="sldNum" sz="quarter" idx="12"/>
          </p:nvPr>
        </p:nvSpPr>
        <p:spPr/>
        <p:txBody>
          <a:bodyPr/>
          <a:lstStyle/>
          <a:p>
            <a:fld id="{7AA28999-D008-419E-9628-EE1C64F81F4C}" type="slidenum">
              <a:rPr lang="en-US" smtClean="0"/>
              <a:pPr/>
              <a:t>10</a:t>
            </a:fld>
            <a:endParaRPr lang="en-US" dirty="0"/>
          </a:p>
        </p:txBody>
      </p:sp>
    </p:spTree>
    <p:extLst>
      <p:ext uri="{BB962C8B-B14F-4D97-AF65-F5344CB8AC3E}">
        <p14:creationId xmlns:p14="http://schemas.microsoft.com/office/powerpoint/2010/main" val="2233208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D1AD37-9688-0E35-B198-9F3082E5A4D7}"/>
              </a:ext>
            </a:extLst>
          </p:cNvPr>
          <p:cNvSpPr>
            <a:spLocks noGrp="1"/>
          </p:cNvSpPr>
          <p:nvPr>
            <p:ph type="title" idx="4294967295"/>
          </p:nvPr>
        </p:nvSpPr>
        <p:spPr>
          <a:xfrm>
            <a:off x="3505200" y="6356350"/>
            <a:ext cx="2133600" cy="3651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7AA28999-D008-419E-9628-EE1C64F81F4C}" type="slidenum">
              <a:rPr kumimoji="0" lang="en-US" sz="1400" b="0" i="0" u="none" strike="noStrike" kern="1200" cap="none" spc="0" normalizeH="0" baseline="0" noProof="0" smtClean="0">
                <a:ln>
                  <a:noFill/>
                </a:ln>
                <a:solidFill>
                  <a:schemeClr val="bg1">
                    <a:lumMod val="8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0" lang="en-US" sz="1400" b="0" i="0" u="none" strike="noStrike" kern="1200" cap="none" spc="0" normalizeH="0" baseline="0" noProof="0" dirty="0">
              <a:ln>
                <a:noFill/>
              </a:ln>
              <a:solidFill>
                <a:schemeClr val="bg1">
                  <a:lumMod val="85000"/>
                </a:schemeClr>
              </a:solidFill>
              <a:effectLst/>
              <a:uLnTx/>
              <a:uFillTx/>
              <a:latin typeface="+mn-lt"/>
              <a:ea typeface="+mn-ea"/>
              <a:cs typeface="+mn-cs"/>
            </a:endParaRPr>
          </a:p>
        </p:txBody>
      </p:sp>
      <p:pic>
        <p:nvPicPr>
          <p:cNvPr id="9" name="Picture 8" descr="Screenshot of Appendix F-1 from waiver application. In this part of the application, the state describes how it informs individuals of the opportunity to request a fair hearing, including the notice(s) used.">
            <a:extLst>
              <a:ext uri="{FF2B5EF4-FFF2-40B4-BE49-F238E27FC236}">
                <a16:creationId xmlns:a16="http://schemas.microsoft.com/office/drawing/2014/main" id="{55D8E54F-93E9-0DCF-60D1-76A1A9F4A743}"/>
              </a:ext>
            </a:extLst>
          </p:cNvPr>
          <p:cNvPicPr>
            <a:picLocks noChangeAspect="1"/>
          </p:cNvPicPr>
          <p:nvPr/>
        </p:nvPicPr>
        <p:blipFill>
          <a:blip r:embed="rId3"/>
          <a:stretch>
            <a:fillRect/>
          </a:stretch>
        </p:blipFill>
        <p:spPr>
          <a:xfrm>
            <a:off x="249264" y="457200"/>
            <a:ext cx="8645471" cy="4831784"/>
          </a:xfrm>
          <a:prstGeom prst="rect">
            <a:avLst/>
          </a:prstGeom>
        </p:spPr>
      </p:pic>
    </p:spTree>
    <p:extLst>
      <p:ext uri="{BB962C8B-B14F-4D97-AF65-F5344CB8AC3E}">
        <p14:creationId xmlns:p14="http://schemas.microsoft.com/office/powerpoint/2010/main" val="15326628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a:t>Fair Hearing: Triggers</a:t>
            </a:r>
          </a:p>
        </p:txBody>
      </p:sp>
      <p:sp>
        <p:nvSpPr>
          <p:cNvPr id="7" name="Content Placeholder 6"/>
          <p:cNvSpPr>
            <a:spLocks noGrp="1"/>
          </p:cNvSpPr>
          <p:nvPr>
            <p:ph idx="1"/>
          </p:nvPr>
        </p:nvSpPr>
        <p:spPr>
          <a:xfrm>
            <a:off x="457200" y="1295400"/>
            <a:ext cx="8229600" cy="4343401"/>
          </a:xfrm>
        </p:spPr>
        <p:txBody>
          <a:bodyPr>
            <a:normAutofit fontScale="70000" lnSpcReduction="20000"/>
          </a:bodyPr>
          <a:lstStyle/>
          <a:p>
            <a:r>
              <a:rPr lang="en-US" dirty="0"/>
              <a:t>Participants can request a fair hearing when:</a:t>
            </a:r>
          </a:p>
          <a:p>
            <a:pPr lvl="1"/>
            <a:r>
              <a:rPr lang="en-US" dirty="0"/>
              <a:t>Services denied, suspended, reduced or terminated</a:t>
            </a:r>
          </a:p>
          <a:p>
            <a:pPr lvl="2"/>
            <a:r>
              <a:rPr lang="en-US" dirty="0"/>
              <a:t>Includes termination from waiver and involuntary termination of self-directed services</a:t>
            </a:r>
          </a:p>
          <a:p>
            <a:pPr lvl="1"/>
            <a:r>
              <a:rPr lang="en-US" dirty="0"/>
              <a:t>Services not provided with reasonable promptness</a:t>
            </a:r>
          </a:p>
          <a:p>
            <a:pPr lvl="1"/>
            <a:r>
              <a:rPr lang="en-US" dirty="0"/>
              <a:t>Denial of eligibility</a:t>
            </a:r>
          </a:p>
          <a:p>
            <a:r>
              <a:rPr lang="en-US" dirty="0"/>
              <a:t>Waiver App. F-1:</a:t>
            </a:r>
          </a:p>
          <a:p>
            <a:pPr lvl="1"/>
            <a:r>
              <a:rPr lang="en-US" dirty="0"/>
              <a:t>Not providing choice of HCBS as alternative to institutional care</a:t>
            </a:r>
          </a:p>
          <a:p>
            <a:pPr lvl="1"/>
            <a:r>
              <a:rPr lang="en-US" dirty="0"/>
              <a:t>Denying an individual the services or provider of their choice;</a:t>
            </a:r>
          </a:p>
          <a:p>
            <a:pPr lvl="1"/>
            <a:r>
              <a:rPr lang="en-US" dirty="0"/>
              <a:t>Services denied, suspended, reduced or terminated</a:t>
            </a:r>
          </a:p>
          <a:p>
            <a:pPr marL="457200" lvl="1" indent="0">
              <a:buNone/>
            </a:pPr>
            <a:endParaRPr lang="en-US" dirty="0"/>
          </a:p>
          <a:p>
            <a:r>
              <a:rPr lang="en-US" dirty="0"/>
              <a:t>Other hearing requirements: timelines, case file, accessibility, language, expedited review</a:t>
            </a:r>
          </a:p>
          <a:p>
            <a:r>
              <a:rPr lang="en-US" dirty="0"/>
              <a:t>42 C.F.R 431 subpart E</a:t>
            </a:r>
          </a:p>
        </p:txBody>
      </p:sp>
      <p:sp>
        <p:nvSpPr>
          <p:cNvPr id="5" name="Slide Number Placeholder 4"/>
          <p:cNvSpPr>
            <a:spLocks noGrp="1"/>
          </p:cNvSpPr>
          <p:nvPr>
            <p:ph type="sldNum" sz="quarter" idx="12"/>
          </p:nvPr>
        </p:nvSpPr>
        <p:spPr/>
        <p:txBody>
          <a:bodyPr/>
          <a:lstStyle/>
          <a:p>
            <a:fld id="{7AA28999-D008-419E-9628-EE1C64F81F4C}" type="slidenum">
              <a:rPr lang="en-US" smtClean="0"/>
              <a:pPr/>
              <a:t>12</a:t>
            </a:fld>
            <a:endParaRPr lang="en-US" dirty="0"/>
          </a:p>
        </p:txBody>
      </p:sp>
    </p:spTree>
    <p:extLst>
      <p:ext uri="{BB962C8B-B14F-4D97-AF65-F5344CB8AC3E}">
        <p14:creationId xmlns:p14="http://schemas.microsoft.com/office/powerpoint/2010/main" val="3856019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30E9F5A-03C0-5696-F077-AAE7C920D2BE}"/>
              </a:ext>
            </a:extLst>
          </p:cNvPr>
          <p:cNvSpPr>
            <a:spLocks noGrp="1"/>
          </p:cNvSpPr>
          <p:nvPr>
            <p:ph type="title"/>
          </p:nvPr>
        </p:nvSpPr>
        <p:spPr>
          <a:xfrm>
            <a:off x="431369" y="67616"/>
            <a:ext cx="8229600" cy="1143000"/>
          </a:xfrm>
        </p:spPr>
        <p:txBody>
          <a:bodyPr/>
          <a:lstStyle/>
          <a:p>
            <a:r>
              <a:rPr lang="en-US" dirty="0"/>
              <a:t>Review Criteria Fair Hearing</a:t>
            </a:r>
          </a:p>
        </p:txBody>
      </p:sp>
      <p:sp>
        <p:nvSpPr>
          <p:cNvPr id="9" name="Content Placeholder 8">
            <a:extLst>
              <a:ext uri="{FF2B5EF4-FFF2-40B4-BE49-F238E27FC236}">
                <a16:creationId xmlns:a16="http://schemas.microsoft.com/office/drawing/2014/main" id="{F7C3B887-51DD-3556-7377-923A540CCF4E}"/>
              </a:ext>
            </a:extLst>
          </p:cNvPr>
          <p:cNvSpPr>
            <a:spLocks noGrp="1"/>
          </p:cNvSpPr>
          <p:nvPr>
            <p:ph idx="1"/>
          </p:nvPr>
        </p:nvSpPr>
        <p:spPr>
          <a:xfrm>
            <a:off x="431369" y="990600"/>
            <a:ext cx="8382000" cy="4648200"/>
          </a:xfrm>
        </p:spPr>
        <p:txBody>
          <a:bodyPr>
            <a:normAutofit lnSpcReduction="10000"/>
          </a:bodyPr>
          <a:lstStyle/>
          <a:p>
            <a:r>
              <a:rPr lang="en-US" sz="2800" dirty="0">
                <a:ea typeface="Calibri" panose="020F0502020204030204" pitchFamily="34" charset="0"/>
                <a:cs typeface="Times New Roman" panose="02020603050405020304" pitchFamily="18" charset="0"/>
              </a:rPr>
              <a:t>M</a:t>
            </a:r>
            <a:r>
              <a:rPr lang="en-US" sz="2800" dirty="0">
                <a:effectLst/>
                <a:ea typeface="Calibri" panose="020F0502020204030204" pitchFamily="34" charset="0"/>
                <a:cs typeface="Times New Roman" panose="02020603050405020304" pitchFamily="18" charset="0"/>
              </a:rPr>
              <a:t>ust specify how individuals are informed about the Hearing process during entrance to the waiver.</a:t>
            </a:r>
          </a:p>
          <a:p>
            <a:pPr marL="0" indent="0">
              <a:buNone/>
            </a:pPr>
            <a:endParaRPr lang="en-US" sz="2800" dirty="0">
              <a:effectLst/>
              <a:ea typeface="Calibri" panose="020F0502020204030204" pitchFamily="34" charset="0"/>
              <a:cs typeface="Times New Roman" panose="02020603050405020304" pitchFamily="18" charset="0"/>
            </a:endParaRPr>
          </a:p>
          <a:p>
            <a:r>
              <a:rPr lang="en-US" sz="2800" dirty="0"/>
              <a:t>If service denied, reduced, suspended individuals must again be notified of right to hearing. </a:t>
            </a:r>
            <a:r>
              <a:rPr lang="en-US" sz="2800" dirty="0">
                <a:effectLst/>
                <a:ea typeface="Calibri" panose="020F0502020204030204" pitchFamily="34" charset="0"/>
                <a:cs typeface="Times New Roman" panose="02020603050405020304" pitchFamily="18" charset="0"/>
              </a:rPr>
              <a:t>The</a:t>
            </a:r>
            <a:r>
              <a:rPr lang="en-US" sz="2800" dirty="0">
                <a:effectLst/>
                <a:ea typeface="Calibri" panose="020F0502020204030204" pitchFamily="34" charset="0"/>
              </a:rPr>
              <a:t> description must specify: </a:t>
            </a:r>
          </a:p>
          <a:p>
            <a:pPr lvl="1"/>
            <a:r>
              <a:rPr lang="en-US" sz="2400" dirty="0">
                <a:effectLst/>
                <a:ea typeface="Calibri" panose="020F0502020204030204" pitchFamily="34" charset="0"/>
              </a:rPr>
              <a:t>how notice is made </a:t>
            </a:r>
          </a:p>
          <a:p>
            <a:pPr lvl="1"/>
            <a:r>
              <a:rPr lang="en-US" sz="2400" dirty="0">
                <a:effectLst/>
                <a:ea typeface="Calibri" panose="020F0502020204030204" pitchFamily="34" charset="0"/>
              </a:rPr>
              <a:t>the entity or entities responsible for issuing the notice; and, </a:t>
            </a:r>
          </a:p>
          <a:p>
            <a:pPr lvl="1"/>
            <a:r>
              <a:rPr lang="en-US" sz="2400" dirty="0">
                <a:effectLst/>
                <a:ea typeface="Calibri" panose="020F0502020204030204" pitchFamily="34" charset="0"/>
              </a:rPr>
              <a:t>the assistance (if any) that is provided to individuals in pursuing a fair Hearing</a:t>
            </a:r>
          </a:p>
          <a:p>
            <a:endParaRPr lang="en-US" sz="2800" dirty="0">
              <a:effectLst/>
              <a:ea typeface="Calibri" panose="020F0502020204030204" pitchFamily="34" charset="0"/>
            </a:endParaRPr>
          </a:p>
          <a:p>
            <a:endParaRPr lang="en-US" sz="2000" dirty="0"/>
          </a:p>
        </p:txBody>
      </p:sp>
      <p:sp>
        <p:nvSpPr>
          <p:cNvPr id="5" name="Slide Number Placeholder 4">
            <a:extLst>
              <a:ext uri="{FF2B5EF4-FFF2-40B4-BE49-F238E27FC236}">
                <a16:creationId xmlns:a16="http://schemas.microsoft.com/office/drawing/2014/main" id="{2EE4C722-7237-BFE3-4024-3B4DE589B1EF}"/>
              </a:ext>
            </a:extLst>
          </p:cNvPr>
          <p:cNvSpPr>
            <a:spLocks noGrp="1"/>
          </p:cNvSpPr>
          <p:nvPr>
            <p:ph type="sldNum" sz="quarter" idx="12"/>
          </p:nvPr>
        </p:nvSpPr>
        <p:spPr/>
        <p:txBody>
          <a:bodyPr/>
          <a:lstStyle/>
          <a:p>
            <a:fld id="{7AA28999-D008-419E-9628-EE1C64F81F4C}" type="slidenum">
              <a:rPr lang="en-US" smtClean="0"/>
              <a:pPr/>
              <a:t>13</a:t>
            </a:fld>
            <a:endParaRPr lang="en-US" dirty="0"/>
          </a:p>
        </p:txBody>
      </p:sp>
    </p:spTree>
    <p:extLst>
      <p:ext uri="{BB962C8B-B14F-4D97-AF65-F5344CB8AC3E}">
        <p14:creationId xmlns:p14="http://schemas.microsoft.com/office/powerpoint/2010/main" val="21516561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0480F-A481-D9B8-5F01-7A151A787AB6}"/>
              </a:ext>
            </a:extLst>
          </p:cNvPr>
          <p:cNvSpPr>
            <a:spLocks noGrp="1"/>
          </p:cNvSpPr>
          <p:nvPr>
            <p:ph type="title"/>
          </p:nvPr>
        </p:nvSpPr>
        <p:spPr/>
        <p:txBody>
          <a:bodyPr>
            <a:normAutofit fontScale="90000"/>
          </a:bodyPr>
          <a:lstStyle/>
          <a:p>
            <a:r>
              <a:rPr lang="en-US" dirty="0"/>
              <a:t>Criteria for Fair Hearing, continued</a:t>
            </a:r>
          </a:p>
        </p:txBody>
      </p:sp>
      <p:sp>
        <p:nvSpPr>
          <p:cNvPr id="3" name="Content Placeholder 2">
            <a:extLst>
              <a:ext uri="{FF2B5EF4-FFF2-40B4-BE49-F238E27FC236}">
                <a16:creationId xmlns:a16="http://schemas.microsoft.com/office/drawing/2014/main" id="{7248E5ED-D025-2F06-C9EA-83EC15A99445}"/>
              </a:ext>
            </a:extLst>
          </p:cNvPr>
          <p:cNvSpPr>
            <a:spLocks noGrp="1"/>
          </p:cNvSpPr>
          <p:nvPr>
            <p:ph idx="1"/>
          </p:nvPr>
        </p:nvSpPr>
        <p:spPr/>
        <p:txBody>
          <a:bodyPr>
            <a:normAutofit fontScale="85000" lnSpcReduction="10000"/>
          </a:bodyPr>
          <a:lstStyle/>
          <a:p>
            <a:r>
              <a:rPr lang="en-US" dirty="0"/>
              <a:t>“Aid Paid Pending”: Must specify how the participant is informed that services will continue during the period while the participant’s appeal is under consideration </a:t>
            </a:r>
          </a:p>
          <a:p>
            <a:pPr lvl="1"/>
            <a:r>
              <a:rPr lang="en-US" dirty="0">
                <a:effectLst/>
                <a:ea typeface="Calibri" panose="020F0502020204030204" pitchFamily="34" charset="0"/>
                <a:cs typeface="Times New Roman" panose="02020603050405020304" pitchFamily="18" charset="0"/>
              </a:rPr>
              <a:t>unless the state is not required to continue the services in accordance with 42 CFR §431.230</a:t>
            </a:r>
          </a:p>
          <a:p>
            <a:endParaRPr lang="en-US" sz="3200" dirty="0">
              <a:effectLst/>
              <a:ea typeface="Calibri" panose="020F0502020204030204" pitchFamily="34" charset="0"/>
              <a:cs typeface="Times New Roman" panose="02020603050405020304" pitchFamily="18" charset="0"/>
            </a:endParaRPr>
          </a:p>
          <a:p>
            <a:r>
              <a:rPr lang="en-US" sz="3200" dirty="0">
                <a:effectLst/>
                <a:ea typeface="Calibri" panose="020F0502020204030204" pitchFamily="34" charset="0"/>
                <a:cs typeface="Times New Roman" panose="02020603050405020304" pitchFamily="18" charset="0"/>
              </a:rPr>
              <a:t>Must specify where notices of adverse actions and the opportunity to request a Fair Hearing are kept.</a:t>
            </a:r>
          </a:p>
          <a:p>
            <a:endParaRPr lang="en-US" dirty="0"/>
          </a:p>
        </p:txBody>
      </p:sp>
      <p:sp>
        <p:nvSpPr>
          <p:cNvPr id="4" name="Slide Number Placeholder 3">
            <a:extLst>
              <a:ext uri="{FF2B5EF4-FFF2-40B4-BE49-F238E27FC236}">
                <a16:creationId xmlns:a16="http://schemas.microsoft.com/office/drawing/2014/main" id="{D9A8852B-6B59-DA40-0933-A9918AAC25E1}"/>
              </a:ext>
            </a:extLst>
          </p:cNvPr>
          <p:cNvSpPr>
            <a:spLocks noGrp="1"/>
          </p:cNvSpPr>
          <p:nvPr>
            <p:ph type="sldNum" sz="quarter" idx="12"/>
          </p:nvPr>
        </p:nvSpPr>
        <p:spPr/>
        <p:txBody>
          <a:bodyPr/>
          <a:lstStyle/>
          <a:p>
            <a:fld id="{7AA28999-D008-419E-9628-EE1C64F81F4C}" type="slidenum">
              <a:rPr lang="en-US" smtClean="0"/>
              <a:pPr/>
              <a:t>14</a:t>
            </a:fld>
            <a:endParaRPr lang="en-US" dirty="0"/>
          </a:p>
        </p:txBody>
      </p:sp>
    </p:spTree>
    <p:extLst>
      <p:ext uri="{BB962C8B-B14F-4D97-AF65-F5344CB8AC3E}">
        <p14:creationId xmlns:p14="http://schemas.microsoft.com/office/powerpoint/2010/main" val="98209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Missing?</a:t>
            </a:r>
          </a:p>
        </p:txBody>
      </p:sp>
      <p:sp>
        <p:nvSpPr>
          <p:cNvPr id="3" name="Content Placeholder 2"/>
          <p:cNvSpPr>
            <a:spLocks noGrp="1"/>
          </p:cNvSpPr>
          <p:nvPr>
            <p:ph idx="1"/>
          </p:nvPr>
        </p:nvSpPr>
        <p:spPr/>
        <p:txBody>
          <a:bodyPr/>
          <a:lstStyle/>
          <a:p>
            <a:r>
              <a:rPr lang="en-US" dirty="0"/>
              <a:t>Interplay with person centered planning</a:t>
            </a:r>
          </a:p>
          <a:p>
            <a:pPr lvl="1"/>
            <a:r>
              <a:rPr lang="en-US" dirty="0"/>
              <a:t>What is offered to a person</a:t>
            </a:r>
          </a:p>
          <a:p>
            <a:pPr lvl="1"/>
            <a:r>
              <a:rPr lang="en-US" dirty="0"/>
              <a:t>Budgeting issues</a:t>
            </a:r>
          </a:p>
          <a:p>
            <a:r>
              <a:rPr lang="en-US" dirty="0"/>
              <a:t>Protections against discouragement</a:t>
            </a:r>
          </a:p>
          <a:p>
            <a:r>
              <a:rPr lang="en-US" dirty="0"/>
              <a:t>Education to individuals</a:t>
            </a:r>
          </a:p>
          <a:p>
            <a:r>
              <a:rPr lang="en-US" dirty="0"/>
              <a:t>Assistance to individuals</a:t>
            </a:r>
          </a:p>
        </p:txBody>
      </p:sp>
      <p:sp>
        <p:nvSpPr>
          <p:cNvPr id="4" name="Slide Number Placeholder 3"/>
          <p:cNvSpPr>
            <a:spLocks noGrp="1"/>
          </p:cNvSpPr>
          <p:nvPr>
            <p:ph type="sldNum" sz="quarter" idx="12"/>
          </p:nvPr>
        </p:nvSpPr>
        <p:spPr/>
        <p:txBody>
          <a:bodyPr/>
          <a:lstStyle/>
          <a:p>
            <a:fld id="{7AA28999-D008-419E-9628-EE1C64F81F4C}" type="slidenum">
              <a:rPr lang="en-US" smtClean="0"/>
              <a:pPr/>
              <a:t>15</a:t>
            </a:fld>
            <a:endParaRPr lang="en-US" dirty="0"/>
          </a:p>
        </p:txBody>
      </p:sp>
    </p:spTree>
    <p:extLst>
      <p:ext uri="{BB962C8B-B14F-4D97-AF65-F5344CB8AC3E}">
        <p14:creationId xmlns:p14="http://schemas.microsoft.com/office/powerpoint/2010/main" val="2758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8DF3AE2C-B842-7244-D2C0-F902C0F257C8}"/>
              </a:ext>
            </a:extLst>
          </p:cNvPr>
          <p:cNvSpPr>
            <a:spLocks noGrp="1"/>
          </p:cNvSpPr>
          <p:nvPr>
            <p:ph type="title" idx="4294967295"/>
          </p:nvPr>
        </p:nvSpPr>
        <p:spPr>
          <a:xfrm>
            <a:off x="3505200" y="6356350"/>
            <a:ext cx="2133600" cy="3651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7AA28999-D008-419E-9628-EE1C64F81F4C}" type="slidenum">
              <a:rPr kumimoji="0" lang="en-US" sz="1400" b="0" i="0" u="none" strike="noStrike" kern="1200" cap="none" spc="0" normalizeH="0" baseline="0" noProof="0" smtClean="0">
                <a:ln>
                  <a:noFill/>
                </a:ln>
                <a:solidFill>
                  <a:schemeClr val="bg1">
                    <a:lumMod val="8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16</a:t>
            </a:fld>
            <a:endParaRPr kumimoji="0" lang="en-US" sz="1400" b="0" i="0" u="none" strike="noStrike" kern="1200" cap="none" spc="0" normalizeH="0" baseline="0" noProof="0" dirty="0">
              <a:ln>
                <a:noFill/>
              </a:ln>
              <a:solidFill>
                <a:schemeClr val="bg1">
                  <a:lumMod val="85000"/>
                </a:schemeClr>
              </a:solidFill>
              <a:effectLst/>
              <a:uLnTx/>
              <a:uFillTx/>
              <a:latin typeface="+mn-lt"/>
              <a:ea typeface="+mn-ea"/>
              <a:cs typeface="+mn-cs"/>
            </a:endParaRPr>
          </a:p>
        </p:txBody>
      </p:sp>
      <p:pic>
        <p:nvPicPr>
          <p:cNvPr id="13" name="Picture 12" descr="Screenshot of Appendix F-2 from waiver application. In this section, the state indicates whether it operates an additional dispute resolution process and if so, describes that process.">
            <a:extLst>
              <a:ext uri="{FF2B5EF4-FFF2-40B4-BE49-F238E27FC236}">
                <a16:creationId xmlns:a16="http://schemas.microsoft.com/office/drawing/2014/main" id="{4AA2DFD6-1966-F264-A3B6-1C782C935BAC}"/>
              </a:ext>
            </a:extLst>
          </p:cNvPr>
          <p:cNvPicPr>
            <a:picLocks noChangeAspect="1"/>
          </p:cNvPicPr>
          <p:nvPr/>
        </p:nvPicPr>
        <p:blipFill>
          <a:blip r:embed="rId3"/>
          <a:stretch>
            <a:fillRect/>
          </a:stretch>
        </p:blipFill>
        <p:spPr>
          <a:xfrm>
            <a:off x="0" y="152400"/>
            <a:ext cx="9144000" cy="5395865"/>
          </a:xfrm>
          <a:prstGeom prst="rect">
            <a:avLst/>
          </a:prstGeom>
        </p:spPr>
      </p:pic>
    </p:spTree>
    <p:extLst>
      <p:ext uri="{BB962C8B-B14F-4D97-AF65-F5344CB8AC3E}">
        <p14:creationId xmlns:p14="http://schemas.microsoft.com/office/powerpoint/2010/main" val="25269443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A105089-0BE8-93BC-A7C8-FF9BEB8780C0}"/>
              </a:ext>
            </a:extLst>
          </p:cNvPr>
          <p:cNvSpPr>
            <a:spLocks noGrp="1"/>
          </p:cNvSpPr>
          <p:nvPr>
            <p:ph type="title"/>
          </p:nvPr>
        </p:nvSpPr>
        <p:spPr/>
        <p:txBody>
          <a:bodyPr>
            <a:normAutofit fontScale="90000"/>
          </a:bodyPr>
          <a:lstStyle/>
          <a:p>
            <a:r>
              <a:rPr lang="en-US" sz="3600" dirty="0"/>
              <a:t>Review Criteria When There is Dispute Resolution</a:t>
            </a:r>
          </a:p>
        </p:txBody>
      </p:sp>
      <p:sp>
        <p:nvSpPr>
          <p:cNvPr id="7" name="Content Placeholder 6">
            <a:extLst>
              <a:ext uri="{FF2B5EF4-FFF2-40B4-BE49-F238E27FC236}">
                <a16:creationId xmlns:a16="http://schemas.microsoft.com/office/drawing/2014/main" id="{DB0EE6A0-66B7-4AB8-70BC-A0A829F2E0A0}"/>
              </a:ext>
            </a:extLst>
          </p:cNvPr>
          <p:cNvSpPr>
            <a:spLocks noGrp="1"/>
          </p:cNvSpPr>
          <p:nvPr>
            <p:ph idx="1"/>
          </p:nvPr>
        </p:nvSpPr>
        <p:spPr>
          <a:xfrm>
            <a:off x="457200" y="1485900"/>
            <a:ext cx="8229600" cy="3886200"/>
          </a:xfrm>
        </p:spPr>
        <p:txBody>
          <a:bodyPr>
            <a:normAutofit fontScale="92500"/>
          </a:bodyPr>
          <a:lstStyle/>
          <a:p>
            <a:r>
              <a:rPr lang="en-US" sz="2400" dirty="0">
                <a:effectLst/>
                <a:ea typeface="Calibri" panose="020F0502020204030204" pitchFamily="34" charset="0"/>
                <a:cs typeface="Times New Roman" panose="02020603050405020304" pitchFamily="18" charset="0"/>
              </a:rPr>
              <a:t>Identify the state agency that operates the dispute mechanism</a:t>
            </a:r>
          </a:p>
          <a:p>
            <a:endParaRPr lang="en-US" sz="2400" dirty="0">
              <a:ea typeface="Calibri" panose="020F0502020204030204" pitchFamily="34" charset="0"/>
              <a:cs typeface="Times New Roman" panose="02020603050405020304" pitchFamily="18" charset="0"/>
            </a:endParaRPr>
          </a:p>
          <a:p>
            <a:r>
              <a:rPr lang="en-US" sz="2400" dirty="0">
                <a:effectLst/>
                <a:ea typeface="Calibri" panose="020F0502020204030204" pitchFamily="34" charset="0"/>
                <a:cs typeface="Times New Roman" panose="02020603050405020304" pitchFamily="18" charset="0"/>
              </a:rPr>
              <a:t>Describe the types of disputes that can be addressed, including the process and timelines.</a:t>
            </a:r>
          </a:p>
          <a:p>
            <a:endParaRPr lang="en-US" sz="2400" dirty="0">
              <a:ea typeface="Calibri" panose="020F0502020204030204" pitchFamily="34" charset="0"/>
              <a:cs typeface="Times New Roman" panose="02020603050405020304" pitchFamily="18" charset="0"/>
            </a:endParaRPr>
          </a:p>
          <a:p>
            <a:r>
              <a:rPr lang="en-US" sz="2400" dirty="0">
                <a:effectLst/>
                <a:ea typeface="Calibri" panose="020F0502020204030204" pitchFamily="34" charset="0"/>
                <a:cs typeface="Times New Roman" panose="02020603050405020304" pitchFamily="18" charset="0"/>
              </a:rPr>
              <a:t>When a participant elects to make use of the dispute mechanism, the participant must be informed that the dispute resolution mechanism </a:t>
            </a:r>
            <a:r>
              <a:rPr lang="en-US" sz="2400" b="1" dirty="0">
                <a:effectLst/>
                <a:ea typeface="Calibri" panose="020F0502020204030204" pitchFamily="34" charset="0"/>
                <a:cs typeface="Times New Roman" panose="02020603050405020304" pitchFamily="18" charset="0"/>
              </a:rPr>
              <a:t>is not a pre-requisite or substitute for a Fair Hearing</a:t>
            </a:r>
            <a:r>
              <a:rPr lang="en-US" sz="2000" dirty="0">
                <a:effectLst/>
                <a:ea typeface="Calibri" panose="020F0502020204030204" pitchFamily="34" charset="0"/>
                <a:cs typeface="Times New Roman" panose="02020603050405020304" pitchFamily="18" charset="0"/>
              </a:rPr>
              <a:t> </a:t>
            </a:r>
          </a:p>
          <a:p>
            <a:pPr lvl="1"/>
            <a:r>
              <a:rPr lang="en-US" sz="2600" dirty="0">
                <a:effectLst/>
                <a:ea typeface="Calibri" panose="020F0502020204030204" pitchFamily="34" charset="0"/>
                <a:cs typeface="Times New Roman" panose="02020603050405020304" pitchFamily="18" charset="0"/>
              </a:rPr>
              <a:t>Note: except in managed care</a:t>
            </a:r>
            <a:r>
              <a:rPr lang="en-US" sz="1400" dirty="0">
                <a:effectLst/>
                <a:ea typeface="Calibri" panose="020F0502020204030204" pitchFamily="34" charset="0"/>
                <a:cs typeface="Times New Roman" panose="02020603050405020304" pitchFamily="18" charset="0"/>
              </a:rPr>
              <a:t>.</a:t>
            </a:r>
          </a:p>
          <a:p>
            <a:pPr marL="0" indent="0">
              <a:buNone/>
            </a:pPr>
            <a:endParaRPr lang="en-US" sz="1800" dirty="0">
              <a:effectLst/>
              <a:ea typeface="Calibri" panose="020F0502020204030204" pitchFamily="34" charset="0"/>
              <a:cs typeface="Times New Roman" panose="02020603050405020304" pitchFamily="18" charset="0"/>
            </a:endParaRPr>
          </a:p>
          <a:p>
            <a:pPr marL="0" indent="0">
              <a:buNone/>
            </a:pPr>
            <a:endParaRPr lang="en-US" sz="1800" b="1" dirty="0">
              <a:effectLst/>
              <a:ea typeface="Times New Roman" panose="02020603050405020304" pitchFamily="18" charset="0"/>
            </a:endParaRPr>
          </a:p>
          <a:p>
            <a:endParaRPr lang="en-US" sz="1800" b="0" dirty="0">
              <a:effectLst/>
              <a:ea typeface="Times New Roman" panose="02020603050405020304" pitchFamily="18" charset="0"/>
            </a:endParaRPr>
          </a:p>
        </p:txBody>
      </p:sp>
      <p:sp>
        <p:nvSpPr>
          <p:cNvPr id="5" name="Slide Number Placeholder 4">
            <a:extLst>
              <a:ext uri="{FF2B5EF4-FFF2-40B4-BE49-F238E27FC236}">
                <a16:creationId xmlns:a16="http://schemas.microsoft.com/office/drawing/2014/main" id="{68E51DA8-3F10-3418-5122-E97F2DC56F5C}"/>
              </a:ext>
            </a:extLst>
          </p:cNvPr>
          <p:cNvSpPr>
            <a:spLocks noGrp="1"/>
          </p:cNvSpPr>
          <p:nvPr>
            <p:ph type="sldNum" sz="quarter" idx="12"/>
          </p:nvPr>
        </p:nvSpPr>
        <p:spPr/>
        <p:txBody>
          <a:bodyPr/>
          <a:lstStyle/>
          <a:p>
            <a:fld id="{7AA28999-D008-419E-9628-EE1C64F81F4C}" type="slidenum">
              <a:rPr lang="en-US" smtClean="0"/>
              <a:pPr/>
              <a:t>17</a:t>
            </a:fld>
            <a:endParaRPr lang="en-US" dirty="0"/>
          </a:p>
        </p:txBody>
      </p:sp>
    </p:spTree>
    <p:extLst>
      <p:ext uri="{BB962C8B-B14F-4D97-AF65-F5344CB8AC3E}">
        <p14:creationId xmlns:p14="http://schemas.microsoft.com/office/powerpoint/2010/main" val="1818063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Managed Care </a:t>
            </a:r>
          </a:p>
        </p:txBody>
      </p:sp>
      <p:sp>
        <p:nvSpPr>
          <p:cNvPr id="7" name="Content Placeholder 6"/>
          <p:cNvSpPr>
            <a:spLocks noGrp="1"/>
          </p:cNvSpPr>
          <p:nvPr>
            <p:ph idx="1"/>
          </p:nvPr>
        </p:nvSpPr>
        <p:spPr/>
        <p:txBody>
          <a:bodyPr/>
          <a:lstStyle/>
          <a:p>
            <a:r>
              <a:rPr lang="en-US" dirty="0"/>
              <a:t>Required informal appeal </a:t>
            </a:r>
          </a:p>
          <a:p>
            <a:r>
              <a:rPr lang="en-US" dirty="0"/>
              <a:t>Grievance system</a:t>
            </a:r>
          </a:p>
          <a:p>
            <a:pPr marL="0" indent="0">
              <a:buNone/>
            </a:pPr>
            <a:endParaRPr lang="en-US" dirty="0"/>
          </a:p>
          <a:p>
            <a:pPr marL="0" indent="0" algn="ctr">
              <a:buNone/>
            </a:pPr>
            <a:r>
              <a:rPr lang="en-US" dirty="0"/>
              <a:t>Similar names for potentially difference processes can create confusion!</a:t>
            </a:r>
          </a:p>
          <a:p>
            <a:endParaRPr lang="en-US" dirty="0"/>
          </a:p>
        </p:txBody>
      </p:sp>
      <p:sp>
        <p:nvSpPr>
          <p:cNvPr id="5" name="Slide Number Placeholder 4"/>
          <p:cNvSpPr>
            <a:spLocks noGrp="1"/>
          </p:cNvSpPr>
          <p:nvPr>
            <p:ph type="sldNum" sz="quarter" idx="12"/>
          </p:nvPr>
        </p:nvSpPr>
        <p:spPr/>
        <p:txBody>
          <a:bodyPr/>
          <a:lstStyle/>
          <a:p>
            <a:fld id="{7AA28999-D008-419E-9628-EE1C64F81F4C}" type="slidenum">
              <a:rPr lang="en-US" smtClean="0"/>
              <a:pPr/>
              <a:t>18</a:t>
            </a:fld>
            <a:endParaRPr lang="en-US" dirty="0"/>
          </a:p>
        </p:txBody>
      </p:sp>
    </p:spTree>
    <p:extLst>
      <p:ext uri="{BB962C8B-B14F-4D97-AF65-F5344CB8AC3E}">
        <p14:creationId xmlns:p14="http://schemas.microsoft.com/office/powerpoint/2010/main" val="32609030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6702B0C0-A68D-C451-A378-2042AFA4751E}"/>
              </a:ext>
            </a:extLst>
          </p:cNvPr>
          <p:cNvSpPr>
            <a:spLocks noGrp="1"/>
          </p:cNvSpPr>
          <p:nvPr>
            <p:ph type="title" idx="4294967295"/>
          </p:nvPr>
        </p:nvSpPr>
        <p:spPr>
          <a:xfrm>
            <a:off x="3505200" y="6356350"/>
            <a:ext cx="2133600" cy="3651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7AA28999-D008-419E-9628-EE1C64F81F4C}" type="slidenum">
              <a:rPr kumimoji="0" lang="en-US" sz="1400" b="0" i="0" u="none" strike="noStrike" kern="1200" cap="none" spc="0" normalizeH="0" baseline="0" noProof="0" smtClean="0">
                <a:ln>
                  <a:noFill/>
                </a:ln>
                <a:solidFill>
                  <a:schemeClr val="bg1">
                    <a:lumMod val="8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19</a:t>
            </a:fld>
            <a:endParaRPr kumimoji="0" lang="en-US" sz="1400" b="0" i="0" u="none" strike="noStrike" kern="1200" cap="none" spc="0" normalizeH="0" baseline="0" noProof="0" dirty="0">
              <a:ln>
                <a:noFill/>
              </a:ln>
              <a:solidFill>
                <a:schemeClr val="bg1">
                  <a:lumMod val="85000"/>
                </a:schemeClr>
              </a:solidFill>
              <a:effectLst/>
              <a:uLnTx/>
              <a:uFillTx/>
              <a:latin typeface="+mn-lt"/>
              <a:ea typeface="+mn-ea"/>
              <a:cs typeface="+mn-cs"/>
            </a:endParaRPr>
          </a:p>
        </p:txBody>
      </p:sp>
      <p:pic>
        <p:nvPicPr>
          <p:cNvPr id="13" name="Picture 12" descr="Screenshot of Appendix F-3 from waiver application. In this section of the application, the state indicates whether it operates a grievance or complaint system and if so, which state agency is responsible for the operation of that system. It also includes a description of the system.">
            <a:extLst>
              <a:ext uri="{FF2B5EF4-FFF2-40B4-BE49-F238E27FC236}">
                <a16:creationId xmlns:a16="http://schemas.microsoft.com/office/drawing/2014/main" id="{7152B353-1722-1B6D-6FDF-2CEA7F6AA3CB}"/>
              </a:ext>
            </a:extLst>
          </p:cNvPr>
          <p:cNvPicPr>
            <a:picLocks noChangeAspect="1"/>
          </p:cNvPicPr>
          <p:nvPr/>
        </p:nvPicPr>
        <p:blipFill>
          <a:blip r:embed="rId3"/>
          <a:stretch>
            <a:fillRect/>
          </a:stretch>
        </p:blipFill>
        <p:spPr>
          <a:xfrm>
            <a:off x="-18081" y="166230"/>
            <a:ext cx="9144000" cy="6041733"/>
          </a:xfrm>
          <a:prstGeom prst="rect">
            <a:avLst/>
          </a:prstGeom>
        </p:spPr>
      </p:pic>
    </p:spTree>
    <p:extLst>
      <p:ext uri="{BB962C8B-B14F-4D97-AF65-F5344CB8AC3E}">
        <p14:creationId xmlns:p14="http://schemas.microsoft.com/office/powerpoint/2010/main" val="2118976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Welcome</a:t>
            </a:r>
          </a:p>
        </p:txBody>
      </p:sp>
      <p:sp>
        <p:nvSpPr>
          <p:cNvPr id="3" name="Content Placeholder 2"/>
          <p:cNvSpPr>
            <a:spLocks noGrp="1"/>
          </p:cNvSpPr>
          <p:nvPr>
            <p:ph idx="1"/>
          </p:nvPr>
        </p:nvSpPr>
        <p:spPr/>
        <p:txBody>
          <a:bodyPr>
            <a:normAutofit/>
          </a:bodyPr>
          <a:lstStyle/>
          <a:p>
            <a:pPr marL="0" indent="0">
              <a:buNone/>
            </a:pPr>
            <a:r>
              <a:rPr lang="en-US" sz="2400" dirty="0">
                <a:effectLst/>
                <a:ea typeface="Times New Roman" panose="02020603050405020304" pitchFamily="18" charset="0"/>
                <a:cs typeface="Segoe UI" panose="020B0502040204020203" pitchFamily="34" charset="0"/>
              </a:rPr>
              <a:t>This is 5th in the Administration </a:t>
            </a:r>
            <a:r>
              <a:rPr lang="en-US" sz="2400" dirty="0">
                <a:ea typeface="Times New Roman" panose="02020603050405020304" pitchFamily="18" charset="0"/>
                <a:cs typeface="Segoe UI" panose="020B0502040204020203" pitchFamily="34" charset="0"/>
              </a:rPr>
              <a:t>for</a:t>
            </a:r>
            <a:r>
              <a:rPr lang="en-US" sz="2400" dirty="0">
                <a:effectLst/>
                <a:ea typeface="Times New Roman" panose="02020603050405020304" pitchFamily="18" charset="0"/>
                <a:cs typeface="Segoe UI" panose="020B0502040204020203" pitchFamily="34" charset="0"/>
              </a:rPr>
              <a:t> Community Living’s (ACL) Webinar Series on the role of stakeholders in ensuring high quality in Home and Community Based Services (HCBS) services. </a:t>
            </a:r>
          </a:p>
          <a:p>
            <a:pPr marL="0" indent="0">
              <a:buNone/>
            </a:pPr>
            <a:endParaRPr lang="en-US" sz="2400" dirty="0">
              <a:effectLst/>
              <a:ea typeface="Times New Roman" panose="02020603050405020304" pitchFamily="18" charset="0"/>
              <a:cs typeface="Segoe UI" panose="020B0502040204020203" pitchFamily="34" charset="0"/>
            </a:endParaRPr>
          </a:p>
          <a:p>
            <a:pPr marL="0" indent="0">
              <a:buNone/>
            </a:pPr>
            <a:r>
              <a:rPr lang="en-US" sz="2400" dirty="0">
                <a:effectLst/>
                <a:ea typeface="Times New Roman" panose="02020603050405020304" pitchFamily="18" charset="0"/>
                <a:cs typeface="Segoe UI" panose="020B0502040204020203" pitchFamily="34" charset="0"/>
              </a:rPr>
              <a:t>In this session we are going to dive into the Medicaid Waiver Applicatio</a:t>
            </a:r>
            <a:r>
              <a:rPr lang="en-US" sz="2400" dirty="0">
                <a:ea typeface="Times New Roman" panose="02020603050405020304" pitchFamily="18" charset="0"/>
                <a:cs typeface="Segoe UI" panose="020B0502040204020203" pitchFamily="34" charset="0"/>
              </a:rPr>
              <a:t>n, focusing on the section related to participant rights.</a:t>
            </a:r>
            <a:endParaRPr lang="en-US" sz="2400" dirty="0">
              <a:effectLst/>
              <a:ea typeface="Times New Roman" panose="02020603050405020304" pitchFamily="18" charset="0"/>
              <a:cs typeface="Segoe UI" panose="020B0502040204020203" pitchFamily="34" charset="0"/>
            </a:endParaRPr>
          </a:p>
          <a:p>
            <a:pPr marL="0" indent="0">
              <a:buNone/>
            </a:pPr>
            <a:br>
              <a:rPr lang="en-US" sz="1800" dirty="0">
                <a:solidFill>
                  <a:srgbClr val="000000"/>
                </a:solidFill>
                <a:effectLst/>
                <a:latin typeface="Open Sans" panose="020B0606030504020204" pitchFamily="34" charset="0"/>
                <a:ea typeface="Calibri" panose="020F0502020204030204" pitchFamily="34" charset="0"/>
              </a:rPr>
            </a:b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US" dirty="0"/>
          </a:p>
          <a:p>
            <a:endParaRPr lang="en-US" dirty="0"/>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12"/>
          </p:nvPr>
        </p:nvSpPr>
        <p:spPr/>
        <p:txBody>
          <a:bodyPr/>
          <a:lstStyle/>
          <a:p>
            <a:fld id="{7AA28999-D008-419E-9628-EE1C64F81F4C}" type="slidenum">
              <a:rPr lang="en-US" smtClean="0"/>
              <a:pPr/>
              <a:t>2</a:t>
            </a:fld>
            <a:endParaRPr lang="en-US" dirty="0"/>
          </a:p>
        </p:txBody>
      </p:sp>
      <p:pic>
        <p:nvPicPr>
          <p:cNvPr id="5" name="Picture 17">
            <a:extLst>
              <a:ext uri="{FF2B5EF4-FFF2-40B4-BE49-F238E27FC236}">
                <a16:creationId xmlns:a16="http://schemas.microsoft.com/office/drawing/2014/main" id="{0E2A154B-DC97-CEC4-7231-131E3A256BF9}"/>
              </a:ext>
              <a:ext uri="{C183D7F6-B498-43B3-948B-1728B52AA6E4}">
                <adec:decorative xmlns:adec="http://schemas.microsoft.com/office/drawing/2017/decorative" val="1"/>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6191250" y="5689133"/>
            <a:ext cx="2952750"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08605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423C305-2A2F-D47C-5165-18C5AFED4FBB}"/>
              </a:ext>
            </a:extLst>
          </p:cNvPr>
          <p:cNvSpPr>
            <a:spLocks noGrp="1"/>
          </p:cNvSpPr>
          <p:nvPr>
            <p:ph type="title"/>
          </p:nvPr>
        </p:nvSpPr>
        <p:spPr/>
        <p:txBody>
          <a:bodyPr>
            <a:normAutofit fontScale="90000"/>
          </a:bodyPr>
          <a:lstStyle/>
          <a:p>
            <a:r>
              <a:rPr lang="en-US" dirty="0"/>
              <a:t>Review Criteria When There is Grievance/Complaint System</a:t>
            </a:r>
          </a:p>
        </p:txBody>
      </p:sp>
      <p:sp>
        <p:nvSpPr>
          <p:cNvPr id="7" name="Content Placeholder 6">
            <a:extLst>
              <a:ext uri="{FF2B5EF4-FFF2-40B4-BE49-F238E27FC236}">
                <a16:creationId xmlns:a16="http://schemas.microsoft.com/office/drawing/2014/main" id="{374527AD-71DF-6154-B36A-98ABC1521416}"/>
              </a:ext>
            </a:extLst>
          </p:cNvPr>
          <p:cNvSpPr>
            <a:spLocks noGrp="1"/>
          </p:cNvSpPr>
          <p:nvPr>
            <p:ph idx="1"/>
          </p:nvPr>
        </p:nvSpPr>
        <p:spPr/>
        <p:txBody>
          <a:bodyPr/>
          <a:lstStyle/>
          <a:p>
            <a:r>
              <a:rPr lang="en-US" sz="2400" dirty="0">
                <a:effectLst/>
                <a:ea typeface="Calibri" panose="020F0502020204030204" pitchFamily="34" charset="0"/>
                <a:cs typeface="Times New Roman" panose="02020603050405020304" pitchFamily="18" charset="0"/>
              </a:rPr>
              <a:t>The state must describe the types of complaints that can be addressed, the process and timelines.</a:t>
            </a:r>
          </a:p>
          <a:p>
            <a:endParaRPr lang="en-US" sz="2400" dirty="0">
              <a:effectLst/>
              <a:ea typeface="Calibri" panose="020F0502020204030204" pitchFamily="34" charset="0"/>
              <a:cs typeface="Times New Roman" panose="02020603050405020304" pitchFamily="18" charset="0"/>
            </a:endParaRPr>
          </a:p>
          <a:p>
            <a:r>
              <a:rPr lang="en-US" sz="2400" dirty="0">
                <a:effectLst/>
                <a:ea typeface="Calibri" panose="020F0502020204030204" pitchFamily="34" charset="0"/>
                <a:cs typeface="Times New Roman" panose="02020603050405020304" pitchFamily="18" charset="0"/>
              </a:rPr>
              <a:t>When a participant elects to file a grievance or make a complaint, the participant is informed that doing so is not a pre-requisite or substitute for a Fair Hearing.</a:t>
            </a:r>
          </a:p>
          <a:p>
            <a:pPr lvl="1"/>
            <a:r>
              <a:rPr lang="en-US" sz="2400" dirty="0">
                <a:ea typeface="Calibri" panose="020F0502020204030204" pitchFamily="34" charset="0"/>
                <a:cs typeface="Times New Roman" panose="02020603050405020304" pitchFamily="18" charset="0"/>
              </a:rPr>
              <a:t>Note: except in managed care</a:t>
            </a:r>
            <a:endParaRPr lang="en-US" sz="2400" dirty="0">
              <a:effectLst/>
              <a:ea typeface="Calibri" panose="020F0502020204030204" pitchFamily="34" charset="0"/>
              <a:cs typeface="Times New Roman" panose="02020603050405020304" pitchFamily="18" charset="0"/>
            </a:endParaRPr>
          </a:p>
          <a:p>
            <a:pPr marL="0" indent="0">
              <a:buNone/>
            </a:pPr>
            <a:endParaRPr lang="en-US" sz="2400" b="1" dirty="0">
              <a:effectLst/>
              <a:ea typeface="Times New Roman" panose="02020603050405020304" pitchFamily="18" charset="0"/>
            </a:endParaRPr>
          </a:p>
          <a:p>
            <a:endParaRPr lang="en-US" dirty="0"/>
          </a:p>
        </p:txBody>
      </p:sp>
      <p:sp>
        <p:nvSpPr>
          <p:cNvPr id="5" name="Slide Number Placeholder 4">
            <a:extLst>
              <a:ext uri="{FF2B5EF4-FFF2-40B4-BE49-F238E27FC236}">
                <a16:creationId xmlns:a16="http://schemas.microsoft.com/office/drawing/2014/main" id="{CF1B6191-2C44-0D89-3A50-F66B817FC9AC}"/>
              </a:ext>
            </a:extLst>
          </p:cNvPr>
          <p:cNvSpPr>
            <a:spLocks noGrp="1"/>
          </p:cNvSpPr>
          <p:nvPr>
            <p:ph type="sldNum" sz="quarter" idx="12"/>
          </p:nvPr>
        </p:nvSpPr>
        <p:spPr/>
        <p:txBody>
          <a:bodyPr/>
          <a:lstStyle/>
          <a:p>
            <a:fld id="{7AA28999-D008-419E-9628-EE1C64F81F4C}" type="slidenum">
              <a:rPr lang="en-US" smtClean="0"/>
              <a:pPr/>
              <a:t>20</a:t>
            </a:fld>
            <a:endParaRPr lang="en-US" dirty="0"/>
          </a:p>
        </p:txBody>
      </p:sp>
    </p:spTree>
    <p:extLst>
      <p:ext uri="{BB962C8B-B14F-4D97-AF65-F5344CB8AC3E}">
        <p14:creationId xmlns:p14="http://schemas.microsoft.com/office/powerpoint/2010/main" val="20710382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NC Example</a:t>
            </a:r>
          </a:p>
        </p:txBody>
      </p:sp>
      <p:sp>
        <p:nvSpPr>
          <p:cNvPr id="3" name="Content Placeholder 2"/>
          <p:cNvSpPr>
            <a:spLocks noGrp="1"/>
          </p:cNvSpPr>
          <p:nvPr>
            <p:ph idx="1"/>
          </p:nvPr>
        </p:nvSpPr>
        <p:spPr/>
        <p:txBody>
          <a:bodyPr>
            <a:normAutofit lnSpcReduction="10000"/>
          </a:bodyPr>
          <a:lstStyle/>
          <a:p>
            <a:r>
              <a:rPr lang="en-US" dirty="0"/>
              <a:t>Managed care for behavioral health services, including I/DD waiver</a:t>
            </a:r>
          </a:p>
          <a:p>
            <a:r>
              <a:rPr lang="en-US" dirty="0"/>
              <a:t>Settlement of litigation, </a:t>
            </a:r>
            <a:r>
              <a:rPr lang="en-US" i="1" dirty="0"/>
              <a:t>L.S. v. </a:t>
            </a:r>
            <a:r>
              <a:rPr lang="en-US" i="1" dirty="0" err="1"/>
              <a:t>Wos</a:t>
            </a:r>
            <a:r>
              <a:rPr lang="en-US" i="1" dirty="0"/>
              <a:t> </a:t>
            </a:r>
            <a:r>
              <a:rPr lang="en-US" dirty="0"/>
              <a:t> led to changes in due process implementation</a:t>
            </a:r>
          </a:p>
          <a:p>
            <a:pPr lvl="1"/>
            <a:r>
              <a:rPr lang="en-US" dirty="0"/>
              <a:t>Issues with use of notices and opportunity for fair hearing related to assignments of budgets</a:t>
            </a:r>
          </a:p>
          <a:p>
            <a:r>
              <a:rPr lang="en-US" dirty="0"/>
              <a:t>Notice of noncompliance led to </a:t>
            </a:r>
            <a:r>
              <a:rPr lang="en-US" dirty="0">
                <a:hlinkClick r:id="rId2"/>
              </a:rPr>
              <a:t>communication bulletin</a:t>
            </a:r>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21</a:t>
            </a:fld>
            <a:endParaRPr lang="en-US" dirty="0"/>
          </a:p>
        </p:txBody>
      </p:sp>
    </p:spTree>
    <p:extLst>
      <p:ext uri="{BB962C8B-B14F-4D97-AF65-F5344CB8AC3E}">
        <p14:creationId xmlns:p14="http://schemas.microsoft.com/office/powerpoint/2010/main" val="38477249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on NC Example</a:t>
            </a:r>
          </a:p>
        </p:txBody>
      </p:sp>
      <p:sp>
        <p:nvSpPr>
          <p:cNvPr id="3" name="Content Placeholder 2"/>
          <p:cNvSpPr>
            <a:spLocks noGrp="1"/>
          </p:cNvSpPr>
          <p:nvPr>
            <p:ph idx="1"/>
          </p:nvPr>
        </p:nvSpPr>
        <p:spPr/>
        <p:txBody>
          <a:bodyPr/>
          <a:lstStyle/>
          <a:p>
            <a:r>
              <a:rPr lang="en-US" dirty="0"/>
              <a:t>Revision of materials regarding the use of the SIS score</a:t>
            </a:r>
          </a:p>
          <a:p>
            <a:r>
              <a:rPr lang="en-US" dirty="0"/>
              <a:t>Clear that families are encourage to request the waiver services they need, not strictly within assigned budgets</a:t>
            </a:r>
          </a:p>
          <a:p>
            <a:r>
              <a:rPr lang="en-US" dirty="0"/>
              <a:t>No discouragement allowed, with sample language provided in the bulletin</a:t>
            </a:r>
          </a:p>
        </p:txBody>
      </p:sp>
      <p:sp>
        <p:nvSpPr>
          <p:cNvPr id="4" name="Slide Number Placeholder 3"/>
          <p:cNvSpPr>
            <a:spLocks noGrp="1"/>
          </p:cNvSpPr>
          <p:nvPr>
            <p:ph type="sldNum" sz="quarter" idx="12"/>
          </p:nvPr>
        </p:nvSpPr>
        <p:spPr/>
        <p:txBody>
          <a:bodyPr/>
          <a:lstStyle/>
          <a:p>
            <a:fld id="{7AA28999-D008-419E-9628-EE1C64F81F4C}" type="slidenum">
              <a:rPr lang="en-US" smtClean="0"/>
              <a:pPr/>
              <a:t>22</a:t>
            </a:fld>
            <a:endParaRPr lang="en-US" dirty="0"/>
          </a:p>
        </p:txBody>
      </p:sp>
    </p:spTree>
    <p:extLst>
      <p:ext uri="{BB962C8B-B14F-4D97-AF65-F5344CB8AC3E}">
        <p14:creationId xmlns:p14="http://schemas.microsoft.com/office/powerpoint/2010/main" val="12065701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NC Sample Language in Bulletin</a:t>
            </a:r>
          </a:p>
        </p:txBody>
      </p:sp>
      <p:sp>
        <p:nvSpPr>
          <p:cNvPr id="3" name="Content Placeholder 2"/>
          <p:cNvSpPr>
            <a:spLocks noGrp="1"/>
          </p:cNvSpPr>
          <p:nvPr>
            <p:ph idx="1"/>
          </p:nvPr>
        </p:nvSpPr>
        <p:spPr/>
        <p:txBody>
          <a:bodyPr>
            <a:normAutofit fontScale="92500"/>
          </a:bodyPr>
          <a:lstStyle/>
          <a:p>
            <a:r>
              <a:rPr lang="en-US" dirty="0"/>
              <a:t>Denial or partial denial could not be based on rationales such as:</a:t>
            </a:r>
          </a:p>
          <a:p>
            <a:pPr lvl="1"/>
            <a:r>
              <a:rPr lang="en-US" dirty="0"/>
              <a:t>“The assigned budget would typically meet the needs of someone with similar support needs.”</a:t>
            </a:r>
          </a:p>
          <a:p>
            <a:pPr lvl="1"/>
            <a:r>
              <a:rPr lang="en-US" dirty="0"/>
              <a:t>“It was determined that [name] is not an outlier to his assigned category.”</a:t>
            </a:r>
          </a:p>
          <a:p>
            <a:pPr lvl="1"/>
            <a:r>
              <a:rPr lang="en-US" dirty="0"/>
              <a:t>“Documentation shows needs consistent with the assigned budget category.”</a:t>
            </a:r>
          </a:p>
        </p:txBody>
      </p:sp>
      <p:sp>
        <p:nvSpPr>
          <p:cNvPr id="4" name="Slide Number Placeholder 3"/>
          <p:cNvSpPr>
            <a:spLocks noGrp="1"/>
          </p:cNvSpPr>
          <p:nvPr>
            <p:ph type="sldNum" sz="quarter" idx="12"/>
          </p:nvPr>
        </p:nvSpPr>
        <p:spPr/>
        <p:txBody>
          <a:bodyPr/>
          <a:lstStyle/>
          <a:p>
            <a:fld id="{7AA28999-D008-419E-9628-EE1C64F81F4C}" type="slidenum">
              <a:rPr lang="en-US" smtClean="0"/>
              <a:pPr/>
              <a:t>23</a:t>
            </a:fld>
            <a:endParaRPr lang="en-US" dirty="0"/>
          </a:p>
        </p:txBody>
      </p:sp>
    </p:spTree>
    <p:extLst>
      <p:ext uri="{BB962C8B-B14F-4D97-AF65-F5344CB8AC3E}">
        <p14:creationId xmlns:p14="http://schemas.microsoft.com/office/powerpoint/2010/main" val="2921317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NC Sample Language, Cont.</a:t>
            </a:r>
          </a:p>
        </p:txBody>
      </p:sp>
      <p:sp>
        <p:nvSpPr>
          <p:cNvPr id="3" name="Content Placeholder 2"/>
          <p:cNvSpPr>
            <a:spLocks noGrp="1"/>
          </p:cNvSpPr>
          <p:nvPr>
            <p:ph idx="1"/>
          </p:nvPr>
        </p:nvSpPr>
        <p:spPr/>
        <p:txBody>
          <a:bodyPr>
            <a:normAutofit/>
          </a:bodyPr>
          <a:lstStyle/>
          <a:p>
            <a:r>
              <a:rPr lang="en-US" dirty="0"/>
              <a:t>Denial or partial denial </a:t>
            </a:r>
            <a:r>
              <a:rPr lang="en-US" b="1" dirty="0"/>
              <a:t>could </a:t>
            </a:r>
            <a:r>
              <a:rPr lang="en-US" dirty="0"/>
              <a:t>be based on rationales such as:</a:t>
            </a:r>
          </a:p>
          <a:p>
            <a:pPr lvl="1"/>
            <a:r>
              <a:rPr lang="en-US" dirty="0"/>
              <a:t>“The information/assessments provided do not justify an increase in service hours.”</a:t>
            </a:r>
          </a:p>
          <a:p>
            <a:pPr lvl="1"/>
            <a:r>
              <a:rPr lang="en-US" dirty="0"/>
              <a:t>“the information provided does not indicate that the individual would benefit from the combination of services hours requested.”</a:t>
            </a:r>
          </a:p>
        </p:txBody>
      </p:sp>
      <p:sp>
        <p:nvSpPr>
          <p:cNvPr id="4" name="Slide Number Placeholder 3"/>
          <p:cNvSpPr>
            <a:spLocks noGrp="1"/>
          </p:cNvSpPr>
          <p:nvPr>
            <p:ph type="sldNum" sz="quarter" idx="12"/>
          </p:nvPr>
        </p:nvSpPr>
        <p:spPr/>
        <p:txBody>
          <a:bodyPr/>
          <a:lstStyle/>
          <a:p>
            <a:fld id="{7AA28999-D008-419E-9628-EE1C64F81F4C}" type="slidenum">
              <a:rPr lang="en-US" smtClean="0"/>
              <a:pPr/>
              <a:t>24</a:t>
            </a:fld>
            <a:endParaRPr lang="en-US" dirty="0"/>
          </a:p>
        </p:txBody>
      </p:sp>
    </p:spTree>
    <p:extLst>
      <p:ext uri="{BB962C8B-B14F-4D97-AF65-F5344CB8AC3E}">
        <p14:creationId xmlns:p14="http://schemas.microsoft.com/office/powerpoint/2010/main" val="6775245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NC Innovations Waiver App. F-1</a:t>
            </a:r>
          </a:p>
        </p:txBody>
      </p:sp>
      <p:sp>
        <p:nvSpPr>
          <p:cNvPr id="3" name="Content Placeholder 2"/>
          <p:cNvSpPr>
            <a:spLocks noGrp="1"/>
          </p:cNvSpPr>
          <p:nvPr>
            <p:ph idx="1"/>
          </p:nvPr>
        </p:nvSpPr>
        <p:spPr/>
        <p:txBody>
          <a:bodyPr>
            <a:normAutofit fontScale="85000" lnSpcReduction="10000"/>
          </a:bodyPr>
          <a:lstStyle/>
          <a:p>
            <a:r>
              <a:rPr lang="en-US" dirty="0"/>
              <a:t>Describes the program as being under managed care</a:t>
            </a:r>
          </a:p>
          <a:p>
            <a:r>
              <a:rPr lang="en-US" dirty="0"/>
              <a:t>Participants receive info explaining appeal rights, including how to access a fair hearing, continuing benefits, and contact numbers for state agency and free legal assistance</a:t>
            </a:r>
          </a:p>
          <a:p>
            <a:r>
              <a:rPr lang="en-US" dirty="0"/>
              <a:t>Requirement to go through informal appeal/grievance procedure</a:t>
            </a:r>
          </a:p>
          <a:p>
            <a:r>
              <a:rPr lang="en-US" dirty="0"/>
              <a:t>Copies of notices maintained at originating agency</a:t>
            </a:r>
          </a:p>
        </p:txBody>
      </p:sp>
      <p:sp>
        <p:nvSpPr>
          <p:cNvPr id="4" name="Slide Number Placeholder 3"/>
          <p:cNvSpPr>
            <a:spLocks noGrp="1"/>
          </p:cNvSpPr>
          <p:nvPr>
            <p:ph type="sldNum" sz="quarter" idx="12"/>
          </p:nvPr>
        </p:nvSpPr>
        <p:spPr/>
        <p:txBody>
          <a:bodyPr/>
          <a:lstStyle/>
          <a:p>
            <a:fld id="{7AA28999-D008-419E-9628-EE1C64F81F4C}" type="slidenum">
              <a:rPr lang="en-US" smtClean="0"/>
              <a:pPr/>
              <a:t>25</a:t>
            </a:fld>
            <a:endParaRPr lang="en-US" dirty="0"/>
          </a:p>
        </p:txBody>
      </p:sp>
    </p:spTree>
    <p:extLst>
      <p:ext uri="{BB962C8B-B14F-4D97-AF65-F5344CB8AC3E}">
        <p14:creationId xmlns:p14="http://schemas.microsoft.com/office/powerpoint/2010/main" val="4157224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E0DA3-6BAB-8BFA-8E3F-07FBF118C458}"/>
              </a:ext>
            </a:extLst>
          </p:cNvPr>
          <p:cNvSpPr>
            <a:spLocks noGrp="1"/>
          </p:cNvSpPr>
          <p:nvPr>
            <p:ph type="title"/>
          </p:nvPr>
        </p:nvSpPr>
        <p:spPr>
          <a:xfrm>
            <a:off x="457200" y="274638"/>
            <a:ext cx="8229600" cy="715962"/>
          </a:xfrm>
        </p:spPr>
        <p:txBody>
          <a:bodyPr>
            <a:normAutofit/>
          </a:bodyPr>
          <a:lstStyle/>
          <a:p>
            <a:r>
              <a:rPr lang="en-US" sz="2400" dirty="0"/>
              <a:t>How You Can Influence What Services are in the Waiver </a:t>
            </a:r>
          </a:p>
        </p:txBody>
      </p:sp>
      <p:graphicFrame>
        <p:nvGraphicFramePr>
          <p:cNvPr id="5" name="Text Placeholder 2" descr="Peach colored rows reading top to bottom: Show up and give in person public comment; Submit written comments; Coordinate templates for others to use in submitting comments; Consult partners about submitting join comments; call your legislators and other elected officials.">
            <a:extLst>
              <a:ext uri="{FF2B5EF4-FFF2-40B4-BE49-F238E27FC236}">
                <a16:creationId xmlns:a16="http://schemas.microsoft.com/office/drawing/2014/main" id="{23CDE749-9520-B49C-5D57-60F75FC4145F}"/>
              </a:ext>
            </a:extLst>
          </p:cNvPr>
          <p:cNvGraphicFramePr>
            <a:graphicFrameLocks noGrp="1"/>
          </p:cNvGraphicFramePr>
          <p:nvPr>
            <p:ph idx="1"/>
            <p:extLst>
              <p:ext uri="{D42A27DB-BD31-4B8C-83A1-F6EECF244321}">
                <p14:modId xmlns:p14="http://schemas.microsoft.com/office/powerpoint/2010/main" val="1110373528"/>
              </p:ext>
            </p:extLst>
          </p:nvPr>
        </p:nvGraphicFramePr>
        <p:xfrm>
          <a:off x="457200" y="1143000"/>
          <a:ext cx="8229600"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D79D6CD3-148C-71DF-AF15-EF64079AABAE}"/>
              </a:ext>
              <a:ext uri="{C183D7F6-B498-43B3-948B-1728B52AA6E4}">
                <adec:decorative xmlns:adec="http://schemas.microsoft.com/office/drawing/2017/decorative" val="1"/>
              </a:ext>
            </a:extLst>
          </p:cNvPr>
          <p:cNvSpPr>
            <a:spLocks noGrp="1"/>
          </p:cNvSpPr>
          <p:nvPr>
            <p:ph type="sldNum" sz="quarter" idx="12"/>
          </p:nvPr>
        </p:nvSpPr>
        <p:spPr/>
        <p:txBody>
          <a:bodyPr/>
          <a:lstStyle/>
          <a:p>
            <a:fld id="{7AA28999-D008-419E-9628-EE1C64F81F4C}" type="slidenum">
              <a:rPr lang="en-US" smtClean="0"/>
              <a:pPr/>
              <a:t>26</a:t>
            </a:fld>
            <a:endParaRPr lang="en-US" dirty="0"/>
          </a:p>
        </p:txBody>
      </p:sp>
      <p:pic>
        <p:nvPicPr>
          <p:cNvPr id="3" name="Picture 17">
            <a:extLst>
              <a:ext uri="{FF2B5EF4-FFF2-40B4-BE49-F238E27FC236}">
                <a16:creationId xmlns:a16="http://schemas.microsoft.com/office/drawing/2014/main" id="{3318D492-3516-547B-3513-D3315375C6F2}"/>
              </a:ext>
              <a:ext uri="{C183D7F6-B498-43B3-948B-1728B52AA6E4}">
                <adec:decorative xmlns:adec="http://schemas.microsoft.com/office/drawing/2017/decorative" val="1"/>
              </a:ext>
            </a:extLst>
          </p:cNvPr>
          <p:cNvPicPr>
            <a:picLocks noChangeAspect="1" noChangeArrowheads="1"/>
          </p:cNvPicPr>
          <p:nvPr/>
        </p:nvPicPr>
        <p:blipFill>
          <a:blip r:embed="rId7" cstate="screen">
            <a:extLst>
              <a:ext uri="{28A0092B-C50C-407E-A947-70E740481C1C}">
                <a14:useLocalDpi xmlns:a14="http://schemas.microsoft.com/office/drawing/2010/main" val="0"/>
              </a:ext>
            </a:extLst>
          </a:blip>
          <a:srcRect/>
          <a:stretch>
            <a:fillRect/>
          </a:stretch>
        </p:blipFill>
        <p:spPr bwMode="auto">
          <a:xfrm>
            <a:off x="6172200" y="5638800"/>
            <a:ext cx="2952750"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50128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Effective Storytelling/Comments</a:t>
            </a:r>
          </a:p>
        </p:txBody>
      </p:sp>
      <p:sp>
        <p:nvSpPr>
          <p:cNvPr id="3" name="Content Placeholder 2"/>
          <p:cNvSpPr>
            <a:spLocks noGrp="1"/>
          </p:cNvSpPr>
          <p:nvPr>
            <p:ph idx="1"/>
          </p:nvPr>
        </p:nvSpPr>
        <p:spPr>
          <a:xfrm>
            <a:off x="457200" y="1219200"/>
            <a:ext cx="8229600" cy="4190999"/>
          </a:xfrm>
        </p:spPr>
        <p:txBody>
          <a:bodyPr>
            <a:normAutofit/>
          </a:bodyPr>
          <a:lstStyle/>
          <a:p>
            <a:r>
              <a:rPr lang="en-US" sz="2600" dirty="0"/>
              <a:t>Provide examples of problems and the role of waiver policies, such as limits, restrictions, or discouragement without hearing rights</a:t>
            </a:r>
          </a:p>
          <a:p>
            <a:r>
              <a:rPr lang="en-US" sz="2600" dirty="0"/>
              <a:t>Explain why complaint systems feel ineffective</a:t>
            </a:r>
          </a:p>
          <a:p>
            <a:r>
              <a:rPr lang="en-US" sz="2600" dirty="0"/>
              <a:t>Explain if the process lacks an opportunity to request what is needed</a:t>
            </a:r>
          </a:p>
          <a:p>
            <a:r>
              <a:rPr lang="en-US" sz="2600" dirty="0"/>
              <a:t>Make comments relevant to subject under consideration. Try to be solution focused </a:t>
            </a:r>
          </a:p>
          <a:p>
            <a:r>
              <a:rPr lang="en-US" sz="2600" dirty="0"/>
              <a:t>Manage your expectations of changes</a:t>
            </a:r>
          </a:p>
        </p:txBody>
      </p:sp>
      <p:sp>
        <p:nvSpPr>
          <p:cNvPr id="4" name="Slide Number Placeholder 3"/>
          <p:cNvSpPr>
            <a:spLocks noGrp="1"/>
          </p:cNvSpPr>
          <p:nvPr>
            <p:ph type="sldNum" sz="quarter" idx="12"/>
          </p:nvPr>
        </p:nvSpPr>
        <p:spPr/>
        <p:txBody>
          <a:bodyPr/>
          <a:lstStyle/>
          <a:p>
            <a:fld id="{7AA28999-D008-419E-9628-EE1C64F81F4C}" type="slidenum">
              <a:rPr lang="en-US" smtClean="0"/>
              <a:pPr/>
              <a:t>27</a:t>
            </a:fld>
            <a:endParaRPr lang="en-US" dirty="0"/>
          </a:p>
        </p:txBody>
      </p:sp>
    </p:spTree>
    <p:extLst>
      <p:ext uri="{BB962C8B-B14F-4D97-AF65-F5344CB8AC3E}">
        <p14:creationId xmlns:p14="http://schemas.microsoft.com/office/powerpoint/2010/main" val="33191678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63B67-0C83-4A1A-8BAA-C04F4DEC2CC8}"/>
              </a:ext>
              <a:ext uri="{C183D7F6-B498-43B3-948B-1728B52AA6E4}">
                <adec:decorative xmlns:adec="http://schemas.microsoft.com/office/drawing/2017/decorative" val="0"/>
              </a:ext>
            </a:extLst>
          </p:cNvPr>
          <p:cNvSpPr>
            <a:spLocks noGrp="1"/>
          </p:cNvSpPr>
          <p:nvPr>
            <p:ph type="title"/>
          </p:nvPr>
        </p:nvSpPr>
        <p:spPr/>
        <p:txBody>
          <a:bodyPr/>
          <a:lstStyle/>
          <a:p>
            <a:r>
              <a:rPr lang="en-US" dirty="0"/>
              <a:t>State Waiver Applications</a:t>
            </a:r>
          </a:p>
        </p:txBody>
      </p:sp>
      <p:sp>
        <p:nvSpPr>
          <p:cNvPr id="3" name="Content Placeholder 2">
            <a:extLst>
              <a:ext uri="{FF2B5EF4-FFF2-40B4-BE49-F238E27FC236}">
                <a16:creationId xmlns:a16="http://schemas.microsoft.com/office/drawing/2014/main" id="{A8ED89B6-2F64-4CAB-AEAA-F8929D69B3C2}"/>
              </a:ext>
              <a:ext uri="{C183D7F6-B498-43B3-948B-1728B52AA6E4}">
                <adec:decorative xmlns:adec="http://schemas.microsoft.com/office/drawing/2017/decorative" val="0"/>
              </a:ext>
            </a:extLst>
          </p:cNvPr>
          <p:cNvSpPr>
            <a:spLocks noGrp="1"/>
          </p:cNvSpPr>
          <p:nvPr>
            <p:ph idx="1"/>
          </p:nvPr>
        </p:nvSpPr>
        <p:spPr>
          <a:xfrm>
            <a:off x="446049" y="1541855"/>
            <a:ext cx="8229600" cy="3886200"/>
          </a:xfrm>
        </p:spPr>
        <p:txBody>
          <a:bodyPr>
            <a:normAutofit/>
          </a:bodyPr>
          <a:lstStyle/>
          <a:p>
            <a:pPr marL="0" indent="0">
              <a:buNone/>
            </a:pPr>
            <a:r>
              <a:rPr lang="en-US" sz="2000" dirty="0"/>
              <a:t>Access proposed and approved waivers for all states at</a:t>
            </a:r>
          </a:p>
          <a:p>
            <a:pPr marL="0" indent="0">
              <a:spcBef>
                <a:spcPts val="0"/>
              </a:spcBef>
              <a:buNone/>
            </a:pPr>
            <a:r>
              <a:rPr lang="en-US" sz="1400" u="sng" dirty="0">
                <a:solidFill>
                  <a:srgbClr val="0000FF"/>
                </a:solidFill>
                <a:effectLst/>
                <a:latin typeface="Calibri" panose="020F0502020204030204" pitchFamily="34" charset="0"/>
                <a:ea typeface="Calibri" panose="020F0502020204030204" pitchFamily="34" charset="0"/>
                <a:hlinkClick r:id="rId2"/>
              </a:rPr>
              <a:t>https://www.medicaid.gov/medicaid/section-1115-demo/demonstration-and-waiver-list/index.html?f%5B0%5D=waiver_state_facet%3A991#content#content</a:t>
            </a:r>
            <a:endParaRPr lang="en-US" sz="1400" u="sng" dirty="0">
              <a:solidFill>
                <a:srgbClr val="0000FF"/>
              </a:solidFill>
              <a:effectLst/>
              <a:latin typeface="Calibri" panose="020F0502020204030204" pitchFamily="34" charset="0"/>
              <a:ea typeface="Calibri" panose="020F0502020204030204" pitchFamily="34" charset="0"/>
            </a:endParaRPr>
          </a:p>
          <a:p>
            <a:pPr marL="0" indent="0">
              <a:buNone/>
            </a:pPr>
            <a:endParaRPr lang="en-US" sz="1400" dirty="0">
              <a:effectLst/>
              <a:latin typeface="Calibri" panose="020F0502020204030204" pitchFamily="34" charset="0"/>
              <a:ea typeface="Calibri" panose="020F0502020204030204" pitchFamily="34" charset="0"/>
            </a:endParaRPr>
          </a:p>
          <a:p>
            <a:pPr marL="0" indent="0">
              <a:buNone/>
            </a:pPr>
            <a:r>
              <a:rPr lang="en-US" sz="1800" dirty="0"/>
              <a:t>Access the application form, technical guide and other</a:t>
            </a:r>
          </a:p>
          <a:p>
            <a:pPr marL="0" indent="0">
              <a:buNone/>
            </a:pPr>
            <a:r>
              <a:rPr lang="en-US" sz="1800" dirty="0"/>
              <a:t>related materials at CMS Waiver Applications Portal:</a:t>
            </a:r>
          </a:p>
          <a:p>
            <a:pPr marL="0" indent="0">
              <a:spcBef>
                <a:spcPts val="0"/>
              </a:spcBef>
              <a:buNone/>
            </a:pPr>
            <a:r>
              <a:rPr lang="en-US" sz="1400" u="sng" dirty="0">
                <a:solidFill>
                  <a:srgbClr val="0000FF"/>
                </a:solidFill>
                <a:effectLst/>
                <a:latin typeface="Calibri" panose="020F0502020204030204" pitchFamily="34" charset="0"/>
                <a:ea typeface="Calibri" panose="020F0502020204030204" pitchFamily="34" charset="0"/>
                <a:hlinkClick r:id="rId3"/>
              </a:rPr>
              <a:t>https://www.medicaid.gov/medicaid/home-community-based-services/home-community-</a:t>
            </a:r>
          </a:p>
          <a:p>
            <a:pPr marL="0" indent="0">
              <a:spcBef>
                <a:spcPts val="0"/>
              </a:spcBef>
              <a:buNone/>
            </a:pPr>
            <a:r>
              <a:rPr lang="en-US" sz="1400" u="sng" dirty="0">
                <a:solidFill>
                  <a:srgbClr val="0000FF"/>
                </a:solidFill>
                <a:effectLst/>
                <a:latin typeface="Calibri" panose="020F0502020204030204" pitchFamily="34" charset="0"/>
                <a:ea typeface="Calibri" panose="020F0502020204030204" pitchFamily="34" charset="0"/>
                <a:hlinkClick r:id="rId3"/>
              </a:rPr>
              <a:t>based-services-authorities/home-community-based-services-1915c/index.html</a:t>
            </a:r>
            <a:endParaRPr lang="en-US" sz="1400" u="sng" dirty="0">
              <a:solidFill>
                <a:srgbClr val="0000FF"/>
              </a:solidFill>
              <a:effectLst/>
              <a:latin typeface="Calibri" panose="020F0502020204030204" pitchFamily="34" charset="0"/>
              <a:ea typeface="Calibri" panose="020F0502020204030204" pitchFamily="34" charset="0"/>
            </a:endParaRPr>
          </a:p>
          <a:p>
            <a:pPr marL="0" indent="0">
              <a:buNone/>
            </a:pPr>
            <a:r>
              <a:rPr lang="en-US" sz="1400" dirty="0">
                <a:latin typeface="Calibri" panose="020F0502020204030204" pitchFamily="34" charset="0"/>
                <a:cs typeface="Times New Roman" panose="02020603050405020304" pitchFamily="18" charset="0"/>
              </a:rPr>
              <a:t>Click on 1915(c) Waiver Application in the box on the right</a:t>
            </a:r>
          </a:p>
          <a:p>
            <a:pPr marL="0" indent="0">
              <a:buNone/>
            </a:pPr>
            <a:endParaRPr lang="en-US" sz="1400" dirty="0">
              <a:latin typeface="Calibri" panose="020F0502020204030204" pitchFamily="34" charset="0"/>
              <a:cs typeface="Times New Roman" panose="02020603050405020304" pitchFamily="18" charset="0"/>
            </a:endParaRPr>
          </a:p>
          <a:p>
            <a:pPr marL="0" indent="0">
              <a:buNone/>
            </a:pPr>
            <a:r>
              <a:rPr lang="en-US" sz="1400" dirty="0">
                <a:latin typeface="Calibri" panose="020F0502020204030204" pitchFamily="34" charset="0"/>
                <a:cs typeface="Times New Roman" panose="02020603050405020304" pitchFamily="18" charset="0"/>
              </a:rPr>
              <a:t>On the left click on 1915(c) Application download version. </a:t>
            </a:r>
          </a:p>
          <a:p>
            <a:pPr marL="0" indent="0">
              <a:buNone/>
            </a:pPr>
            <a:r>
              <a:rPr lang="en-US" sz="1400" dirty="0">
                <a:latin typeface="Calibri" panose="020F0502020204030204" pitchFamily="34" charset="0"/>
                <a:cs typeface="Times New Roman" panose="02020603050405020304" pitchFamily="18" charset="0"/>
              </a:rPr>
              <a:t>Will download as a zip file. </a:t>
            </a:r>
          </a:p>
          <a:p>
            <a:pPr marL="0" indent="0">
              <a:buNone/>
            </a:pPr>
            <a:endParaRPr lang="en-US" sz="1400" dirty="0"/>
          </a:p>
        </p:txBody>
      </p:sp>
      <p:sp>
        <p:nvSpPr>
          <p:cNvPr id="4" name="Slide Number Placeholder 3">
            <a:extLst>
              <a:ext uri="{FF2B5EF4-FFF2-40B4-BE49-F238E27FC236}">
                <a16:creationId xmlns:a16="http://schemas.microsoft.com/office/drawing/2014/main" id="{593D753B-D795-47A4-8050-B067115E8FCE}"/>
              </a:ext>
              <a:ext uri="{C183D7F6-B498-43B3-948B-1728B52AA6E4}">
                <adec:decorative xmlns:adec="http://schemas.microsoft.com/office/drawing/2017/decorative" val="1"/>
              </a:ext>
            </a:extLst>
          </p:cNvPr>
          <p:cNvSpPr>
            <a:spLocks noGrp="1"/>
          </p:cNvSpPr>
          <p:nvPr>
            <p:ph type="sldNum" sz="quarter" idx="12"/>
          </p:nvPr>
        </p:nvSpPr>
        <p:spPr/>
        <p:txBody>
          <a:bodyPr/>
          <a:lstStyle/>
          <a:p>
            <a:fld id="{7AA28999-D008-419E-9628-EE1C64F81F4C}" type="slidenum">
              <a:rPr lang="en-US" smtClean="0"/>
              <a:pPr/>
              <a:t>28</a:t>
            </a:fld>
            <a:endParaRPr lang="en-US" dirty="0"/>
          </a:p>
        </p:txBody>
      </p:sp>
      <p:pic>
        <p:nvPicPr>
          <p:cNvPr id="7" name="Picture 6" descr="A list of related resources">
            <a:extLst>
              <a:ext uri="{FF2B5EF4-FFF2-40B4-BE49-F238E27FC236}">
                <a16:creationId xmlns:a16="http://schemas.microsoft.com/office/drawing/2014/main" id="{EE1A32A3-C631-4A48-8A2D-716C18B2EF0C}"/>
              </a:ext>
              <a:ext uri="{C183D7F6-B498-43B3-948B-1728B52AA6E4}">
                <adec:decorative xmlns:adec="http://schemas.microsoft.com/office/drawing/2017/decorative" val="0"/>
              </a:ext>
            </a:extLst>
          </p:cNvPr>
          <p:cNvPicPr/>
          <p:nvPr/>
        </p:nvPicPr>
        <p:blipFill>
          <a:blip r:embed="rId4"/>
          <a:stretch>
            <a:fillRect/>
          </a:stretch>
        </p:blipFill>
        <p:spPr>
          <a:xfrm>
            <a:off x="5174279" y="3810000"/>
            <a:ext cx="1676400" cy="1320800"/>
          </a:xfrm>
          <a:prstGeom prst="rect">
            <a:avLst/>
          </a:prstGeom>
        </p:spPr>
      </p:pic>
      <p:sp>
        <p:nvSpPr>
          <p:cNvPr id="12" name="Oval 11" descr="Circle to hi light the Related Resource on the waiver">
            <a:extLst>
              <a:ext uri="{FF2B5EF4-FFF2-40B4-BE49-F238E27FC236}">
                <a16:creationId xmlns:a16="http://schemas.microsoft.com/office/drawing/2014/main" id="{6DBFA8B3-AB5A-4DEC-B0FE-1B771F4A9512}"/>
              </a:ext>
              <a:ext uri="{C183D7F6-B498-43B3-948B-1728B52AA6E4}">
                <adec:decorative xmlns:adec="http://schemas.microsoft.com/office/drawing/2017/decorative" val="0"/>
              </a:ext>
            </a:extLst>
          </p:cNvPr>
          <p:cNvSpPr/>
          <p:nvPr/>
        </p:nvSpPr>
        <p:spPr>
          <a:xfrm>
            <a:off x="5105400" y="4648200"/>
            <a:ext cx="1676400" cy="228600"/>
          </a:xfrm>
          <a:prstGeom prst="ellipse">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A screen shot of the CMS webpage for to access the waiver application&#10;">
            <a:extLst>
              <a:ext uri="{FF2B5EF4-FFF2-40B4-BE49-F238E27FC236}">
                <a16:creationId xmlns:a16="http://schemas.microsoft.com/office/drawing/2014/main" id="{D896086A-32BA-4125-A190-252A61EE3CEF}"/>
              </a:ext>
              <a:ext uri="{C183D7F6-B498-43B3-948B-1728B52AA6E4}">
                <adec:decorative xmlns:adec="http://schemas.microsoft.com/office/drawing/2017/decorative" val="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189815" y="2217523"/>
            <a:ext cx="1634742" cy="2965537"/>
          </a:xfrm>
          <a:prstGeom prst="rect">
            <a:avLst/>
          </a:prstGeom>
        </p:spPr>
      </p:pic>
      <p:sp>
        <p:nvSpPr>
          <p:cNvPr id="9" name="Oval 8" descr="Circle hi-lights t the link to the waiver application">
            <a:extLst>
              <a:ext uri="{FF2B5EF4-FFF2-40B4-BE49-F238E27FC236}">
                <a16:creationId xmlns:a16="http://schemas.microsoft.com/office/drawing/2014/main" id="{D8C7D81F-0D52-48A7-802B-AA12470089CD}"/>
              </a:ext>
              <a:ext uri="{C183D7F6-B498-43B3-948B-1728B52AA6E4}">
                <adec:decorative xmlns:adec="http://schemas.microsoft.com/office/drawing/2017/decorative" val="0"/>
              </a:ext>
            </a:extLst>
          </p:cNvPr>
          <p:cNvSpPr/>
          <p:nvPr/>
        </p:nvSpPr>
        <p:spPr>
          <a:xfrm>
            <a:off x="6850679" y="4511117"/>
            <a:ext cx="1905000" cy="823613"/>
          </a:xfrm>
          <a:prstGeom prst="ellipse">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17">
            <a:extLst>
              <a:ext uri="{FF2B5EF4-FFF2-40B4-BE49-F238E27FC236}">
                <a16:creationId xmlns:a16="http://schemas.microsoft.com/office/drawing/2014/main" id="{D859DB11-005E-44E5-8FE7-597472FADA40}"/>
              </a:ext>
              <a:ext uri="{C183D7F6-B498-43B3-948B-1728B52AA6E4}">
                <adec:decorative xmlns:adec="http://schemas.microsoft.com/office/drawing/2017/decorative" val="1"/>
              </a:ext>
            </a:extLst>
          </p:cNvPr>
          <p:cNvPicPr>
            <a:picLocks noChangeAspect="1" noChangeArrowheads="1"/>
          </p:cNvPicPr>
          <p:nvPr/>
        </p:nvPicPr>
        <p:blipFill>
          <a:blip r:embed="rId6" cstate="screen">
            <a:extLst>
              <a:ext uri="{28A0092B-C50C-407E-A947-70E740481C1C}">
                <a14:useLocalDpi xmlns:a14="http://schemas.microsoft.com/office/drawing/2010/main" val="0"/>
              </a:ext>
            </a:extLst>
          </a:blip>
          <a:srcRect/>
          <a:stretch>
            <a:fillRect/>
          </a:stretch>
        </p:blipFill>
        <p:spPr bwMode="auto">
          <a:xfrm>
            <a:off x="6172200" y="5638800"/>
            <a:ext cx="2952750"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48622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19400"/>
            <a:ext cx="8229600" cy="1143000"/>
          </a:xfrm>
        </p:spPr>
        <p:txBody>
          <a:bodyPr>
            <a:normAutofit fontScale="90000"/>
          </a:bodyPr>
          <a:lstStyle/>
          <a:p>
            <a:r>
              <a:rPr lang="en-US" dirty="0"/>
              <a:t>Please put any questions in the chat and give us your honest feedback in the on-screen poll.</a:t>
            </a:r>
            <a:br>
              <a:rPr lang="en-US" dirty="0"/>
            </a:br>
            <a:br>
              <a:rPr lang="en-US" dirty="0"/>
            </a:br>
            <a:r>
              <a:rPr lang="en-US" dirty="0"/>
              <a:t>Thank you.</a:t>
            </a:r>
          </a:p>
        </p:txBody>
      </p:sp>
      <p:sp>
        <p:nvSpPr>
          <p:cNvPr id="3" name="Slide Number Placeholder 2">
            <a:extLst>
              <a:ext uri="{C183D7F6-B498-43B3-948B-1728B52AA6E4}">
                <adec:decorative xmlns:adec="http://schemas.microsoft.com/office/drawing/2017/decorative" val="1"/>
              </a:ext>
            </a:extLst>
          </p:cNvPr>
          <p:cNvSpPr>
            <a:spLocks noGrp="1"/>
          </p:cNvSpPr>
          <p:nvPr>
            <p:ph type="sldNum" sz="quarter" idx="12"/>
          </p:nvPr>
        </p:nvSpPr>
        <p:spPr/>
        <p:txBody>
          <a:bodyPr/>
          <a:lstStyle/>
          <a:p>
            <a:fld id="{7AA28999-D008-419E-9628-EE1C64F81F4C}" type="slidenum">
              <a:rPr lang="en-US" smtClean="0"/>
              <a:pPr/>
              <a:t>29</a:t>
            </a:fld>
            <a:endParaRPr lang="en-US" dirty="0"/>
          </a:p>
        </p:txBody>
      </p:sp>
    </p:spTree>
    <p:extLst>
      <p:ext uri="{BB962C8B-B14F-4D97-AF65-F5344CB8AC3E}">
        <p14:creationId xmlns:p14="http://schemas.microsoft.com/office/powerpoint/2010/main" val="3605404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304802"/>
            <a:ext cx="5029200" cy="1143000"/>
          </a:xfrm>
        </p:spPr>
        <p:txBody>
          <a:bodyPr/>
          <a:lstStyle/>
          <a:p>
            <a:pPr algn="l"/>
            <a:r>
              <a:rPr lang="en-US" dirty="0"/>
              <a:t>Webinar Logistics</a:t>
            </a:r>
          </a:p>
        </p:txBody>
      </p:sp>
      <p:sp>
        <p:nvSpPr>
          <p:cNvPr id="3" name="Content Placeholder 2"/>
          <p:cNvSpPr>
            <a:spLocks noGrp="1"/>
          </p:cNvSpPr>
          <p:nvPr>
            <p:ph idx="1"/>
          </p:nvPr>
        </p:nvSpPr>
        <p:spPr>
          <a:xfrm>
            <a:off x="457200" y="1752600"/>
            <a:ext cx="8229600" cy="3886200"/>
          </a:xfrm>
        </p:spPr>
        <p:txBody>
          <a:bodyPr>
            <a:normAutofit fontScale="92500" lnSpcReduction="10000"/>
          </a:bodyPr>
          <a:lstStyle/>
          <a:p>
            <a:r>
              <a:rPr lang="en-US" sz="2000" dirty="0"/>
              <a:t>Participants will be muted during this webinar. You can use the </a:t>
            </a:r>
            <a:r>
              <a:rPr lang="en-US" sz="2000" b="1" dirty="0"/>
              <a:t>chat</a:t>
            </a:r>
            <a:r>
              <a:rPr lang="en-US" sz="2000" dirty="0"/>
              <a:t> feature in Zoom to post questions and communicate with the hosts. </a:t>
            </a:r>
          </a:p>
          <a:p>
            <a:endParaRPr lang="en-US" sz="2000" dirty="0"/>
          </a:p>
          <a:p>
            <a:r>
              <a:rPr lang="en-US" sz="2000" dirty="0"/>
              <a:t>Toward the end of the webinar, our speakers will have an opportunity to </a:t>
            </a:r>
            <a:r>
              <a:rPr lang="en-US" sz="2000" b="1" dirty="0"/>
              <a:t>respond to questions </a:t>
            </a:r>
            <a:r>
              <a:rPr lang="en-US" sz="2000" dirty="0"/>
              <a:t>that have been entered into </a:t>
            </a:r>
            <a:r>
              <a:rPr lang="en-US" sz="2000" b="1" dirty="0"/>
              <a:t>chat</a:t>
            </a:r>
            <a:r>
              <a:rPr lang="en-US" sz="2000" dirty="0"/>
              <a:t>.</a:t>
            </a:r>
          </a:p>
          <a:p>
            <a:endParaRPr lang="en-US" sz="2000" dirty="0"/>
          </a:p>
          <a:p>
            <a:r>
              <a:rPr lang="en-US" sz="2000" dirty="0"/>
              <a:t>The webinar will be live captioned in English.</a:t>
            </a:r>
          </a:p>
          <a:p>
            <a:pPr lvl="1"/>
            <a:r>
              <a:rPr lang="en-US" sz="2000" dirty="0"/>
              <a:t>Live English captions can be accessed by clicking the “CC” button at the bottom of your Zoom screen. </a:t>
            </a:r>
          </a:p>
          <a:p>
            <a:pPr lvl="1"/>
            <a:endParaRPr lang="en-US" sz="2000" dirty="0"/>
          </a:p>
          <a:p>
            <a:r>
              <a:rPr lang="en-US" sz="2000" dirty="0"/>
              <a:t>This live webinar includes an evaluation poll at the end of the session. </a:t>
            </a:r>
          </a:p>
          <a:p>
            <a:pPr marL="0" indent="0">
              <a:buNone/>
            </a:pPr>
            <a:br>
              <a:rPr lang="en-US" sz="1800" dirty="0">
                <a:solidFill>
                  <a:srgbClr val="000000"/>
                </a:solidFill>
                <a:effectLst/>
                <a:latin typeface="Open Sans" panose="020B0606030504020204" pitchFamily="34" charset="0"/>
                <a:ea typeface="Calibri" panose="020F0502020204030204" pitchFamily="34" charset="0"/>
              </a:rPr>
            </a:b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US" dirty="0"/>
          </a:p>
          <a:p>
            <a:endParaRPr lang="en-US" dirty="0"/>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12"/>
          </p:nvPr>
        </p:nvSpPr>
        <p:spPr/>
        <p:txBody>
          <a:bodyPr/>
          <a:lstStyle/>
          <a:p>
            <a:fld id="{7AA28999-D008-419E-9628-EE1C64F81F4C}" type="slidenum">
              <a:rPr lang="en-US" smtClean="0"/>
              <a:pPr/>
              <a:t>3</a:t>
            </a:fld>
            <a:endParaRPr lang="en-US" dirty="0"/>
          </a:p>
        </p:txBody>
      </p:sp>
      <p:pic>
        <p:nvPicPr>
          <p:cNvPr id="5" name="Picture 17">
            <a:extLst>
              <a:ext uri="{FF2B5EF4-FFF2-40B4-BE49-F238E27FC236}">
                <a16:creationId xmlns:a16="http://schemas.microsoft.com/office/drawing/2014/main" id="{5F540689-442F-5440-2EC9-458DD853A543}"/>
              </a:ext>
              <a:ext uri="{C183D7F6-B498-43B3-948B-1728B52AA6E4}">
                <adec:decorative xmlns:adec="http://schemas.microsoft.com/office/drawing/2017/decorative" val="1"/>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6172200" y="5638800"/>
            <a:ext cx="2952750"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5483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a:xfrm>
            <a:off x="457200" y="1600200"/>
            <a:ext cx="8229600" cy="3962399"/>
          </a:xfrm>
        </p:spPr>
        <p:txBody>
          <a:bodyPr>
            <a:normAutofit/>
          </a:bodyPr>
          <a:lstStyle/>
          <a:p>
            <a:r>
              <a:rPr lang="en-US" sz="2400" dirty="0"/>
              <a:t>The Medicaid Waiver application – an Overview</a:t>
            </a:r>
          </a:p>
          <a:p>
            <a:endParaRPr lang="en-US" sz="2400" dirty="0"/>
          </a:p>
          <a:p>
            <a:r>
              <a:rPr lang="en-US" sz="2400" dirty="0"/>
              <a:t>Participant Rights: Appendix F</a:t>
            </a:r>
          </a:p>
          <a:p>
            <a:pPr marL="0" indent="0">
              <a:buNone/>
            </a:pPr>
            <a:endParaRPr lang="en-US" sz="2400" dirty="0"/>
          </a:p>
          <a:p>
            <a:r>
              <a:rPr lang="en-US" sz="2400" dirty="0">
                <a:solidFill>
                  <a:srgbClr val="000000"/>
                </a:solidFill>
                <a:ea typeface="Calibri" panose="020F0502020204030204" pitchFamily="34" charset="0"/>
              </a:rPr>
              <a:t>Questions and Answers</a:t>
            </a:r>
          </a:p>
          <a:p>
            <a:pPr marL="0" indent="0">
              <a:buNone/>
            </a:pPr>
            <a:endParaRPr lang="en-US" sz="2400" dirty="0">
              <a:solidFill>
                <a:srgbClr val="000000"/>
              </a:solidFill>
              <a:ea typeface="Calibri" panose="020F0502020204030204" pitchFamily="34" charset="0"/>
            </a:endParaRPr>
          </a:p>
          <a:p>
            <a:r>
              <a:rPr lang="en-US" sz="2400" dirty="0">
                <a:solidFill>
                  <a:srgbClr val="000000"/>
                </a:solidFill>
                <a:effectLst/>
                <a:ea typeface="Calibri" panose="020F0502020204030204" pitchFamily="34" charset="0"/>
              </a:rPr>
              <a:t>Closing Comments and Evaluation Poll</a:t>
            </a:r>
            <a:br>
              <a:rPr lang="en-US" sz="1800" dirty="0">
                <a:solidFill>
                  <a:srgbClr val="000000"/>
                </a:solidFill>
                <a:effectLst/>
                <a:latin typeface="Open Sans" panose="020B0606030504020204" pitchFamily="34" charset="0"/>
                <a:ea typeface="Calibri" panose="020F0502020204030204" pitchFamily="34" charset="0"/>
              </a:rPr>
            </a:b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US" dirty="0"/>
          </a:p>
          <a:p>
            <a:endParaRPr lang="en-US" dirty="0"/>
          </a:p>
        </p:txBody>
      </p:sp>
      <p:sp>
        <p:nvSpPr>
          <p:cNvPr id="4" name="Slide Number Placeholder 3">
            <a:extLst>
              <a:ext uri="{C183D7F6-B498-43B3-948B-1728B52AA6E4}">
                <adec:decorative xmlns:adec="http://schemas.microsoft.com/office/drawing/2017/decorative" val="1"/>
              </a:ext>
            </a:extLst>
          </p:cNvPr>
          <p:cNvSpPr>
            <a:spLocks noGrp="1"/>
          </p:cNvSpPr>
          <p:nvPr>
            <p:ph type="sldNum" sz="quarter" idx="12"/>
          </p:nvPr>
        </p:nvSpPr>
        <p:spPr/>
        <p:txBody>
          <a:bodyPr/>
          <a:lstStyle/>
          <a:p>
            <a:fld id="{7AA28999-D008-419E-9628-EE1C64F81F4C}" type="slidenum">
              <a:rPr lang="en-US" smtClean="0"/>
              <a:pPr/>
              <a:t>4</a:t>
            </a:fld>
            <a:endParaRPr lang="en-US" dirty="0"/>
          </a:p>
        </p:txBody>
      </p:sp>
      <p:pic>
        <p:nvPicPr>
          <p:cNvPr id="5" name="Picture 17">
            <a:extLst>
              <a:ext uri="{FF2B5EF4-FFF2-40B4-BE49-F238E27FC236}">
                <a16:creationId xmlns:a16="http://schemas.microsoft.com/office/drawing/2014/main" id="{EF02FA93-461A-6F80-26BC-84CB0A555CE5}"/>
              </a:ext>
              <a:ext uri="{C183D7F6-B498-43B3-948B-1728B52AA6E4}">
                <adec:decorative xmlns:adec="http://schemas.microsoft.com/office/drawing/2017/decorative" val="1"/>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6172200" y="5638800"/>
            <a:ext cx="2952750"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3656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1A3E1-D456-4237-A703-10DD35AB459C}"/>
              </a:ext>
            </a:extLst>
          </p:cNvPr>
          <p:cNvSpPr>
            <a:spLocks noGrp="1"/>
          </p:cNvSpPr>
          <p:nvPr>
            <p:ph type="title"/>
          </p:nvPr>
        </p:nvSpPr>
        <p:spPr/>
        <p:txBody>
          <a:bodyPr>
            <a:normAutofit fontScale="90000"/>
          </a:bodyPr>
          <a:lstStyle/>
          <a:p>
            <a:r>
              <a:rPr lang="en-US" dirty="0"/>
              <a:t>Why the Waiver Application is Important</a:t>
            </a:r>
          </a:p>
        </p:txBody>
      </p:sp>
      <p:sp>
        <p:nvSpPr>
          <p:cNvPr id="3" name="Content Placeholder 2">
            <a:extLst>
              <a:ext uri="{FF2B5EF4-FFF2-40B4-BE49-F238E27FC236}">
                <a16:creationId xmlns:a16="http://schemas.microsoft.com/office/drawing/2014/main" id="{A235B8ED-3FB0-464B-BD56-B386FF661173}"/>
              </a:ext>
            </a:extLst>
          </p:cNvPr>
          <p:cNvSpPr>
            <a:spLocks noGrp="1"/>
          </p:cNvSpPr>
          <p:nvPr>
            <p:ph idx="1"/>
          </p:nvPr>
        </p:nvSpPr>
        <p:spPr/>
        <p:txBody>
          <a:bodyPr>
            <a:normAutofit fontScale="77500" lnSpcReduction="20000"/>
          </a:bodyPr>
          <a:lstStyle/>
          <a:p>
            <a:r>
              <a:rPr lang="en-US" dirty="0"/>
              <a:t>States describe</a:t>
            </a:r>
          </a:p>
          <a:p>
            <a:pPr lvl="1"/>
            <a:r>
              <a:rPr lang="en-US" dirty="0"/>
              <a:t>Who and how many people they will serve  </a:t>
            </a:r>
          </a:p>
          <a:p>
            <a:pPr lvl="1"/>
            <a:r>
              <a:rPr lang="en-US" dirty="0"/>
              <a:t>What services they will provide and how much</a:t>
            </a:r>
          </a:p>
          <a:p>
            <a:pPr lvl="1"/>
            <a:r>
              <a:rPr lang="en-US" dirty="0"/>
              <a:t>What protections are in place</a:t>
            </a:r>
          </a:p>
          <a:p>
            <a:pPr lvl="1"/>
            <a:r>
              <a:rPr lang="en-US" dirty="0"/>
              <a:t>Whether people can self-direct and family members can be paid</a:t>
            </a:r>
          </a:p>
          <a:p>
            <a:pPr lvl="1"/>
            <a:r>
              <a:rPr lang="en-US" dirty="0"/>
              <a:t>How they will follow the HCBS Rule</a:t>
            </a:r>
          </a:p>
          <a:p>
            <a:pPr lvl="1"/>
            <a:endParaRPr lang="en-US" dirty="0"/>
          </a:p>
          <a:p>
            <a:r>
              <a:rPr lang="en-US" dirty="0"/>
              <a:t>When CMS approves the application, the state must implement it as approved. Only what is in the waiver can be provided. </a:t>
            </a:r>
          </a:p>
        </p:txBody>
      </p:sp>
      <p:sp>
        <p:nvSpPr>
          <p:cNvPr id="4" name="Slide Number Placeholder 3">
            <a:extLst>
              <a:ext uri="{FF2B5EF4-FFF2-40B4-BE49-F238E27FC236}">
                <a16:creationId xmlns:a16="http://schemas.microsoft.com/office/drawing/2014/main" id="{5C32797C-1A88-4C33-B3AF-6A3E4F8F47D0}"/>
              </a:ext>
              <a:ext uri="{C183D7F6-B498-43B3-948B-1728B52AA6E4}">
                <adec:decorative xmlns:adec="http://schemas.microsoft.com/office/drawing/2017/decorative" val="1"/>
              </a:ext>
            </a:extLst>
          </p:cNvPr>
          <p:cNvSpPr>
            <a:spLocks noGrp="1"/>
          </p:cNvSpPr>
          <p:nvPr>
            <p:ph type="sldNum" sz="quarter" idx="12"/>
          </p:nvPr>
        </p:nvSpPr>
        <p:spPr/>
        <p:txBody>
          <a:bodyPr/>
          <a:lstStyle/>
          <a:p>
            <a:fld id="{7AA28999-D008-419E-9628-EE1C64F81F4C}" type="slidenum">
              <a:rPr lang="en-US" smtClean="0"/>
              <a:pPr/>
              <a:t>5</a:t>
            </a:fld>
            <a:endParaRPr lang="en-US" dirty="0"/>
          </a:p>
        </p:txBody>
      </p:sp>
      <p:pic>
        <p:nvPicPr>
          <p:cNvPr id="5" name="Picture 17">
            <a:extLst>
              <a:ext uri="{FF2B5EF4-FFF2-40B4-BE49-F238E27FC236}">
                <a16:creationId xmlns:a16="http://schemas.microsoft.com/office/drawing/2014/main" id="{42225133-3DF1-4D71-8B12-5E37D4388766}"/>
              </a:ext>
              <a:ext uri="{C183D7F6-B498-43B3-948B-1728B52AA6E4}">
                <adec:decorative xmlns:adec="http://schemas.microsoft.com/office/drawing/2017/decorative" val="1"/>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6172200" y="5638800"/>
            <a:ext cx="2952750"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4473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1915(c) v. Other Authorities</a:t>
            </a:r>
          </a:p>
        </p:txBody>
      </p:sp>
      <p:sp>
        <p:nvSpPr>
          <p:cNvPr id="3" name="Content Placeholder 2"/>
          <p:cNvSpPr>
            <a:spLocks noGrp="1"/>
          </p:cNvSpPr>
          <p:nvPr>
            <p:ph idx="1"/>
          </p:nvPr>
        </p:nvSpPr>
        <p:spPr/>
        <p:txBody>
          <a:bodyPr>
            <a:normAutofit lnSpcReduction="10000"/>
          </a:bodyPr>
          <a:lstStyle/>
          <a:p>
            <a:r>
              <a:rPr lang="en-US" dirty="0"/>
              <a:t>Many states operate HCBS that are 1915(c) – this Webinar only discusses requirements in 1915(c) waivers.</a:t>
            </a:r>
          </a:p>
          <a:p>
            <a:r>
              <a:rPr lang="en-US" dirty="0"/>
              <a:t>States may provide similar programs under authorities like Section 1115 Demonstrations but they may have similar, but not identical requirements as 1915(c) waivers. Look to the approved document</a:t>
            </a:r>
            <a:endParaRPr lang="en-US" dirty="0">
              <a:highlight>
                <a:srgbClr val="FFFF00"/>
              </a:highlight>
            </a:endParaRPr>
          </a:p>
        </p:txBody>
      </p:sp>
      <p:sp>
        <p:nvSpPr>
          <p:cNvPr id="4" name="Slide Number Placeholder 3"/>
          <p:cNvSpPr>
            <a:spLocks noGrp="1"/>
          </p:cNvSpPr>
          <p:nvPr>
            <p:ph type="sldNum" sz="quarter" idx="12"/>
          </p:nvPr>
        </p:nvSpPr>
        <p:spPr/>
        <p:txBody>
          <a:bodyPr/>
          <a:lstStyle/>
          <a:p>
            <a:fld id="{7AA28999-D008-419E-9628-EE1C64F81F4C}" type="slidenum">
              <a:rPr lang="en-US" smtClean="0"/>
              <a:pPr/>
              <a:t>6</a:t>
            </a:fld>
            <a:endParaRPr lang="en-US" dirty="0"/>
          </a:p>
        </p:txBody>
      </p:sp>
    </p:spTree>
    <p:extLst>
      <p:ext uri="{BB962C8B-B14F-4D97-AF65-F5344CB8AC3E}">
        <p14:creationId xmlns:p14="http://schemas.microsoft.com/office/powerpoint/2010/main" val="1869094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AA5EB-C035-435F-808A-BF1C5D062DB9}"/>
              </a:ext>
            </a:extLst>
          </p:cNvPr>
          <p:cNvSpPr>
            <a:spLocks noGrp="1"/>
          </p:cNvSpPr>
          <p:nvPr>
            <p:ph type="title"/>
          </p:nvPr>
        </p:nvSpPr>
        <p:spPr/>
        <p:txBody>
          <a:bodyPr>
            <a:normAutofit/>
          </a:bodyPr>
          <a:lstStyle/>
          <a:p>
            <a:r>
              <a:rPr lang="en-US" dirty="0"/>
              <a:t>The Waiver Application</a:t>
            </a:r>
          </a:p>
        </p:txBody>
      </p:sp>
      <p:sp>
        <p:nvSpPr>
          <p:cNvPr id="3" name="Content Placeholder 2">
            <a:extLst>
              <a:ext uri="{FF2B5EF4-FFF2-40B4-BE49-F238E27FC236}">
                <a16:creationId xmlns:a16="http://schemas.microsoft.com/office/drawing/2014/main" id="{AA8C85BB-C9EB-4C85-B136-2A983AEB1C57}"/>
              </a:ext>
            </a:extLst>
          </p:cNvPr>
          <p:cNvSpPr>
            <a:spLocks noGrp="1"/>
          </p:cNvSpPr>
          <p:nvPr>
            <p:ph sz="half" idx="1"/>
          </p:nvPr>
        </p:nvSpPr>
        <p:spPr>
          <a:xfrm>
            <a:off x="464821" y="1371600"/>
            <a:ext cx="4038600" cy="4038600"/>
          </a:xfrm>
        </p:spPr>
        <p:txBody>
          <a:bodyPr>
            <a:normAutofit fontScale="92500" lnSpcReduction="10000"/>
          </a:bodyPr>
          <a:lstStyle/>
          <a:p>
            <a:r>
              <a:rPr lang="en-US" sz="1900" dirty="0"/>
              <a:t>Basic Information: </a:t>
            </a:r>
          </a:p>
          <a:p>
            <a:pPr lvl="1"/>
            <a:r>
              <a:rPr lang="en-US" sz="1900" dirty="0"/>
              <a:t>Identifies level of care</a:t>
            </a:r>
          </a:p>
          <a:p>
            <a:pPr lvl="1"/>
            <a:r>
              <a:rPr lang="en-US" sz="1900" dirty="0"/>
              <a:t>Describes geographic limits </a:t>
            </a:r>
          </a:p>
          <a:p>
            <a:pPr lvl="1"/>
            <a:r>
              <a:rPr lang="en-US" sz="1900" dirty="0"/>
              <a:t>Describes public input</a:t>
            </a:r>
          </a:p>
          <a:p>
            <a:pPr lvl="1"/>
            <a:r>
              <a:rPr lang="en-US" sz="1900" dirty="0"/>
              <a:t>Signature agreeing to meet the assurances. </a:t>
            </a:r>
          </a:p>
          <a:p>
            <a:endParaRPr lang="en-US" sz="1900" dirty="0"/>
          </a:p>
          <a:p>
            <a:r>
              <a:rPr lang="en-US" sz="1900" dirty="0"/>
              <a:t>Appendix A – </a:t>
            </a:r>
            <a:r>
              <a:rPr lang="en-US" sz="1900" kern="1100" dirty="0">
                <a:effectLst/>
                <a:ea typeface="Times New Roman" panose="02020603050405020304" pitchFamily="18" charset="0"/>
              </a:rPr>
              <a:t>Waiver Administration and Operation</a:t>
            </a:r>
          </a:p>
          <a:p>
            <a:endParaRPr lang="en-US" sz="1900" kern="1100" dirty="0">
              <a:effectLst/>
              <a:ea typeface="Times New Roman" panose="02020603050405020304" pitchFamily="18" charset="0"/>
            </a:endParaRPr>
          </a:p>
          <a:p>
            <a:r>
              <a:rPr lang="en-US" sz="1900" dirty="0"/>
              <a:t>Appendix B – </a:t>
            </a:r>
            <a:r>
              <a:rPr lang="en-US" sz="1900" kern="1100" dirty="0">
                <a:effectLst/>
                <a:ea typeface="Times New Roman" panose="02020603050405020304" pitchFamily="18" charset="0"/>
              </a:rPr>
              <a:t>Access and Eligibility</a:t>
            </a:r>
          </a:p>
          <a:p>
            <a:endParaRPr lang="en-US" sz="1900" kern="1100" dirty="0">
              <a:ea typeface="Times New Roman" panose="02020603050405020304" pitchFamily="18" charset="0"/>
            </a:endParaRPr>
          </a:p>
          <a:p>
            <a:r>
              <a:rPr lang="en-US" sz="1900" kern="1100" dirty="0">
                <a:effectLst/>
                <a:ea typeface="Times New Roman" panose="02020603050405020304" pitchFamily="18" charset="0"/>
              </a:rPr>
              <a:t>Appendix C – Participant Services</a:t>
            </a:r>
            <a:endParaRPr lang="en-US" sz="1900" dirty="0">
              <a:solidFill>
                <a:srgbClr val="0070C0"/>
              </a:solidFill>
            </a:endParaRPr>
          </a:p>
          <a:p>
            <a:endParaRPr lang="en-US" sz="1800" dirty="0"/>
          </a:p>
        </p:txBody>
      </p:sp>
      <p:sp>
        <p:nvSpPr>
          <p:cNvPr id="4" name="Content Placeholder 3">
            <a:extLst>
              <a:ext uri="{FF2B5EF4-FFF2-40B4-BE49-F238E27FC236}">
                <a16:creationId xmlns:a16="http://schemas.microsoft.com/office/drawing/2014/main" id="{04B81001-BB7E-4C68-B1CB-0EAF5088EA52}"/>
              </a:ext>
            </a:extLst>
          </p:cNvPr>
          <p:cNvSpPr>
            <a:spLocks noGrp="1"/>
          </p:cNvSpPr>
          <p:nvPr>
            <p:ph sz="half" idx="2"/>
          </p:nvPr>
        </p:nvSpPr>
        <p:spPr>
          <a:xfrm>
            <a:off x="4640579" y="1455738"/>
            <a:ext cx="4038600" cy="4038600"/>
          </a:xfrm>
        </p:spPr>
        <p:txBody>
          <a:bodyPr>
            <a:noAutofit/>
          </a:bodyPr>
          <a:lstStyle/>
          <a:p>
            <a:r>
              <a:rPr lang="en-US" sz="1600" dirty="0"/>
              <a:t>Appendix D – Participant-Centered Service Planning</a:t>
            </a:r>
          </a:p>
          <a:p>
            <a:endParaRPr lang="en-US" sz="1600" dirty="0"/>
          </a:p>
          <a:p>
            <a:r>
              <a:rPr lang="en-US" sz="1600" dirty="0"/>
              <a:t>Appendix E – Participant Direction</a:t>
            </a:r>
          </a:p>
          <a:p>
            <a:endParaRPr lang="en-US" sz="1800" u="sng" dirty="0"/>
          </a:p>
          <a:p>
            <a:r>
              <a:rPr lang="en-US" sz="1800" b="1" u="sng" dirty="0">
                <a:solidFill>
                  <a:srgbClr val="FF0000"/>
                </a:solidFill>
              </a:rPr>
              <a:t>Appendix F – Participant Rights</a:t>
            </a:r>
          </a:p>
          <a:p>
            <a:endParaRPr lang="en-US" sz="1800" u="sng" dirty="0"/>
          </a:p>
          <a:p>
            <a:r>
              <a:rPr lang="en-US" sz="1600" dirty="0"/>
              <a:t>Appendix G – Safeguards</a:t>
            </a:r>
          </a:p>
          <a:p>
            <a:endParaRPr lang="en-US" sz="1600" dirty="0"/>
          </a:p>
          <a:p>
            <a:r>
              <a:rPr lang="en-US" sz="1600" dirty="0"/>
              <a:t>Appendix H – Quality</a:t>
            </a:r>
          </a:p>
          <a:p>
            <a:endParaRPr lang="en-US" sz="1600" dirty="0"/>
          </a:p>
          <a:p>
            <a:r>
              <a:rPr lang="en-US" sz="1600" dirty="0"/>
              <a:t>Appendix I – Financial Accountability</a:t>
            </a:r>
          </a:p>
          <a:p>
            <a:endParaRPr lang="en-US" sz="1600" dirty="0"/>
          </a:p>
          <a:p>
            <a:r>
              <a:rPr lang="en-US" sz="1600" dirty="0"/>
              <a:t>Appendix J – Cost Neutrality</a:t>
            </a:r>
          </a:p>
        </p:txBody>
      </p:sp>
    </p:spTree>
    <p:extLst>
      <p:ext uri="{BB962C8B-B14F-4D97-AF65-F5344CB8AC3E}">
        <p14:creationId xmlns:p14="http://schemas.microsoft.com/office/powerpoint/2010/main" val="188321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D9FB2-75A5-30BC-2D12-114DE348D72D}"/>
              </a:ext>
            </a:extLst>
          </p:cNvPr>
          <p:cNvSpPr>
            <a:spLocks noGrp="1"/>
          </p:cNvSpPr>
          <p:nvPr>
            <p:ph type="title"/>
          </p:nvPr>
        </p:nvSpPr>
        <p:spPr/>
        <p:txBody>
          <a:bodyPr/>
          <a:lstStyle/>
          <a:p>
            <a:r>
              <a:rPr lang="en-US" dirty="0"/>
              <a:t>Appendix F Participant Rights</a:t>
            </a:r>
          </a:p>
        </p:txBody>
      </p:sp>
      <p:sp>
        <p:nvSpPr>
          <p:cNvPr id="5" name="Slide Number Placeholder 4">
            <a:extLst>
              <a:ext uri="{FF2B5EF4-FFF2-40B4-BE49-F238E27FC236}">
                <a16:creationId xmlns:a16="http://schemas.microsoft.com/office/drawing/2014/main" id="{C94EBA95-FDC8-AC1F-959E-764F827F1E88}"/>
              </a:ext>
            </a:extLst>
          </p:cNvPr>
          <p:cNvSpPr>
            <a:spLocks noGrp="1"/>
          </p:cNvSpPr>
          <p:nvPr>
            <p:ph type="sldNum" sz="quarter" idx="12"/>
          </p:nvPr>
        </p:nvSpPr>
        <p:spPr/>
        <p:txBody>
          <a:bodyPr/>
          <a:lstStyle/>
          <a:p>
            <a:fld id="{7AA28999-D008-419E-9628-EE1C64F81F4C}" type="slidenum">
              <a:rPr lang="en-US" smtClean="0"/>
              <a:pPr/>
              <a:t>8</a:t>
            </a:fld>
            <a:endParaRPr lang="en-US" dirty="0"/>
          </a:p>
        </p:txBody>
      </p:sp>
      <p:graphicFrame>
        <p:nvGraphicFramePr>
          <p:cNvPr id="4" name="Diagram 3" descr="This diagram shows the three processes available under Appendix F to help safeguard participant rights: fair hearings, dispute resolution, and a grievance or complaint system.">
            <a:extLst>
              <a:ext uri="{FF2B5EF4-FFF2-40B4-BE49-F238E27FC236}">
                <a16:creationId xmlns:a16="http://schemas.microsoft.com/office/drawing/2014/main" id="{1B87F819-EE56-90E7-C7C2-D7F88C9749D6}"/>
              </a:ext>
            </a:extLst>
          </p:cNvPr>
          <p:cNvGraphicFramePr/>
          <p:nvPr>
            <p:extLst>
              <p:ext uri="{D42A27DB-BD31-4B8C-83A1-F6EECF244321}">
                <p14:modId xmlns:p14="http://schemas.microsoft.com/office/powerpoint/2010/main" val="1532206567"/>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9518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FACC5-2162-CB09-0743-3BA4DDA5D014}"/>
              </a:ext>
            </a:extLst>
          </p:cNvPr>
          <p:cNvSpPr>
            <a:spLocks noGrp="1"/>
          </p:cNvSpPr>
          <p:nvPr>
            <p:ph type="title"/>
          </p:nvPr>
        </p:nvSpPr>
        <p:spPr/>
        <p:txBody>
          <a:bodyPr/>
          <a:lstStyle/>
          <a:p>
            <a:r>
              <a:rPr lang="en-US" dirty="0"/>
              <a:t>Required vs. Optional</a:t>
            </a:r>
          </a:p>
        </p:txBody>
      </p:sp>
      <p:sp>
        <p:nvSpPr>
          <p:cNvPr id="6" name="Text Placeholder 5">
            <a:extLst>
              <a:ext uri="{FF2B5EF4-FFF2-40B4-BE49-F238E27FC236}">
                <a16:creationId xmlns:a16="http://schemas.microsoft.com/office/drawing/2014/main" id="{E91BF57F-FBB4-5ACC-FB4C-3BBCAEC97576}"/>
              </a:ext>
            </a:extLst>
          </p:cNvPr>
          <p:cNvSpPr>
            <a:spLocks noGrp="1"/>
          </p:cNvSpPr>
          <p:nvPr>
            <p:ph type="body" idx="1"/>
          </p:nvPr>
        </p:nvSpPr>
        <p:spPr>
          <a:solidFill>
            <a:schemeClr val="accent4">
              <a:lumMod val="75000"/>
            </a:schemeClr>
          </a:solidFill>
          <a:ln>
            <a:solidFill>
              <a:schemeClr val="tx1"/>
            </a:solidFill>
          </a:ln>
        </p:spPr>
        <p:txBody>
          <a:bodyPr/>
          <a:lstStyle/>
          <a:p>
            <a:pPr algn="ctr"/>
            <a:r>
              <a:rPr lang="en-US" dirty="0">
                <a:solidFill>
                  <a:schemeClr val="bg1"/>
                </a:solidFill>
              </a:rPr>
              <a:t>Required</a:t>
            </a:r>
          </a:p>
        </p:txBody>
      </p:sp>
      <p:sp>
        <p:nvSpPr>
          <p:cNvPr id="3" name="Content Placeholder 2">
            <a:extLst>
              <a:ext uri="{FF2B5EF4-FFF2-40B4-BE49-F238E27FC236}">
                <a16:creationId xmlns:a16="http://schemas.microsoft.com/office/drawing/2014/main" id="{E4AFAA16-6CB1-1CAF-5BC7-82C9407D80EE}"/>
              </a:ext>
            </a:extLst>
          </p:cNvPr>
          <p:cNvSpPr>
            <a:spLocks noGrp="1"/>
          </p:cNvSpPr>
          <p:nvPr>
            <p:ph sz="half" idx="2"/>
          </p:nvPr>
        </p:nvSpPr>
        <p:spPr>
          <a:xfrm>
            <a:off x="457200" y="2174875"/>
            <a:ext cx="4040188" cy="3235325"/>
          </a:xfrm>
          <a:solidFill>
            <a:schemeClr val="tx2">
              <a:lumMod val="20000"/>
              <a:lumOff val="80000"/>
            </a:schemeClr>
          </a:solidFill>
          <a:ln>
            <a:solidFill>
              <a:schemeClr val="tx1"/>
            </a:solidFill>
          </a:ln>
        </p:spPr>
        <p:txBody>
          <a:bodyPr/>
          <a:lstStyle/>
          <a:p>
            <a:r>
              <a:rPr lang="en-US" dirty="0">
                <a:latin typeface="+mj-lt"/>
              </a:rPr>
              <a:t>Fair Hearing </a:t>
            </a:r>
          </a:p>
          <a:p>
            <a:pPr marL="0" indent="0">
              <a:buNone/>
            </a:pPr>
            <a:r>
              <a:rPr lang="en-US" kern="1100" dirty="0">
                <a:effectLst/>
                <a:latin typeface="+mj-lt"/>
                <a:ea typeface="Times New Roman" panose="02020603050405020304" pitchFamily="18" charset="0"/>
              </a:rPr>
              <a:t>     42 CFR § 431.210; </a:t>
            </a:r>
          </a:p>
          <a:p>
            <a:pPr marL="0" indent="398463">
              <a:buNone/>
            </a:pPr>
            <a:r>
              <a:rPr lang="en-US" kern="1100" dirty="0">
                <a:ea typeface="Times New Roman" panose="02020603050405020304" pitchFamily="18" charset="0"/>
              </a:rPr>
              <a:t>42 CFR § 438 subpart F </a:t>
            </a:r>
          </a:p>
          <a:p>
            <a:pPr marL="0" indent="398463">
              <a:buNone/>
            </a:pPr>
            <a:r>
              <a:rPr lang="en-US" kern="1100" dirty="0">
                <a:ea typeface="Times New Roman" panose="02020603050405020304" pitchFamily="18" charset="0"/>
              </a:rPr>
              <a:t>	(managed care) </a:t>
            </a:r>
            <a:endParaRPr lang="en-US" sz="2000" dirty="0"/>
          </a:p>
        </p:txBody>
      </p:sp>
      <p:sp>
        <p:nvSpPr>
          <p:cNvPr id="7" name="Text Placeholder 6">
            <a:extLst>
              <a:ext uri="{FF2B5EF4-FFF2-40B4-BE49-F238E27FC236}">
                <a16:creationId xmlns:a16="http://schemas.microsoft.com/office/drawing/2014/main" id="{E99B4C7D-2904-83C8-B4C4-E966C94C79DF}"/>
              </a:ext>
            </a:extLst>
          </p:cNvPr>
          <p:cNvSpPr>
            <a:spLocks noGrp="1"/>
          </p:cNvSpPr>
          <p:nvPr>
            <p:ph type="body" sz="quarter" idx="3"/>
          </p:nvPr>
        </p:nvSpPr>
        <p:spPr>
          <a:solidFill>
            <a:schemeClr val="accent4">
              <a:lumMod val="75000"/>
            </a:schemeClr>
          </a:solidFill>
          <a:ln>
            <a:solidFill>
              <a:schemeClr val="tx1"/>
            </a:solidFill>
          </a:ln>
        </p:spPr>
        <p:txBody>
          <a:bodyPr/>
          <a:lstStyle/>
          <a:p>
            <a:pPr algn="ctr"/>
            <a:r>
              <a:rPr lang="en-US" dirty="0">
                <a:solidFill>
                  <a:schemeClr val="bg1"/>
                </a:solidFill>
              </a:rPr>
              <a:t>Optional</a:t>
            </a:r>
          </a:p>
        </p:txBody>
      </p:sp>
      <p:sp>
        <p:nvSpPr>
          <p:cNvPr id="4" name="Content Placeholder 3">
            <a:extLst>
              <a:ext uri="{FF2B5EF4-FFF2-40B4-BE49-F238E27FC236}">
                <a16:creationId xmlns:a16="http://schemas.microsoft.com/office/drawing/2014/main" id="{1F93696B-0A5C-913D-8EB0-CED4A080E47A}"/>
              </a:ext>
            </a:extLst>
          </p:cNvPr>
          <p:cNvSpPr>
            <a:spLocks noGrp="1"/>
          </p:cNvSpPr>
          <p:nvPr>
            <p:ph sz="quarter" idx="4"/>
          </p:nvPr>
        </p:nvSpPr>
        <p:spPr>
          <a:xfrm>
            <a:off x="4645025" y="2174875"/>
            <a:ext cx="4041775" cy="3235325"/>
          </a:xfrm>
          <a:solidFill>
            <a:schemeClr val="tx2">
              <a:lumMod val="20000"/>
              <a:lumOff val="80000"/>
            </a:schemeClr>
          </a:solidFill>
          <a:ln>
            <a:solidFill>
              <a:schemeClr val="tx1"/>
            </a:solidFill>
          </a:ln>
        </p:spPr>
        <p:txBody>
          <a:bodyPr/>
          <a:lstStyle/>
          <a:p>
            <a:r>
              <a:rPr lang="en-US" dirty="0"/>
              <a:t>Dispute Resolution</a:t>
            </a:r>
          </a:p>
          <a:p>
            <a:endParaRPr lang="en-US" dirty="0"/>
          </a:p>
          <a:p>
            <a:r>
              <a:rPr lang="en-US" dirty="0"/>
              <a:t>Grievance/Complaint System</a:t>
            </a:r>
          </a:p>
        </p:txBody>
      </p:sp>
      <p:sp>
        <p:nvSpPr>
          <p:cNvPr id="5" name="Slide Number Placeholder 4">
            <a:extLst>
              <a:ext uri="{FF2B5EF4-FFF2-40B4-BE49-F238E27FC236}">
                <a16:creationId xmlns:a16="http://schemas.microsoft.com/office/drawing/2014/main" id="{2AC4DF2D-878E-AD4F-07CE-B076270F12BE}"/>
              </a:ext>
            </a:extLst>
          </p:cNvPr>
          <p:cNvSpPr>
            <a:spLocks noGrp="1"/>
          </p:cNvSpPr>
          <p:nvPr>
            <p:ph type="sldNum" sz="quarter" idx="12"/>
          </p:nvPr>
        </p:nvSpPr>
        <p:spPr/>
        <p:txBody>
          <a:bodyPr/>
          <a:lstStyle/>
          <a:p>
            <a:fld id="{7AA28999-D008-419E-9628-EE1C64F81F4C}" type="slidenum">
              <a:rPr lang="en-US" smtClean="0"/>
              <a:pPr/>
              <a:t>9</a:t>
            </a:fld>
            <a:endParaRPr lang="en-US" dirty="0"/>
          </a:p>
        </p:txBody>
      </p:sp>
    </p:spTree>
    <p:extLst>
      <p:ext uri="{BB962C8B-B14F-4D97-AF65-F5344CB8AC3E}">
        <p14:creationId xmlns:p14="http://schemas.microsoft.com/office/powerpoint/2010/main" val="573613427"/>
      </p:ext>
    </p:extLst>
  </p:cSld>
  <p:clrMapOvr>
    <a:masterClrMapping/>
  </p:clrMapOvr>
</p:sld>
</file>

<file path=ppt/theme/theme1.xml><?xml version="1.0" encoding="utf-8"?>
<a:theme xmlns:a="http://schemas.openxmlformats.org/drawingml/2006/main" name="ACLPresentationTemplate_2014">
  <a:themeElements>
    <a:clrScheme name="ACL">
      <a:dk1>
        <a:sysClr val="windowText" lastClr="000000"/>
      </a:dk1>
      <a:lt1>
        <a:sysClr val="window" lastClr="FFFFFF"/>
      </a:lt1>
      <a:dk2>
        <a:srgbClr val="0A4F90"/>
      </a:dk2>
      <a:lt2>
        <a:srgbClr val="FAA21C"/>
      </a:lt2>
      <a:accent1>
        <a:srgbClr val="BF1E2E"/>
      </a:accent1>
      <a:accent2>
        <a:srgbClr val="E3F1FD"/>
      </a:accent2>
      <a:accent3>
        <a:srgbClr val="FAA21C"/>
      </a:accent3>
      <a:accent4>
        <a:srgbClr val="0A4F90"/>
      </a:accent4>
      <a:accent5>
        <a:srgbClr val="C0C0C0"/>
      </a:accent5>
      <a:accent6>
        <a:srgbClr val="777777"/>
      </a:accent6>
      <a:hlink>
        <a:srgbClr val="0033CC"/>
      </a:hlink>
      <a:folHlink>
        <a:srgbClr val="5F006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CLPresentationTemplate  -  Read-Only" id="{28D06A1D-650A-47AF-AED7-F8A65F8B4382}" vid="{1DEAA3E1-3DD0-4D61-B889-D2037A3762D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27280</TotalTime>
  <Words>1898</Words>
  <Application>Microsoft Office PowerPoint</Application>
  <PresentationFormat>On-screen Show (4:3)</PresentationFormat>
  <Paragraphs>258</Paragraphs>
  <Slides>29</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Calibri</vt:lpstr>
      <vt:lpstr>Courier New</vt:lpstr>
      <vt:lpstr>Open Sans</vt:lpstr>
      <vt:lpstr>Segoe UI</vt:lpstr>
      <vt:lpstr>Wingdings</vt:lpstr>
      <vt:lpstr>ACLPresentationTemplate_2014</vt:lpstr>
      <vt:lpstr>The Voices of People with Disabilities and Older Adults</vt:lpstr>
      <vt:lpstr>Welcome</vt:lpstr>
      <vt:lpstr>Webinar Logistics</vt:lpstr>
      <vt:lpstr>Agenda</vt:lpstr>
      <vt:lpstr>Why the Waiver Application is Important</vt:lpstr>
      <vt:lpstr>1915(c) v. Other Authorities</vt:lpstr>
      <vt:lpstr>The Waiver Application</vt:lpstr>
      <vt:lpstr>Appendix F Participant Rights</vt:lpstr>
      <vt:lpstr>Required vs. Optional</vt:lpstr>
      <vt:lpstr>Note: Different Requirements for Managed Care and Fee for Service</vt:lpstr>
      <vt:lpstr>11</vt:lpstr>
      <vt:lpstr>Fair Hearing: Triggers</vt:lpstr>
      <vt:lpstr>Review Criteria Fair Hearing</vt:lpstr>
      <vt:lpstr>Criteria for Fair Hearing, continued</vt:lpstr>
      <vt:lpstr>What is Missing?</vt:lpstr>
      <vt:lpstr>16</vt:lpstr>
      <vt:lpstr>Review Criteria When There is Dispute Resolution</vt:lpstr>
      <vt:lpstr>Managed Care </vt:lpstr>
      <vt:lpstr>19</vt:lpstr>
      <vt:lpstr>Review Criteria When There is Grievance/Complaint System</vt:lpstr>
      <vt:lpstr>NC Example</vt:lpstr>
      <vt:lpstr>More on NC Example</vt:lpstr>
      <vt:lpstr>NC Sample Language in Bulletin</vt:lpstr>
      <vt:lpstr>NC Sample Language, Cont.</vt:lpstr>
      <vt:lpstr>NC Innovations Waiver App. F-1</vt:lpstr>
      <vt:lpstr>How You Can Influence What Services are in the Waiver </vt:lpstr>
      <vt:lpstr>Effective Storytelling/Comments</vt:lpstr>
      <vt:lpstr>State Waiver Applications</vt:lpstr>
      <vt:lpstr>Please put any questions in the chat and give us your honest feedback in the on-screen poll.  Thank you.</vt:lpstr>
    </vt:vector>
  </TitlesOfParts>
  <Company>HHS/ACL/OEA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ACL Presentation Style Template</dc:title>
  <dc:creator>ACL</dc:creator>
  <cp:keywords>ACL, OEA, Template</cp:keywords>
  <cp:lastModifiedBy>ACL</cp:lastModifiedBy>
  <cp:revision>168</cp:revision>
  <dcterms:created xsi:type="dcterms:W3CDTF">2017-03-22T19:20:04Z</dcterms:created>
  <dcterms:modified xsi:type="dcterms:W3CDTF">2023-05-18T19:36:36Z</dcterms:modified>
</cp:coreProperties>
</file>