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26" r:id="rId5"/>
    <p:sldMasterId id="2147483732" r:id="rId6"/>
    <p:sldMasterId id="2147483744" r:id="rId7"/>
    <p:sldMasterId id="2147483765" r:id="rId8"/>
  </p:sldMasterIdLst>
  <p:notesMasterIdLst>
    <p:notesMasterId r:id="rId32"/>
  </p:notesMasterIdLst>
  <p:handoutMasterIdLst>
    <p:handoutMasterId r:id="rId33"/>
  </p:handoutMasterIdLst>
  <p:sldIdLst>
    <p:sldId id="1639" r:id="rId9"/>
    <p:sldId id="2147481632" r:id="rId10"/>
    <p:sldId id="331" r:id="rId11"/>
    <p:sldId id="1769" r:id="rId12"/>
    <p:sldId id="1015" r:id="rId13"/>
    <p:sldId id="1770" r:id="rId14"/>
    <p:sldId id="256" r:id="rId15"/>
    <p:sldId id="260" r:id="rId16"/>
    <p:sldId id="263" r:id="rId17"/>
    <p:sldId id="2147481602" r:id="rId18"/>
    <p:sldId id="2147481612" r:id="rId19"/>
    <p:sldId id="2147481605" r:id="rId20"/>
    <p:sldId id="2147481633" r:id="rId21"/>
    <p:sldId id="2147481635" r:id="rId22"/>
    <p:sldId id="2147481636" r:id="rId23"/>
    <p:sldId id="2147481637" r:id="rId24"/>
    <p:sldId id="2147481607" r:id="rId25"/>
    <p:sldId id="2147481638" r:id="rId26"/>
    <p:sldId id="1539" r:id="rId27"/>
    <p:sldId id="2147481634" r:id="rId28"/>
    <p:sldId id="2147481639" r:id="rId29"/>
    <p:sldId id="333" r:id="rId30"/>
    <p:sldId id="351" r:id="rId31"/>
  </p:sldIdLst>
  <p:sldSz cx="12192000" cy="6858000"/>
  <p:notesSz cx="7010400" cy="9296400"/>
  <p:embeddedFontLst>
    <p:embeddedFont>
      <p:font typeface="Canva Sans" panose="020B0604020202020204" charset="0"/>
      <p:regular r:id="rId34"/>
    </p:embeddedFont>
    <p:embeddedFont>
      <p:font typeface="Canva Sans Bold" panose="020B0604020202020204" charset="0"/>
      <p:regular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  <p:embeddedFont>
      <p:font typeface="Poppins Semi-Bold" panose="020B0604020202020204" charset="0"/>
      <p:regular r:id="rId44"/>
    </p:embeddedFont>
    <p:embeddedFont>
      <p:font typeface="Source Serif Pro" panose="0204060305040502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845721-79C4-9C7D-224C-049D686B7D6D}" name="Serena Lowe" initials="SL" userId="S::ewolaneres_gmail.com#ext#@ncoa.onmicrosoft.com::5aa56b29-218e-4978-ba00-0f95f3ca6d33" providerId="AD"/>
  <p188:author id="{5E6A9F61-8908-DAE9-B12C-3B6528DA6414}" name="Jessica Johnston" initials="JJ" userId="S::jessica.johnston@ncoa.org::b7ea7e15-a864-4246-bc35-4c27ef94d11c" providerId="AD"/>
  <p188:author id="{2451D9AA-4E26-1403-CCA2-54667045E763}" name="Amy Ford" initials="" userId="S::amy.ford.ctr@ncoa.org::17515606-9d28-4899-bb94-6497ecb6e721" providerId="AD"/>
  <p188:author id="{757382E3-790D-DC52-38C0-D1CD0AE73D33}" name="Amy Ford" initials="" userId="S::Amy.Ford.ctr@ncoa.org::17515606-9d28-4899-bb94-6497ecb6e721" providerId="AD"/>
  <p188:author id="{36F811E6-B64F-7671-61DD-A0BFBDF2DC77}" name="Amy Ford" initials="" userId="S::AmyFord@DistilledLLC.onmicrosoft.com::6e9c79e6-ebd5-448f-b1fc-1ab78a586fad" providerId="AD"/>
  <p188:author id="{A1202FE9-F901-3385-4C37-CCA4BB621894}" name="Laura Thorn" initials="LT" userId="S::laura.thorn@ncoa.org::d0a623db-b8c8-444b-be4c-49f1bc3d32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A7A26"/>
    <a:srgbClr val="B48B1D"/>
    <a:srgbClr val="03837D"/>
    <a:srgbClr val="954C00"/>
    <a:srgbClr val="7B7B7B"/>
    <a:srgbClr val="F5393D"/>
    <a:srgbClr val="1989C1"/>
    <a:srgbClr val="8F8F8F"/>
    <a:srgbClr val="257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83657-5DCC-9D52-8765-FE9C2354CE73}" v="19" dt="2026-02-04T19:53:47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7" autoAdjust="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2.xml"/><Relationship Id="rId41" Type="http://schemas.openxmlformats.org/officeDocument/2006/relationships/font" Target="fonts/font8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ugla Ali" userId="S::salugla.ali@ncoa.org::e2e784be-4026-4d37-89e5-be36cac533cc" providerId="AD" clId="Web-{7B183657-5DCC-9D52-8765-FE9C2354CE73}"/>
    <pc:docChg chg="modSld">
      <pc:chgData name="Salugla Ali" userId="S::salugla.ali@ncoa.org::e2e784be-4026-4d37-89e5-be36cac533cc" providerId="AD" clId="Web-{7B183657-5DCC-9D52-8765-FE9C2354CE73}" dt="2026-02-04T19:53:46.420" v="10" actId="20577"/>
      <pc:docMkLst>
        <pc:docMk/>
      </pc:docMkLst>
      <pc:sldChg chg="modSp">
        <pc:chgData name="Salugla Ali" userId="S::salugla.ali@ncoa.org::e2e784be-4026-4d37-89e5-be36cac533cc" providerId="AD" clId="Web-{7B183657-5DCC-9D52-8765-FE9C2354CE73}" dt="2026-02-04T19:53:46.420" v="10" actId="20577"/>
        <pc:sldMkLst>
          <pc:docMk/>
          <pc:sldMk cId="765828356" sldId="2147481637"/>
        </pc:sldMkLst>
        <pc:spChg chg="mod">
          <ac:chgData name="Salugla Ali" userId="S::salugla.ali@ncoa.org::e2e784be-4026-4d37-89e5-be36cac533cc" providerId="AD" clId="Web-{7B183657-5DCC-9D52-8765-FE9C2354CE73}" dt="2026-02-04T19:53:32.310" v="9" actId="20577"/>
          <ac:spMkLst>
            <pc:docMk/>
            <pc:sldMk cId="765828356" sldId="2147481637"/>
            <ac:spMk id="21" creationId="{78DF85E8-A067-C710-F16A-626A924CD7A2}"/>
          </ac:spMkLst>
        </pc:spChg>
        <pc:spChg chg="mod">
          <ac:chgData name="Salugla Ali" userId="S::salugla.ali@ncoa.org::e2e784be-4026-4d37-89e5-be36cac533cc" providerId="AD" clId="Web-{7B183657-5DCC-9D52-8765-FE9C2354CE73}" dt="2026-02-04T19:52:32.856" v="3"/>
          <ac:spMkLst>
            <pc:docMk/>
            <pc:sldMk cId="765828356" sldId="2147481637"/>
            <ac:spMk id="27" creationId="{EF5528C4-3729-6D6D-AF73-2377B532EF72}"/>
          </ac:spMkLst>
        </pc:spChg>
        <pc:spChg chg="mod">
          <ac:chgData name="Salugla Ali" userId="S::salugla.ali@ncoa.org::e2e784be-4026-4d37-89e5-be36cac533cc" providerId="AD" clId="Web-{7B183657-5DCC-9D52-8765-FE9C2354CE73}" dt="2026-02-04T19:52:33.653" v="4"/>
          <ac:spMkLst>
            <pc:docMk/>
            <pc:sldMk cId="765828356" sldId="2147481637"/>
            <ac:spMk id="31" creationId="{A9D28273-AEAF-BCEB-4A21-F7494E770FF9}"/>
          </ac:spMkLst>
        </pc:spChg>
        <pc:spChg chg="mod">
          <ac:chgData name="Salugla Ali" userId="S::salugla.ali@ncoa.org::e2e784be-4026-4d37-89e5-be36cac533cc" providerId="AD" clId="Web-{7B183657-5DCC-9D52-8765-FE9C2354CE73}" dt="2026-02-04T19:53:46.420" v="10" actId="20577"/>
          <ac:spMkLst>
            <pc:docMk/>
            <pc:sldMk cId="765828356" sldId="2147481637"/>
            <ac:spMk id="40" creationId="{A44FB0AE-F138-FC0E-A7A1-4E6CACDA439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404F2B-0D52-3646-9569-3FAAEF9FD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96CCC-AFC0-104E-8946-68F3612B6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344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0214DC-E273-A840-83D5-DE3D94E6E4F6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3F17-9F7D-CD49-B8BD-3E21BFACE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430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E5227-7EDD-624D-B998-9A1DECB14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344" y="8829430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7F259A-6918-1545-BF03-F6C5ED02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26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9FE139E-6103-2D47-850F-6AE547386FD4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8A8CE01-25CD-CF42-9DCE-3A72820397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4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8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7F4E9-63AC-4A9E-D9D2-2181CDAEF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DA78B-80D7-7B85-CB29-2D9A92004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69727-2D6A-F191-6333-09DE822CE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53D65-2871-36A5-1A65-4F654E04B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63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7B585-BC4C-8FB7-0637-89FCDA1A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BAA39-20CD-D8E4-B6CA-8F6AD46ED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E25CF-14FA-1124-394B-E4FCE36D0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BD203-2B04-549B-D739-10D0686C8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06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20986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ADVANCED</a:t>
            </a: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COMPETENCIES</a:t>
            </a:r>
          </a:p>
          <a:p>
            <a:pPr marL="0" marR="0" lvl="0" indent="0" algn="ctr" defTabSz="914400" rtl="0" eaLnBrk="1" fontAlgn="auto" latinLnBrk="0" hangingPunct="1">
              <a:lnSpc>
                <a:spcPts val="2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Example: Care Integration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8CE01-25CD-CF42-9DCE-3A72820397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926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6F578-880B-830E-D33B-BD583AB5E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8F4EC-3F4A-638D-F065-3EAA1D484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C9C883-6C83-B0B1-7D6F-6E67E151D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210AD-1341-8077-0BE5-3E22E13A3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93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and 3 row textboxes with icons (icon can be changed, color must remain the same)</a:t>
            </a: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82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5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DCW Partner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3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3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C297-BA23-8D48-B839-760B4375F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9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7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9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93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91744-4D54-F1EE-41ED-C4208563A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8DC949-8568-256C-B02E-758D458DD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6A17D-1120-5F90-8313-A257FCB5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783F6-BC57-1FD9-F689-CA75B0DE1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91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4EC447-3F90-2EB5-C88C-D26F2DF6A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8785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40374E-AA67-42B8-9C7B-16CC323D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93F-95D5-4B6D-ABED-D16548CDAA48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118F62-52E4-D108-B3ED-4CFDBD66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79A7D-AD12-25FB-A72D-835DDBEC4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7D17-E344-4078-AFE9-77D1C5AEF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32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163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8146" y="1728305"/>
            <a:ext cx="1064258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0549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20" y="219247"/>
            <a:ext cx="10403816" cy="914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rgbClr val="005492"/>
                </a:solidFill>
                <a:latin typeface="Aptos" panose="020B0004020202020204" pitchFamily="34" charset="0"/>
                <a:ea typeface="Source Serif Pro" panose="02040603050405020204" pitchFamily="18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8D3560-9D8C-9F42-8AA8-A9CBB19B7B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20" y="2561743"/>
            <a:ext cx="10686494" cy="30321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721EB665-6B04-AB6B-379C-FCC9809A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5361" y="102204"/>
            <a:ext cx="356066" cy="364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86729B-9029-C433-9A8D-F217D67117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61485"/>
            <a:ext cx="2663954" cy="22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68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7"/>
            <a:ext cx="10355611" cy="91867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 i="0">
                <a:solidFill>
                  <a:srgbClr val="005492"/>
                </a:solidFill>
                <a:latin typeface="Aptos" panose="020B0004020202020204" pitchFamily="34" charset="0"/>
                <a:ea typeface="Source Serif Pro" panose="02040603050405020204" pitchFamily="18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F348C48-42BC-8541-9D9C-BDB9FEA29E33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AF5FD-A83F-0647-98E7-5C5967A826E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A46B2-2869-6946-8174-07BF49D7F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360" y="1595120"/>
            <a:ext cx="10355611" cy="463264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400"/>
            </a:lvl1pPr>
            <a:lvl2pPr marL="32004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400"/>
            </a:lvl2pPr>
            <a:lvl3pPr marL="5029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400"/>
            </a:lvl3pPr>
            <a:lvl4pPr marL="7315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400"/>
            </a:lvl4pPr>
            <a:lvl5pPr marL="914400" indent="-182880" defTabSz="457200">
              <a:defRPr sz="120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107DFEBD-B48A-5ED1-F1AB-499F8D50B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5361" y="102204"/>
            <a:ext cx="356066" cy="364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4DE834-7502-3362-B406-A85A3A80D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61485"/>
            <a:ext cx="2663954" cy="22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F42E93-C26A-2042-852E-BF17C142BA6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3C1F-2EE1-FB4C-9F99-89F83DFF6FC9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EA37A-273E-344D-951C-EDDDFE45D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3600" b="1" i="0">
                <a:solidFill>
                  <a:srgbClr val="005492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for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5107D-B4EA-D446-A2D3-185AF0B3C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1666" y="1737678"/>
            <a:ext cx="8372476" cy="669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054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AD49-36A5-4A40-B9F6-8296FFCC23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2450" y="2654300"/>
            <a:ext cx="8372475" cy="36353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4A299"/>
              </a:buClr>
              <a:buSzPct val="125000"/>
              <a:buFont typeface="Aptos" panose="020B0004020202020204" pitchFamily="34" charset="0"/>
              <a:buChar char="•"/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‒"/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Wingdings" pitchFamily="2" charset="2"/>
              <a:buChar char="Ø"/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BDACC15F-086C-C1C9-B973-A2FB9A331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5361" y="102204"/>
            <a:ext cx="356066" cy="3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8146" y="1728305"/>
            <a:ext cx="1064258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0549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20" y="219247"/>
            <a:ext cx="10403816" cy="914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rgbClr val="00549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One column text and image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721EB665-6B04-AB6B-379C-FCC9809A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5361" y="102204"/>
            <a:ext cx="356066" cy="36489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662840-BFA1-666D-166B-28A1869601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20" y="2503693"/>
            <a:ext cx="10659506" cy="36353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4A299"/>
              </a:buClr>
              <a:buSzPct val="125000"/>
              <a:buFont typeface="Aptos" panose="020B0004020202020204" pitchFamily="34" charset="0"/>
              <a:buChar char="•"/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90000"/>
              <a:buFont typeface="Arial" panose="020B0604020202020204" pitchFamily="34" charset="0"/>
              <a:buChar char="‒"/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Wingdings" pitchFamily="2" charset="2"/>
              <a:buChar char="Ø"/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2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5174163" cy="6857999"/>
          </a:xfrm>
          <a:prstGeom prst="rect">
            <a:avLst/>
          </a:prstGeom>
          <a:solidFill>
            <a:srgbClr val="00549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805914" y="736827"/>
            <a:ext cx="3058968" cy="1161547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B5171-27C8-BA47-BB03-5FE947014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703" y="2509520"/>
            <a:ext cx="4009697" cy="3700780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D06676-671D-9747-BC51-DEFA1B61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2" y="647700"/>
            <a:ext cx="4009697" cy="141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pic>
        <p:nvPicPr>
          <p:cNvPr id="2" name="Picture 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85F8FA8D-7DC6-A0F9-F41F-23C4E9018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5361" y="102204"/>
            <a:ext cx="356066" cy="3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80E107F0-E0E0-2F31-E714-010176A92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82353"/>
            <a:ext cx="7772400" cy="14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7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AA15-B41D-0FF1-DFC1-53EEFF7C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851E7-A61D-BDC5-9C29-093527C3C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35673-63C7-7E93-92D1-42869FFC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0B58-3A7B-4309-80D8-26A85F35727B}" type="datetimeFigureOut">
              <a:rPr lang="en-US" smtClean="0"/>
              <a:t>2/4/2026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FD494-A17D-9677-BEA6-B78CAFE2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7CFCD-1B67-0C28-2471-2321F72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82685-04FE-49CF-BBA8-8CDF8E7A4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2E43-CB87-1B56-6DC9-0113CFD0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7B6DD-1126-114A-A5A1-A13A74547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8A301-A041-46C2-3BB8-D0C92769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B4D7-C5DB-0E35-98E2-D0D19CFC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B4C09-A121-50D5-1216-3CBB6221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F382685-04FE-49CF-BBA8-8CDF8E7A42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827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58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2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6" r:id="rId2"/>
    <p:sldLayoutId id="2147483690" r:id="rId3"/>
    <p:sldLayoutId id="2147483657" r:id="rId4"/>
    <p:sldLayoutId id="2147483683" r:id="rId5"/>
    <p:sldLayoutId id="2147483712" r:id="rId6"/>
    <p:sldLayoutId id="2147483713" r:id="rId7"/>
    <p:sldLayoutId id="214748376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74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ctr" defTabSz="45706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45706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buFont typeface="Arial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ct val="20000"/>
        </a:spcBef>
        <a:buFont typeface="Arial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ct val="20000"/>
        </a:spcBef>
        <a:buFont typeface="Arial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11318-89B3-3640-87D4-4A4F6C3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76043-524F-E29C-352C-FA31DA54B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3D4D2-62E7-A91F-F63C-748B37476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70593F-95D5-4B6D-ABED-D16548CDAA4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8D917-FFE6-BD88-1C80-33B35BBD9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83FCC-8B2F-B6BF-13F5-8258D126F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737D17-E344-4078-AFE9-77D1C5AEF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2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58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02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mpartalliance.msu.edu/training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wiscaregivercdcp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hyperlink" Target="https://www.phinational.org/news/phi-releases-care-integration-senior-aide-guide-for-home-care-employers/" TargetMode="External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microsoft.com/office/2007/relationships/hdphoto" Target="../media/hdphoto5.wdp"/><Relationship Id="rId3" Type="http://schemas.openxmlformats.org/officeDocument/2006/relationships/image" Target="../media/image9.png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kforce.urban.org/node/53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5B71F2-BA9C-9A08-3208-D0915F5C22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97201" y="902292"/>
            <a:ext cx="6242260" cy="31515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4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5000" dirty="0">
                <a:latin typeface="Source Serif Pro"/>
                <a:ea typeface="Source Serif Pro"/>
                <a:cs typeface="Futura Medium"/>
              </a:rPr>
              <a:t>Career Progression Lab Talk</a:t>
            </a:r>
            <a:br>
              <a:rPr lang="en-US" sz="4800" dirty="0">
                <a:latin typeface="Source Serif Pro"/>
                <a:ea typeface="Source Serif Pro"/>
                <a:cs typeface="FUTURA MEDIUM" panose="020B0602020204020303" pitchFamily="34" charset="-79"/>
              </a:rPr>
            </a:br>
            <a:r>
              <a:rPr lang="en-US" sz="2800" dirty="0">
                <a:latin typeface="Source Serif Pro"/>
                <a:ea typeface="Source Serif Pro"/>
                <a:cs typeface="FUTURA MEDIUM"/>
              </a:rPr>
              <a:t>Jeannine LaPrad, PHI</a:t>
            </a:r>
            <a:br>
              <a:rPr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FUTURA MEDIUM" panose="020B0602020204020303" pitchFamily="34" charset="-79"/>
              </a:rPr>
            </a:br>
            <a:r>
              <a:rPr lang="en-US" sz="2800" dirty="0">
                <a:latin typeface="Source Serif Pro"/>
                <a:ea typeface="Source Serif Pro"/>
                <a:cs typeface="FUTURA MEDIUM"/>
              </a:rPr>
              <a:t>November 7,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Futura Medium" panose="020B0602020204020303" pitchFamily="34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D40435-146B-557D-201C-23E8AF68A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662152"/>
            <a:ext cx="12192000" cy="2195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 of Direct Care Workforce Strategies Center ">
            <a:extLst>
              <a:ext uri="{FF2B5EF4-FFF2-40B4-BE49-F238E27FC236}">
                <a16:creationId xmlns:a16="http://schemas.microsoft.com/office/drawing/2014/main" id="{7A4ACEDF-9E8C-B861-9141-1151B3636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055495"/>
            <a:ext cx="7772400" cy="149178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3380A0-DCCF-6891-9E48-33DE1FC43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4662152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30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25772-0F5C-6526-37F5-1B52F5E3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782CE1-3AE2-B409-840F-8FC94FEEAB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49" y="1595438"/>
            <a:ext cx="9544052" cy="15160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ource Serif Pro" panose="02040603050405020204" pitchFamily="18" charset="0"/>
                <a:cs typeface="+mn-cs"/>
              </a:rPr>
              <a:t>Career Pathways, Ladders, and Lattices in LTSS</a:t>
            </a:r>
          </a:p>
        </p:txBody>
      </p:sp>
    </p:spTree>
    <p:extLst>
      <p:ext uri="{BB962C8B-B14F-4D97-AF65-F5344CB8AC3E}">
        <p14:creationId xmlns:p14="http://schemas.microsoft.com/office/powerpoint/2010/main" val="80047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FB46D-1EFD-6404-751A-52A754DA85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4702" y="647700"/>
            <a:ext cx="4009697" cy="14147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Source Serif Pro"/>
                <a:cs typeface="+mn-cs"/>
              </a:rPr>
              <a:t>Review of State Examples of Career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E17FF-5CDA-99F2-220A-BC06B41EC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703" y="2509520"/>
            <a:ext cx="4009697" cy="2286001"/>
          </a:xfrm>
        </p:spPr>
        <p:txBody>
          <a:bodyPr lIns="0" tIns="0" rIns="0" bIns="0" anchor="t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Many states have developed information about career pathways for direct care workers and direct support professionals. 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The information that is available varies regarding clarity, completeness, and accessibility. 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Our review revealed 3 key points that the most successful pathways had in common.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B83F8C-5DE1-F6EF-424D-D40723665E3B}"/>
              </a:ext>
            </a:extLst>
          </p:cNvPr>
          <p:cNvSpPr/>
          <p:nvPr/>
        </p:nvSpPr>
        <p:spPr>
          <a:xfrm>
            <a:off x="5911108" y="715576"/>
            <a:ext cx="4951980" cy="310896"/>
          </a:xfrm>
          <a:prstGeom prst="roundRect">
            <a:avLst/>
          </a:prstGeom>
          <a:solidFill>
            <a:srgbClr val="0054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Visuals/Career Progression Maps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04E77-57ED-641B-27C0-2C27F5147FFE}"/>
              </a:ext>
            </a:extLst>
          </p:cNvPr>
          <p:cNvSpPr txBox="1"/>
          <p:nvPr/>
        </p:nvSpPr>
        <p:spPr>
          <a:xfrm>
            <a:off x="5871909" y="1132845"/>
            <a:ext cx="5743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6 of 14 states include visual depictions of career pathways for DCWs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Some could be found on state government sites, others on partner agency sites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CBADD0-BA54-69A0-8673-B6AE80900BBE}"/>
              </a:ext>
            </a:extLst>
          </p:cNvPr>
          <p:cNvSpPr/>
          <p:nvPr/>
        </p:nvSpPr>
        <p:spPr>
          <a:xfrm>
            <a:off x="5980176" y="2429190"/>
            <a:ext cx="4951980" cy="310896"/>
          </a:xfrm>
          <a:prstGeom prst="roundRect">
            <a:avLst/>
          </a:prstGeom>
          <a:solidFill>
            <a:srgbClr val="0054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Requirements/Opportunities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03BB2-86F4-A002-C109-AD65026CB792}"/>
              </a:ext>
            </a:extLst>
          </p:cNvPr>
          <p:cNvSpPr txBox="1"/>
          <p:nvPr/>
        </p:nvSpPr>
        <p:spPr>
          <a:xfrm>
            <a:off x="5911108" y="2833102"/>
            <a:ext cx="591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rgbClr val="326779"/>
                </a:solidFill>
              </a:defRPr>
            </a:lvl1pPr>
          </a:lstStyle>
          <a:p>
            <a:r>
              <a:rPr lang="en-US" dirty="0"/>
              <a:t>9 of 14 states have outlined training and/or related credentials, some much more detailed than others. </a:t>
            </a:r>
          </a:p>
          <a:p>
            <a:r>
              <a:rPr lang="en-US" dirty="0"/>
              <a:t>All of these examples provided information of the time commitment necessary to complete the training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B26B35-C4A6-8347-65C2-C3BB2BE6B301}"/>
              </a:ext>
            </a:extLst>
          </p:cNvPr>
          <p:cNvSpPr/>
          <p:nvPr/>
        </p:nvSpPr>
        <p:spPr>
          <a:xfrm>
            <a:off x="5980176" y="4126448"/>
            <a:ext cx="4951980" cy="310896"/>
          </a:xfrm>
          <a:prstGeom prst="roundRect">
            <a:avLst/>
          </a:prstGeom>
          <a:solidFill>
            <a:srgbClr val="0054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Advancement Within Direct Care</a:t>
            </a:r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EEB99BC3-CE0A-D585-FAEB-3EBAB295E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17" y="5730251"/>
            <a:ext cx="2451783" cy="927089"/>
          </a:xfrm>
          <a:custGeom>
            <a:avLst/>
            <a:gdLst/>
            <a:ahLst/>
            <a:cxnLst/>
            <a:rect l="l" t="t" r="r" b="b"/>
            <a:pathLst>
              <a:path w="3895250" h="1440145">
                <a:moveTo>
                  <a:pt x="0" y="0"/>
                </a:moveTo>
                <a:lnTo>
                  <a:pt x="3895250" y="0"/>
                </a:lnTo>
                <a:lnTo>
                  <a:pt x="3895250" y="1440145"/>
                </a:lnTo>
                <a:lnTo>
                  <a:pt x="0" y="144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12733-28FC-F925-FFE7-078179F3EB9F}"/>
              </a:ext>
            </a:extLst>
          </p:cNvPr>
          <p:cNvSpPr txBox="1"/>
          <p:nvPr/>
        </p:nvSpPr>
        <p:spPr>
          <a:xfrm>
            <a:off x="5879538" y="4554831"/>
            <a:ext cx="58837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rgbClr val="326779"/>
                </a:solidFill>
              </a:defRPr>
            </a:lvl1pPr>
          </a:lstStyle>
          <a:p>
            <a:r>
              <a:rPr lang="en-US" dirty="0"/>
              <a:t>10 of 14 states outlined career progression within direct care</a:t>
            </a:r>
          </a:p>
          <a:p>
            <a:r>
              <a:rPr lang="en-US" dirty="0"/>
              <a:t>In many of those cases direct care worker was the "advanced "career. They often started at title like "Homemaker or Personal care Aide. </a:t>
            </a:r>
          </a:p>
          <a:p>
            <a:r>
              <a:rPr lang="en-US" dirty="0"/>
              <a:t>Other states set up their pathways to go straight from direct care worker to CNA or LPN</a:t>
            </a:r>
          </a:p>
        </p:txBody>
      </p:sp>
    </p:spTree>
    <p:extLst>
      <p:ext uri="{BB962C8B-B14F-4D97-AF65-F5344CB8AC3E}">
        <p14:creationId xmlns:p14="http://schemas.microsoft.com/office/powerpoint/2010/main" val="197620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B1EE49-7E31-1703-D1EA-124EB2C7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32" y="420415"/>
            <a:ext cx="10403816" cy="914958"/>
          </a:xfrm>
        </p:spPr>
        <p:txBody>
          <a:bodyPr/>
          <a:lstStyle/>
          <a:p>
            <a:r>
              <a:rPr lang="en-US" dirty="0">
                <a:latin typeface="+mj-lt"/>
              </a:rPr>
              <a:t>Career Pathway Development Across the Continuum of Direct Care Roles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87F89F8-7991-069B-B5C9-16FE4E1A5ABD}"/>
              </a:ext>
            </a:extLst>
          </p:cNvPr>
          <p:cNvSpPr/>
          <p:nvPr/>
        </p:nvSpPr>
        <p:spPr>
          <a:xfrm>
            <a:off x="456844" y="2265497"/>
            <a:ext cx="1755016" cy="1755012"/>
          </a:xfrm>
          <a:custGeom>
            <a:avLst/>
            <a:gdLst>
              <a:gd name="connsiteX0" fmla="*/ 0 w 1755016"/>
              <a:gd name="connsiteY0" fmla="*/ 877506 h 1755012"/>
              <a:gd name="connsiteX1" fmla="*/ 877508 w 1755016"/>
              <a:gd name="connsiteY1" fmla="*/ 0 h 1755012"/>
              <a:gd name="connsiteX2" fmla="*/ 1755016 w 1755016"/>
              <a:gd name="connsiteY2" fmla="*/ 877506 h 1755012"/>
              <a:gd name="connsiteX3" fmla="*/ 877508 w 1755016"/>
              <a:gd name="connsiteY3" fmla="*/ 1755012 h 1755012"/>
              <a:gd name="connsiteX4" fmla="*/ 0 w 1755016"/>
              <a:gd name="connsiteY4" fmla="*/ 877506 h 175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016" h="1755012">
                <a:moveTo>
                  <a:pt x="0" y="877506"/>
                </a:moveTo>
                <a:cubicBezTo>
                  <a:pt x="0" y="392873"/>
                  <a:pt x="392874" y="0"/>
                  <a:pt x="877508" y="0"/>
                </a:cubicBezTo>
                <a:cubicBezTo>
                  <a:pt x="1362142" y="0"/>
                  <a:pt x="1755016" y="392873"/>
                  <a:pt x="1755016" y="877506"/>
                </a:cubicBezTo>
                <a:cubicBezTo>
                  <a:pt x="1755016" y="1362139"/>
                  <a:pt x="1362142" y="1755012"/>
                  <a:pt x="877508" y="1755012"/>
                </a:cubicBezTo>
                <a:cubicBezTo>
                  <a:pt x="392874" y="1755012"/>
                  <a:pt x="0" y="1362139"/>
                  <a:pt x="0" y="87750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546" tIns="306546" rIns="306546" bIns="306546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b="1" kern="1200" dirty="0"/>
              <a:t>Personal Care Aides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43AB9F2-CE0E-BCBF-C5A6-37F35B4EBA7C}"/>
              </a:ext>
            </a:extLst>
          </p:cNvPr>
          <p:cNvSpPr/>
          <p:nvPr/>
        </p:nvSpPr>
        <p:spPr>
          <a:xfrm>
            <a:off x="1359301" y="3435992"/>
            <a:ext cx="1755016" cy="1755012"/>
          </a:xfrm>
          <a:custGeom>
            <a:avLst/>
            <a:gdLst>
              <a:gd name="connsiteX0" fmla="*/ 0 w 1755016"/>
              <a:gd name="connsiteY0" fmla="*/ 877506 h 1755012"/>
              <a:gd name="connsiteX1" fmla="*/ 877508 w 1755016"/>
              <a:gd name="connsiteY1" fmla="*/ 0 h 1755012"/>
              <a:gd name="connsiteX2" fmla="*/ 1755016 w 1755016"/>
              <a:gd name="connsiteY2" fmla="*/ 877506 h 1755012"/>
              <a:gd name="connsiteX3" fmla="*/ 877508 w 1755016"/>
              <a:gd name="connsiteY3" fmla="*/ 1755012 h 1755012"/>
              <a:gd name="connsiteX4" fmla="*/ 0 w 1755016"/>
              <a:gd name="connsiteY4" fmla="*/ 877506 h 175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016" h="1755012">
                <a:moveTo>
                  <a:pt x="0" y="877506"/>
                </a:moveTo>
                <a:cubicBezTo>
                  <a:pt x="0" y="392873"/>
                  <a:pt x="392874" y="0"/>
                  <a:pt x="877508" y="0"/>
                </a:cubicBezTo>
                <a:cubicBezTo>
                  <a:pt x="1362142" y="0"/>
                  <a:pt x="1755016" y="392873"/>
                  <a:pt x="1755016" y="877506"/>
                </a:cubicBezTo>
                <a:cubicBezTo>
                  <a:pt x="1755016" y="1362139"/>
                  <a:pt x="1362142" y="1755012"/>
                  <a:pt x="877508" y="1755012"/>
                </a:cubicBezTo>
                <a:cubicBezTo>
                  <a:pt x="392874" y="1755012"/>
                  <a:pt x="0" y="1362139"/>
                  <a:pt x="0" y="87750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5381749"/>
              <a:satOff val="-22561"/>
              <a:lumOff val="-784"/>
              <a:alphaOff val="0"/>
            </a:schemeClr>
          </a:fillRef>
          <a:effectRef idx="0">
            <a:schemeClr val="accent2">
              <a:alpha val="50000"/>
              <a:hueOff val="-5381749"/>
              <a:satOff val="-22561"/>
              <a:lumOff val="-784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546" tIns="306546" rIns="306546" bIns="306546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b="1" kern="1200" dirty="0"/>
              <a:t>Direct Support Professionals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4C04F2-7A36-D5A6-2EB8-17900E0DDCF6}"/>
              </a:ext>
            </a:extLst>
          </p:cNvPr>
          <p:cNvSpPr/>
          <p:nvPr/>
        </p:nvSpPr>
        <p:spPr>
          <a:xfrm>
            <a:off x="2262295" y="2265497"/>
            <a:ext cx="1755016" cy="1755012"/>
          </a:xfrm>
          <a:custGeom>
            <a:avLst/>
            <a:gdLst>
              <a:gd name="connsiteX0" fmla="*/ 0 w 1755016"/>
              <a:gd name="connsiteY0" fmla="*/ 877506 h 1755012"/>
              <a:gd name="connsiteX1" fmla="*/ 877508 w 1755016"/>
              <a:gd name="connsiteY1" fmla="*/ 0 h 1755012"/>
              <a:gd name="connsiteX2" fmla="*/ 1755016 w 1755016"/>
              <a:gd name="connsiteY2" fmla="*/ 877506 h 1755012"/>
              <a:gd name="connsiteX3" fmla="*/ 877508 w 1755016"/>
              <a:gd name="connsiteY3" fmla="*/ 1755012 h 1755012"/>
              <a:gd name="connsiteX4" fmla="*/ 0 w 1755016"/>
              <a:gd name="connsiteY4" fmla="*/ 877506 h 175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016" h="1755012">
                <a:moveTo>
                  <a:pt x="0" y="877506"/>
                </a:moveTo>
                <a:cubicBezTo>
                  <a:pt x="0" y="392873"/>
                  <a:pt x="392874" y="0"/>
                  <a:pt x="877508" y="0"/>
                </a:cubicBezTo>
                <a:cubicBezTo>
                  <a:pt x="1362142" y="0"/>
                  <a:pt x="1755016" y="392873"/>
                  <a:pt x="1755016" y="877506"/>
                </a:cubicBezTo>
                <a:cubicBezTo>
                  <a:pt x="1755016" y="1362139"/>
                  <a:pt x="1362142" y="1755012"/>
                  <a:pt x="877508" y="1755012"/>
                </a:cubicBezTo>
                <a:cubicBezTo>
                  <a:pt x="392874" y="1755012"/>
                  <a:pt x="0" y="1362139"/>
                  <a:pt x="0" y="87750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0763498"/>
              <a:satOff val="-45122"/>
              <a:lumOff val="-1569"/>
              <a:alphaOff val="0"/>
            </a:schemeClr>
          </a:fillRef>
          <a:effectRef idx="0">
            <a:schemeClr val="accent2">
              <a:alpha val="50000"/>
              <a:hueOff val="-10763498"/>
              <a:satOff val="-45122"/>
              <a:lumOff val="-1569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546" tIns="306546" rIns="306546" bIns="306546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b="1" kern="1200" dirty="0"/>
              <a:t>Home Health Aides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DA1B5D-84F3-7435-01AE-1B9149555967}"/>
              </a:ext>
            </a:extLst>
          </p:cNvPr>
          <p:cNvSpPr/>
          <p:nvPr/>
        </p:nvSpPr>
        <p:spPr>
          <a:xfrm>
            <a:off x="3164752" y="3435992"/>
            <a:ext cx="1755016" cy="1755012"/>
          </a:xfrm>
          <a:custGeom>
            <a:avLst/>
            <a:gdLst>
              <a:gd name="connsiteX0" fmla="*/ 0 w 1755016"/>
              <a:gd name="connsiteY0" fmla="*/ 877506 h 1755012"/>
              <a:gd name="connsiteX1" fmla="*/ 877508 w 1755016"/>
              <a:gd name="connsiteY1" fmla="*/ 0 h 1755012"/>
              <a:gd name="connsiteX2" fmla="*/ 1755016 w 1755016"/>
              <a:gd name="connsiteY2" fmla="*/ 877506 h 1755012"/>
              <a:gd name="connsiteX3" fmla="*/ 877508 w 1755016"/>
              <a:gd name="connsiteY3" fmla="*/ 1755012 h 1755012"/>
              <a:gd name="connsiteX4" fmla="*/ 0 w 1755016"/>
              <a:gd name="connsiteY4" fmla="*/ 877506 h 175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016" h="1755012">
                <a:moveTo>
                  <a:pt x="0" y="877506"/>
                </a:moveTo>
                <a:cubicBezTo>
                  <a:pt x="0" y="392873"/>
                  <a:pt x="392874" y="0"/>
                  <a:pt x="877508" y="0"/>
                </a:cubicBezTo>
                <a:cubicBezTo>
                  <a:pt x="1362142" y="0"/>
                  <a:pt x="1755016" y="392873"/>
                  <a:pt x="1755016" y="877506"/>
                </a:cubicBezTo>
                <a:cubicBezTo>
                  <a:pt x="1755016" y="1362139"/>
                  <a:pt x="1362142" y="1755012"/>
                  <a:pt x="877508" y="1755012"/>
                </a:cubicBezTo>
                <a:cubicBezTo>
                  <a:pt x="392874" y="1755012"/>
                  <a:pt x="0" y="1362139"/>
                  <a:pt x="0" y="87750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6145248"/>
              <a:satOff val="-67683"/>
              <a:lumOff val="-2353"/>
              <a:alphaOff val="0"/>
            </a:schemeClr>
          </a:fillRef>
          <a:effectRef idx="0">
            <a:schemeClr val="accent2">
              <a:alpha val="50000"/>
              <a:hueOff val="-16145248"/>
              <a:satOff val="-67683"/>
              <a:lumOff val="-2353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546" tIns="306546" rIns="306546" bIns="306546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b="1" kern="1200" dirty="0"/>
              <a:t>Independent and Family Caregivers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C1B4B1-B739-C4B1-5DC0-129556AD0F4B}"/>
              </a:ext>
            </a:extLst>
          </p:cNvPr>
          <p:cNvSpPr/>
          <p:nvPr/>
        </p:nvSpPr>
        <p:spPr>
          <a:xfrm>
            <a:off x="4067209" y="2265497"/>
            <a:ext cx="1755016" cy="1755012"/>
          </a:xfrm>
          <a:custGeom>
            <a:avLst/>
            <a:gdLst>
              <a:gd name="connsiteX0" fmla="*/ 0 w 1755016"/>
              <a:gd name="connsiteY0" fmla="*/ 877506 h 1755012"/>
              <a:gd name="connsiteX1" fmla="*/ 877508 w 1755016"/>
              <a:gd name="connsiteY1" fmla="*/ 0 h 1755012"/>
              <a:gd name="connsiteX2" fmla="*/ 1755016 w 1755016"/>
              <a:gd name="connsiteY2" fmla="*/ 877506 h 1755012"/>
              <a:gd name="connsiteX3" fmla="*/ 877508 w 1755016"/>
              <a:gd name="connsiteY3" fmla="*/ 1755012 h 1755012"/>
              <a:gd name="connsiteX4" fmla="*/ 0 w 1755016"/>
              <a:gd name="connsiteY4" fmla="*/ 877506 h 175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016" h="1755012">
                <a:moveTo>
                  <a:pt x="0" y="877506"/>
                </a:moveTo>
                <a:cubicBezTo>
                  <a:pt x="0" y="392873"/>
                  <a:pt x="392874" y="0"/>
                  <a:pt x="877508" y="0"/>
                </a:cubicBezTo>
                <a:cubicBezTo>
                  <a:pt x="1362142" y="0"/>
                  <a:pt x="1755016" y="392873"/>
                  <a:pt x="1755016" y="877506"/>
                </a:cubicBezTo>
                <a:cubicBezTo>
                  <a:pt x="1755016" y="1362139"/>
                  <a:pt x="1362142" y="1755012"/>
                  <a:pt x="877508" y="1755012"/>
                </a:cubicBezTo>
                <a:cubicBezTo>
                  <a:pt x="392874" y="1755012"/>
                  <a:pt x="0" y="1362139"/>
                  <a:pt x="0" y="87750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1526996"/>
              <a:satOff val="-90244"/>
              <a:lumOff val="-3137"/>
              <a:alphaOff val="0"/>
            </a:schemeClr>
          </a:fillRef>
          <a:effectRef idx="0">
            <a:schemeClr val="accent2">
              <a:alpha val="50000"/>
              <a:hueOff val="-21526996"/>
              <a:satOff val="-90244"/>
              <a:lumOff val="-3137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546" tIns="306546" rIns="306546" bIns="306546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b="1" kern="1200" dirty="0"/>
              <a:t>Nursing Assistants in Nursing Homes </a:t>
            </a: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3AFB405D-BF59-52A5-BCE7-C0A49BC5B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176" y="397963"/>
            <a:ext cx="7293488" cy="7293488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2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343CDA-10B6-7CED-1268-4A64CE139DD8}"/>
              </a:ext>
            </a:extLst>
          </p:cNvPr>
          <p:cNvSpPr/>
          <p:nvPr/>
        </p:nvSpPr>
        <p:spPr>
          <a:xfrm>
            <a:off x="6848110" y="1877239"/>
            <a:ext cx="5049152" cy="1083733"/>
          </a:xfrm>
          <a:custGeom>
            <a:avLst/>
            <a:gdLst>
              <a:gd name="connsiteX0" fmla="*/ 0 w 5049152"/>
              <a:gd name="connsiteY0" fmla="*/ 0 h 1083733"/>
              <a:gd name="connsiteX1" fmla="*/ 5049152 w 5049152"/>
              <a:gd name="connsiteY1" fmla="*/ 0 h 1083733"/>
              <a:gd name="connsiteX2" fmla="*/ 5049152 w 5049152"/>
              <a:gd name="connsiteY2" fmla="*/ 1083733 h 1083733"/>
              <a:gd name="connsiteX3" fmla="*/ 0 w 5049152"/>
              <a:gd name="connsiteY3" fmla="*/ 1083733 h 1083733"/>
              <a:gd name="connsiteX4" fmla="*/ 0 w 5049152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9152" h="1083733">
                <a:moveTo>
                  <a:pt x="0" y="0"/>
                </a:moveTo>
                <a:lnTo>
                  <a:pt x="5049152" y="0"/>
                </a:lnTo>
                <a:lnTo>
                  <a:pt x="5049152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F5393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50800" rIns="50800" bIns="508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/>
              <a:t>Training &amp; Credentialing Infrastructure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F9C332-239B-6027-4D71-B58C70D78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0777" y="1741773"/>
            <a:ext cx="1354666" cy="1354666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79E3DC-A61E-AF83-7EBF-5B6ED4A8C201}"/>
              </a:ext>
            </a:extLst>
          </p:cNvPr>
          <p:cNvSpPr/>
          <p:nvPr/>
        </p:nvSpPr>
        <p:spPr>
          <a:xfrm>
            <a:off x="7242048" y="3502839"/>
            <a:ext cx="4655215" cy="1083733"/>
          </a:xfrm>
          <a:custGeom>
            <a:avLst/>
            <a:gdLst>
              <a:gd name="connsiteX0" fmla="*/ 0 w 4655215"/>
              <a:gd name="connsiteY0" fmla="*/ 0 h 1083733"/>
              <a:gd name="connsiteX1" fmla="*/ 4655215 w 4655215"/>
              <a:gd name="connsiteY1" fmla="*/ 0 h 1083733"/>
              <a:gd name="connsiteX2" fmla="*/ 4655215 w 4655215"/>
              <a:gd name="connsiteY2" fmla="*/ 1083733 h 1083733"/>
              <a:gd name="connsiteX3" fmla="*/ 0 w 4655215"/>
              <a:gd name="connsiteY3" fmla="*/ 1083733 h 1083733"/>
              <a:gd name="connsiteX4" fmla="*/ 0 w 4655215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5215" h="1083733">
                <a:moveTo>
                  <a:pt x="0" y="0"/>
                </a:moveTo>
                <a:lnTo>
                  <a:pt x="4655215" y="0"/>
                </a:lnTo>
                <a:lnTo>
                  <a:pt x="4655215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03837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-10763498"/>
              <a:satOff val="-45122"/>
              <a:lumOff val="-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50800" rIns="50800" bIns="508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/>
              <a:t>Information about Education and Career Pathways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3F318F-0BB0-2DC9-17BB-2B4ACE717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4714" y="3367373"/>
            <a:ext cx="1354666" cy="1354666"/>
          </a:xfrm>
          <a:prstGeom prst="ellipse">
            <a:avLst/>
          </a:prstGeom>
        </p:spPr>
        <p:style>
          <a:lnRef idx="2">
            <a:schemeClr val="accent2">
              <a:hueOff val="-10763498"/>
              <a:satOff val="-45122"/>
              <a:lumOff val="-156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7894B7B-EC69-89E4-5D64-C13FBFF1110C}"/>
              </a:ext>
            </a:extLst>
          </p:cNvPr>
          <p:cNvSpPr/>
          <p:nvPr/>
        </p:nvSpPr>
        <p:spPr>
          <a:xfrm>
            <a:off x="6848110" y="5128439"/>
            <a:ext cx="5049152" cy="1083733"/>
          </a:xfrm>
          <a:custGeom>
            <a:avLst/>
            <a:gdLst>
              <a:gd name="connsiteX0" fmla="*/ 0 w 5049152"/>
              <a:gd name="connsiteY0" fmla="*/ 0 h 1083733"/>
              <a:gd name="connsiteX1" fmla="*/ 5049152 w 5049152"/>
              <a:gd name="connsiteY1" fmla="*/ 0 h 1083733"/>
              <a:gd name="connsiteX2" fmla="*/ 5049152 w 5049152"/>
              <a:gd name="connsiteY2" fmla="*/ 1083733 h 1083733"/>
              <a:gd name="connsiteX3" fmla="*/ 0 w 5049152"/>
              <a:gd name="connsiteY3" fmla="*/ 1083733 h 1083733"/>
              <a:gd name="connsiteX4" fmla="*/ 0 w 5049152"/>
              <a:gd name="connsiteY4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9152" h="1083733">
                <a:moveTo>
                  <a:pt x="0" y="0"/>
                </a:moveTo>
                <a:lnTo>
                  <a:pt x="5049152" y="0"/>
                </a:lnTo>
                <a:lnTo>
                  <a:pt x="5049152" y="1083733"/>
                </a:lnTo>
                <a:lnTo>
                  <a:pt x="0" y="1083733"/>
                </a:lnTo>
                <a:lnTo>
                  <a:pt x="0" y="0"/>
                </a:lnTo>
                <a:close/>
              </a:path>
            </a:pathLst>
          </a:custGeom>
          <a:solidFill>
            <a:srgbClr val="7B7B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21526996"/>
              <a:satOff val="-90244"/>
              <a:lumOff val="-3137"/>
              <a:alphaOff val="0"/>
            </a:schemeClr>
          </a:fillRef>
          <a:effectRef idx="0">
            <a:schemeClr val="accent2">
              <a:hueOff val="-21526996"/>
              <a:satOff val="-90244"/>
              <a:lumOff val="-31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50800" rIns="50800" bIns="508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/>
              <a:t>Incentives and Other Resources to Support Career Progression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163F7F-A1DE-215F-A240-255593B8E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0777" y="4992973"/>
            <a:ext cx="1354666" cy="1354666"/>
          </a:xfrm>
          <a:prstGeom prst="ellipse">
            <a:avLst/>
          </a:prstGeom>
        </p:spPr>
        <p:style>
          <a:lnRef idx="2">
            <a:schemeClr val="accent2">
              <a:hueOff val="-21526996"/>
              <a:satOff val="-90244"/>
              <a:lumOff val="-313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8C6006FD-BF7F-539A-7673-2A2A687A1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709" y="5677769"/>
            <a:ext cx="2277891" cy="886720"/>
          </a:xfrm>
          <a:custGeom>
            <a:avLst/>
            <a:gdLst/>
            <a:ahLst/>
            <a:cxnLst/>
            <a:rect l="l" t="t" r="r" b="b"/>
            <a:pathLst>
              <a:path w="3895250" h="1440145">
                <a:moveTo>
                  <a:pt x="0" y="0"/>
                </a:moveTo>
                <a:lnTo>
                  <a:pt x="3895250" y="0"/>
                </a:lnTo>
                <a:lnTo>
                  <a:pt x="3895250" y="1440145"/>
                </a:lnTo>
                <a:lnTo>
                  <a:pt x="0" y="144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621A-C12F-D8BA-456A-5E09077FE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8FDEE4-2E69-A95F-18DC-2842E729D2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8488" y="308164"/>
            <a:ext cx="10404475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5492"/>
                </a:solidFill>
                <a:latin typeface="+mj-lt"/>
                <a:ea typeface="Source Serif Pro" panose="02040603050405020204" pitchFamily="18" charset="0"/>
                <a:cs typeface="+mj-cs"/>
              </a:rPr>
              <a:t>Career Lattices and Ladders in Direct Care </a:t>
            </a:r>
            <a:br>
              <a:rPr lang="en-US" sz="3600" b="1" dirty="0">
                <a:solidFill>
                  <a:srgbClr val="005492"/>
                </a:solidFill>
                <a:latin typeface="+mj-lt"/>
                <a:ea typeface="Source Serif Pro" panose="02040603050405020204" pitchFamily="18" charset="0"/>
                <a:cs typeface="+mj-cs"/>
              </a:rPr>
            </a:br>
            <a:r>
              <a:rPr lang="en-US" sz="3600" b="1" dirty="0">
                <a:solidFill>
                  <a:srgbClr val="005492"/>
                </a:solidFill>
                <a:latin typeface="+mj-lt"/>
                <a:ea typeface="Source Serif Pro" panose="02040603050405020204" pitchFamily="18" charset="0"/>
                <a:cs typeface="+mj-cs"/>
              </a:rPr>
              <a:t>(a few examples)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618D0-D37F-83E2-3748-7DD2B83EABC9}"/>
              </a:ext>
            </a:extLst>
          </p:cNvPr>
          <p:cNvSpPr txBox="1"/>
          <p:nvPr/>
        </p:nvSpPr>
        <p:spPr>
          <a:xfrm>
            <a:off x="578488" y="1453475"/>
            <a:ext cx="7416938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400" b="1" dirty="0">
                <a:solidFill>
                  <a:srgbClr val="005492"/>
                </a:solidFill>
                <a:cs typeface="Arial" panose="020B0604020202020204"/>
              </a:rPr>
              <a:t>Lattices</a:t>
            </a:r>
            <a:r>
              <a:rPr lang="en-US" sz="2400" b="1" dirty="0">
                <a:cs typeface="Arial" panose="020B0604020202020204"/>
              </a:rPr>
              <a:t> </a:t>
            </a:r>
          </a:p>
          <a:p>
            <a:pPr marL="342900" indent="-342900"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tx2"/>
                </a:solidFill>
              </a:rPr>
              <a:t>Developing foundational and contextualized competencies within established scope of practice in direct care (e.g., MI)</a:t>
            </a:r>
          </a:p>
          <a:p>
            <a:pPr marL="342900" indent="-342900"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tx2"/>
                </a:solidFill>
              </a:rPr>
              <a:t>Universal core competencies and entry level training that support employment into a range of direct care occupations (e.g., WI)</a:t>
            </a:r>
          </a:p>
          <a:p>
            <a:pPr marL="342900" indent="-342900"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tx2"/>
                </a:solidFill>
              </a:rPr>
              <a:t>Portable, transferable credentials allow workers to move between care settings easily (e.g., WI)</a:t>
            </a:r>
          </a:p>
          <a:p>
            <a:pPr defTabSz="457200"/>
            <a:endParaRPr lang="en-US" dirty="0">
              <a:solidFill>
                <a:srgbClr val="4C4D4C"/>
              </a:solidFill>
              <a:latin typeface="Arial" panose="020B0604020202020204"/>
            </a:endParaRPr>
          </a:p>
          <a:p>
            <a:pPr defTabSz="457200">
              <a:spcAft>
                <a:spcPts val="600"/>
              </a:spcAft>
            </a:pPr>
            <a:r>
              <a:rPr lang="en-US" sz="2400" b="1" dirty="0">
                <a:solidFill>
                  <a:srgbClr val="005492"/>
                </a:solidFill>
                <a:cs typeface="Arial" panose="020B0604020202020204"/>
              </a:rPr>
              <a:t>Ladders</a:t>
            </a:r>
          </a:p>
          <a:p>
            <a:pPr marL="342900" indent="-342900"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tx2"/>
                </a:solidFill>
              </a:rPr>
              <a:t>Advancement-focused within direct care (e.g. WI and NY CISA) </a:t>
            </a:r>
          </a:p>
          <a:p>
            <a:pPr marL="342900" indent="-342900"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tx2"/>
                </a:solidFill>
              </a:rPr>
              <a:t>New Jersey’s DSP career advancement law</a:t>
            </a:r>
          </a:p>
          <a:p>
            <a:pPr marL="342900" indent="-342900"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tx2"/>
                </a:solidFill>
              </a:rPr>
              <a:t>Apprenticeship models, Center for Caregiver Advancement’s CNA Registered Apprenticeship Program (CNA RAP)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3752E8-EE8B-BEE8-9E2E-72A5DF0D2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75" y="1666803"/>
            <a:ext cx="3361197" cy="2256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E02BA-5D27-5DC0-EC20-8646E540A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75" y="4219139"/>
            <a:ext cx="3361197" cy="23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8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65D1EE-D4C2-A736-40F1-295D2203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88" y="349174"/>
            <a:ext cx="10403816" cy="914958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492"/>
                </a:solidFill>
                <a:effectLst/>
                <a:uLnTx/>
                <a:uFillTx/>
                <a:latin typeface="Arial" panose="020B0604020202020204" pitchFamily="34" charset="0"/>
                <a:ea typeface="Source Serif Pro" panose="02040603050405020204" pitchFamily="18" charset="0"/>
                <a:cs typeface="Arial" panose="020B0604020202020204" pitchFamily="34" charset="0"/>
                <a:sym typeface="Roboto Bold"/>
              </a:rPr>
              <a:t>Michigan: Direct Care Workforce Training, Credentialing, and Career Advancement </a:t>
            </a:r>
            <a:endParaRPr lang="en-US" dirty="0"/>
          </a:p>
        </p:txBody>
      </p:sp>
      <p:pic>
        <p:nvPicPr>
          <p:cNvPr id="6" name="Picture 5" descr="IMPART alliance Michigan state university logo">
            <a:extLst>
              <a:ext uri="{FF2B5EF4-FFF2-40B4-BE49-F238E27FC236}">
                <a16:creationId xmlns:a16="http://schemas.microsoft.com/office/drawing/2014/main" id="{6B383688-2335-3024-F3F9-15F89689E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673"/>
            <a:ext cx="2828544" cy="2140653"/>
          </a:xfrm>
          <a:prstGeom prst="rect">
            <a:avLst/>
          </a:prstGeom>
        </p:spPr>
      </p:pic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0A3C9DAB-4BA0-4E3C-E27A-5AEEAA7A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54570" y="1910459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198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9">
            <a:extLst>
              <a:ext uri="{FF2B5EF4-FFF2-40B4-BE49-F238E27FC236}">
                <a16:creationId xmlns:a16="http://schemas.microsoft.com/office/drawing/2014/main" id="{E6375974-D57B-E174-105B-A9C8736B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524218" y="1910459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198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08AA391D-6F54-56C8-EF01-00004A580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88243" y="5029880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B48B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46F759-061C-DE88-44EB-D317EFCDC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7301304" y="1629726"/>
            <a:ext cx="0" cy="4222652"/>
          </a:xfrm>
          <a:prstGeom prst="straightConnector1">
            <a:avLst/>
          </a:prstGeom>
          <a:ln w="98425" cap="rnd">
            <a:solidFill>
              <a:schemeClr val="bg2">
                <a:lumMod val="25000"/>
              </a:schemeClr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8115CD-B551-7EAD-406A-97336762F960}"/>
              </a:ext>
            </a:extLst>
          </p:cNvPr>
          <p:cNvSpPr txBox="1"/>
          <p:nvPr/>
        </p:nvSpPr>
        <p:spPr>
          <a:xfrm>
            <a:off x="2838851" y="1897588"/>
            <a:ext cx="4200903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Personal Direct Care Specialist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mobility assistance to leadership, plus three in-person skills labs where students demonstrate hands-on competency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5EFA4C-7902-319F-5851-7586737A8330}"/>
              </a:ext>
            </a:extLst>
          </p:cNvPr>
          <p:cNvSpPr txBox="1"/>
          <p:nvPr/>
        </p:nvSpPr>
        <p:spPr>
          <a:xfrm>
            <a:off x="7685086" y="2080715"/>
            <a:ext cx="1243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Hybrid 36 hours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D6CE03-6DB9-2989-99CC-32AF9C698253}"/>
              </a:ext>
            </a:extLst>
          </p:cNvPr>
          <p:cNvSpPr txBox="1"/>
          <p:nvPr/>
        </p:nvSpPr>
        <p:spPr>
          <a:xfrm>
            <a:off x="8938468" y="1972993"/>
            <a:ext cx="2782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Direct care workers seeking advanced skills in personal care and clinical support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75064945-9B7A-630F-F4F2-BE6CFCD91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54570" y="2956101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3BA8EE-BEE0-62DA-046F-D6F5D648E786}"/>
              </a:ext>
            </a:extLst>
          </p:cNvPr>
          <p:cNvSpPr txBox="1"/>
          <p:nvPr/>
        </p:nvSpPr>
        <p:spPr>
          <a:xfrm>
            <a:off x="2903361" y="3040180"/>
            <a:ext cx="420090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Home and Direct Care Specialist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Develop expertise in person-centered approaches to housekeeping, meal planning, and nutrition</a:t>
            </a:r>
          </a:p>
        </p:txBody>
      </p:sp>
      <p:sp>
        <p:nvSpPr>
          <p:cNvPr id="30" name="Rectangle: Rounded Corners 9">
            <a:extLst>
              <a:ext uri="{FF2B5EF4-FFF2-40B4-BE49-F238E27FC236}">
                <a16:creationId xmlns:a16="http://schemas.microsoft.com/office/drawing/2014/main" id="{31DD7289-39C7-173C-88E7-AD73CBF00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524218" y="2956101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AD4319-46D6-3D09-8888-68CFC510723E}"/>
              </a:ext>
            </a:extLst>
          </p:cNvPr>
          <p:cNvSpPr txBox="1"/>
          <p:nvPr/>
        </p:nvSpPr>
        <p:spPr>
          <a:xfrm>
            <a:off x="7620067" y="3126357"/>
            <a:ext cx="1243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Virtual12 hours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F05A57-6ECA-6478-E954-DDED702D5700}"/>
              </a:ext>
            </a:extLst>
          </p:cNvPr>
          <p:cNvSpPr txBox="1"/>
          <p:nvPr/>
        </p:nvSpPr>
        <p:spPr>
          <a:xfrm>
            <a:off x="8831502" y="3018635"/>
            <a:ext cx="2891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Direct care workers wishing to expand their skills in instrumental activities of daily living (IADLs)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B418A2F1-36C0-CC8C-41F9-DC8341F81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4470" y="3967466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CA7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5875D0-7B0F-F299-2540-083E8FBE75B2}"/>
              </a:ext>
            </a:extLst>
          </p:cNvPr>
          <p:cNvSpPr txBox="1"/>
          <p:nvPr/>
        </p:nvSpPr>
        <p:spPr>
          <a:xfrm>
            <a:off x="3049420" y="4051545"/>
            <a:ext cx="386862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Direct Care Associate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aging, disabilities, mental health, and cultural competency</a:t>
            </a:r>
          </a:p>
        </p:txBody>
      </p: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E4FB17D4-1D55-2368-8551-932511D6C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534118" y="3967466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CA7A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B9BAC2-6BA3-6770-D4D4-83C64491DBFF}"/>
              </a:ext>
            </a:extLst>
          </p:cNvPr>
          <p:cNvSpPr txBox="1"/>
          <p:nvPr/>
        </p:nvSpPr>
        <p:spPr>
          <a:xfrm>
            <a:off x="7695394" y="4137722"/>
            <a:ext cx="1243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Virtual12 hours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303D8D-02DB-0CE6-AC47-0BB62E27942A}"/>
              </a:ext>
            </a:extLst>
          </p:cNvPr>
          <p:cNvSpPr txBox="1"/>
          <p:nvPr/>
        </p:nvSpPr>
        <p:spPr>
          <a:xfrm>
            <a:off x="8831502" y="4051545"/>
            <a:ext cx="2769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Direct care wanting training in specialized areas of care and support services</a:t>
            </a:r>
          </a:p>
        </p:txBody>
      </p:sp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D55E6427-6ECE-4F3B-F09A-9A638CAAE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557891" y="5029880"/>
            <a:ext cx="4200908" cy="863732"/>
          </a:xfrm>
          <a:custGeom>
            <a:avLst/>
            <a:gdLst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5949 w 3985949"/>
              <a:gd name="connsiteY4" fmla="*/ 758072 h 863732"/>
              <a:gd name="connsiteX5" fmla="*/ 3880289 w 3985949"/>
              <a:gd name="connsiteY5" fmla="*/ 863732 h 863732"/>
              <a:gd name="connsiteX6" fmla="*/ 105660 w 3985949"/>
              <a:gd name="connsiteY6" fmla="*/ 863732 h 863732"/>
              <a:gd name="connsiteX7" fmla="*/ 0 w 3985949"/>
              <a:gd name="connsiteY7" fmla="*/ 758072 h 863732"/>
              <a:gd name="connsiteX8" fmla="*/ 0 w 3985949"/>
              <a:gd name="connsiteY8" fmla="*/ 105660 h 863732"/>
              <a:gd name="connsiteX0" fmla="*/ 0 w 3985949"/>
              <a:gd name="connsiteY0" fmla="*/ 105660 h 863732"/>
              <a:gd name="connsiteX1" fmla="*/ 105660 w 3985949"/>
              <a:gd name="connsiteY1" fmla="*/ 0 h 863732"/>
              <a:gd name="connsiteX2" fmla="*/ 3880289 w 3985949"/>
              <a:gd name="connsiteY2" fmla="*/ 0 h 863732"/>
              <a:gd name="connsiteX3" fmla="*/ 3985949 w 3985949"/>
              <a:gd name="connsiteY3" fmla="*/ 105660 h 863732"/>
              <a:gd name="connsiteX4" fmla="*/ 3983360 w 3985949"/>
              <a:gd name="connsiteY4" fmla="*/ 433715 h 863732"/>
              <a:gd name="connsiteX5" fmla="*/ 3985949 w 3985949"/>
              <a:gd name="connsiteY5" fmla="*/ 758072 h 863732"/>
              <a:gd name="connsiteX6" fmla="*/ 3880289 w 3985949"/>
              <a:gd name="connsiteY6" fmla="*/ 863732 h 863732"/>
              <a:gd name="connsiteX7" fmla="*/ 105660 w 3985949"/>
              <a:gd name="connsiteY7" fmla="*/ 863732 h 863732"/>
              <a:gd name="connsiteX8" fmla="*/ 0 w 3985949"/>
              <a:gd name="connsiteY8" fmla="*/ 758072 h 863732"/>
              <a:gd name="connsiteX9" fmla="*/ 0 w 3985949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3985949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3985949 w 4200770"/>
              <a:gd name="connsiteY5" fmla="*/ 758072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770"/>
              <a:gd name="connsiteY0" fmla="*/ 105660 h 863732"/>
              <a:gd name="connsiteX1" fmla="*/ 105660 w 4200770"/>
              <a:gd name="connsiteY1" fmla="*/ 0 h 863732"/>
              <a:gd name="connsiteX2" fmla="*/ 3880289 w 4200770"/>
              <a:gd name="connsiteY2" fmla="*/ 0 h 863732"/>
              <a:gd name="connsiteX3" fmla="*/ 4033907 w 4200770"/>
              <a:gd name="connsiteY3" fmla="*/ 105660 h 863732"/>
              <a:gd name="connsiteX4" fmla="*/ 4200770 w 4200770"/>
              <a:gd name="connsiteY4" fmla="*/ 436912 h 863732"/>
              <a:gd name="connsiteX5" fmla="*/ 4030710 w 4200770"/>
              <a:gd name="connsiteY5" fmla="*/ 754875 h 863732"/>
              <a:gd name="connsiteX6" fmla="*/ 3880289 w 4200770"/>
              <a:gd name="connsiteY6" fmla="*/ 863732 h 863732"/>
              <a:gd name="connsiteX7" fmla="*/ 105660 w 4200770"/>
              <a:gd name="connsiteY7" fmla="*/ 863732 h 863732"/>
              <a:gd name="connsiteX8" fmla="*/ 0 w 4200770"/>
              <a:gd name="connsiteY8" fmla="*/ 758072 h 863732"/>
              <a:gd name="connsiteX9" fmla="*/ 0 w 4200770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895"/>
              <a:gd name="connsiteY0" fmla="*/ 105660 h 863732"/>
              <a:gd name="connsiteX1" fmla="*/ 105660 w 4200895"/>
              <a:gd name="connsiteY1" fmla="*/ 0 h 863732"/>
              <a:gd name="connsiteX2" fmla="*/ 3880289 w 4200895"/>
              <a:gd name="connsiteY2" fmla="*/ 0 h 863732"/>
              <a:gd name="connsiteX3" fmla="*/ 4033907 w 4200895"/>
              <a:gd name="connsiteY3" fmla="*/ 105660 h 863732"/>
              <a:gd name="connsiteX4" fmla="*/ 4200770 w 4200895"/>
              <a:gd name="connsiteY4" fmla="*/ 436912 h 863732"/>
              <a:gd name="connsiteX5" fmla="*/ 4030710 w 4200895"/>
              <a:gd name="connsiteY5" fmla="*/ 754875 h 863732"/>
              <a:gd name="connsiteX6" fmla="*/ 3880289 w 4200895"/>
              <a:gd name="connsiteY6" fmla="*/ 863732 h 863732"/>
              <a:gd name="connsiteX7" fmla="*/ 105660 w 4200895"/>
              <a:gd name="connsiteY7" fmla="*/ 863732 h 863732"/>
              <a:gd name="connsiteX8" fmla="*/ 0 w 4200895"/>
              <a:gd name="connsiteY8" fmla="*/ 758072 h 863732"/>
              <a:gd name="connsiteX9" fmla="*/ 0 w 4200895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  <a:gd name="connsiteX0" fmla="*/ 0 w 4200908"/>
              <a:gd name="connsiteY0" fmla="*/ 105660 h 863732"/>
              <a:gd name="connsiteX1" fmla="*/ 105660 w 4200908"/>
              <a:gd name="connsiteY1" fmla="*/ 0 h 863732"/>
              <a:gd name="connsiteX2" fmla="*/ 3880289 w 4200908"/>
              <a:gd name="connsiteY2" fmla="*/ 0 h 863732"/>
              <a:gd name="connsiteX3" fmla="*/ 4033907 w 4200908"/>
              <a:gd name="connsiteY3" fmla="*/ 105660 h 863732"/>
              <a:gd name="connsiteX4" fmla="*/ 4200770 w 4200908"/>
              <a:gd name="connsiteY4" fmla="*/ 436912 h 863732"/>
              <a:gd name="connsiteX5" fmla="*/ 4039587 w 4200908"/>
              <a:gd name="connsiteY5" fmla="*/ 754875 h 863732"/>
              <a:gd name="connsiteX6" fmla="*/ 3880289 w 4200908"/>
              <a:gd name="connsiteY6" fmla="*/ 863732 h 863732"/>
              <a:gd name="connsiteX7" fmla="*/ 105660 w 4200908"/>
              <a:gd name="connsiteY7" fmla="*/ 863732 h 863732"/>
              <a:gd name="connsiteX8" fmla="*/ 0 w 4200908"/>
              <a:gd name="connsiteY8" fmla="*/ 758072 h 863732"/>
              <a:gd name="connsiteX9" fmla="*/ 0 w 4200908"/>
              <a:gd name="connsiteY9" fmla="*/ 105660 h 86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908" h="863732">
                <a:moveTo>
                  <a:pt x="0" y="105660"/>
                </a:moveTo>
                <a:cubicBezTo>
                  <a:pt x="0" y="47306"/>
                  <a:pt x="47306" y="0"/>
                  <a:pt x="105660" y="0"/>
                </a:cubicBezTo>
                <a:lnTo>
                  <a:pt x="3880289" y="0"/>
                </a:lnTo>
                <a:cubicBezTo>
                  <a:pt x="3938643" y="0"/>
                  <a:pt x="3989860" y="31558"/>
                  <a:pt x="4033907" y="105660"/>
                </a:cubicBezTo>
                <a:cubicBezTo>
                  <a:pt x="4098406" y="216077"/>
                  <a:pt x="4202699" y="364862"/>
                  <a:pt x="4200770" y="436912"/>
                </a:cubicBezTo>
                <a:cubicBezTo>
                  <a:pt x="4204830" y="491745"/>
                  <a:pt x="4118654" y="636098"/>
                  <a:pt x="4039587" y="754875"/>
                </a:cubicBezTo>
                <a:cubicBezTo>
                  <a:pt x="4001221" y="828501"/>
                  <a:pt x="3938643" y="863732"/>
                  <a:pt x="3880289" y="863732"/>
                </a:cubicBezTo>
                <a:lnTo>
                  <a:pt x="105660" y="863732"/>
                </a:lnTo>
                <a:cubicBezTo>
                  <a:pt x="47306" y="863732"/>
                  <a:pt x="0" y="816426"/>
                  <a:pt x="0" y="758072"/>
                </a:cubicBezTo>
                <a:lnTo>
                  <a:pt x="0" y="105660"/>
                </a:lnTo>
                <a:close/>
              </a:path>
            </a:pathLst>
          </a:custGeom>
          <a:solidFill>
            <a:srgbClr val="B48B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1DE44C-E0A5-5FAF-0464-2EED05FA0FFC}"/>
              </a:ext>
            </a:extLst>
          </p:cNvPr>
          <p:cNvSpPr txBox="1"/>
          <p:nvPr/>
        </p:nvSpPr>
        <p:spPr>
          <a:xfrm>
            <a:off x="2988244" y="5113959"/>
            <a:ext cx="3929796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Direct Care Fundamentals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person-centered care, professional boundaries, infection control, and other crucial skills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71C6CB-647F-0DEA-4C22-6196AAA8A3BD}"/>
              </a:ext>
            </a:extLst>
          </p:cNvPr>
          <p:cNvSpPr txBox="1"/>
          <p:nvPr/>
        </p:nvSpPr>
        <p:spPr>
          <a:xfrm>
            <a:off x="7695393" y="5200136"/>
            <a:ext cx="1243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Virtual12 hours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B9623-D3B5-736C-B8BC-379582CA5021}"/>
              </a:ext>
            </a:extLst>
          </p:cNvPr>
          <p:cNvSpPr txBox="1"/>
          <p:nvPr/>
        </p:nvSpPr>
        <p:spPr>
          <a:xfrm>
            <a:off x="8995774" y="5200136"/>
            <a:ext cx="2729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Individuals interested in starting a career in direct care work</a:t>
            </a:r>
          </a:p>
        </p:txBody>
      </p:sp>
      <p:sp>
        <p:nvSpPr>
          <p:cNvPr id="25" name="TextBox 24">
            <a:hlinkClick r:id="rId3"/>
            <a:extLst>
              <a:ext uri="{FF2B5EF4-FFF2-40B4-BE49-F238E27FC236}">
                <a16:creationId xmlns:a16="http://schemas.microsoft.com/office/drawing/2014/main" id="{9B3BD1C3-5DF6-0FFC-15CC-F440BBCB0248}"/>
              </a:ext>
            </a:extLst>
          </p:cNvPr>
          <p:cNvSpPr txBox="1"/>
          <p:nvPr/>
        </p:nvSpPr>
        <p:spPr>
          <a:xfrm>
            <a:off x="2954570" y="6269812"/>
            <a:ext cx="3762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Join The Workforce - IMPART Alliance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398A63-9BD1-6403-ED6F-85BC2DFE3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68204" y="1972993"/>
            <a:ext cx="0" cy="7386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F49B4C-D641-3488-1C62-90772537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63142" y="3018635"/>
            <a:ext cx="0" cy="7386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73A1DB7-569E-9E98-8D20-62C332844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47322" y="4030000"/>
            <a:ext cx="0" cy="7386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0F00D2-0D66-6E03-DB8E-FB07ABEAC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31502" y="5092414"/>
            <a:ext cx="0" cy="7386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424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9D927-2EC0-9D95-1914-B7343C48E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F7B3FE-151F-6E73-6CEF-E67772AC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88" y="349174"/>
            <a:ext cx="10403816" cy="914958"/>
          </a:xfrm>
        </p:spPr>
        <p:txBody>
          <a:bodyPr lIns="0" tIns="0" rIns="0" bIns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Wisconsin: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WisCaregiver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Careers and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Certified Direct Care Professional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0D029-9EFC-C791-554F-564794C36CDE}"/>
              </a:ext>
            </a:extLst>
          </p:cNvPr>
          <p:cNvSpPr txBox="1"/>
          <p:nvPr/>
        </p:nvSpPr>
        <p:spPr>
          <a:xfrm>
            <a:off x="2004096" y="1739474"/>
            <a:ext cx="1684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wiscaregiver</a:t>
            </a:r>
            <a:r>
              <a:rPr lang="en-US" dirty="0"/>
              <a:t> careers certified direct care professional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87859-69C6-B36D-23FD-DF0EF847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4272" y="1441478"/>
            <a:ext cx="3956450" cy="2243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6C68E3-5F4B-774D-24A6-129B85D96254}"/>
              </a:ext>
            </a:extLst>
          </p:cNvPr>
          <p:cNvSpPr txBox="1"/>
          <p:nvPr/>
        </p:nvSpPr>
        <p:spPr>
          <a:xfrm>
            <a:off x="1225933" y="3823988"/>
            <a:ext cx="5260765" cy="268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5594"/>
                </a:solidFill>
              </a:rPr>
              <a:t>CDCP Credential and Training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Universal Worker - Free, online, self-paced, training is approximately 30 </a:t>
            </a:r>
            <a:r>
              <a:rPr lang="en-US" dirty="0" err="1">
                <a:solidFill>
                  <a:srgbClr val="326779"/>
                </a:solidFill>
              </a:rPr>
              <a:t>hrs</a:t>
            </a:r>
            <a:r>
              <a:rPr lang="en-US" dirty="0">
                <a:solidFill>
                  <a:srgbClr val="326779"/>
                </a:solidFill>
              </a:rPr>
              <a:t> 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Skill development in 14 competency areas based on national standards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Proctored competency with 3-year certification as a certified direct care professional (CDCP)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Certification to work in a wide variety of settings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23EB1-0FB0-94E3-BAAF-C664B1D0C903}"/>
              </a:ext>
            </a:extLst>
          </p:cNvPr>
          <p:cNvSpPr txBox="1"/>
          <p:nvPr/>
        </p:nvSpPr>
        <p:spPr>
          <a:xfrm>
            <a:off x="6821279" y="1584905"/>
            <a:ext cx="5010503" cy="383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5594"/>
                </a:solidFill>
              </a:rPr>
              <a:t>Upskilling and Career Advancement Opportunities. 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Wisconsin Division of Quality Assurance(DQA) -Approved CNA training.· Crosswalks to Assisted Living, Personal Care.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August 2024, the CDCP program is recognized to meet the caregiver training requirements for 1-2 bed adult family homes (AFHs). </a:t>
            </a:r>
          </a:p>
          <a:p>
            <a:pPr marL="285750" indent="-28575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6779"/>
                </a:solidFill>
              </a:rPr>
              <a:t>Pilot CDCP-to-CNA program launched with Healthcare Workforce Training Institute (HWTI).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4A7FD-C313-AB4B-D7B8-87C1BF0B22CD}"/>
              </a:ext>
            </a:extLst>
          </p:cNvPr>
          <p:cNvSpPr txBox="1"/>
          <p:nvPr/>
        </p:nvSpPr>
        <p:spPr>
          <a:xfrm>
            <a:off x="7179425" y="6092815"/>
            <a:ext cx="3984379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b="1" u="sng" dirty="0">
                <a:solidFill>
                  <a:srgbClr val="005492"/>
                </a:solidFill>
                <a:cs typeface="Arial" panose="020B0604020202020204"/>
              </a:rPr>
              <a:t>CDCP website: </a:t>
            </a:r>
            <a:r>
              <a:rPr lang="en-US" sz="1600" dirty="0">
                <a:solidFill>
                  <a:srgbClr val="0000FF"/>
                </a:solidFill>
                <a:ea typeface="Lato"/>
                <a:cs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wiscaregivercdcp.com</a:t>
            </a:r>
            <a:endParaRPr lang="en-US" sz="1600" dirty="0">
              <a:solidFill>
                <a:srgbClr val="0000FF"/>
              </a:solidFill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7208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EB0A-8E2E-3F25-7606-F67C75C91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A68177-5FB9-CC5E-BF6A-C5D6B2C5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2" y="395614"/>
            <a:ext cx="11054076" cy="914958"/>
          </a:xfrm>
        </p:spPr>
        <p:txBody>
          <a:bodyPr lIns="0" tIns="0" rIns="0" bIns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New York: Direct Care Workforce Upskilling and Advancement Pathway</a:t>
            </a: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F62B643B-3EDB-992C-AD4C-57C82A010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0800000">
            <a:off x="1414766" y="2454976"/>
            <a:ext cx="957240" cy="3069468"/>
          </a:xfrm>
          <a:custGeom>
            <a:avLst/>
            <a:gdLst/>
            <a:ahLst/>
            <a:cxnLst/>
            <a:rect l="l" t="t" r="r" b="b"/>
            <a:pathLst>
              <a:path w="627558" h="2025583">
                <a:moveTo>
                  <a:pt x="627558" y="0"/>
                </a:moveTo>
                <a:lnTo>
                  <a:pt x="627558" y="1911283"/>
                </a:lnTo>
                <a:lnTo>
                  <a:pt x="313779" y="2025583"/>
                </a:lnTo>
                <a:lnTo>
                  <a:pt x="0" y="1911283"/>
                </a:lnTo>
                <a:lnTo>
                  <a:pt x="0" y="0"/>
                </a:lnTo>
                <a:lnTo>
                  <a:pt x="627558" y="0"/>
                </a:lnTo>
                <a:close/>
              </a:path>
            </a:pathLst>
          </a:custGeom>
          <a:solidFill>
            <a:srgbClr val="1C9AD6"/>
          </a:solid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12F43C5C-338F-AC29-AED5-CB213B8C2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>
            <a:off x="1414766" y="2628181"/>
            <a:ext cx="957240" cy="296843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867"/>
              </a:lnSpc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28A81DAE-43BE-E3CB-F6CC-6A8C27AE7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 rot="10800000">
            <a:off x="2547550" y="2071292"/>
            <a:ext cx="957240" cy="3453152"/>
            <a:chOff x="0" y="0"/>
            <a:chExt cx="627558" cy="227878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A9D28273-AEAF-BCEB-4A21-F7494E770FF9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627558" cy="2278781"/>
            </a:xfrm>
            <a:custGeom>
              <a:avLst/>
              <a:gdLst/>
              <a:ahLst/>
              <a:cxnLst/>
              <a:rect l="l" t="t" r="r" b="b"/>
              <a:pathLst>
                <a:path w="627558" h="2278781">
                  <a:moveTo>
                    <a:pt x="627558" y="0"/>
                  </a:moveTo>
                  <a:lnTo>
                    <a:pt x="627558" y="2164481"/>
                  </a:lnTo>
                  <a:lnTo>
                    <a:pt x="313779" y="2278781"/>
                  </a:lnTo>
                  <a:lnTo>
                    <a:pt x="0" y="2164481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00B0AA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A22B4272-CF4E-E100-8208-EA6DC3253C5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47625"/>
              <a:ext cx="627558" cy="22121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4BEFAB1F-0F9E-D742-23EC-F808EDB90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930410" y="5524444"/>
            <a:ext cx="1441596" cy="566824"/>
            <a:chOff x="0" y="0"/>
            <a:chExt cx="604479" cy="239244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AF6ECE76-90E4-9D53-BB5C-AE11A908F10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604479" cy="239244"/>
            </a:xfrm>
            <a:custGeom>
              <a:avLst/>
              <a:gdLst/>
              <a:ahLst/>
              <a:cxnLst/>
              <a:rect l="l" t="t" r="r" b="b"/>
              <a:pathLst>
                <a:path w="604479" h="239244">
                  <a:moveTo>
                    <a:pt x="203200" y="0"/>
                  </a:moveTo>
                  <a:lnTo>
                    <a:pt x="604479" y="0"/>
                  </a:lnTo>
                  <a:lnTo>
                    <a:pt x="401279" y="239244"/>
                  </a:lnTo>
                  <a:lnTo>
                    <a:pt x="0" y="23924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9AD6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10">
              <a:extLst>
                <a:ext uri="{FF2B5EF4-FFF2-40B4-BE49-F238E27FC236}">
                  <a16:creationId xmlns:a16="http://schemas.microsoft.com/office/drawing/2014/main" id="{6318D3C7-9F7D-FF8B-4DED-EC7456DACCEF}"/>
                </a:ext>
              </a:extLst>
            </p:cNvPr>
            <p:cNvSpPr txBox="1">
              <a:spLocks/>
            </p:cNvSpPr>
            <p:nvPr/>
          </p:nvSpPr>
          <p:spPr>
            <a:xfrm>
              <a:off x="101600" y="-47625"/>
              <a:ext cx="401279" cy="2868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E47F955-8595-E912-912B-91017848A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2063194" y="5524444"/>
            <a:ext cx="1441596" cy="566824"/>
            <a:chOff x="0" y="0"/>
            <a:chExt cx="604479" cy="239244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EF5528C4-3729-6D6D-AF73-2377B532EF7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604479" cy="239244"/>
            </a:xfrm>
            <a:custGeom>
              <a:avLst/>
              <a:gdLst/>
              <a:ahLst/>
              <a:cxnLst/>
              <a:rect l="l" t="t" r="r" b="b"/>
              <a:pathLst>
                <a:path w="604479" h="239244">
                  <a:moveTo>
                    <a:pt x="203200" y="0"/>
                  </a:moveTo>
                  <a:lnTo>
                    <a:pt x="604479" y="0"/>
                  </a:lnTo>
                  <a:lnTo>
                    <a:pt x="401279" y="239244"/>
                  </a:lnTo>
                  <a:lnTo>
                    <a:pt x="0" y="23924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B0AA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7FDBB1CA-CBCC-4373-F754-C1DBE9B468C4}"/>
                </a:ext>
              </a:extLst>
            </p:cNvPr>
            <p:cNvSpPr txBox="1">
              <a:spLocks/>
            </p:cNvSpPr>
            <p:nvPr/>
          </p:nvSpPr>
          <p:spPr>
            <a:xfrm>
              <a:off x="101600" y="-47625"/>
              <a:ext cx="401279" cy="2868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84164212-1946-18EF-E563-B80E9ABB9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 rot="10800000">
            <a:off x="3680334" y="1687609"/>
            <a:ext cx="957240" cy="3836835"/>
            <a:chOff x="0" y="0"/>
            <a:chExt cx="627558" cy="2531979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8421DD94-6F31-D312-05A4-696B5687D34F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627558" cy="2531979"/>
            </a:xfrm>
            <a:custGeom>
              <a:avLst/>
              <a:gdLst/>
              <a:ahLst/>
              <a:cxnLst/>
              <a:rect l="l" t="t" r="r" b="b"/>
              <a:pathLst>
                <a:path w="627558" h="2531979">
                  <a:moveTo>
                    <a:pt x="627558" y="0"/>
                  </a:moveTo>
                  <a:lnTo>
                    <a:pt x="627558" y="2417679"/>
                  </a:lnTo>
                  <a:lnTo>
                    <a:pt x="313779" y="2531979"/>
                  </a:lnTo>
                  <a:lnTo>
                    <a:pt x="0" y="2417679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D4802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24B2B362-C107-D435-2863-993B0A193E5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47625"/>
              <a:ext cx="627558" cy="24653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7">
            <a:extLst>
              <a:ext uri="{FF2B5EF4-FFF2-40B4-BE49-F238E27FC236}">
                <a16:creationId xmlns:a16="http://schemas.microsoft.com/office/drawing/2014/main" id="{7890023A-6B17-7320-56E4-CEAA35DD2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>
          <a:xfrm>
            <a:off x="3195977" y="5524444"/>
            <a:ext cx="1441596" cy="566824"/>
            <a:chOff x="0" y="0"/>
            <a:chExt cx="604479" cy="239244"/>
          </a:xfrm>
        </p:grpSpPr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7AEDA38-BE11-3452-14C6-4130BB9ADECE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604479" cy="239244"/>
            </a:xfrm>
            <a:custGeom>
              <a:avLst/>
              <a:gdLst/>
              <a:ahLst/>
              <a:cxnLst/>
              <a:rect l="l" t="t" r="r" b="b"/>
              <a:pathLst>
                <a:path w="604479" h="239244">
                  <a:moveTo>
                    <a:pt x="203200" y="0"/>
                  </a:moveTo>
                  <a:lnTo>
                    <a:pt x="604479" y="0"/>
                  </a:lnTo>
                  <a:lnTo>
                    <a:pt x="401279" y="239244"/>
                  </a:lnTo>
                  <a:lnTo>
                    <a:pt x="0" y="23924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4802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C434A7B8-D7BF-B1D9-91FC-92964FC3E441}"/>
                </a:ext>
              </a:extLst>
            </p:cNvPr>
            <p:cNvSpPr txBox="1">
              <a:spLocks/>
            </p:cNvSpPr>
            <p:nvPr/>
          </p:nvSpPr>
          <p:spPr>
            <a:xfrm>
              <a:off x="101600" y="-47625"/>
              <a:ext cx="401279" cy="2868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33">
            <a:extLst>
              <a:ext uri="{FF2B5EF4-FFF2-40B4-BE49-F238E27FC236}">
                <a16:creationId xmlns:a16="http://schemas.microsoft.com/office/drawing/2014/main" id="{745763C3-56D1-E6A1-1448-EEA4EE35B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0800000">
            <a:off x="3680334" y="4801863"/>
            <a:ext cx="957240" cy="722580"/>
          </a:xfrm>
          <a:custGeom>
            <a:avLst/>
            <a:gdLst/>
            <a:ahLst/>
            <a:cxnLst/>
            <a:rect l="l" t="t" r="r" b="b"/>
            <a:pathLst>
              <a:path w="1524000" h="1157987">
                <a:moveTo>
                  <a:pt x="0" y="0"/>
                </a:moveTo>
                <a:lnTo>
                  <a:pt x="1524000" y="0"/>
                </a:lnTo>
                <a:lnTo>
                  <a:pt x="1524000" y="1157988"/>
                </a:lnTo>
                <a:lnTo>
                  <a:pt x="0" y="1157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34">
            <a:extLst>
              <a:ext uri="{FF2B5EF4-FFF2-40B4-BE49-F238E27FC236}">
                <a16:creationId xmlns:a16="http://schemas.microsoft.com/office/drawing/2014/main" id="{1BB921EF-3996-8BE1-F29C-0CA56EB05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0800000">
            <a:off x="2547550" y="4801863"/>
            <a:ext cx="957240" cy="722580"/>
          </a:xfrm>
          <a:custGeom>
            <a:avLst/>
            <a:gdLst/>
            <a:ahLst/>
            <a:cxnLst/>
            <a:rect l="l" t="t" r="r" b="b"/>
            <a:pathLst>
              <a:path w="1524000" h="1157987">
                <a:moveTo>
                  <a:pt x="0" y="0"/>
                </a:moveTo>
                <a:lnTo>
                  <a:pt x="1524000" y="0"/>
                </a:lnTo>
                <a:lnTo>
                  <a:pt x="1524000" y="1157988"/>
                </a:lnTo>
                <a:lnTo>
                  <a:pt x="0" y="1157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A19B96BB-06E2-A1B0-427B-0654C32B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0800000">
            <a:off x="1414766" y="4801863"/>
            <a:ext cx="957240" cy="722580"/>
          </a:xfrm>
          <a:custGeom>
            <a:avLst/>
            <a:gdLst/>
            <a:ahLst/>
            <a:cxnLst/>
            <a:rect l="l" t="t" r="r" b="b"/>
            <a:pathLst>
              <a:path w="1524000" h="1157987">
                <a:moveTo>
                  <a:pt x="0" y="0"/>
                </a:moveTo>
                <a:lnTo>
                  <a:pt x="1524000" y="0"/>
                </a:lnTo>
                <a:lnTo>
                  <a:pt x="1524000" y="1157988"/>
                </a:lnTo>
                <a:lnTo>
                  <a:pt x="0" y="1157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43">
            <a:extLst>
              <a:ext uri="{FF2B5EF4-FFF2-40B4-BE49-F238E27FC236}">
                <a16:creationId xmlns:a16="http://schemas.microsoft.com/office/drawing/2014/main" id="{D6F3CC9C-E69D-DE21-68B6-DDBFF611E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553589" y="2736050"/>
            <a:ext cx="649481" cy="470209"/>
          </a:xfrm>
          <a:custGeom>
            <a:avLst/>
            <a:gdLst/>
            <a:ahLst/>
            <a:cxnLst/>
            <a:rect l="l" t="t" r="r" b="b"/>
            <a:pathLst>
              <a:path w="1034023" h="753544">
                <a:moveTo>
                  <a:pt x="0" y="0"/>
                </a:moveTo>
                <a:lnTo>
                  <a:pt x="1034022" y="0"/>
                </a:lnTo>
                <a:lnTo>
                  <a:pt x="1034022" y="753544"/>
                </a:lnTo>
                <a:lnTo>
                  <a:pt x="0" y="753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F35CB014-5E46-55AE-F816-90D705A8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815413" y="2265619"/>
            <a:ext cx="422197" cy="533459"/>
          </a:xfrm>
          <a:custGeom>
            <a:avLst/>
            <a:gdLst/>
            <a:ahLst/>
            <a:cxnLst/>
            <a:rect l="l" t="t" r="r" b="b"/>
            <a:pathLst>
              <a:path w="672171" h="854907">
                <a:moveTo>
                  <a:pt x="0" y="0"/>
                </a:moveTo>
                <a:lnTo>
                  <a:pt x="672171" y="0"/>
                </a:lnTo>
                <a:lnTo>
                  <a:pt x="672171" y="854907"/>
                </a:lnTo>
                <a:lnTo>
                  <a:pt x="0" y="854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DEB24186-0B15-B174-7ADF-155C90AD1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813430" y="1956634"/>
            <a:ext cx="691047" cy="649621"/>
          </a:xfrm>
          <a:custGeom>
            <a:avLst/>
            <a:gdLst/>
            <a:ahLst/>
            <a:cxnLst/>
            <a:rect l="l" t="t" r="r" b="b"/>
            <a:pathLst>
              <a:path w="1100201" h="1041065">
                <a:moveTo>
                  <a:pt x="0" y="0"/>
                </a:moveTo>
                <a:lnTo>
                  <a:pt x="1100201" y="0"/>
                </a:lnTo>
                <a:lnTo>
                  <a:pt x="1100201" y="1041065"/>
                </a:lnTo>
                <a:lnTo>
                  <a:pt x="0" y="1041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53">
            <a:extLst>
              <a:ext uri="{FF2B5EF4-FFF2-40B4-BE49-F238E27FC236}">
                <a16:creationId xmlns:a16="http://schemas.microsoft.com/office/drawing/2014/main" id="{13888119-12F2-CCA3-43BF-7E9317062C76}"/>
              </a:ext>
            </a:extLst>
          </p:cNvPr>
          <p:cNvSpPr txBox="1">
            <a:spLocks/>
          </p:cNvSpPr>
          <p:nvPr/>
        </p:nvSpPr>
        <p:spPr>
          <a:xfrm rot="16200000">
            <a:off x="706287" y="4151138"/>
            <a:ext cx="2438424" cy="25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146"/>
              </a:lnSpc>
              <a:defRPr/>
            </a:pPr>
            <a:r>
              <a:rPr lang="en-US" sz="1866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Entry Level Booster</a:t>
            </a:r>
          </a:p>
        </p:txBody>
      </p:sp>
      <p:sp>
        <p:nvSpPr>
          <p:cNvPr id="21" name="TextBox 56">
            <a:extLst>
              <a:ext uri="{FF2B5EF4-FFF2-40B4-BE49-F238E27FC236}">
                <a16:creationId xmlns:a16="http://schemas.microsoft.com/office/drawing/2014/main" id="{78DF85E8-A067-C710-F16A-626A924CD7A2}"/>
              </a:ext>
            </a:extLst>
          </p:cNvPr>
          <p:cNvSpPr txBox="1">
            <a:spLocks/>
          </p:cNvSpPr>
          <p:nvPr/>
        </p:nvSpPr>
        <p:spPr>
          <a:xfrm rot="16200000">
            <a:off x="1930295" y="3940541"/>
            <a:ext cx="226670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146"/>
              </a:lnSpc>
              <a:defRPr/>
            </a:pPr>
            <a:r>
              <a:rPr lang="en-US" sz="1850" b="1" dirty="0">
                <a:solidFill>
                  <a:schemeClr val="bg1">
                    <a:lumMod val="10000"/>
                  </a:schemeClr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Condition Specific Specialty Training</a:t>
            </a:r>
            <a:endParaRPr lang="en-US" sz="1850" b="1" dirty="0">
              <a:solidFill>
                <a:schemeClr val="bg1">
                  <a:lumMod val="10000"/>
                </a:schemeClr>
              </a:solidFill>
              <a:latin typeface="Poppins Semi-Bold"/>
              <a:ea typeface="Poppins Semi-Bold"/>
              <a:cs typeface="Poppins Semi-Bold"/>
            </a:endParaRPr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BA5BD719-1F83-4B1E-21AE-F30ADE162E04}"/>
              </a:ext>
            </a:extLst>
          </p:cNvPr>
          <p:cNvSpPr txBox="1">
            <a:spLocks/>
          </p:cNvSpPr>
          <p:nvPr/>
        </p:nvSpPr>
        <p:spPr>
          <a:xfrm rot="16200000">
            <a:off x="2943989" y="3869588"/>
            <a:ext cx="2438424" cy="507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146"/>
              </a:lnSpc>
              <a:defRPr/>
            </a:pPr>
            <a:r>
              <a:rPr lang="en-US" sz="1866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Advanced Role: Care Integration Senior Aide</a:t>
            </a:r>
          </a:p>
        </p:txBody>
      </p:sp>
      <p:grpSp>
        <p:nvGrpSpPr>
          <p:cNvPr id="36" name="Group 26">
            <a:extLst>
              <a:ext uri="{FF2B5EF4-FFF2-40B4-BE49-F238E27FC236}">
                <a16:creationId xmlns:a16="http://schemas.microsoft.com/office/drawing/2014/main" id="{5FB527E4-C8A0-38AC-F345-4186C7A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5252910" y="1278998"/>
            <a:ext cx="366645" cy="382213"/>
            <a:chOff x="0" y="0"/>
            <a:chExt cx="627558" cy="654205"/>
          </a:xfrm>
        </p:grpSpPr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22658F12-4A89-BB8C-2DEF-E9A1C1B48616}"/>
                </a:ext>
              </a:extLst>
            </p:cNvPr>
            <p:cNvSpPr/>
            <p:nvPr/>
          </p:nvSpPr>
          <p:spPr>
            <a:xfrm>
              <a:off x="0" y="0"/>
              <a:ext cx="627558" cy="654205"/>
            </a:xfrm>
            <a:custGeom>
              <a:avLst/>
              <a:gdLst/>
              <a:ahLst/>
              <a:cxnLst/>
              <a:rect l="l" t="t" r="r" b="b"/>
              <a:pathLst>
                <a:path w="627558" h="654205">
                  <a:moveTo>
                    <a:pt x="627558" y="0"/>
                  </a:moveTo>
                  <a:lnTo>
                    <a:pt x="627558" y="539905"/>
                  </a:lnTo>
                  <a:lnTo>
                    <a:pt x="313779" y="654205"/>
                  </a:lnTo>
                  <a:lnTo>
                    <a:pt x="0" y="539905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1C9AD6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28">
              <a:extLst>
                <a:ext uri="{FF2B5EF4-FFF2-40B4-BE49-F238E27FC236}">
                  <a16:creationId xmlns:a16="http://schemas.microsoft.com/office/drawing/2014/main" id="{2D4BD99B-CD15-B9B3-0F73-E6420EED3B4D}"/>
                </a:ext>
              </a:extLst>
            </p:cNvPr>
            <p:cNvSpPr txBox="1"/>
            <p:nvPr/>
          </p:nvSpPr>
          <p:spPr>
            <a:xfrm>
              <a:off x="0" y="-47625"/>
              <a:ext cx="627558" cy="5875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29">
            <a:extLst>
              <a:ext uri="{FF2B5EF4-FFF2-40B4-BE49-F238E27FC236}">
                <a16:creationId xmlns:a16="http://schemas.microsoft.com/office/drawing/2014/main" id="{DC8C8C86-F986-AE74-CE73-37D387123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5252910" y="3067705"/>
            <a:ext cx="366645" cy="382213"/>
            <a:chOff x="0" y="0"/>
            <a:chExt cx="627558" cy="654205"/>
          </a:xfrm>
        </p:grpSpPr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FB5A46F4-16EE-7E72-FCAE-D620635B6078}"/>
                </a:ext>
              </a:extLst>
            </p:cNvPr>
            <p:cNvSpPr/>
            <p:nvPr/>
          </p:nvSpPr>
          <p:spPr>
            <a:xfrm>
              <a:off x="0" y="0"/>
              <a:ext cx="627558" cy="654205"/>
            </a:xfrm>
            <a:custGeom>
              <a:avLst/>
              <a:gdLst/>
              <a:ahLst/>
              <a:cxnLst/>
              <a:rect l="l" t="t" r="r" b="b"/>
              <a:pathLst>
                <a:path w="627558" h="654205">
                  <a:moveTo>
                    <a:pt x="627558" y="0"/>
                  </a:moveTo>
                  <a:lnTo>
                    <a:pt x="627558" y="539905"/>
                  </a:lnTo>
                  <a:lnTo>
                    <a:pt x="313779" y="654205"/>
                  </a:lnTo>
                  <a:lnTo>
                    <a:pt x="0" y="539905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00B0AA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31">
              <a:extLst>
                <a:ext uri="{FF2B5EF4-FFF2-40B4-BE49-F238E27FC236}">
                  <a16:creationId xmlns:a16="http://schemas.microsoft.com/office/drawing/2014/main" id="{A6452199-48AD-D2C9-FD2E-BA9038C6E68A}"/>
                </a:ext>
              </a:extLst>
            </p:cNvPr>
            <p:cNvSpPr txBox="1"/>
            <p:nvPr/>
          </p:nvSpPr>
          <p:spPr>
            <a:xfrm>
              <a:off x="0" y="-47625"/>
              <a:ext cx="627558" cy="5875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TextBox 36">
            <a:extLst>
              <a:ext uri="{FF2B5EF4-FFF2-40B4-BE49-F238E27FC236}">
                <a16:creationId xmlns:a16="http://schemas.microsoft.com/office/drawing/2014/main" id="{AB8A1EB8-9A40-6C91-0CF3-2E38305028A7}"/>
              </a:ext>
            </a:extLst>
          </p:cNvPr>
          <p:cNvSpPr txBox="1"/>
          <p:nvPr/>
        </p:nvSpPr>
        <p:spPr>
          <a:xfrm>
            <a:off x="5304793" y="1381533"/>
            <a:ext cx="26287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10"/>
              </a:lnSpc>
              <a:defRPr/>
            </a:pPr>
            <a:r>
              <a:rPr lang="en-US" sz="1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41" name="TextBox 59">
            <a:extLst>
              <a:ext uri="{FF2B5EF4-FFF2-40B4-BE49-F238E27FC236}">
                <a16:creationId xmlns:a16="http://schemas.microsoft.com/office/drawing/2014/main" id="{A91B8454-9E7D-5630-8125-7E5CBC7C4BBA}"/>
              </a:ext>
            </a:extLst>
          </p:cNvPr>
          <p:cNvSpPr txBox="1"/>
          <p:nvPr/>
        </p:nvSpPr>
        <p:spPr>
          <a:xfrm>
            <a:off x="5882220" y="1264077"/>
            <a:ext cx="5629980" cy="1511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Canva Sans Bold"/>
              </a:rPr>
              <a:t>Entry Level Booster</a:t>
            </a: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Canva Sans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enhanced training and practice opportunities to better prepare new HHAs to begin work with a more medically complex and diverse population of clients. </a:t>
            </a:r>
          </a:p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8 hours course “Entry Level Immersive Experience” simulates day 1 as a new HHA; providing workers with an idea of what to expect and giving them an opportunity to apply what they have learned in real life situations</a:t>
            </a:r>
            <a:r>
              <a:rPr lang="en-US" sz="13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333" dirty="0">
              <a:solidFill>
                <a:srgbClr val="000000"/>
              </a:solidFill>
              <a:latin typeface="Arial" panose="020B0604020202020204" pitchFamily="34" charset="0"/>
              <a:ea typeface="Canva Sans"/>
              <a:cs typeface="Arial" panose="020B0604020202020204" pitchFamily="34" charset="0"/>
              <a:sym typeface="Canva Sans"/>
            </a:endParaRPr>
          </a:p>
        </p:txBody>
      </p:sp>
      <p:grpSp>
        <p:nvGrpSpPr>
          <p:cNvPr id="39" name="Group 37">
            <a:extLst>
              <a:ext uri="{FF2B5EF4-FFF2-40B4-BE49-F238E27FC236}">
                <a16:creationId xmlns:a16="http://schemas.microsoft.com/office/drawing/2014/main" id="{6472BE19-D421-9090-42F1-7CD419E2C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5252909" y="4923208"/>
            <a:ext cx="366645" cy="496298"/>
            <a:chOff x="0" y="-47625"/>
            <a:chExt cx="627558" cy="849476"/>
          </a:xfrm>
        </p:grpSpPr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E8F894CD-36FC-1A76-DF86-CE5B176260D0}"/>
                </a:ext>
              </a:extLst>
            </p:cNvPr>
            <p:cNvSpPr/>
            <p:nvPr/>
          </p:nvSpPr>
          <p:spPr>
            <a:xfrm>
              <a:off x="0" y="147646"/>
              <a:ext cx="627558" cy="654205"/>
            </a:xfrm>
            <a:custGeom>
              <a:avLst/>
              <a:gdLst/>
              <a:ahLst/>
              <a:cxnLst/>
              <a:rect l="l" t="t" r="r" b="b"/>
              <a:pathLst>
                <a:path w="627558" h="654205">
                  <a:moveTo>
                    <a:pt x="627558" y="0"/>
                  </a:moveTo>
                  <a:lnTo>
                    <a:pt x="627558" y="539905"/>
                  </a:lnTo>
                  <a:lnTo>
                    <a:pt x="313779" y="654205"/>
                  </a:lnTo>
                  <a:lnTo>
                    <a:pt x="0" y="539905"/>
                  </a:lnTo>
                  <a:lnTo>
                    <a:pt x="0" y="0"/>
                  </a:lnTo>
                  <a:lnTo>
                    <a:pt x="627558" y="0"/>
                  </a:lnTo>
                  <a:close/>
                </a:path>
              </a:pathLst>
            </a:custGeom>
            <a:solidFill>
              <a:srgbClr val="D4802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39">
              <a:extLst>
                <a:ext uri="{FF2B5EF4-FFF2-40B4-BE49-F238E27FC236}">
                  <a16:creationId xmlns:a16="http://schemas.microsoft.com/office/drawing/2014/main" id="{1E6355C4-5427-FB51-B2CF-F4F8F0CA1695}"/>
                </a:ext>
              </a:extLst>
            </p:cNvPr>
            <p:cNvSpPr txBox="1"/>
            <p:nvPr/>
          </p:nvSpPr>
          <p:spPr>
            <a:xfrm>
              <a:off x="0" y="-47625"/>
              <a:ext cx="627558" cy="5875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6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TextBox 48">
            <a:extLst>
              <a:ext uri="{FF2B5EF4-FFF2-40B4-BE49-F238E27FC236}">
                <a16:creationId xmlns:a16="http://schemas.microsoft.com/office/drawing/2014/main" id="{A44FB0AE-F138-FC0E-A7A1-4E6CACDA4392}"/>
              </a:ext>
            </a:extLst>
          </p:cNvPr>
          <p:cNvSpPr txBox="1"/>
          <p:nvPr/>
        </p:nvSpPr>
        <p:spPr>
          <a:xfrm>
            <a:off x="5304793" y="3158472"/>
            <a:ext cx="26287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10"/>
              </a:lnSpc>
              <a:defRPr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lang="en-US" sz="1400" dirty="0">
              <a:solidFill>
                <a:schemeClr val="bg1">
                  <a:lumMod val="10000"/>
                </a:schemeClr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42" name="TextBox 60">
            <a:extLst>
              <a:ext uri="{FF2B5EF4-FFF2-40B4-BE49-F238E27FC236}">
                <a16:creationId xmlns:a16="http://schemas.microsoft.com/office/drawing/2014/main" id="{6740044C-B2DF-91C0-A51B-5D92E106A997}"/>
              </a:ext>
            </a:extLst>
          </p:cNvPr>
          <p:cNvSpPr txBox="1"/>
          <p:nvPr/>
        </p:nvSpPr>
        <p:spPr>
          <a:xfrm>
            <a:off x="5882220" y="2979735"/>
            <a:ext cx="5629980" cy="1819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  <a:sym typeface="Canva Sans Bold"/>
              </a:rPr>
              <a:t>Condition Specific Specialty Training </a:t>
            </a:r>
            <a:r>
              <a:rPr lang="en-US" sz="1400" dirty="0">
                <a:solidFill>
                  <a:schemeClr val="tx2"/>
                </a:solidFill>
              </a:rPr>
              <a:t>such as dementia care and behavioral health provide workers with specialized skills and techniques to support people with these conditions in a person-centered, trauma informed way.  </a:t>
            </a:r>
          </a:p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400" dirty="0">
                <a:solidFill>
                  <a:schemeClr val="tx2"/>
                </a:solidFill>
              </a:rPr>
              <a:t>Each topic is an 8-hour course. 30 days after the completion of training, there is a 4-hour learning lab to practice new skills, peer to peer interaction, and scenario work. </a:t>
            </a:r>
          </a:p>
          <a:p>
            <a:pPr defTabSz="609630">
              <a:lnSpc>
                <a:spcPts val="2000"/>
              </a:lnSpc>
              <a:defRPr/>
            </a:pPr>
            <a:endParaRPr lang="en-US" sz="133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3" name="TextBox 61">
            <a:extLst>
              <a:ext uri="{FF2B5EF4-FFF2-40B4-BE49-F238E27FC236}">
                <a16:creationId xmlns:a16="http://schemas.microsoft.com/office/drawing/2014/main" id="{893F463A-68EA-FA8F-D1E3-C9FB9BC05DC2}"/>
              </a:ext>
            </a:extLst>
          </p:cNvPr>
          <p:cNvSpPr txBox="1"/>
          <p:nvPr/>
        </p:nvSpPr>
        <p:spPr>
          <a:xfrm>
            <a:off x="5304792" y="5100237"/>
            <a:ext cx="26287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10"/>
              </a:lnSpc>
              <a:defRPr/>
            </a:pPr>
            <a:r>
              <a:rPr lang="en-US" sz="1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id="{37D0874A-8242-2CD1-816B-7AB05D233EAA}"/>
              </a:ext>
            </a:extLst>
          </p:cNvPr>
          <p:cNvSpPr txBox="1"/>
          <p:nvPr/>
        </p:nvSpPr>
        <p:spPr>
          <a:xfrm>
            <a:off x="5896873" y="4818393"/>
            <a:ext cx="5560677" cy="1163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  <a:sym typeface="Canva Sans Bold"/>
              </a:rPr>
              <a:t>Advanced Role</a:t>
            </a:r>
            <a:r>
              <a:rPr lang="en-US" sz="1400" dirty="0">
                <a:solidFill>
                  <a:schemeClr val="tx2"/>
                </a:solidFill>
                <a:sym typeface="Canva Sans Bold"/>
              </a:rPr>
              <a:t>: Care Integration Senior Aide </a:t>
            </a:r>
            <a:r>
              <a:rPr lang="en-US" sz="1400" dirty="0">
                <a:solidFill>
                  <a:schemeClr val="tx2"/>
                </a:solidFill>
              </a:rPr>
              <a:t>is a new position focused on improving care outcomes, supporting home care aides in the home by being a fully integrated and equitable member of the interdisciplinary care team, leveraging enhanced observe record and report to escalate changes in condition related a clients to physical mental and social well being.  Requires 32 hours of training.</a:t>
            </a:r>
            <a:endParaRPr lang="en-US" sz="1400" dirty="0">
              <a:solidFill>
                <a:schemeClr val="tx2"/>
              </a:solidFill>
              <a:sym typeface="Canva Sans"/>
            </a:endParaRPr>
          </a:p>
        </p:txBody>
      </p:sp>
      <p:sp>
        <p:nvSpPr>
          <p:cNvPr id="52" name="Freeform 18">
            <a:extLst>
              <a:ext uri="{FF2B5EF4-FFF2-40B4-BE49-F238E27FC236}">
                <a16:creationId xmlns:a16="http://schemas.microsoft.com/office/drawing/2014/main" id="{8BA271A0-F896-226A-22F7-88C0DFADE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2711" y="1284504"/>
            <a:ext cx="2070830" cy="722580"/>
          </a:xfrm>
          <a:custGeom>
            <a:avLst/>
            <a:gdLst/>
            <a:ahLst/>
            <a:cxnLst/>
            <a:rect l="l" t="t" r="r" b="b"/>
            <a:pathLst>
              <a:path w="3895250" h="1440145">
                <a:moveTo>
                  <a:pt x="0" y="0"/>
                </a:moveTo>
                <a:lnTo>
                  <a:pt x="3895250" y="0"/>
                </a:lnTo>
                <a:lnTo>
                  <a:pt x="3895250" y="1440145"/>
                </a:lnTo>
                <a:lnTo>
                  <a:pt x="0" y="14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8D3BA3-FFBD-F638-038E-67F44F9247DF}"/>
              </a:ext>
            </a:extLst>
          </p:cNvPr>
          <p:cNvSpPr txBox="1"/>
          <p:nvPr/>
        </p:nvSpPr>
        <p:spPr>
          <a:xfrm>
            <a:off x="5165343" y="6317877"/>
            <a:ext cx="6763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 Releases ‘Care Integration Senior Aide’ Guide for Home Care Employers - PHI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28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98E9-198C-872F-C13F-8C43B9139A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49" y="1595438"/>
            <a:ext cx="8526982" cy="15160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ource Serif Pro" panose="02040603050405020204" pitchFamily="18" charset="0"/>
                <a:cs typeface="+mn-cs"/>
              </a:rPr>
              <a:t>Developing Career Pathways in Direct Care</a:t>
            </a:r>
          </a:p>
        </p:txBody>
      </p:sp>
    </p:spTree>
    <p:extLst>
      <p:ext uri="{BB962C8B-B14F-4D97-AF65-F5344CB8AC3E}">
        <p14:creationId xmlns:p14="http://schemas.microsoft.com/office/powerpoint/2010/main" val="185838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FE9AF-4164-D575-0681-A7885E55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721D88-7516-0CB9-161D-94D359AC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28" y="538517"/>
            <a:ext cx="10403816" cy="914958"/>
          </a:xfrm>
        </p:spPr>
        <p:txBody>
          <a:bodyPr lIns="0" tIns="0" rIns="0" bIns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Moving Within and Out of Direct Care: Analyzing the Mobility of Direct Care Workers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shot of PHI Issue Brief Moving withing and out of direct care: an analysis of annual mobility of direct care workers executive summary page">
            <a:extLst>
              <a:ext uri="{FF2B5EF4-FFF2-40B4-BE49-F238E27FC236}">
                <a16:creationId xmlns:a16="http://schemas.microsoft.com/office/drawing/2014/main" id="{A1DD4BD0-178C-FAC8-8E1D-782B689A8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8" y="1818247"/>
            <a:ext cx="3716684" cy="4267608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B5B1A8D-F3A9-2BB7-38CE-2354A137C25F}"/>
              </a:ext>
            </a:extLst>
          </p:cNvPr>
          <p:cNvSpPr/>
          <p:nvPr/>
        </p:nvSpPr>
        <p:spPr>
          <a:xfrm>
            <a:off x="4568183" y="2079965"/>
            <a:ext cx="2067382" cy="1033691"/>
          </a:xfrm>
          <a:custGeom>
            <a:avLst/>
            <a:gdLst>
              <a:gd name="connsiteX0" fmla="*/ 0 w 2067382"/>
              <a:gd name="connsiteY0" fmla="*/ 103369 h 1033691"/>
              <a:gd name="connsiteX1" fmla="*/ 103369 w 2067382"/>
              <a:gd name="connsiteY1" fmla="*/ 0 h 1033691"/>
              <a:gd name="connsiteX2" fmla="*/ 1964013 w 2067382"/>
              <a:gd name="connsiteY2" fmla="*/ 0 h 1033691"/>
              <a:gd name="connsiteX3" fmla="*/ 2067382 w 2067382"/>
              <a:gd name="connsiteY3" fmla="*/ 103369 h 1033691"/>
              <a:gd name="connsiteX4" fmla="*/ 2067382 w 2067382"/>
              <a:gd name="connsiteY4" fmla="*/ 930322 h 1033691"/>
              <a:gd name="connsiteX5" fmla="*/ 1964013 w 2067382"/>
              <a:gd name="connsiteY5" fmla="*/ 1033691 h 1033691"/>
              <a:gd name="connsiteX6" fmla="*/ 103369 w 2067382"/>
              <a:gd name="connsiteY6" fmla="*/ 1033691 h 1033691"/>
              <a:gd name="connsiteX7" fmla="*/ 0 w 2067382"/>
              <a:gd name="connsiteY7" fmla="*/ 930322 h 1033691"/>
              <a:gd name="connsiteX8" fmla="*/ 0 w 2067382"/>
              <a:gd name="connsiteY8" fmla="*/ 103369 h 103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7382" h="1033691">
                <a:moveTo>
                  <a:pt x="0" y="103369"/>
                </a:moveTo>
                <a:cubicBezTo>
                  <a:pt x="0" y="46280"/>
                  <a:pt x="46280" y="0"/>
                  <a:pt x="103369" y="0"/>
                </a:cubicBezTo>
                <a:lnTo>
                  <a:pt x="1964013" y="0"/>
                </a:lnTo>
                <a:cubicBezTo>
                  <a:pt x="2021102" y="0"/>
                  <a:pt x="2067382" y="46280"/>
                  <a:pt x="2067382" y="103369"/>
                </a:cubicBezTo>
                <a:lnTo>
                  <a:pt x="2067382" y="930322"/>
                </a:lnTo>
                <a:cubicBezTo>
                  <a:pt x="2067382" y="987411"/>
                  <a:pt x="2021102" y="1033691"/>
                  <a:pt x="1964013" y="1033691"/>
                </a:cubicBezTo>
                <a:lnTo>
                  <a:pt x="103369" y="1033691"/>
                </a:lnTo>
                <a:cubicBezTo>
                  <a:pt x="46280" y="1033691"/>
                  <a:pt x="0" y="987411"/>
                  <a:pt x="0" y="930322"/>
                </a:cubicBezTo>
                <a:lnTo>
                  <a:pt x="0" y="103369"/>
                </a:lnTo>
                <a:close/>
              </a:path>
            </a:pathLst>
          </a:custGeom>
          <a:solidFill>
            <a:srgbClr val="954C00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136" tIns="45516" rIns="53136" bIns="4551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Most direct care workers remain in the field year-to-year (81%). 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D13988B-2528-6842-785A-D7BF9959F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4921" y="3113656"/>
            <a:ext cx="206738" cy="11060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06033"/>
                </a:lnTo>
                <a:lnTo>
                  <a:pt x="206738" y="1106033"/>
                </a:lnTo>
              </a:path>
            </a:pathLst>
          </a:custGeom>
          <a:noFill/>
          <a:ln w="25400" cap="flat" cmpd="sng" algn="ctr">
            <a:solidFill>
              <a:srgbClr val="00B0AA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5B01DD7-A06C-EC1A-D4F2-A817416CA30B}"/>
              </a:ext>
            </a:extLst>
          </p:cNvPr>
          <p:cNvSpPr/>
          <p:nvPr/>
        </p:nvSpPr>
        <p:spPr>
          <a:xfrm>
            <a:off x="4981659" y="3372079"/>
            <a:ext cx="1653905" cy="1695222"/>
          </a:xfrm>
          <a:custGeom>
            <a:avLst/>
            <a:gdLst>
              <a:gd name="connsiteX0" fmla="*/ 0 w 1653905"/>
              <a:gd name="connsiteY0" fmla="*/ 165391 h 1695222"/>
              <a:gd name="connsiteX1" fmla="*/ 165391 w 1653905"/>
              <a:gd name="connsiteY1" fmla="*/ 0 h 1695222"/>
              <a:gd name="connsiteX2" fmla="*/ 1488515 w 1653905"/>
              <a:gd name="connsiteY2" fmla="*/ 0 h 1695222"/>
              <a:gd name="connsiteX3" fmla="*/ 1653906 w 1653905"/>
              <a:gd name="connsiteY3" fmla="*/ 165391 h 1695222"/>
              <a:gd name="connsiteX4" fmla="*/ 1653905 w 1653905"/>
              <a:gd name="connsiteY4" fmla="*/ 1529832 h 1695222"/>
              <a:gd name="connsiteX5" fmla="*/ 1488514 w 1653905"/>
              <a:gd name="connsiteY5" fmla="*/ 1695223 h 1695222"/>
              <a:gd name="connsiteX6" fmla="*/ 165391 w 1653905"/>
              <a:gd name="connsiteY6" fmla="*/ 1695222 h 1695222"/>
              <a:gd name="connsiteX7" fmla="*/ 0 w 1653905"/>
              <a:gd name="connsiteY7" fmla="*/ 1529831 h 1695222"/>
              <a:gd name="connsiteX8" fmla="*/ 0 w 1653905"/>
              <a:gd name="connsiteY8" fmla="*/ 165391 h 169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905" h="1695222">
                <a:moveTo>
                  <a:pt x="0" y="165391"/>
                </a:moveTo>
                <a:cubicBezTo>
                  <a:pt x="0" y="74048"/>
                  <a:pt x="74048" y="0"/>
                  <a:pt x="165391" y="0"/>
                </a:cubicBezTo>
                <a:lnTo>
                  <a:pt x="1488515" y="0"/>
                </a:lnTo>
                <a:cubicBezTo>
                  <a:pt x="1579858" y="0"/>
                  <a:pt x="1653906" y="74048"/>
                  <a:pt x="1653906" y="165391"/>
                </a:cubicBezTo>
                <a:cubicBezTo>
                  <a:pt x="1653906" y="620205"/>
                  <a:pt x="1653905" y="1075018"/>
                  <a:pt x="1653905" y="1529832"/>
                </a:cubicBezTo>
                <a:cubicBezTo>
                  <a:pt x="1653905" y="1621175"/>
                  <a:pt x="1579857" y="1695223"/>
                  <a:pt x="1488514" y="1695223"/>
                </a:cubicBezTo>
                <a:lnTo>
                  <a:pt x="165391" y="1695222"/>
                </a:lnTo>
                <a:cubicBezTo>
                  <a:pt x="74048" y="1695222"/>
                  <a:pt x="0" y="1621174"/>
                  <a:pt x="0" y="1529831"/>
                </a:cubicBezTo>
                <a:lnTo>
                  <a:pt x="0" y="165391"/>
                </a:ln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D38027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491" tIns="61141" rIns="67491" bIns="61141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kern="1200" dirty="0">
                <a:solidFill>
                  <a:srgbClr val="4C4D4C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  <a:ea typeface="+mn-ea"/>
                <a:cs typeface="+mn-cs"/>
              </a:rPr>
              <a:t>About 93% of workers who leave direct care transition to jobs with higher median wages, even though these new roles generally don't require higher education or training levels.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B4BA3D-9052-2F45-FDD1-47C6C6324E15}"/>
              </a:ext>
            </a:extLst>
          </p:cNvPr>
          <p:cNvSpPr/>
          <p:nvPr/>
        </p:nvSpPr>
        <p:spPr>
          <a:xfrm>
            <a:off x="7152410" y="2079965"/>
            <a:ext cx="2067382" cy="1033691"/>
          </a:xfrm>
          <a:custGeom>
            <a:avLst/>
            <a:gdLst>
              <a:gd name="connsiteX0" fmla="*/ 0 w 2067382"/>
              <a:gd name="connsiteY0" fmla="*/ 103369 h 1033691"/>
              <a:gd name="connsiteX1" fmla="*/ 103369 w 2067382"/>
              <a:gd name="connsiteY1" fmla="*/ 0 h 1033691"/>
              <a:gd name="connsiteX2" fmla="*/ 1964013 w 2067382"/>
              <a:gd name="connsiteY2" fmla="*/ 0 h 1033691"/>
              <a:gd name="connsiteX3" fmla="*/ 2067382 w 2067382"/>
              <a:gd name="connsiteY3" fmla="*/ 103369 h 1033691"/>
              <a:gd name="connsiteX4" fmla="*/ 2067382 w 2067382"/>
              <a:gd name="connsiteY4" fmla="*/ 930322 h 1033691"/>
              <a:gd name="connsiteX5" fmla="*/ 1964013 w 2067382"/>
              <a:gd name="connsiteY5" fmla="*/ 1033691 h 1033691"/>
              <a:gd name="connsiteX6" fmla="*/ 103369 w 2067382"/>
              <a:gd name="connsiteY6" fmla="*/ 1033691 h 1033691"/>
              <a:gd name="connsiteX7" fmla="*/ 0 w 2067382"/>
              <a:gd name="connsiteY7" fmla="*/ 930322 h 1033691"/>
              <a:gd name="connsiteX8" fmla="*/ 0 w 2067382"/>
              <a:gd name="connsiteY8" fmla="*/ 103369 h 103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7382" h="1033691">
                <a:moveTo>
                  <a:pt x="0" y="103369"/>
                </a:moveTo>
                <a:cubicBezTo>
                  <a:pt x="0" y="46280"/>
                  <a:pt x="46280" y="0"/>
                  <a:pt x="103369" y="0"/>
                </a:cubicBezTo>
                <a:lnTo>
                  <a:pt x="1964013" y="0"/>
                </a:lnTo>
                <a:cubicBezTo>
                  <a:pt x="2021102" y="0"/>
                  <a:pt x="2067382" y="46280"/>
                  <a:pt x="2067382" y="103369"/>
                </a:cubicBezTo>
                <a:lnTo>
                  <a:pt x="2067382" y="930322"/>
                </a:lnTo>
                <a:cubicBezTo>
                  <a:pt x="2067382" y="987411"/>
                  <a:pt x="2021102" y="1033691"/>
                  <a:pt x="1964013" y="1033691"/>
                </a:cubicBezTo>
                <a:lnTo>
                  <a:pt x="103369" y="1033691"/>
                </a:lnTo>
                <a:cubicBezTo>
                  <a:pt x="46280" y="1033691"/>
                  <a:pt x="0" y="987411"/>
                  <a:pt x="0" y="930322"/>
                </a:cubicBezTo>
                <a:lnTo>
                  <a:pt x="0" y="103369"/>
                </a:lnTo>
                <a:close/>
              </a:path>
            </a:pathLst>
          </a:custGeom>
          <a:solidFill>
            <a:srgbClr val="03837D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136" tIns="45516" rIns="53136" bIns="4551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Demographics play a significant role in direct care worker mobility. </a:t>
            </a:r>
            <a:endParaRPr lang="en-US" sz="12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E6036A-11E2-9B02-5493-F77D1F3BE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59149" y="3113656"/>
            <a:ext cx="206738" cy="10933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93334"/>
                </a:lnTo>
                <a:lnTo>
                  <a:pt x="206738" y="1093334"/>
                </a:lnTo>
              </a:path>
            </a:pathLst>
          </a:custGeom>
          <a:noFill/>
          <a:ln w="25400" cap="flat" cmpd="sng" algn="ctr">
            <a:solidFill>
              <a:srgbClr val="00B0AA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E722B-FC30-7266-6984-A88B3C0FA3CA}"/>
              </a:ext>
            </a:extLst>
          </p:cNvPr>
          <p:cNvSpPr/>
          <p:nvPr/>
        </p:nvSpPr>
        <p:spPr>
          <a:xfrm>
            <a:off x="7565887" y="3372079"/>
            <a:ext cx="1653905" cy="1669824"/>
          </a:xfrm>
          <a:custGeom>
            <a:avLst/>
            <a:gdLst>
              <a:gd name="connsiteX0" fmla="*/ 0 w 1653905"/>
              <a:gd name="connsiteY0" fmla="*/ 165391 h 1669824"/>
              <a:gd name="connsiteX1" fmla="*/ 165391 w 1653905"/>
              <a:gd name="connsiteY1" fmla="*/ 0 h 1669824"/>
              <a:gd name="connsiteX2" fmla="*/ 1488515 w 1653905"/>
              <a:gd name="connsiteY2" fmla="*/ 0 h 1669824"/>
              <a:gd name="connsiteX3" fmla="*/ 1653906 w 1653905"/>
              <a:gd name="connsiteY3" fmla="*/ 165391 h 1669824"/>
              <a:gd name="connsiteX4" fmla="*/ 1653905 w 1653905"/>
              <a:gd name="connsiteY4" fmla="*/ 1504434 h 1669824"/>
              <a:gd name="connsiteX5" fmla="*/ 1488514 w 1653905"/>
              <a:gd name="connsiteY5" fmla="*/ 1669825 h 1669824"/>
              <a:gd name="connsiteX6" fmla="*/ 165391 w 1653905"/>
              <a:gd name="connsiteY6" fmla="*/ 1669824 h 1669824"/>
              <a:gd name="connsiteX7" fmla="*/ 0 w 1653905"/>
              <a:gd name="connsiteY7" fmla="*/ 1504433 h 1669824"/>
              <a:gd name="connsiteX8" fmla="*/ 0 w 1653905"/>
              <a:gd name="connsiteY8" fmla="*/ 165391 h 166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905" h="1669824">
                <a:moveTo>
                  <a:pt x="0" y="165391"/>
                </a:moveTo>
                <a:cubicBezTo>
                  <a:pt x="0" y="74048"/>
                  <a:pt x="74048" y="0"/>
                  <a:pt x="165391" y="0"/>
                </a:cubicBezTo>
                <a:lnTo>
                  <a:pt x="1488515" y="0"/>
                </a:lnTo>
                <a:cubicBezTo>
                  <a:pt x="1579858" y="0"/>
                  <a:pt x="1653906" y="74048"/>
                  <a:pt x="1653906" y="165391"/>
                </a:cubicBezTo>
                <a:cubicBezTo>
                  <a:pt x="1653906" y="611739"/>
                  <a:pt x="1653905" y="1058086"/>
                  <a:pt x="1653905" y="1504434"/>
                </a:cubicBezTo>
                <a:cubicBezTo>
                  <a:pt x="1653905" y="1595777"/>
                  <a:pt x="1579857" y="1669825"/>
                  <a:pt x="1488514" y="1669825"/>
                </a:cubicBezTo>
                <a:lnTo>
                  <a:pt x="165391" y="1669824"/>
                </a:lnTo>
                <a:cubicBezTo>
                  <a:pt x="74048" y="1669824"/>
                  <a:pt x="0" y="1595776"/>
                  <a:pt x="0" y="1504433"/>
                </a:cubicBezTo>
                <a:lnTo>
                  <a:pt x="0" y="165391"/>
                </a:ln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B0AA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491" tIns="61141" rIns="67491" bIns="61141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kern="1200" dirty="0">
                <a:solidFill>
                  <a:srgbClr val="4C4D4C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  <a:ea typeface="+mn-ea"/>
                <a:cs typeface="+mn-cs"/>
              </a:rPr>
              <a:t>Men and white workers exit direct care at higher rates than women and workers of color. 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kern="1200" dirty="0">
                <a:solidFill>
                  <a:srgbClr val="4C4D4C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  <a:ea typeface="+mn-ea"/>
                <a:cs typeface="+mn-cs"/>
              </a:rPr>
              <a:t>Specifically, white men (11%) are most likely to leave for different occupations, while women of color (6%) are least likely to leave.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9BD4B1B-77EE-1750-ECDC-9E216B8985C7}"/>
              </a:ext>
            </a:extLst>
          </p:cNvPr>
          <p:cNvSpPr/>
          <p:nvPr/>
        </p:nvSpPr>
        <p:spPr>
          <a:xfrm>
            <a:off x="9736638" y="2079965"/>
            <a:ext cx="2067382" cy="1017792"/>
          </a:xfrm>
          <a:custGeom>
            <a:avLst/>
            <a:gdLst>
              <a:gd name="connsiteX0" fmla="*/ 0 w 2067382"/>
              <a:gd name="connsiteY0" fmla="*/ 101779 h 1017792"/>
              <a:gd name="connsiteX1" fmla="*/ 101779 w 2067382"/>
              <a:gd name="connsiteY1" fmla="*/ 0 h 1017792"/>
              <a:gd name="connsiteX2" fmla="*/ 1965603 w 2067382"/>
              <a:gd name="connsiteY2" fmla="*/ 0 h 1017792"/>
              <a:gd name="connsiteX3" fmla="*/ 2067382 w 2067382"/>
              <a:gd name="connsiteY3" fmla="*/ 101779 h 1017792"/>
              <a:gd name="connsiteX4" fmla="*/ 2067382 w 2067382"/>
              <a:gd name="connsiteY4" fmla="*/ 916013 h 1017792"/>
              <a:gd name="connsiteX5" fmla="*/ 1965603 w 2067382"/>
              <a:gd name="connsiteY5" fmla="*/ 1017792 h 1017792"/>
              <a:gd name="connsiteX6" fmla="*/ 101779 w 2067382"/>
              <a:gd name="connsiteY6" fmla="*/ 1017792 h 1017792"/>
              <a:gd name="connsiteX7" fmla="*/ 0 w 2067382"/>
              <a:gd name="connsiteY7" fmla="*/ 916013 h 1017792"/>
              <a:gd name="connsiteX8" fmla="*/ 0 w 2067382"/>
              <a:gd name="connsiteY8" fmla="*/ 101779 h 101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7382" h="1017792">
                <a:moveTo>
                  <a:pt x="0" y="101779"/>
                </a:moveTo>
                <a:cubicBezTo>
                  <a:pt x="0" y="45568"/>
                  <a:pt x="45568" y="0"/>
                  <a:pt x="101779" y="0"/>
                </a:cubicBezTo>
                <a:lnTo>
                  <a:pt x="1965603" y="0"/>
                </a:lnTo>
                <a:cubicBezTo>
                  <a:pt x="2021814" y="0"/>
                  <a:pt x="2067382" y="45568"/>
                  <a:pt x="2067382" y="101779"/>
                </a:cubicBezTo>
                <a:lnTo>
                  <a:pt x="2067382" y="916013"/>
                </a:lnTo>
                <a:cubicBezTo>
                  <a:pt x="2067382" y="972224"/>
                  <a:pt x="2021814" y="1017792"/>
                  <a:pt x="1965603" y="1017792"/>
                </a:cubicBezTo>
                <a:lnTo>
                  <a:pt x="101779" y="1017792"/>
                </a:lnTo>
                <a:cubicBezTo>
                  <a:pt x="45568" y="1017792"/>
                  <a:pt x="0" y="972224"/>
                  <a:pt x="0" y="916013"/>
                </a:cubicBezTo>
                <a:lnTo>
                  <a:pt x="0" y="101779"/>
                </a:lnTo>
                <a:close/>
              </a:path>
            </a:pathLst>
          </a:custGeom>
          <a:solidFill>
            <a:srgbClr val="A80000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670" tIns="45050" rIns="52670" bIns="4505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rPr>
              <a:t>When direct care workers change careers, they predominantly stay in healthcare (65%).</a:t>
            </a:r>
            <a:endParaRPr lang="en-US" sz="1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D7A52B4-9BF1-33A2-C23B-1BC262D6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43376" y="3097758"/>
            <a:ext cx="206738" cy="11266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26681"/>
                </a:lnTo>
                <a:lnTo>
                  <a:pt x="206738" y="1126681"/>
                </a:lnTo>
              </a:path>
            </a:pathLst>
          </a:custGeom>
          <a:noFill/>
          <a:ln w="25400" cap="flat" cmpd="sng" algn="ctr">
            <a:solidFill>
              <a:srgbClr val="00B0AA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962A3D5-99AF-FEC9-7CE5-F669C9736963}"/>
              </a:ext>
            </a:extLst>
          </p:cNvPr>
          <p:cNvSpPr/>
          <p:nvPr/>
        </p:nvSpPr>
        <p:spPr>
          <a:xfrm>
            <a:off x="10150114" y="3356181"/>
            <a:ext cx="1653905" cy="1736518"/>
          </a:xfrm>
          <a:custGeom>
            <a:avLst/>
            <a:gdLst>
              <a:gd name="connsiteX0" fmla="*/ 0 w 1653905"/>
              <a:gd name="connsiteY0" fmla="*/ 165391 h 1736518"/>
              <a:gd name="connsiteX1" fmla="*/ 165391 w 1653905"/>
              <a:gd name="connsiteY1" fmla="*/ 0 h 1736518"/>
              <a:gd name="connsiteX2" fmla="*/ 1488515 w 1653905"/>
              <a:gd name="connsiteY2" fmla="*/ 0 h 1736518"/>
              <a:gd name="connsiteX3" fmla="*/ 1653906 w 1653905"/>
              <a:gd name="connsiteY3" fmla="*/ 165391 h 1736518"/>
              <a:gd name="connsiteX4" fmla="*/ 1653905 w 1653905"/>
              <a:gd name="connsiteY4" fmla="*/ 1571128 h 1736518"/>
              <a:gd name="connsiteX5" fmla="*/ 1488514 w 1653905"/>
              <a:gd name="connsiteY5" fmla="*/ 1736519 h 1736518"/>
              <a:gd name="connsiteX6" fmla="*/ 165391 w 1653905"/>
              <a:gd name="connsiteY6" fmla="*/ 1736518 h 1736518"/>
              <a:gd name="connsiteX7" fmla="*/ 0 w 1653905"/>
              <a:gd name="connsiteY7" fmla="*/ 1571127 h 1736518"/>
              <a:gd name="connsiteX8" fmla="*/ 0 w 1653905"/>
              <a:gd name="connsiteY8" fmla="*/ 165391 h 17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905" h="1736518">
                <a:moveTo>
                  <a:pt x="0" y="165391"/>
                </a:moveTo>
                <a:cubicBezTo>
                  <a:pt x="0" y="74048"/>
                  <a:pt x="74048" y="0"/>
                  <a:pt x="165391" y="0"/>
                </a:cubicBezTo>
                <a:lnTo>
                  <a:pt x="1488515" y="0"/>
                </a:lnTo>
                <a:cubicBezTo>
                  <a:pt x="1579858" y="0"/>
                  <a:pt x="1653906" y="74048"/>
                  <a:pt x="1653906" y="165391"/>
                </a:cubicBezTo>
                <a:cubicBezTo>
                  <a:pt x="1653906" y="633970"/>
                  <a:pt x="1653905" y="1102549"/>
                  <a:pt x="1653905" y="1571128"/>
                </a:cubicBezTo>
                <a:cubicBezTo>
                  <a:pt x="1653905" y="1662471"/>
                  <a:pt x="1579857" y="1736519"/>
                  <a:pt x="1488514" y="1736519"/>
                </a:cubicBezTo>
                <a:lnTo>
                  <a:pt x="165391" y="1736518"/>
                </a:lnTo>
                <a:cubicBezTo>
                  <a:pt x="74048" y="1736518"/>
                  <a:pt x="0" y="1662470"/>
                  <a:pt x="0" y="1571127"/>
                </a:cubicBezTo>
                <a:lnTo>
                  <a:pt x="0" y="165391"/>
                </a:lnTo>
                <a:close/>
              </a:path>
            </a:pathLst>
          </a:custGeom>
          <a:solidFill>
            <a:srgbClr val="FFFFFF">
              <a:alpha val="90000"/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A8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491" tIns="61141" rIns="67491" bIns="61141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0" kern="1200" dirty="0">
                <a:solidFill>
                  <a:srgbClr val="4C4D4C"/>
                </a:solidFill>
                <a:latin typeface="Arial" panose="020B0604020202020204"/>
                <a:ea typeface="+mn-ea"/>
                <a:cs typeface="+mn-cs"/>
              </a:rPr>
              <a:t>With medical assistant being the most common transition occupation (17%). </a:t>
            </a:r>
          </a:p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b="0" kern="1200" dirty="0">
                <a:solidFill>
                  <a:srgbClr val="4C4D4C"/>
                </a:solidFill>
                <a:latin typeface="Arial" panose="020B0604020202020204"/>
                <a:ea typeface="+mn-ea"/>
                <a:cs typeface="+mn-cs"/>
              </a:rPr>
              <a:t>This suggests workers are seeking similar roles with better compensation or working conditions rather than leaving the care sector entirely.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A1C46-AEEB-1939-8EA2-50A35B74DA00}"/>
              </a:ext>
            </a:extLst>
          </p:cNvPr>
          <p:cNvSpPr txBox="1"/>
          <p:nvPr/>
        </p:nvSpPr>
        <p:spPr>
          <a:xfrm>
            <a:off x="4820030" y="5297106"/>
            <a:ext cx="71747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srgbClr val="005492"/>
                </a:solidFill>
                <a:latin typeface="+mj-lt"/>
                <a:ea typeface="Source Serif Pro" panose="02040603050405020204" pitchFamily="18" charset="0"/>
                <a:cs typeface="Arial" panose="020B0604020202020204" pitchFamily="34" charset="0"/>
              </a:rPr>
              <a:t>Those who leave typically go to </a:t>
            </a:r>
          </a:p>
          <a:p>
            <a:pPr lvl="0" algn="ctr"/>
            <a:r>
              <a:rPr lang="en-US" sz="2600" b="1" dirty="0">
                <a:solidFill>
                  <a:srgbClr val="005492"/>
                </a:solidFill>
                <a:latin typeface="+mj-lt"/>
                <a:ea typeface="Source Serif Pro" panose="02040603050405020204" pitchFamily="18" charset="0"/>
                <a:cs typeface="Arial" panose="020B0604020202020204" pitchFamily="34" charset="0"/>
              </a:rPr>
              <a:t>higher-paying occupations. </a:t>
            </a:r>
          </a:p>
        </p:txBody>
      </p:sp>
    </p:spTree>
    <p:extLst>
      <p:ext uri="{BB962C8B-B14F-4D97-AF65-F5344CB8AC3E}">
        <p14:creationId xmlns:p14="http://schemas.microsoft.com/office/powerpoint/2010/main" val="394002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04F334-444C-08AE-2539-731D21B1BB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5433" y="411409"/>
            <a:ext cx="6992208" cy="8679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492"/>
                </a:solidFill>
                <a:effectLst/>
                <a:uLnTx/>
                <a:uFillTx/>
                <a:latin typeface="Arial" panose="020B0604020202020204" pitchFamily="34" charset="0"/>
                <a:ea typeface="Source Serif Pro" panose="02040603050405020204" pitchFamily="18" charset="0"/>
                <a:cs typeface="Arial" panose="020B0604020202020204" pitchFamily="34" charset="0"/>
              </a:rPr>
              <a:t>Universal Direct Care Workforce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492"/>
                </a:solidFill>
                <a:effectLst/>
                <a:uLnTx/>
                <a:uFillTx/>
                <a:latin typeface="Arial" panose="020B0604020202020204" pitchFamily="34" charset="0"/>
                <a:ea typeface="Source Serif Pro" panose="02040603050405020204" pitchFamily="18" charset="0"/>
                <a:cs typeface="Arial" panose="020B0604020202020204" pitchFamily="34" charset="0"/>
              </a:rPr>
              <a:t>Development Framework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4F9ED-90E4-62F4-051C-C7539FCE8234}"/>
              </a:ext>
            </a:extLst>
          </p:cNvPr>
          <p:cNvSpPr txBox="1"/>
          <p:nvPr/>
        </p:nvSpPr>
        <p:spPr>
          <a:xfrm>
            <a:off x="446117" y="1402831"/>
            <a:ext cx="69922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1" indent="-342900" defTabSz="4572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competencies and entry level training that cut across all direct care occupations and care settings</a:t>
            </a:r>
          </a:p>
          <a:p>
            <a:pPr marL="342900" marR="0" lvl="1" indent="-342900" defTabSz="4572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training—contextualized to specific settings and populations—can be stacked on top</a:t>
            </a:r>
          </a:p>
          <a:p>
            <a:pPr marL="342900" marR="0" lvl="1" indent="-342900" defTabSz="4572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is portable and recognized across employers and settings, with no need for re-training</a:t>
            </a:r>
          </a:p>
          <a:p>
            <a:pPr marL="342900" marR="0" lvl="1" indent="-342900" defTabSz="4572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 progression is associated with stackable training and credentials</a:t>
            </a:r>
          </a:p>
          <a:p>
            <a:pPr marL="342900" marR="0" lvl="1" indent="-342900" defTabSz="4572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roles that strengthen care coordination and delivery, establish career ladders, and promote cost efficiencies for the long-term care system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7260AB-D9ED-4052-E7F7-D840FF090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401481" y="117831"/>
            <a:ext cx="3705662" cy="673927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C4D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D31E5AE-B8C9-8BF5-5213-B3A359634FCC}"/>
              </a:ext>
            </a:extLst>
          </p:cNvPr>
          <p:cNvSpPr>
            <a:spLocks/>
          </p:cNvSpPr>
          <p:nvPr/>
        </p:nvSpPr>
        <p:spPr>
          <a:xfrm>
            <a:off x="8624349" y="309582"/>
            <a:ext cx="2482793" cy="1122927"/>
          </a:xfrm>
          <a:custGeom>
            <a:avLst/>
            <a:gdLst>
              <a:gd name="connsiteX0" fmla="*/ 0 w 2482793"/>
              <a:gd name="connsiteY0" fmla="*/ 0 h 1122927"/>
              <a:gd name="connsiteX1" fmla="*/ 2482793 w 2482793"/>
              <a:gd name="connsiteY1" fmla="*/ 0 h 1122927"/>
              <a:gd name="connsiteX2" fmla="*/ 2482793 w 2482793"/>
              <a:gd name="connsiteY2" fmla="*/ 1122927 h 1122927"/>
              <a:gd name="connsiteX3" fmla="*/ 0 w 2482793"/>
              <a:gd name="connsiteY3" fmla="*/ 1122927 h 1122927"/>
              <a:gd name="connsiteX4" fmla="*/ 0 w 2482793"/>
              <a:gd name="connsiteY4" fmla="*/ 0 h 11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2793" h="1122927">
                <a:moveTo>
                  <a:pt x="0" y="0"/>
                </a:moveTo>
                <a:lnTo>
                  <a:pt x="2482793" y="0"/>
                </a:lnTo>
                <a:lnTo>
                  <a:pt x="2482793" y="1122927"/>
                </a:lnTo>
                <a:lnTo>
                  <a:pt x="0" y="1122927"/>
                </a:lnTo>
                <a:lnTo>
                  <a:pt x="0" y="0"/>
                </a:lnTo>
                <a:close/>
              </a:path>
            </a:pathLst>
          </a:custGeom>
          <a:solidFill>
            <a:srgbClr val="CA7A26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Universal Core Competencies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C3D6CA-BFA0-FA07-B309-3489D1285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401481" y="307145"/>
            <a:ext cx="1111698" cy="1122927"/>
          </a:xfrm>
          <a:prstGeom prst="rect">
            <a:avLst/>
          </a:prstGeom>
          <a:solidFill>
            <a:srgbClr val="CA7A26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E111A2-032D-4D00-AE12-445FF5720229}"/>
              </a:ext>
            </a:extLst>
          </p:cNvPr>
          <p:cNvSpPr>
            <a:spLocks/>
          </p:cNvSpPr>
          <p:nvPr/>
        </p:nvSpPr>
        <p:spPr>
          <a:xfrm>
            <a:off x="7401481" y="1617793"/>
            <a:ext cx="2482793" cy="1122927"/>
          </a:xfrm>
          <a:custGeom>
            <a:avLst/>
            <a:gdLst>
              <a:gd name="connsiteX0" fmla="*/ 0 w 2482793"/>
              <a:gd name="connsiteY0" fmla="*/ 0 h 1122927"/>
              <a:gd name="connsiteX1" fmla="*/ 2482793 w 2482793"/>
              <a:gd name="connsiteY1" fmla="*/ 0 h 1122927"/>
              <a:gd name="connsiteX2" fmla="*/ 2482793 w 2482793"/>
              <a:gd name="connsiteY2" fmla="*/ 1122927 h 1122927"/>
              <a:gd name="connsiteX3" fmla="*/ 0 w 2482793"/>
              <a:gd name="connsiteY3" fmla="*/ 1122927 h 1122927"/>
              <a:gd name="connsiteX4" fmla="*/ 0 w 2482793"/>
              <a:gd name="connsiteY4" fmla="*/ 0 h 11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2793" h="1122927">
                <a:moveTo>
                  <a:pt x="0" y="0"/>
                </a:moveTo>
                <a:lnTo>
                  <a:pt x="2482793" y="0"/>
                </a:lnTo>
                <a:lnTo>
                  <a:pt x="2482793" y="1122927"/>
                </a:lnTo>
                <a:lnTo>
                  <a:pt x="0" y="1122927"/>
                </a:lnTo>
                <a:lnTo>
                  <a:pt x="0" y="0"/>
                </a:lnTo>
                <a:close/>
              </a:path>
            </a:pathLst>
          </a:custGeom>
          <a:solidFill>
            <a:srgbClr val="03837D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Consistent Training Standards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2B2A32-4730-E674-F579-C00EAE31B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9995444" y="1617793"/>
            <a:ext cx="1111698" cy="1122927"/>
          </a:xfrm>
          <a:prstGeom prst="rect">
            <a:avLst/>
          </a:prstGeom>
          <a:solidFill>
            <a:srgbClr val="03837D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2832A85-8570-5A46-08E5-D14D24E0BB95}"/>
              </a:ext>
            </a:extLst>
          </p:cNvPr>
          <p:cNvSpPr>
            <a:spLocks/>
          </p:cNvSpPr>
          <p:nvPr/>
        </p:nvSpPr>
        <p:spPr>
          <a:xfrm>
            <a:off x="8624349" y="2926004"/>
            <a:ext cx="2482793" cy="1122927"/>
          </a:xfrm>
          <a:custGeom>
            <a:avLst/>
            <a:gdLst>
              <a:gd name="connsiteX0" fmla="*/ 0 w 2482793"/>
              <a:gd name="connsiteY0" fmla="*/ 0 h 1122927"/>
              <a:gd name="connsiteX1" fmla="*/ 2482793 w 2482793"/>
              <a:gd name="connsiteY1" fmla="*/ 0 h 1122927"/>
              <a:gd name="connsiteX2" fmla="*/ 2482793 w 2482793"/>
              <a:gd name="connsiteY2" fmla="*/ 1122927 h 1122927"/>
              <a:gd name="connsiteX3" fmla="*/ 0 w 2482793"/>
              <a:gd name="connsiteY3" fmla="*/ 1122927 h 1122927"/>
              <a:gd name="connsiteX4" fmla="*/ 0 w 2482793"/>
              <a:gd name="connsiteY4" fmla="*/ 0 h 11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2793" h="1122927">
                <a:moveTo>
                  <a:pt x="0" y="0"/>
                </a:moveTo>
                <a:lnTo>
                  <a:pt x="2482793" y="0"/>
                </a:lnTo>
                <a:lnTo>
                  <a:pt x="2482793" y="1122927"/>
                </a:lnTo>
                <a:lnTo>
                  <a:pt x="0" y="1122927"/>
                </a:lnTo>
                <a:lnTo>
                  <a:pt x="0" y="0"/>
                </a:lnTo>
                <a:close/>
              </a:path>
            </a:pathLst>
          </a:custGeom>
          <a:solidFill>
            <a:srgbClr val="B48B1D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High-Quality Programs &amp; Credentials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42AFA7-DFAE-F181-D608-8A9784B0C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401481" y="2926004"/>
            <a:ext cx="1111698" cy="1122927"/>
          </a:xfrm>
          <a:prstGeom prst="rect">
            <a:avLst/>
          </a:prstGeom>
          <a:solidFill>
            <a:srgbClr val="B48B1D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693F02B-0DEB-3E1B-749F-3586E89CB146}"/>
              </a:ext>
            </a:extLst>
          </p:cNvPr>
          <p:cNvSpPr>
            <a:spLocks/>
          </p:cNvSpPr>
          <p:nvPr/>
        </p:nvSpPr>
        <p:spPr>
          <a:xfrm>
            <a:off x="7401481" y="4234215"/>
            <a:ext cx="2482793" cy="1122927"/>
          </a:xfrm>
          <a:custGeom>
            <a:avLst/>
            <a:gdLst>
              <a:gd name="connsiteX0" fmla="*/ 0 w 2482793"/>
              <a:gd name="connsiteY0" fmla="*/ 0 h 1122927"/>
              <a:gd name="connsiteX1" fmla="*/ 2482793 w 2482793"/>
              <a:gd name="connsiteY1" fmla="*/ 0 h 1122927"/>
              <a:gd name="connsiteX2" fmla="*/ 2482793 w 2482793"/>
              <a:gd name="connsiteY2" fmla="*/ 1122927 h 1122927"/>
              <a:gd name="connsiteX3" fmla="*/ 0 w 2482793"/>
              <a:gd name="connsiteY3" fmla="*/ 1122927 h 1122927"/>
              <a:gd name="connsiteX4" fmla="*/ 0 w 2482793"/>
              <a:gd name="connsiteY4" fmla="*/ 0 h 11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2793" h="1122927">
                <a:moveTo>
                  <a:pt x="0" y="0"/>
                </a:moveTo>
                <a:lnTo>
                  <a:pt x="2482793" y="0"/>
                </a:lnTo>
                <a:lnTo>
                  <a:pt x="2482793" y="1122927"/>
                </a:lnTo>
                <a:lnTo>
                  <a:pt x="0" y="1122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Wage &amp; Career Progression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D1570E-5819-953A-494B-4766099ED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9995444" y="4234215"/>
            <a:ext cx="1111698" cy="1122927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4CE8A96-60D0-6F86-37AB-E08CC6C9C4DE}"/>
              </a:ext>
            </a:extLst>
          </p:cNvPr>
          <p:cNvSpPr>
            <a:spLocks/>
          </p:cNvSpPr>
          <p:nvPr/>
        </p:nvSpPr>
        <p:spPr>
          <a:xfrm>
            <a:off x="8624349" y="5542426"/>
            <a:ext cx="2482793" cy="1122927"/>
          </a:xfrm>
          <a:custGeom>
            <a:avLst/>
            <a:gdLst>
              <a:gd name="connsiteX0" fmla="*/ 0 w 2482793"/>
              <a:gd name="connsiteY0" fmla="*/ 0 h 1122927"/>
              <a:gd name="connsiteX1" fmla="*/ 2482793 w 2482793"/>
              <a:gd name="connsiteY1" fmla="*/ 0 h 1122927"/>
              <a:gd name="connsiteX2" fmla="*/ 2482793 w 2482793"/>
              <a:gd name="connsiteY2" fmla="*/ 1122927 h 1122927"/>
              <a:gd name="connsiteX3" fmla="*/ 0 w 2482793"/>
              <a:gd name="connsiteY3" fmla="*/ 1122927 h 1122927"/>
              <a:gd name="connsiteX4" fmla="*/ 0 w 2482793"/>
              <a:gd name="connsiteY4" fmla="*/ 0 h 11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2793" h="1122927">
                <a:moveTo>
                  <a:pt x="0" y="0"/>
                </a:moveTo>
                <a:lnTo>
                  <a:pt x="2482793" y="0"/>
                </a:lnTo>
                <a:lnTo>
                  <a:pt x="2482793" y="1122927"/>
                </a:lnTo>
                <a:lnTo>
                  <a:pt x="0" y="1122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Advanced Roles &amp; Peer Mentoring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8AC1E0-679C-02DB-6DFD-DC85A3CE8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401481" y="5542426"/>
            <a:ext cx="1111698" cy="1122927"/>
          </a:xfrm>
          <a:prstGeom prst="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13804AF-C0EA-324F-5FF2-9548107A6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2651" y="411409"/>
            <a:ext cx="914400" cy="9144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F4329DA-30D2-DD8D-6AB6-CBCA7682F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4093" y="1722055"/>
            <a:ext cx="914400" cy="9144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ED3F851-869E-56DB-D4B5-415952754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1478" y="3030268"/>
            <a:ext cx="914400" cy="9144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51A59E8-8A00-9A29-4FFA-C353EBD36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05441" y="4338479"/>
            <a:ext cx="914400" cy="9144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D4CEDCC5-59F4-1D08-8FCD-63C83AD29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11478" y="5649925"/>
            <a:ext cx="914400" cy="914400"/>
          </a:xfrm>
          <a:prstGeom prst="rect">
            <a:avLst/>
          </a:prstGeom>
        </p:spPr>
      </p:pic>
      <p:sp>
        <p:nvSpPr>
          <p:cNvPr id="2" name="Freeform 18">
            <a:extLst>
              <a:ext uri="{FF2B5EF4-FFF2-40B4-BE49-F238E27FC236}">
                <a16:creationId xmlns:a16="http://schemas.microsoft.com/office/drawing/2014/main" id="{A116DE62-3079-96ED-92AA-B7E5ED937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353" y="5604228"/>
            <a:ext cx="2596833" cy="960097"/>
          </a:xfrm>
          <a:custGeom>
            <a:avLst/>
            <a:gdLst/>
            <a:ahLst/>
            <a:cxnLst/>
            <a:rect l="l" t="t" r="r" b="b"/>
            <a:pathLst>
              <a:path w="3895250" h="1440145">
                <a:moveTo>
                  <a:pt x="0" y="0"/>
                </a:moveTo>
                <a:lnTo>
                  <a:pt x="3895250" y="0"/>
                </a:lnTo>
                <a:lnTo>
                  <a:pt x="3895250" y="1440145"/>
                </a:lnTo>
                <a:lnTo>
                  <a:pt x="0" y="14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36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0BEA0-0B84-F6EE-E140-94EEBD3BD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025"/>
            <a:ext cx="12192000" cy="6885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0E1518-FA07-FD6B-437D-1A7EDDFEF2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PHI Quality Care Through Quality </a:t>
            </a:r>
            <a:r>
              <a:rPr lang="en-US" dirty="0" err="1"/>
              <a:t>JObs</a:t>
            </a:r>
            <a:r>
              <a:rPr lang="en-US" dirty="0"/>
              <a:t> </a:t>
            </a:r>
          </a:p>
        </p:txBody>
      </p:sp>
      <p:pic>
        <p:nvPicPr>
          <p:cNvPr id="6" name="Picture 5" descr="PHI quality care through quality jobs">
            <a:extLst>
              <a:ext uri="{FF2B5EF4-FFF2-40B4-BE49-F238E27FC236}">
                <a16:creationId xmlns:a16="http://schemas.microsoft.com/office/drawing/2014/main" id="{A43433F6-805B-2AC1-AE73-996B55B4F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6" y="2758434"/>
            <a:ext cx="4972005" cy="1341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1210A-3234-69DC-B709-1FCB0183C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50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86CB15EF-98CF-B573-C492-A9B6CC3C4A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6922" y="247128"/>
            <a:ext cx="7793319" cy="594137"/>
          </a:xfrm>
          <a:prstGeom prst="rect">
            <a:avLst/>
          </a:prstGeom>
          <a:noFill/>
          <a:ln w="19050">
            <a:solidFill>
              <a:schemeClr val="tx1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492"/>
                </a:solidFill>
                <a:effectLst/>
                <a:uLnTx/>
                <a:uFillTx/>
                <a:latin typeface="+mj-lt"/>
                <a:ea typeface="Source Serif Pro" panose="02040603050405020204" pitchFamily="18" charset="0"/>
                <a:cs typeface="+mj-cs"/>
                <a:sym typeface="Luciole"/>
              </a:rPr>
              <a:t>Direct Care Career Progression Model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72847" y="3412164"/>
            <a:ext cx="3456669" cy="335276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41000"/>
                  </a:srgbClr>
                </a:gs>
                <a:gs pos="100000">
                  <a:srgbClr val="94B9FF">
                    <a:alpha val="41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D28D5C5-4D64-0928-ABDA-873EB5D90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542" y="4592875"/>
            <a:ext cx="2857494" cy="1415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54DA93D-5396-052D-74C4-EDC32A8B0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26" y="797064"/>
            <a:ext cx="3456732" cy="3353091"/>
          </a:xfrm>
          <a:prstGeom prst="rect">
            <a:avLst/>
          </a:prstGeom>
        </p:spPr>
      </p:pic>
      <p:grpSp>
        <p:nvGrpSpPr>
          <p:cNvPr id="49" name="Group 2">
            <a:extLst>
              <a:ext uri="{FF2B5EF4-FFF2-40B4-BE49-F238E27FC236}">
                <a16:creationId xmlns:a16="http://schemas.microsoft.com/office/drawing/2014/main" id="{A244977B-4527-33EA-8590-ED2FC9F91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7400" y="844463"/>
            <a:ext cx="3456669" cy="3352760"/>
            <a:chOff x="0" y="0"/>
            <a:chExt cx="812800" cy="812800"/>
          </a:xfrm>
        </p:grpSpPr>
        <p:sp>
          <p:nvSpPr>
            <p:cNvPr id="50" name="Freeform 3">
              <a:extLst>
                <a:ext uri="{FF2B5EF4-FFF2-40B4-BE49-F238E27FC236}">
                  <a16:creationId xmlns:a16="http://schemas.microsoft.com/office/drawing/2014/main" id="{58942889-DF1D-0134-1E05-E0D91725805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41000"/>
                  </a:srgbClr>
                </a:gs>
                <a:gs pos="100000">
                  <a:srgbClr val="94B9FF">
                    <a:alpha val="41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1" name="TextBox 4">
              <a:extLst>
                <a:ext uri="{FF2B5EF4-FFF2-40B4-BE49-F238E27FC236}">
                  <a16:creationId xmlns:a16="http://schemas.microsoft.com/office/drawing/2014/main" id="{EC354015-C68B-EF81-6A75-8A49748FF13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9611" y="6088073"/>
            <a:ext cx="2192389" cy="752451"/>
          </a:xfrm>
          <a:custGeom>
            <a:avLst/>
            <a:gdLst/>
            <a:ahLst/>
            <a:cxnLst/>
            <a:rect l="l" t="t" r="r" b="b"/>
            <a:pathLst>
              <a:path w="3895250" h="1440145">
                <a:moveTo>
                  <a:pt x="0" y="0"/>
                </a:moveTo>
                <a:lnTo>
                  <a:pt x="3895250" y="0"/>
                </a:lnTo>
                <a:lnTo>
                  <a:pt x="3895250" y="1440145"/>
                </a:lnTo>
                <a:lnTo>
                  <a:pt x="0" y="1440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7" descr="Model graphic; pyramid shape with the foundation being ENTRY LEVEL encompassing FOUNDATIONAL COMPETENCIES, Example: Direct Care Work. followed above by CONTEXTUALIZED COMPETENCIES (BY CARE SETTING &amp; POPULATION BEING SERVED), Example: Care for Older Adults. the next level is SPECIALIZED COMPETENCIES, Example: Dementia Care. then above is ADVANCED COMPETENCIES, Example: Care Integration. The top of the pyramid is IMPROVED JOB QUALITY &amp; CARE. Alongside the pyramid are two arrows starting at the base of the pyramid and going to the top contain the text ENTRY, SPECIALIZED, &amp; ADVANCED CREDENTIALS.">
            <a:extLst>
              <a:ext uri="{FF2B5EF4-FFF2-40B4-BE49-F238E27FC236}">
                <a16:creationId xmlns:a16="http://schemas.microsoft.com/office/drawing/2014/main" id="{B1A7B482-7B99-CD8D-F6A1-75D051A7EE63}"/>
              </a:ext>
            </a:extLst>
          </p:cNvPr>
          <p:cNvGrpSpPr/>
          <p:nvPr/>
        </p:nvGrpSpPr>
        <p:grpSpPr>
          <a:xfrm>
            <a:off x="915701" y="956702"/>
            <a:ext cx="6430388" cy="5618731"/>
            <a:chOff x="915701" y="956702"/>
            <a:chExt cx="6430388" cy="5618731"/>
          </a:xfrm>
        </p:grpSpPr>
        <p:grpSp>
          <p:nvGrpSpPr>
            <p:cNvPr id="16" name="Group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6759">
              <a:off x="2786265" y="1952461"/>
              <a:ext cx="2751918" cy="842014"/>
              <a:chOff x="0" y="0"/>
              <a:chExt cx="4146537" cy="126873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146537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4146537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4146537" y="1268730"/>
                    </a:lnTo>
                    <a:lnTo>
                      <a:pt x="3411207" y="0"/>
                    </a:lnTo>
                    <a:close/>
                  </a:path>
                </a:pathLst>
              </a:custGeom>
              <a:solidFill>
                <a:srgbClr val="D48028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301737" y="1094353"/>
              <a:ext cx="1699454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ileron Regular Bold"/>
                  <a:cs typeface="Arial" panose="020B0604020202020204" pitchFamily="34" charset="0"/>
                  <a:sym typeface="Aileron Regular Bold"/>
                </a:rPr>
                <a:t>IMPROVED JOB QUALITY &amp; CARE</a:t>
              </a:r>
            </a:p>
          </p:txBody>
        </p:sp>
        <p:grpSp>
          <p:nvGrpSpPr>
            <p:cNvPr id="14" name="Group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6759">
              <a:off x="2327389" y="2947309"/>
              <a:ext cx="3701467" cy="970544"/>
              <a:chOff x="0" y="0"/>
              <a:chExt cx="5577299" cy="12687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577299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5577299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5577299" y="1268730"/>
                    </a:lnTo>
                    <a:lnTo>
                      <a:pt x="4841970" y="0"/>
                    </a:lnTo>
                    <a:close/>
                  </a:path>
                </a:pathLst>
              </a:custGeom>
              <a:solidFill>
                <a:srgbClr val="DCAB2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B24F5EEB-2A9B-0890-9C29-1F4C82D42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15701" y="4022170"/>
              <a:ext cx="6430388" cy="2480051"/>
            </a:xfrm>
            <a:custGeom>
              <a:avLst/>
              <a:gdLst>
                <a:gd name="connsiteX0" fmla="*/ 0 w 5934726"/>
                <a:gd name="connsiteY0" fmla="*/ 2388068 h 2388068"/>
                <a:gd name="connsiteX1" fmla="*/ 944481 w 5934726"/>
                <a:gd name="connsiteY1" fmla="*/ 0 h 2388068"/>
                <a:gd name="connsiteX2" fmla="*/ 4990245 w 5934726"/>
                <a:gd name="connsiteY2" fmla="*/ 0 h 2388068"/>
                <a:gd name="connsiteX3" fmla="*/ 5934726 w 5934726"/>
                <a:gd name="connsiteY3" fmla="*/ 2388068 h 2388068"/>
                <a:gd name="connsiteX4" fmla="*/ 0 w 5934726"/>
                <a:gd name="connsiteY4" fmla="*/ 2388068 h 2388068"/>
                <a:gd name="connsiteX0" fmla="*/ 0 w 6181614"/>
                <a:gd name="connsiteY0" fmla="*/ 2351492 h 2388068"/>
                <a:gd name="connsiteX1" fmla="*/ 1191369 w 6181614"/>
                <a:gd name="connsiteY1" fmla="*/ 0 h 2388068"/>
                <a:gd name="connsiteX2" fmla="*/ 5237133 w 6181614"/>
                <a:gd name="connsiteY2" fmla="*/ 0 h 2388068"/>
                <a:gd name="connsiteX3" fmla="*/ 6181614 w 6181614"/>
                <a:gd name="connsiteY3" fmla="*/ 2388068 h 2388068"/>
                <a:gd name="connsiteX4" fmla="*/ 0 w 6181614"/>
                <a:gd name="connsiteY4" fmla="*/ 2351492 h 2388068"/>
                <a:gd name="connsiteX0" fmla="*/ 0 w 6355350"/>
                <a:gd name="connsiteY0" fmla="*/ 2351492 h 2360636"/>
                <a:gd name="connsiteX1" fmla="*/ 1191369 w 6355350"/>
                <a:gd name="connsiteY1" fmla="*/ 0 h 2360636"/>
                <a:gd name="connsiteX2" fmla="*/ 5237133 w 6355350"/>
                <a:gd name="connsiteY2" fmla="*/ 0 h 2360636"/>
                <a:gd name="connsiteX3" fmla="*/ 6355350 w 6355350"/>
                <a:gd name="connsiteY3" fmla="*/ 2360636 h 2360636"/>
                <a:gd name="connsiteX4" fmla="*/ 0 w 6355350"/>
                <a:gd name="connsiteY4" fmla="*/ 2351492 h 2360636"/>
                <a:gd name="connsiteX0" fmla="*/ 0 w 6474222"/>
                <a:gd name="connsiteY0" fmla="*/ 2351492 h 2351492"/>
                <a:gd name="connsiteX1" fmla="*/ 1191369 w 6474222"/>
                <a:gd name="connsiteY1" fmla="*/ 0 h 2351492"/>
                <a:gd name="connsiteX2" fmla="*/ 5237133 w 6474222"/>
                <a:gd name="connsiteY2" fmla="*/ 0 h 2351492"/>
                <a:gd name="connsiteX3" fmla="*/ 6474222 w 6474222"/>
                <a:gd name="connsiteY3" fmla="*/ 2333204 h 2351492"/>
                <a:gd name="connsiteX4" fmla="*/ 0 w 6474222"/>
                <a:gd name="connsiteY4" fmla="*/ 2351492 h 2351492"/>
                <a:gd name="connsiteX0" fmla="*/ 0 w 6474222"/>
                <a:gd name="connsiteY0" fmla="*/ 2378924 h 2378924"/>
                <a:gd name="connsiteX1" fmla="*/ 1191369 w 6474222"/>
                <a:gd name="connsiteY1" fmla="*/ 27432 h 2378924"/>
                <a:gd name="connsiteX2" fmla="*/ 5291997 w 6474222"/>
                <a:gd name="connsiteY2" fmla="*/ 0 h 2378924"/>
                <a:gd name="connsiteX3" fmla="*/ 6474222 w 6474222"/>
                <a:gd name="connsiteY3" fmla="*/ 2360636 h 2378924"/>
                <a:gd name="connsiteX4" fmla="*/ 0 w 6474222"/>
                <a:gd name="connsiteY4" fmla="*/ 2378924 h 2378924"/>
                <a:gd name="connsiteX0" fmla="*/ 0 w 6474222"/>
                <a:gd name="connsiteY0" fmla="*/ 2388068 h 2388068"/>
                <a:gd name="connsiteX1" fmla="*/ 1191369 w 6474222"/>
                <a:gd name="connsiteY1" fmla="*/ 36576 h 2388068"/>
                <a:gd name="connsiteX2" fmla="*/ 5365149 w 6474222"/>
                <a:gd name="connsiteY2" fmla="*/ 0 h 2388068"/>
                <a:gd name="connsiteX3" fmla="*/ 6474222 w 6474222"/>
                <a:gd name="connsiteY3" fmla="*/ 2369780 h 2388068"/>
                <a:gd name="connsiteX4" fmla="*/ 0 w 6474222"/>
                <a:gd name="connsiteY4" fmla="*/ 2388068 h 2388068"/>
                <a:gd name="connsiteX0" fmla="*/ 0 w 6474222"/>
                <a:gd name="connsiteY0" fmla="*/ 2388068 h 2388068"/>
                <a:gd name="connsiteX1" fmla="*/ 1191369 w 6474222"/>
                <a:gd name="connsiteY1" fmla="*/ 36576 h 2388068"/>
                <a:gd name="connsiteX2" fmla="*/ 5319429 w 6474222"/>
                <a:gd name="connsiteY2" fmla="*/ 0 h 2388068"/>
                <a:gd name="connsiteX3" fmla="*/ 6474222 w 6474222"/>
                <a:gd name="connsiteY3" fmla="*/ 2369780 h 2388068"/>
                <a:gd name="connsiteX4" fmla="*/ 0 w 6474222"/>
                <a:gd name="connsiteY4" fmla="*/ 2388068 h 2388068"/>
                <a:gd name="connsiteX0" fmla="*/ 0 w 6556518"/>
                <a:gd name="connsiteY0" fmla="*/ 2388068 h 2388068"/>
                <a:gd name="connsiteX1" fmla="*/ 1191369 w 6556518"/>
                <a:gd name="connsiteY1" fmla="*/ 36576 h 2388068"/>
                <a:gd name="connsiteX2" fmla="*/ 5319429 w 6556518"/>
                <a:gd name="connsiteY2" fmla="*/ 0 h 2388068"/>
                <a:gd name="connsiteX3" fmla="*/ 6556518 w 6556518"/>
                <a:gd name="connsiteY3" fmla="*/ 2360636 h 2388068"/>
                <a:gd name="connsiteX4" fmla="*/ 0 w 6556518"/>
                <a:gd name="connsiteY4" fmla="*/ 2388068 h 238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6518" h="2388068">
                  <a:moveTo>
                    <a:pt x="0" y="2388068"/>
                  </a:moveTo>
                  <a:lnTo>
                    <a:pt x="1191369" y="36576"/>
                  </a:lnTo>
                  <a:lnTo>
                    <a:pt x="5319429" y="0"/>
                  </a:lnTo>
                  <a:lnTo>
                    <a:pt x="6556518" y="2360636"/>
                  </a:lnTo>
                  <a:lnTo>
                    <a:pt x="0" y="23880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" name="Group 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6759">
              <a:off x="1418718" y="5299689"/>
              <a:ext cx="5629728" cy="1181700"/>
              <a:chOff x="144657" y="-143041"/>
              <a:chExt cx="8427433" cy="126873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4657" y="-143041"/>
                <a:ext cx="8427433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8427433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8427433" y="1268730"/>
                    </a:lnTo>
                    <a:lnTo>
                      <a:pt x="7692103" y="0"/>
                    </a:lnTo>
                    <a:close/>
                  </a:path>
                </a:pathLst>
              </a:custGeom>
              <a:solidFill>
                <a:srgbClr val="1C9AD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6759">
              <a:off x="1893134" y="4249206"/>
              <a:ext cx="4663641" cy="947521"/>
              <a:chOff x="110593" y="-191"/>
              <a:chExt cx="7044748" cy="12687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10593" y="-191"/>
                <a:ext cx="7044748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7044748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7044748" y="1268730"/>
                    </a:lnTo>
                    <a:lnTo>
                      <a:pt x="6309418" y="0"/>
                    </a:lnTo>
                    <a:close/>
                  </a:path>
                </a:pathLst>
              </a:custGeom>
              <a:solidFill>
                <a:srgbClr val="00B0A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2943171" y="1997448"/>
              <a:ext cx="2530592" cy="751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ADVANCED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COMPETENCIES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Example: Care Integration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844043" y="3053959"/>
              <a:ext cx="2761823" cy="7826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SPECIALIZED COMPETENCIES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Example: Dementia Care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66520C-CB99-70C4-394D-C269F77D33EA}"/>
                </a:ext>
              </a:extLst>
            </p:cNvPr>
            <p:cNvSpPr txBox="1"/>
            <p:nvPr/>
          </p:nvSpPr>
          <p:spPr>
            <a:xfrm rot="17767462">
              <a:off x="872323" y="5034277"/>
              <a:ext cx="1762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ENTRY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LEVEL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86179" y="4461095"/>
              <a:ext cx="4219462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CONTEXTUALIZED COMPETENCIES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(BY CARE SETTING &amp; POPULATION BEING SERVED)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ileron Regular Bold"/>
                </a:rPr>
                <a:t>Example: Care for Older Adults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612632" y="5496494"/>
              <a:ext cx="3456669" cy="929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ileron Regular Bold"/>
                  <a:cs typeface="Arial" panose="020B0604020202020204" pitchFamily="34" charset="0"/>
                  <a:sym typeface="Aileron Regular Bold"/>
                </a:rPr>
                <a:t>FOUNDATIONAL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Aileron Regular Bold"/>
                  <a:cs typeface="Arial" panose="020B0604020202020204" pitchFamily="34" charset="0"/>
                  <a:sym typeface="Aileron Regular Bold"/>
                </a:rPr>
                <a:t>COMPETENCIES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ileron Regular Bold"/>
                  <a:cs typeface="Arial" panose="020B0604020202020204" pitchFamily="34" charset="0"/>
                  <a:sym typeface="Aileron Regular Bold"/>
                </a:rPr>
                <a:t>Example: Direct Care Work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3690445">
              <a:off x="3837072" y="3713078"/>
              <a:ext cx="5438986" cy="277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ileron Regular Bold"/>
                  <a:cs typeface="Arial" panose="020B0604020202020204" pitchFamily="34" charset="0"/>
                  <a:sym typeface="Aileron Regular Bold"/>
                </a:rPr>
                <a:t>ENTRY, SPECIALIZED, &amp; ADVANCED CREDENTIALS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194785-8F9E-955D-48D1-23B3C5C82714}"/>
                </a:ext>
              </a:extLst>
            </p:cNvPr>
            <p:cNvSpPr txBox="1"/>
            <p:nvPr/>
          </p:nvSpPr>
          <p:spPr>
            <a:xfrm rot="17880644">
              <a:off x="-720766" y="3849402"/>
              <a:ext cx="4831824" cy="277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33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ileron Regular Bold"/>
                  <a:ea typeface="Aileron Regular Bold"/>
                  <a:cs typeface="Aileron Regular Bold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ts val="242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ENTRY, SPECIALIZED AND ADVANCED TRAINING</a:t>
              </a:r>
            </a:p>
          </p:txBody>
        </p:sp>
        <p:sp>
          <p:nvSpPr>
            <p:cNvPr id="20" name="Freeform 20"/>
            <p:cNvSpPr/>
            <p:nvPr/>
          </p:nvSpPr>
          <p:spPr>
            <a:xfrm rot="14547826">
              <a:off x="3737786" y="3489467"/>
              <a:ext cx="5536680" cy="630125"/>
            </a:xfrm>
            <a:custGeom>
              <a:avLst/>
              <a:gdLst/>
              <a:ahLst/>
              <a:cxnLst/>
              <a:rect l="l" t="t" r="r" b="b"/>
              <a:pathLst>
                <a:path w="2085782" h="248938">
                  <a:moveTo>
                    <a:pt x="1882582" y="0"/>
                  </a:moveTo>
                  <a:lnTo>
                    <a:pt x="0" y="0"/>
                  </a:lnTo>
                  <a:lnTo>
                    <a:pt x="0" y="248938"/>
                  </a:lnTo>
                  <a:lnTo>
                    <a:pt x="1882582" y="248938"/>
                  </a:lnTo>
                  <a:lnTo>
                    <a:pt x="2085782" y="124469"/>
                  </a:lnTo>
                  <a:lnTo>
                    <a:pt x="1882582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>
                  <a:alpha val="73725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 rot="14547826">
              <a:off x="3914589" y="3532863"/>
              <a:ext cx="5233272" cy="7265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9" name="Group 19">
              <a:extLst>
                <a:ext uri="{FF2B5EF4-FFF2-40B4-BE49-F238E27FC236}">
                  <a16:creationId xmlns:a16="http://schemas.microsoft.com/office/drawing/2014/main" id="{ED7FF368-5C32-8219-0EFD-6B1B55F90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17823637">
              <a:off x="-1054511" y="3402785"/>
              <a:ext cx="5618731" cy="726566"/>
              <a:chOff x="-2480" y="-38100"/>
              <a:chExt cx="2085782" cy="287038"/>
            </a:xfrm>
          </p:grpSpPr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71D7CBEF-6693-39EB-B48A-5CAB55C8DDC4}"/>
                  </a:ext>
                </a:extLst>
              </p:cNvPr>
              <p:cNvSpPr/>
              <p:nvPr/>
            </p:nvSpPr>
            <p:spPr>
              <a:xfrm>
                <a:off x="-2480" y="-5165"/>
                <a:ext cx="2085782" cy="248938"/>
              </a:xfrm>
              <a:custGeom>
                <a:avLst/>
                <a:gdLst/>
                <a:ahLst/>
                <a:cxnLst/>
                <a:rect l="l" t="t" r="r" b="b"/>
                <a:pathLst>
                  <a:path w="2085782" h="248938">
                    <a:moveTo>
                      <a:pt x="1882582" y="0"/>
                    </a:moveTo>
                    <a:lnTo>
                      <a:pt x="0" y="0"/>
                    </a:lnTo>
                    <a:lnTo>
                      <a:pt x="0" y="248938"/>
                    </a:lnTo>
                    <a:lnTo>
                      <a:pt x="1882582" y="248938"/>
                    </a:lnTo>
                    <a:lnTo>
                      <a:pt x="2085782" y="124469"/>
                    </a:lnTo>
                    <a:lnTo>
                      <a:pt x="1882582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85725" cap="sq">
                <a:solidFill>
                  <a:srgbClr val="000000">
                    <a:alpha val="73725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TextBox 21">
                <a:extLst>
                  <a:ext uri="{FF2B5EF4-FFF2-40B4-BE49-F238E27FC236}">
                    <a16:creationId xmlns:a16="http://schemas.microsoft.com/office/drawing/2014/main" id="{326CC1DA-C2B5-7A4F-68F1-146ADE51D36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71482" cy="28703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AutoShape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-10793240">
              <a:off x="3288891" y="1060198"/>
              <a:ext cx="1704481" cy="841380"/>
            </a:xfrm>
            <a:prstGeom prst="rect">
              <a:avLst/>
            </a:prstGeom>
            <a:solidFill>
              <a:srgbClr val="3D3D3D">
                <a:alpha val="9804"/>
              </a:srgbClr>
            </a:solidFill>
            <a:ln w="12700">
              <a:solidFill>
                <a:schemeClr val="tx1"/>
              </a:solidFill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C624FF5-9E15-1F13-0DEE-42781E682346}"/>
              </a:ext>
            </a:extLst>
          </p:cNvPr>
          <p:cNvSpPr txBox="1"/>
          <p:nvPr/>
        </p:nvSpPr>
        <p:spPr>
          <a:xfrm>
            <a:off x="6926361" y="1285192"/>
            <a:ext cx="2247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CREDENTIALS: </a:t>
            </a:r>
          </a:p>
        </p:txBody>
      </p:sp>
      <p:sp>
        <p:nvSpPr>
          <p:cNvPr id="30" name="Scroll: Vertical 29">
            <a:extLst>
              <a:ext uri="{FF2B5EF4-FFF2-40B4-BE49-F238E27FC236}">
                <a16:creationId xmlns:a16="http://schemas.microsoft.com/office/drawing/2014/main" id="{DA348BF5-B60D-5E60-F0F4-3009AEF596AA}"/>
              </a:ext>
            </a:extLst>
          </p:cNvPr>
          <p:cNvSpPr/>
          <p:nvPr/>
        </p:nvSpPr>
        <p:spPr>
          <a:xfrm>
            <a:off x="6860448" y="1630171"/>
            <a:ext cx="2508062" cy="1491516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REFLECT COMPETENCY, STACKABILITY AND PORTABILITY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13208" y="970425"/>
            <a:ext cx="2651283" cy="62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CARE SETTINGS:</a:t>
            </a:r>
          </a:p>
          <a:p>
            <a:pPr marL="0" marR="0" lvl="0" indent="0" algn="ctr" defTabSz="914400" rtl="0" eaLnBrk="1" fontAlgn="auto" latinLnBrk="0" hangingPunct="1">
              <a:lnSpc>
                <a:spcPts val="25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ileron Regular Bold"/>
              <a:cs typeface="Arial" panose="020B0604020202020204" pitchFamily="34" charset="0"/>
              <a:sym typeface="Aileron Regular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E6D95-560B-A7A7-5B11-7EDF73749D0E}"/>
              </a:ext>
            </a:extLst>
          </p:cNvPr>
          <p:cNvSpPr txBox="1"/>
          <p:nvPr/>
        </p:nvSpPr>
        <p:spPr>
          <a:xfrm>
            <a:off x="10195065" y="1500678"/>
            <a:ext cx="1329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 care, residential care, skilled nursing facilities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70529" y="4206510"/>
            <a:ext cx="3262748" cy="1644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DIRECT CARE ROLES: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ileron Regular Bold"/>
              <a:cs typeface="Arial" panose="020B0604020202020204" pitchFamily="34" charset="0"/>
              <a:sym typeface="Aileron Regular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Personal Care Aides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Home Health Aides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Nursing Assistants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Direct Support Professionals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Aileron Regular Bold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Aileron Regular Bold"/>
                <a:cs typeface="Arial" panose="020B0604020202020204" pitchFamily="34" charset="0"/>
                <a:sym typeface="Aileron Regular Bold"/>
              </a:rPr>
              <a:t>Residential Care Aides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Aileron Regular Bold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5BA2A0C-38A1-0249-F1D0-7C4BAD38A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98" y="1413437"/>
            <a:ext cx="1716229" cy="1958062"/>
          </a:xfrm>
          <a:prstGeom prst="rect">
            <a:avLst/>
          </a:prstGeom>
        </p:spPr>
      </p:pic>
      <p:sp>
        <p:nvSpPr>
          <p:cNvPr id="46" name="Arrow: Left-Right 45">
            <a:extLst>
              <a:ext uri="{FF2B5EF4-FFF2-40B4-BE49-F238E27FC236}">
                <a16:creationId xmlns:a16="http://schemas.microsoft.com/office/drawing/2014/main" id="{0643E0F6-14DF-3EA7-FD81-F4E8D1C35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6688" y="334054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70119-8DE7-EAD8-2C1B-E344CF69D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>
            <a:extLst>
              <a:ext uri="{FF2B5EF4-FFF2-40B4-BE49-F238E27FC236}">
                <a16:creationId xmlns:a16="http://schemas.microsoft.com/office/drawing/2014/main" id="{20FF7D10-F132-E8B9-AF64-0CA4B9DB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68" y="889635"/>
            <a:ext cx="10404475" cy="9144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Guiding Principles for Career Pathway Development in Direct Care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48839B-1511-CF36-2AD0-5EADD3D4F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8800" y="2183382"/>
            <a:ext cx="2700119" cy="1684421"/>
          </a:xfrm>
          <a:prstGeom prst="rect">
            <a:avLst/>
          </a:prstGeom>
          <a:solidFill>
            <a:srgbClr val="CA7A26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16E25-731C-E757-F245-FAC972368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22982" y="4100840"/>
            <a:ext cx="2700119" cy="1684421"/>
          </a:xfrm>
          <a:prstGeom prst="rect">
            <a:avLst/>
          </a:prstGeom>
          <a:solidFill>
            <a:srgbClr val="8F8F8F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A2BD3-F11E-A08A-0586-6FBCBC0ED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6806" y="4054909"/>
            <a:ext cx="2700119" cy="1684421"/>
          </a:xfrm>
          <a:prstGeom prst="rect">
            <a:avLst/>
          </a:prstGeom>
          <a:solidFill>
            <a:srgbClr val="954C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DD989E-C38C-9CD5-E535-7DDE72BAB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5917" y="4100840"/>
            <a:ext cx="2700119" cy="1684421"/>
          </a:xfrm>
          <a:prstGeom prst="rect">
            <a:avLst/>
          </a:prstGeom>
          <a:solidFill>
            <a:srgbClr val="257196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43FA7-9876-4F6A-CF9A-926C56524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3247" y="2174492"/>
            <a:ext cx="2700119" cy="1684421"/>
          </a:xfrm>
          <a:prstGeom prst="rect">
            <a:avLst/>
          </a:prstGeom>
          <a:solidFill>
            <a:srgbClr val="B48B1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671F0-7A7B-2BE1-4CEB-686378E1C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24379" y="2174492"/>
            <a:ext cx="2700119" cy="1684421"/>
          </a:xfrm>
          <a:prstGeom prst="rect">
            <a:avLst/>
          </a:prstGeom>
          <a:solidFill>
            <a:srgbClr val="009E99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0ADF8-E0FC-3AC2-EC39-A38F7FECA8A9}"/>
              </a:ext>
            </a:extLst>
          </p:cNvPr>
          <p:cNvSpPr txBox="1"/>
          <p:nvPr/>
        </p:nvSpPr>
        <p:spPr>
          <a:xfrm>
            <a:off x="1368800" y="2311449"/>
            <a:ext cx="2700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Enhance Competency and Career Development Infrastructure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0CEAC-D183-E094-7A1D-730F78741517}"/>
              </a:ext>
            </a:extLst>
          </p:cNvPr>
          <p:cNvSpPr txBox="1"/>
          <p:nvPr/>
        </p:nvSpPr>
        <p:spPr>
          <a:xfrm>
            <a:off x="4467085" y="2295567"/>
            <a:ext cx="2357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Improve and Streamline Training Access and Affordability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4ABDF-FECD-58FD-1034-9327516FB259}"/>
              </a:ext>
            </a:extLst>
          </p:cNvPr>
          <p:cNvSpPr txBox="1"/>
          <p:nvPr/>
        </p:nvSpPr>
        <p:spPr>
          <a:xfrm>
            <a:off x="7281243" y="2325406"/>
            <a:ext cx="2577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Identify Clear Career Pathways and Support Advancement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16F22-FCD5-78AE-DD15-9E7CD3BC2914}"/>
              </a:ext>
            </a:extLst>
          </p:cNvPr>
          <p:cNvSpPr txBox="1"/>
          <p:nvPr/>
        </p:nvSpPr>
        <p:spPr>
          <a:xfrm>
            <a:off x="1417506" y="4285594"/>
            <a:ext cx="2580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Offering Employment, Training, and Retention Support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7F447C-C473-BD11-7892-858655E8AAC2}"/>
              </a:ext>
            </a:extLst>
          </p:cNvPr>
          <p:cNvSpPr txBox="1"/>
          <p:nvPr/>
        </p:nvSpPr>
        <p:spPr>
          <a:xfrm>
            <a:off x="4500949" y="4380823"/>
            <a:ext cx="228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Develop Wage Progression Opportunities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D36E3-7F8B-85C2-66B7-5B0EFF0D2E1E}"/>
              </a:ext>
            </a:extLst>
          </p:cNvPr>
          <p:cNvSpPr txBox="1"/>
          <p:nvPr/>
        </p:nvSpPr>
        <p:spPr>
          <a:xfrm>
            <a:off x="7328003" y="4501910"/>
            <a:ext cx="248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Invest in Research and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410428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0D6E9-98CE-A05A-F7C0-E14C30F66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41BB1779-8CEC-507F-223D-0A914C0C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78" y="1424305"/>
            <a:ext cx="914400" cy="9144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B7C251-A8A6-415A-E90B-4CACE44796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492"/>
                </a:solidFill>
                <a:effectLst/>
                <a:uLnTx/>
                <a:uFillTx/>
                <a:latin typeface="Arial"/>
                <a:ea typeface="Source Serif Pro"/>
                <a:cs typeface="Futura Medium"/>
              </a:rPr>
              <a:t>Levers and Lessons for Moving Forward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5492"/>
              </a:solidFill>
              <a:effectLst/>
              <a:uLnTx/>
              <a:uFillTx/>
              <a:latin typeface="Arial"/>
              <a:ea typeface="Source Serif Pro" panose="02040603050405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EAB764-EE26-27E4-F781-8DA43A6F4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647" y="3320178"/>
            <a:ext cx="727753" cy="72775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6BA0142-458A-45CF-BAF9-8ADA5EA5F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647" y="5122727"/>
            <a:ext cx="727753" cy="727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97E4C-FA9A-F794-E1DC-B1CA9E1047C0}"/>
              </a:ext>
            </a:extLst>
          </p:cNvPr>
          <p:cNvSpPr txBox="1"/>
          <p:nvPr/>
        </p:nvSpPr>
        <p:spPr>
          <a:xfrm>
            <a:off x="1977507" y="1317442"/>
            <a:ext cx="7888224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defTabSz="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define the "direct care workforce" guides who should be at the table and how you will align around shared goals</a:t>
            </a:r>
          </a:p>
          <a:p>
            <a:pPr marL="342900" lvl="1" indent="-342900" defTabSz="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Interagency cooperation is vital, and requires buy-in, shared vocabulary, understanding, and goals</a:t>
            </a:r>
          </a:p>
          <a:p>
            <a:pPr marL="342900" lvl="1" indent="-342900" defTabSz="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key stakeholders are regularly involved in the process (workers, employers, people receiving care, training providers)</a:t>
            </a:r>
          </a:p>
          <a:p>
            <a:pPr marL="342900" lvl="1" indent="-342900" defTabSz="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with education and training institutions can bring in additional resources, expertise, and opportunities</a:t>
            </a:r>
          </a:p>
          <a:p>
            <a:pPr marL="342900" lvl="1" indent="-342900" defTabSz="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accessibility is crucial (e.g., price, availability geographically and timewise, language access)</a:t>
            </a:r>
          </a:p>
          <a:p>
            <a:pPr marL="342900" lvl="1" indent="-342900" defTabSz="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ways to coordinate across states, especially neighbors who are part of your labor market</a:t>
            </a:r>
          </a:p>
        </p:txBody>
      </p:sp>
    </p:spTree>
    <p:extLst>
      <p:ext uri="{BB962C8B-B14F-4D97-AF65-F5344CB8AC3E}">
        <p14:creationId xmlns:p14="http://schemas.microsoft.com/office/powerpoint/2010/main" val="1757868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0D61B7-8144-4903-D30B-17E5AB28A3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End of presentation</a:t>
            </a:r>
          </a:p>
        </p:txBody>
      </p:sp>
      <p:pic>
        <p:nvPicPr>
          <p:cNvPr id="2" name="Picture 1" descr="direct care workforce strategies center logo">
            <a:extLst>
              <a:ext uri="{FF2B5EF4-FFF2-40B4-BE49-F238E27FC236}">
                <a16:creationId xmlns:a16="http://schemas.microsoft.com/office/drawing/2014/main" id="{A1A7DE63-4FCF-7ABA-72A8-01C5950FB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82353"/>
            <a:ext cx="7772400" cy="14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4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E70F93-1276-4C38-915A-27B6B5FACF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492"/>
                </a:solidFill>
                <a:effectLst/>
                <a:uLnTx/>
                <a:uFillTx/>
                <a:latin typeface="+mj-lt"/>
                <a:ea typeface="Source Serif Pro"/>
                <a:cs typeface="Arial" panose="020B0604020202020204" pitchFamily="34" charset="0"/>
              </a:rPr>
              <a:t>Strategies Center Partners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5492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 descr="PHI logo">
            <a:extLst>
              <a:ext uri="{FF2B5EF4-FFF2-40B4-BE49-F238E27FC236}">
                <a16:creationId xmlns:a16="http://schemas.microsoft.com/office/drawing/2014/main" id="{795DE9FA-F618-3286-95A9-354DB5F05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504" y="1536116"/>
            <a:ext cx="2445109" cy="812842"/>
          </a:xfrm>
          <a:prstGeom prst="rect">
            <a:avLst/>
          </a:prstGeom>
        </p:spPr>
      </p:pic>
      <p:pic>
        <p:nvPicPr>
          <p:cNvPr id="11" name="Picture 10" descr="Institute of community integration logo">
            <a:extLst>
              <a:ext uri="{FF2B5EF4-FFF2-40B4-BE49-F238E27FC236}">
                <a16:creationId xmlns:a16="http://schemas.microsoft.com/office/drawing/2014/main" id="{A2D17D5D-C114-0306-19F9-DB50A1951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524" y="1536116"/>
            <a:ext cx="1382677" cy="812842"/>
          </a:xfrm>
          <a:prstGeom prst="rect">
            <a:avLst/>
          </a:prstGeom>
        </p:spPr>
      </p:pic>
      <p:pic>
        <p:nvPicPr>
          <p:cNvPr id="15" name="Graphic 14" descr="Center for Health Care Strategies logo">
            <a:extLst>
              <a:ext uri="{FF2B5EF4-FFF2-40B4-BE49-F238E27FC236}">
                <a16:creationId xmlns:a16="http://schemas.microsoft.com/office/drawing/2014/main" id="{DA89EEA3-2EC2-0AB3-4265-309821599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0619" y="1403779"/>
            <a:ext cx="2941321" cy="608549"/>
          </a:xfrm>
          <a:prstGeom prst="rect">
            <a:avLst/>
          </a:prstGeom>
        </p:spPr>
      </p:pic>
      <p:pic>
        <p:nvPicPr>
          <p:cNvPr id="5" name="Picture 4" descr="National Association of Council's on Developmental Disabilities">
            <a:extLst>
              <a:ext uri="{FF2B5EF4-FFF2-40B4-BE49-F238E27FC236}">
                <a16:creationId xmlns:a16="http://schemas.microsoft.com/office/drawing/2014/main" id="{23F17509-05C4-0995-7A3B-7866C0711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25" y="2698050"/>
            <a:ext cx="2445109" cy="828343"/>
          </a:xfrm>
          <a:prstGeom prst="rect">
            <a:avLst/>
          </a:prstGeom>
        </p:spPr>
      </p:pic>
      <p:pic>
        <p:nvPicPr>
          <p:cNvPr id="13" name="Picture 12" descr="National Governors association logo">
            <a:extLst>
              <a:ext uri="{FF2B5EF4-FFF2-40B4-BE49-F238E27FC236}">
                <a16:creationId xmlns:a16="http://schemas.microsoft.com/office/drawing/2014/main" id="{7BAEBDE0-0BF5-AD3A-59D2-3A18A8A7A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21" y="2757054"/>
            <a:ext cx="2933851" cy="812842"/>
          </a:xfrm>
          <a:prstGeom prst="rect">
            <a:avLst/>
          </a:prstGeom>
        </p:spPr>
      </p:pic>
      <p:pic>
        <p:nvPicPr>
          <p:cNvPr id="4" name="Picture 3" descr="rockingstone group logo">
            <a:extLst>
              <a:ext uri="{FF2B5EF4-FFF2-40B4-BE49-F238E27FC236}">
                <a16:creationId xmlns:a16="http://schemas.microsoft.com/office/drawing/2014/main" id="{661F427A-57E1-AAE5-3DBB-2A9FD38171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240" y="2246960"/>
            <a:ext cx="1205383" cy="1730867"/>
          </a:xfrm>
          <a:prstGeom prst="rect">
            <a:avLst/>
          </a:prstGeom>
        </p:spPr>
      </p:pic>
      <p:pic>
        <p:nvPicPr>
          <p:cNvPr id="14" name="Picture 2" descr="NADSP logo">
            <a:extLst>
              <a:ext uri="{FF2B5EF4-FFF2-40B4-BE49-F238E27FC236}">
                <a16:creationId xmlns:a16="http://schemas.microsoft.com/office/drawing/2014/main" id="{60343565-25B6-864E-CD0F-3B071C6A2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0424" y="4042205"/>
            <a:ext cx="2081311" cy="10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NASWA logo">
            <a:extLst>
              <a:ext uri="{FF2B5EF4-FFF2-40B4-BE49-F238E27FC236}">
                <a16:creationId xmlns:a16="http://schemas.microsoft.com/office/drawing/2014/main" id="{97CF2206-707C-A603-C0DE-018AF56639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58" y="4095462"/>
            <a:ext cx="2325240" cy="673442"/>
          </a:xfrm>
          <a:prstGeom prst="rect">
            <a:avLst/>
          </a:prstGeom>
        </p:spPr>
      </p:pic>
      <p:pic>
        <p:nvPicPr>
          <p:cNvPr id="8" name="Picture 7" descr="nac logo">
            <a:extLst>
              <a:ext uri="{FF2B5EF4-FFF2-40B4-BE49-F238E27FC236}">
                <a16:creationId xmlns:a16="http://schemas.microsoft.com/office/drawing/2014/main" id="{5B5FB414-21A2-DA08-8490-95386987EB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807" y="4037528"/>
            <a:ext cx="1954889" cy="915581"/>
          </a:xfrm>
          <a:prstGeom prst="rect">
            <a:avLst/>
          </a:prstGeom>
        </p:spPr>
      </p:pic>
      <p:pic>
        <p:nvPicPr>
          <p:cNvPr id="9" name="Picture 8" descr="lincoln university logo">
            <a:extLst>
              <a:ext uri="{FF2B5EF4-FFF2-40B4-BE49-F238E27FC236}">
                <a16:creationId xmlns:a16="http://schemas.microsoft.com/office/drawing/2014/main" id="{C7B293EB-6D07-972E-E1AA-E97323751F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56" y="5451706"/>
            <a:ext cx="2578847" cy="1065842"/>
          </a:xfrm>
          <a:prstGeom prst="rect">
            <a:avLst/>
          </a:prstGeom>
        </p:spPr>
      </p:pic>
      <p:pic>
        <p:nvPicPr>
          <p:cNvPr id="7" name="Picture 6" descr="Special policy research associates">
            <a:extLst>
              <a:ext uri="{FF2B5EF4-FFF2-40B4-BE49-F238E27FC236}">
                <a16:creationId xmlns:a16="http://schemas.microsoft.com/office/drawing/2014/main" id="{764A804E-4111-75DA-9321-E629936451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34" y="5451706"/>
            <a:ext cx="2635385" cy="914958"/>
          </a:xfrm>
          <a:prstGeom prst="rect">
            <a:avLst/>
          </a:prstGeom>
        </p:spPr>
      </p:pic>
      <p:pic>
        <p:nvPicPr>
          <p:cNvPr id="6" name="Picture 5" descr="National Council on independent living logo">
            <a:extLst>
              <a:ext uri="{FF2B5EF4-FFF2-40B4-BE49-F238E27FC236}">
                <a16:creationId xmlns:a16="http://schemas.microsoft.com/office/drawing/2014/main" id="{D293CF65-BF9A-D1C3-BAB6-371D9D24B7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64" y="5293450"/>
            <a:ext cx="1545574" cy="12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4FEB0C-5D6F-05E0-19EE-17FE34D0AA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5492"/>
                </a:solidFill>
                <a:effectLst/>
                <a:uLnTx/>
                <a:uFillTx/>
                <a:latin typeface="+mj-lt"/>
                <a:ea typeface="Source Serif Pro"/>
                <a:cs typeface="Arial" panose="020B0604020202020204" pitchFamily="34" charset="0"/>
              </a:rPr>
              <a:t>Career Progression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CC913F-6D73-46CC-330C-8A834E6A89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3385" y="1134209"/>
            <a:ext cx="7155512" cy="5180094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 b="1" dirty="0">
                <a:solidFill>
                  <a:srgbClr val="005492"/>
                </a:solidFill>
                <a:latin typeface="+mj-lt"/>
                <a:cs typeface="Arial" panose="020B0604020202020204"/>
              </a:rPr>
              <a:t>PLC FOCUS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Opportunities to support long-term career development and workforce stability among DCWs. 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600" b="1" dirty="0">
                <a:solidFill>
                  <a:srgbClr val="005492"/>
                </a:solidFill>
                <a:cs typeface="Arial" panose="020B0604020202020204"/>
              </a:rPr>
              <a:t>STATE OPPORTUNITIES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Developing strategies to build career ladders and lattices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Expanding access to ongoing education and skills development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Promoting the use of stackable credentials, badges, and competency-based training models 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Defining and standardizing DCW roles and titles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Creating specialized tracks that reflect areas of expertise (such as behavioral health, dementia care, or complex medical support)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Supporting portability of credentials across employers and settings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D0E5B7-A215-177D-6160-C0AC02143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4FBF90D-24F3-055B-A38C-204D30CDD0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6352" y="1024334"/>
            <a:ext cx="6508287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C9AD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5 PILLARS OF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C9AD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C9AD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CARE JOB QUALITY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E6102-F7FD-01D1-1555-B02AD33F4A22}"/>
              </a:ext>
            </a:extLst>
          </p:cNvPr>
          <p:cNvSpPr txBox="1"/>
          <p:nvPr/>
        </p:nvSpPr>
        <p:spPr>
          <a:xfrm>
            <a:off x="670989" y="4448433"/>
            <a:ext cx="166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C9AD5"/>
                </a:solidFill>
              </a:rPr>
              <a:t>QUALITY 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864A0-02DC-47D3-6652-B41E9E6143B7}"/>
              </a:ext>
            </a:extLst>
          </p:cNvPr>
          <p:cNvSpPr txBox="1"/>
          <p:nvPr/>
        </p:nvSpPr>
        <p:spPr>
          <a:xfrm>
            <a:off x="2620247" y="4448433"/>
            <a:ext cx="2279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6802B"/>
                </a:solidFill>
              </a:rPr>
              <a:t>FAIR COMPENSATION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0E9D7-A589-0063-7D37-7E6308AE1387}"/>
              </a:ext>
            </a:extLst>
          </p:cNvPr>
          <p:cNvSpPr txBox="1"/>
          <p:nvPr/>
        </p:nvSpPr>
        <p:spPr>
          <a:xfrm>
            <a:off x="5095003" y="4448433"/>
            <a:ext cx="1977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28B1F"/>
                </a:solidFill>
              </a:rPr>
              <a:t>QUALITY SUPERVISION &amp;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B7ABC-3D4D-19DB-B1F7-7262B37EEE31}"/>
              </a:ext>
            </a:extLst>
          </p:cNvPr>
          <p:cNvSpPr txBox="1"/>
          <p:nvPr/>
        </p:nvSpPr>
        <p:spPr>
          <a:xfrm>
            <a:off x="7341881" y="4448433"/>
            <a:ext cx="1977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F9E9A"/>
                </a:solidFill>
              </a:rPr>
              <a:t>RESPECT &amp; RECOGNITION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11CF1-04F1-DF5B-8201-BF19406ABA73}"/>
              </a:ext>
            </a:extLst>
          </p:cNvPr>
          <p:cNvSpPr txBox="1"/>
          <p:nvPr/>
        </p:nvSpPr>
        <p:spPr>
          <a:xfrm>
            <a:off x="9434292" y="4426129"/>
            <a:ext cx="2279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EA5724"/>
                </a:solidFill>
              </a:rPr>
              <a:t>REAL OPPORTUNITY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7BEE3C-178F-5358-5087-DBD50DC9D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2837" y="6476209"/>
            <a:ext cx="2279299" cy="24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>
              <a:defRPr/>
            </a:pPr>
            <a:r>
              <a:rPr lang="en-US" sz="1000">
                <a:solidFill>
                  <a:srgbClr val="9E9F9E"/>
                </a:solidFill>
                <a:latin typeface="Arial" panose="020B0604020202020204"/>
                <a:cs typeface="Arial"/>
              </a:rPr>
              <a:t>© 2025 PHI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C8E00A-E975-3F42-BBA3-D7F80428B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352" y="2409566"/>
            <a:ext cx="11167755" cy="1807787"/>
          </a:xfrm>
          <a:prstGeom prst="rect">
            <a:avLst/>
          </a:prstGeom>
        </p:spPr>
      </p:pic>
      <p:sp>
        <p:nvSpPr>
          <p:cNvPr id="12" name="Freeform 18">
            <a:extLst>
              <a:ext uri="{FF2B5EF4-FFF2-40B4-BE49-F238E27FC236}">
                <a16:creationId xmlns:a16="http://schemas.microsoft.com/office/drawing/2014/main" id="{CA0C076D-838B-081A-1A5D-E22C8B4B3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1751" y="0"/>
            <a:ext cx="2277891" cy="886720"/>
          </a:xfrm>
          <a:custGeom>
            <a:avLst/>
            <a:gdLst/>
            <a:ahLst/>
            <a:cxnLst/>
            <a:rect l="l" t="t" r="r" b="b"/>
            <a:pathLst>
              <a:path w="3895250" h="1440145">
                <a:moveTo>
                  <a:pt x="0" y="0"/>
                </a:moveTo>
                <a:lnTo>
                  <a:pt x="3895250" y="0"/>
                </a:lnTo>
                <a:lnTo>
                  <a:pt x="3895250" y="1440145"/>
                </a:lnTo>
                <a:lnTo>
                  <a:pt x="0" y="1440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1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CB8DC5-7E70-DFB0-DD0E-64D9258776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49" y="1595438"/>
            <a:ext cx="8969744" cy="15160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ource Serif Pro" panose="02040603050405020204" pitchFamily="18" charset="0"/>
                <a:cs typeface="+mn-cs"/>
              </a:rPr>
              <a:t>Defining Career Pathways, Ladders, and Lattices</a:t>
            </a:r>
          </a:p>
        </p:txBody>
      </p:sp>
    </p:spTree>
    <p:extLst>
      <p:ext uri="{BB962C8B-B14F-4D97-AF65-F5344CB8AC3E}">
        <p14:creationId xmlns:p14="http://schemas.microsoft.com/office/powerpoint/2010/main" val="134030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79262-D209-3EC0-D67E-B6AB7E13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0" y="0"/>
            <a:ext cx="12192001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EE2CFA-EE2E-A454-F5E4-4480A6F7C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-10"/>
            <a:ext cx="12188952" cy="6858000"/>
          </a:xfrm>
          <a:prstGeom prst="rect">
            <a:avLst/>
          </a:prstGeom>
          <a:gradFill flip="none" rotWithShape="1">
            <a:gsLst>
              <a:gs pos="0">
                <a:srgbClr val="394D1C"/>
              </a:gs>
              <a:gs pos="50000">
                <a:srgbClr val="506635">
                  <a:alpha val="58000"/>
                </a:srgbClr>
              </a:gs>
              <a:gs pos="100000">
                <a:srgbClr val="63892E">
                  <a:alpha val="33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C93A4-3978-2F03-0D96-8C99AF0D6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804863"/>
            <a:ext cx="9795637" cy="2220775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</a:rPr>
              <a:t>Career Pathway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B93E8-6644-0EDF-5565-8C68A9C12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981" y="3187715"/>
            <a:ext cx="9795637" cy="205704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A schematic or mapped series of manageable education and training steps toward industry-aligned skills, credentials, and career advancement.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Each step is designed to prepare people for employment while providing a clear pathway to the next level of education and training within an industry.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Pathways may also include necessary credentials and supportive services. </a:t>
            </a:r>
          </a:p>
          <a:p>
            <a:endParaRPr lang="en-US" sz="2000" b="1" dirty="0">
              <a:solidFill>
                <a:srgbClr val="00B0F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D77CE-D2FC-DEFB-C057-EE65BA88FC65}"/>
              </a:ext>
            </a:extLst>
          </p:cNvPr>
          <p:cNvSpPr txBox="1"/>
          <p:nvPr/>
        </p:nvSpPr>
        <p:spPr>
          <a:xfrm>
            <a:off x="225550" y="6273284"/>
            <a:ext cx="6064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Urban Institute: Local Workforce System Guide, 2022</a:t>
            </a:r>
            <a:r>
              <a:rPr lang="en-US" sz="1400" b="1" dirty="0">
                <a:solidFill>
                  <a:srgbClr val="3C8A8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4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E7C509-7007-FC8F-A06D-8C360ACB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</a:pPr>
            <a:r>
              <a:rPr lang="en-US" sz="4000" b="1" dirty="0">
                <a:solidFill>
                  <a:srgbClr val="005492"/>
                </a:solidFill>
                <a:ea typeface="Source Serif Pro"/>
                <a:cs typeface="Arial" panose="020B0604020202020204" pitchFamily="34" charset="0"/>
              </a:rPr>
              <a:t>Career Ladder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A2B3F-0538-49AE-05A8-012F6BF1FE6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A metaphorical path representing a traditional, linear career progression, moving from entry-level positions to higher levels of responsibility, skill, and authority within a specific career field or department.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0" u="none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0AD94A-FC9B-C5AA-7A1E-801DDE655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909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D7D165-56A3-E35C-D29A-DCB18EBA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</a:pPr>
            <a:r>
              <a:rPr lang="en-US" sz="4000" b="1" dirty="0">
                <a:solidFill>
                  <a:srgbClr val="005492"/>
                </a:solidFill>
                <a:ea typeface="Source Serif Pro"/>
                <a:cs typeface="Arial" panose="020B0604020202020204" pitchFamily="34" charset="0"/>
              </a:rPr>
              <a:t>Career Lattices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AC8B28A-9104-9A0E-849C-6338016C2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AD81F5-0B8B-D3CB-8EAF-93BAC7C5266F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A more modern and agile approach that depicts a flexible framework for career growth, allowing for movement not just up, but also sideways, diagonally, or even a temporary downward step to different roles and departments. </a:t>
            </a:r>
          </a:p>
        </p:txBody>
      </p:sp>
    </p:spTree>
    <p:extLst>
      <p:ext uri="{BB962C8B-B14F-4D97-AF65-F5344CB8AC3E}">
        <p14:creationId xmlns:p14="http://schemas.microsoft.com/office/powerpoint/2010/main" val="625337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OA hyperlink colors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3C8A8F"/>
      </a:hlink>
      <a:folHlink>
        <a:srgbClr val="0A49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PHI Master">
      <a:dk1>
        <a:srgbClr val="4C4D4C"/>
      </a:dk1>
      <a:lt1>
        <a:srgbClr val="FFFFFF"/>
      </a:lt1>
      <a:dk2>
        <a:srgbClr val="898A89"/>
      </a:dk2>
      <a:lt2>
        <a:srgbClr val="EEECE1"/>
      </a:lt2>
      <a:accent1>
        <a:srgbClr val="1C99D6"/>
      </a:accent1>
      <a:accent2>
        <a:srgbClr val="D38027"/>
      </a:accent2>
      <a:accent3>
        <a:srgbClr val="00B0AA"/>
      </a:accent3>
      <a:accent4>
        <a:srgbClr val="D1A430"/>
      </a:accent4>
      <a:accent5>
        <a:srgbClr val="257196"/>
      </a:accent5>
      <a:accent6>
        <a:srgbClr val="954C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PHI PowerPoint template 2016">
  <a:themeElements>
    <a:clrScheme name="PHI Master">
      <a:dk1>
        <a:srgbClr val="4C4D4C"/>
      </a:dk1>
      <a:lt1>
        <a:srgbClr val="FFFFFF"/>
      </a:lt1>
      <a:dk2>
        <a:srgbClr val="898A89"/>
      </a:dk2>
      <a:lt2>
        <a:srgbClr val="EEECE1"/>
      </a:lt2>
      <a:accent1>
        <a:srgbClr val="1C99D6"/>
      </a:accent1>
      <a:accent2>
        <a:srgbClr val="D38027"/>
      </a:accent2>
      <a:accent3>
        <a:srgbClr val="00B0AA"/>
      </a:accent3>
      <a:accent4>
        <a:srgbClr val="D1A430"/>
      </a:accent4>
      <a:accent5>
        <a:srgbClr val="257196"/>
      </a:accent5>
      <a:accent6>
        <a:srgbClr val="954C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NCOA hyperlink colors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3C8A8F"/>
      </a:hlink>
      <a:folHlink>
        <a:srgbClr val="0A49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6a9f50-680d-45b5-8ba6-a12e973f5114">
      <Terms xmlns="http://schemas.microsoft.com/office/infopath/2007/PartnerControls"/>
    </lcf76f155ced4ddcb4097134ff3c332f>
    <TaxCatchAll xmlns="b83dec03-63b4-4233-b1c3-ee51fbe5d8f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05C5001389F547A200C986EF384673" ma:contentTypeVersion="14" ma:contentTypeDescription="Create a new document." ma:contentTypeScope="" ma:versionID="244ab5e969d2c427975d1996349c1181">
  <xsd:schema xmlns:xsd="http://www.w3.org/2001/XMLSchema" xmlns:xs="http://www.w3.org/2001/XMLSchema" xmlns:p="http://schemas.microsoft.com/office/2006/metadata/properties" xmlns:ns2="f06a9f50-680d-45b5-8ba6-a12e973f5114" xmlns:ns3="b83dec03-63b4-4233-b1c3-ee51fbe5d8f8" targetNamespace="http://schemas.microsoft.com/office/2006/metadata/properties" ma:root="true" ma:fieldsID="fb42539e6c8e87552b647a69cc729258" ns2:_="" ns3:_="">
    <xsd:import namespace="f06a9f50-680d-45b5-8ba6-a12e973f5114"/>
    <xsd:import namespace="b83dec03-63b4-4233-b1c3-ee51fbe5d8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a9f50-680d-45b5-8ba6-a12e973f51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c22be46-4812-4b26-9bc5-fd804f41ea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dec03-63b4-4233-b1c3-ee51fbe5d8f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47cf524-bbd8-4a8f-a757-62f82762ffe9}" ma:internalName="TaxCatchAll" ma:showField="CatchAllData" ma:web="b83dec03-63b4-4233-b1c3-ee51fbe5d8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5482E1-3D2E-48AF-A621-10632FAFD9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8FE4C7-50A8-4121-8E27-D02C5E151536}">
  <ds:schemaRefs>
    <ds:schemaRef ds:uri="http://schemas.microsoft.com/office/2006/metadata/properties"/>
    <ds:schemaRef ds:uri="712b9fdd-f140-49f0-9ff8-b837d4eba5d3"/>
    <ds:schemaRef ds:uri="http://schemas.microsoft.com/sharepoint/v3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7ff3d9f6-52cc-4da5-9bdf-97b2cc1853cd"/>
    <ds:schemaRef ds:uri="http://www.w3.org/XML/1998/namespace"/>
    <ds:schemaRef ds:uri="57c2eead-52eb-4927-a256-9121860b5541"/>
    <ds:schemaRef ds:uri="48465d1f-44bf-48c1-bcdd-0cbced3d0a88"/>
  </ds:schemaRefs>
</ds:datastoreItem>
</file>

<file path=customXml/itemProps3.xml><?xml version="1.0" encoding="utf-8"?>
<ds:datastoreItem xmlns:ds="http://schemas.openxmlformats.org/officeDocument/2006/customXml" ds:itemID="{7BB31516-C2D7-4B42-89B4-67B7D33E5D6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8482</TotalTime>
  <Words>1757</Words>
  <Application>Microsoft Office PowerPoint</Application>
  <PresentationFormat>Widescreen</PresentationFormat>
  <Paragraphs>195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Theme</vt:lpstr>
      <vt:lpstr>3_Office Theme</vt:lpstr>
      <vt:lpstr>2_Office Theme</vt:lpstr>
      <vt:lpstr>PHI PowerPoint template 2016</vt:lpstr>
      <vt:lpstr>4_Office Theme</vt:lpstr>
      <vt:lpstr>Career Progression Lab Talk Jeannine LaPrad, PHI November 7, 2025</vt:lpstr>
      <vt:lpstr>PHI Quality Care Through Quality JObs </vt:lpstr>
      <vt:lpstr>Strategies Center Partners</vt:lpstr>
      <vt:lpstr>Career Progression</vt:lpstr>
      <vt:lpstr>THE 5 PILLARS OF  DIRECT CARE JOB QUALITY</vt:lpstr>
      <vt:lpstr>Defining Career Pathways, Ladders, and Lattices</vt:lpstr>
      <vt:lpstr>Career Pathway</vt:lpstr>
      <vt:lpstr>Career Ladder</vt:lpstr>
      <vt:lpstr>Career Lattices</vt:lpstr>
      <vt:lpstr>Career Pathways, Ladders, and Lattices in LTSS</vt:lpstr>
      <vt:lpstr>Review of State Examples of Career Pathways</vt:lpstr>
      <vt:lpstr>Career Pathway Development Across the Continuum of Direct Care Roles</vt:lpstr>
      <vt:lpstr>Career Lattices and Ladders in Direct Care  (a few examples)</vt:lpstr>
      <vt:lpstr>Michigan: Direct Care Workforce Training, Credentialing, and Career Advancement </vt:lpstr>
      <vt:lpstr>Wisconsin: WisCaregiver Careers and  Certified Direct Care Professional</vt:lpstr>
      <vt:lpstr>New York: Direct Care Workforce Upskilling and Advancement Pathway</vt:lpstr>
      <vt:lpstr>Developing Career Pathways in Direct Care</vt:lpstr>
      <vt:lpstr>Moving Within and Out of Direct Care: Analyzing the Mobility of Direct Care Workers </vt:lpstr>
      <vt:lpstr>Universal Direct Care Workforce  Development Framework</vt:lpstr>
      <vt:lpstr>Direct Care Career Progression Model</vt:lpstr>
      <vt:lpstr>Guiding Principles for Career Pathway Development in Direct Care</vt:lpstr>
      <vt:lpstr>Levers and Lessons for Moving Forward</vt:lpstr>
      <vt:lpstr>End of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Progression Lab Talk</dc:title>
  <dc:subject>Career Progression Lab Talk Presentation</dc:subject>
  <dc:creator>Direct care Work Force Strategies Center</dc:creator>
  <cp:keywords>Direct care Work Force Strategies Center; Career Progression Lab Talk; Defining Career Pathways, Ladders, and Lattices; Career Pathways, Ladders, and Lattices in LTSS; Developing Career Pathways in Direct Care</cp:keywords>
  <dc:description/>
  <cp:lastModifiedBy>Kasey Knopp</cp:lastModifiedBy>
  <cp:revision>38</cp:revision>
  <cp:lastPrinted>2024-02-15T22:15:19Z</cp:lastPrinted>
  <dcterms:created xsi:type="dcterms:W3CDTF">2020-11-13T04:28:18Z</dcterms:created>
  <dcterms:modified xsi:type="dcterms:W3CDTF">2026-02-04T19:53:48Z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0x010100BD05C5001389F547A200C986EF384673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Order">
    <vt:lpwstr>12541700.0000000</vt:lpwstr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SharedWithUsers">
    <vt:lpwstr>246;#Jessica Podesva;#51;#Jessica Johnston;#126;#Laura Thorn</vt:lpwstr>
  </property>
</Properties>
</file>