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9144000" cy="6858000"/>
  <p:embeddedFontLst>
    <p:embeddedFont>
      <p:font typeface="Poppins Medium" panose="000006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iTxn0o1ZRGtSqzq64fbKbrp7V29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85C1E8-6507-4DFB-B86C-558B7C5013A9}" v="35" dt="2026-03-10T22:37:30.327"/>
  </p1510:revLst>
</p1510:revInfo>
</file>

<file path=ppt/tableStyles.xml><?xml version="1.0" encoding="utf-8"?>
<a:tblStyleLst xmlns:a="http://schemas.openxmlformats.org/drawingml/2006/main" def="{6DD7B84C-EA8A-45B9-A4DE-45E17F0B458C}">
  <a:tblStyle styleId="{6DD7B84C-EA8A-45B9-A4DE-45E17F0B45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4" autoAdjust="0"/>
  </p:normalViewPr>
  <p:slideViewPr>
    <p:cSldViewPr snapToGrid="0">
      <p:cViewPr varScale="1">
        <p:scale>
          <a:sx n="75" d="100"/>
          <a:sy n="75" d="100"/>
        </p:scale>
        <p:origin x="708" y="267"/>
      </p:cViewPr>
      <p:guideLst/>
    </p:cSldViewPr>
  </p:slideViewPr>
  <p:outlineViewPr>
    <p:cViewPr>
      <p:scale>
        <a:sx n="33" d="100"/>
        <a:sy n="33" d="100"/>
      </p:scale>
      <p:origin x="0" y="-10887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customschemas.google.com/relationships/presentationmetadata" Target="meta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Title slide option 3</a:t>
            </a:r>
            <a:endParaRPr/>
          </a:p>
        </p:txBody>
      </p:sp>
      <p:sp>
        <p:nvSpPr>
          <p:cNvPr id="276" name="Google Shape;276;p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bdc2ff55e8_0_1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g3bdc2ff55e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Header and 4 square textboxes</a:t>
            </a:r>
            <a:endParaRPr/>
          </a:p>
        </p:txBody>
      </p:sp>
      <p:sp>
        <p:nvSpPr>
          <p:cNvPr id="350" name="Google Shape;350;p15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p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 slide</a:t>
            </a:r>
            <a:endParaRPr/>
          </a:p>
        </p:txBody>
      </p:sp>
      <p:sp>
        <p:nvSpPr>
          <p:cNvPr id="360" name="Google Shape;360;p5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1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End slide option 1</a:t>
            </a:r>
            <a:endParaRPr/>
          </a:p>
        </p:txBody>
      </p:sp>
      <p:sp>
        <p:nvSpPr>
          <p:cNvPr id="366" name="Google Shape;366;p1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Agenda slide, fill as needed</a:t>
            </a:r>
            <a:endParaRPr/>
          </a:p>
        </p:txBody>
      </p:sp>
      <p:sp>
        <p:nvSpPr>
          <p:cNvPr id="285" name="Google Shape;285;p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bdc2ff55e8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3bdc2ff55e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bdc2ff55e8_0_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3bdc2ff55e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bdc2ff55e8_0_2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3bdc2ff55e8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bdc2ff55e8_0_1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g3bdc2ff55e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bdc2ff55e8_0_4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3bdc2ff55e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bdc2ff55e8_0_4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g3bdc2ff55e8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 1">
  <p:cSld name="5_Title Slide 1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9"/>
          <p:cNvSpPr txBox="1">
            <a:spLocks noGrp="1"/>
          </p:cNvSpPr>
          <p:nvPr>
            <p:ph type="subTitle" idx="1"/>
          </p:nvPr>
        </p:nvSpPr>
        <p:spPr>
          <a:xfrm>
            <a:off x="856544" y="2882735"/>
            <a:ext cx="483173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body" idx="2"/>
          </p:nvPr>
        </p:nvSpPr>
        <p:spPr>
          <a:xfrm>
            <a:off x="856544" y="1249198"/>
            <a:ext cx="483161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body" idx="3"/>
          </p:nvPr>
        </p:nvSpPr>
        <p:spPr>
          <a:xfrm>
            <a:off x="856544" y="4581354"/>
            <a:ext cx="4714574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body" idx="4"/>
          </p:nvPr>
        </p:nvSpPr>
        <p:spPr>
          <a:xfrm>
            <a:off x="856544" y="5050593"/>
            <a:ext cx="3807637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5"/>
          </p:nvPr>
        </p:nvSpPr>
        <p:spPr>
          <a:xfrm>
            <a:off x="856544" y="5578021"/>
            <a:ext cx="3807641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19" descr="Blue text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308" y="321154"/>
            <a:ext cx="2663954" cy="5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59680" y="0"/>
            <a:ext cx="1844195" cy="153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35046" y="2095491"/>
            <a:ext cx="3768683" cy="2687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4 Points + Images">
  <p:cSld name="Table 4 Points + Image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Google Shape;79;p28"/>
          <p:cNvCxnSpPr/>
          <p:nvPr/>
        </p:nvCxnSpPr>
        <p:spPr>
          <a:xfrm>
            <a:off x="6305153" y="2033620"/>
            <a:ext cx="5194300" cy="0"/>
          </a:xfrm>
          <a:prstGeom prst="straightConnector1">
            <a:avLst/>
          </a:prstGeom>
          <a:noFill/>
          <a:ln w="9525" cap="flat" cmpd="sng">
            <a:solidFill>
              <a:srgbClr val="FF9B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0" name="Google Shape;80;p28"/>
          <p:cNvCxnSpPr/>
          <p:nvPr/>
        </p:nvCxnSpPr>
        <p:spPr>
          <a:xfrm>
            <a:off x="728006" y="2033620"/>
            <a:ext cx="4963886" cy="0"/>
          </a:xfrm>
          <a:prstGeom prst="straightConnector1">
            <a:avLst/>
          </a:prstGeom>
          <a:noFill/>
          <a:ln w="9525" cap="flat" cmpd="sng">
            <a:solidFill>
              <a:srgbClr val="FF9B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1" name="Google Shape;81;p28"/>
          <p:cNvCxnSpPr/>
          <p:nvPr/>
        </p:nvCxnSpPr>
        <p:spPr>
          <a:xfrm>
            <a:off x="6305153" y="4235800"/>
            <a:ext cx="5194300" cy="0"/>
          </a:xfrm>
          <a:prstGeom prst="straightConnector1">
            <a:avLst/>
          </a:prstGeom>
          <a:noFill/>
          <a:ln w="9525" cap="flat" cmpd="sng">
            <a:solidFill>
              <a:srgbClr val="FF9B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2" name="Google Shape;82;p28"/>
          <p:cNvCxnSpPr/>
          <p:nvPr/>
        </p:nvCxnSpPr>
        <p:spPr>
          <a:xfrm>
            <a:off x="728006" y="4235800"/>
            <a:ext cx="4963886" cy="0"/>
          </a:xfrm>
          <a:prstGeom prst="straightConnector1">
            <a:avLst/>
          </a:prstGeom>
          <a:noFill/>
          <a:ln w="9525" cap="flat" cmpd="sng">
            <a:solidFill>
              <a:srgbClr val="FF9B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3" name="Google Shape;83;p28"/>
          <p:cNvSpPr txBox="1">
            <a:spLocks noGrp="1"/>
          </p:cNvSpPr>
          <p:nvPr>
            <p:ph type="title"/>
          </p:nvPr>
        </p:nvSpPr>
        <p:spPr>
          <a:xfrm>
            <a:off x="728006" y="219247"/>
            <a:ext cx="10397194" cy="96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28"/>
          <p:cNvSpPr>
            <a:spLocks noGrp="1"/>
          </p:cNvSpPr>
          <p:nvPr>
            <p:ph type="pic" idx="2"/>
          </p:nvPr>
        </p:nvSpPr>
        <p:spPr>
          <a:xfrm>
            <a:off x="728006" y="4796311"/>
            <a:ext cx="1641210" cy="1372581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28"/>
          <p:cNvSpPr>
            <a:spLocks noGrp="1"/>
          </p:cNvSpPr>
          <p:nvPr>
            <p:ph type="pic" idx="3"/>
          </p:nvPr>
        </p:nvSpPr>
        <p:spPr>
          <a:xfrm>
            <a:off x="6305153" y="2574245"/>
            <a:ext cx="1641210" cy="136994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8"/>
          <p:cNvSpPr>
            <a:spLocks noGrp="1"/>
          </p:cNvSpPr>
          <p:nvPr>
            <p:ph type="pic" idx="4"/>
          </p:nvPr>
        </p:nvSpPr>
        <p:spPr>
          <a:xfrm>
            <a:off x="6305153" y="4796311"/>
            <a:ext cx="1641210" cy="1299609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28"/>
          <p:cNvSpPr txBox="1">
            <a:spLocks noGrp="1"/>
          </p:cNvSpPr>
          <p:nvPr>
            <p:ph type="body" idx="1"/>
          </p:nvPr>
        </p:nvSpPr>
        <p:spPr>
          <a:xfrm>
            <a:off x="728007" y="2075092"/>
            <a:ext cx="4802844" cy="383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body" idx="5"/>
          </p:nvPr>
        </p:nvSpPr>
        <p:spPr>
          <a:xfrm>
            <a:off x="6305154" y="2075092"/>
            <a:ext cx="5023246" cy="383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6"/>
          </p:nvPr>
        </p:nvSpPr>
        <p:spPr>
          <a:xfrm>
            <a:off x="728006" y="4286914"/>
            <a:ext cx="4802845" cy="39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body" idx="7"/>
          </p:nvPr>
        </p:nvSpPr>
        <p:spPr>
          <a:xfrm>
            <a:off x="6305154" y="4286914"/>
            <a:ext cx="4960208" cy="393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body" idx="8"/>
          </p:nvPr>
        </p:nvSpPr>
        <p:spPr>
          <a:xfrm>
            <a:off x="2581333" y="2574577"/>
            <a:ext cx="31105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body" idx="9"/>
          </p:nvPr>
        </p:nvSpPr>
        <p:spPr>
          <a:xfrm>
            <a:off x="8158480" y="2572990"/>
            <a:ext cx="3340974" cy="1371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28"/>
          <p:cNvSpPr txBox="1">
            <a:spLocks noGrp="1"/>
          </p:cNvSpPr>
          <p:nvPr>
            <p:ph type="body" idx="13"/>
          </p:nvPr>
        </p:nvSpPr>
        <p:spPr>
          <a:xfrm>
            <a:off x="2581333" y="4797077"/>
            <a:ext cx="31105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28"/>
          <p:cNvSpPr txBox="1">
            <a:spLocks noGrp="1"/>
          </p:cNvSpPr>
          <p:nvPr>
            <p:ph type="body" idx="14"/>
          </p:nvPr>
        </p:nvSpPr>
        <p:spPr>
          <a:xfrm>
            <a:off x="8158480" y="4795490"/>
            <a:ext cx="3340974" cy="130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28"/>
          <p:cNvSpPr>
            <a:spLocks noGrp="1"/>
          </p:cNvSpPr>
          <p:nvPr>
            <p:ph type="pic" idx="15"/>
          </p:nvPr>
        </p:nvSpPr>
        <p:spPr>
          <a:xfrm>
            <a:off x="728006" y="2572990"/>
            <a:ext cx="1641210" cy="13716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28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" name="Google Shape;97;p28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8" name="Google Shape;98;p28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 1">
  <p:cSld name="4_Title Slide 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0"/>
          <p:cNvSpPr txBox="1">
            <a:spLocks noGrp="1"/>
          </p:cNvSpPr>
          <p:nvPr>
            <p:ph type="subTitle" idx="1"/>
          </p:nvPr>
        </p:nvSpPr>
        <p:spPr>
          <a:xfrm>
            <a:off x="856544" y="2882735"/>
            <a:ext cx="483173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30"/>
          <p:cNvSpPr txBox="1">
            <a:spLocks noGrp="1"/>
          </p:cNvSpPr>
          <p:nvPr>
            <p:ph type="body" idx="2"/>
          </p:nvPr>
        </p:nvSpPr>
        <p:spPr>
          <a:xfrm>
            <a:off x="856544" y="1249198"/>
            <a:ext cx="483161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30"/>
          <p:cNvSpPr txBox="1">
            <a:spLocks noGrp="1"/>
          </p:cNvSpPr>
          <p:nvPr>
            <p:ph type="body" idx="3"/>
          </p:nvPr>
        </p:nvSpPr>
        <p:spPr>
          <a:xfrm>
            <a:off x="856544" y="4581354"/>
            <a:ext cx="4714574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30"/>
          <p:cNvSpPr txBox="1">
            <a:spLocks noGrp="1"/>
          </p:cNvSpPr>
          <p:nvPr>
            <p:ph type="body" idx="4"/>
          </p:nvPr>
        </p:nvSpPr>
        <p:spPr>
          <a:xfrm>
            <a:off x="856544" y="5050593"/>
            <a:ext cx="3807637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30"/>
          <p:cNvSpPr txBox="1">
            <a:spLocks noGrp="1"/>
          </p:cNvSpPr>
          <p:nvPr>
            <p:ph type="body" idx="5"/>
          </p:nvPr>
        </p:nvSpPr>
        <p:spPr>
          <a:xfrm>
            <a:off x="856544" y="5578021"/>
            <a:ext cx="3807641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09" name="Google Shape;109;p30" descr="Blue text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308" y="321154"/>
            <a:ext cx="2663954" cy="5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59680" y="0"/>
            <a:ext cx="1844195" cy="153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99482" y="1110998"/>
            <a:ext cx="3810069" cy="4645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 1">
  <p:cSld name="6_Title Slide 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1"/>
          <p:cNvSpPr txBox="1">
            <a:spLocks noGrp="1"/>
          </p:cNvSpPr>
          <p:nvPr>
            <p:ph type="subTitle" idx="1"/>
          </p:nvPr>
        </p:nvSpPr>
        <p:spPr>
          <a:xfrm>
            <a:off x="856544" y="2882735"/>
            <a:ext cx="483173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31"/>
          <p:cNvSpPr txBox="1">
            <a:spLocks noGrp="1"/>
          </p:cNvSpPr>
          <p:nvPr>
            <p:ph type="body" idx="2"/>
          </p:nvPr>
        </p:nvSpPr>
        <p:spPr>
          <a:xfrm>
            <a:off x="856544" y="1249198"/>
            <a:ext cx="483161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31"/>
          <p:cNvSpPr txBox="1">
            <a:spLocks noGrp="1"/>
          </p:cNvSpPr>
          <p:nvPr>
            <p:ph type="body" idx="3"/>
          </p:nvPr>
        </p:nvSpPr>
        <p:spPr>
          <a:xfrm>
            <a:off x="856544" y="4581354"/>
            <a:ext cx="4714574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31"/>
          <p:cNvSpPr txBox="1">
            <a:spLocks noGrp="1"/>
          </p:cNvSpPr>
          <p:nvPr>
            <p:ph type="body" idx="4"/>
          </p:nvPr>
        </p:nvSpPr>
        <p:spPr>
          <a:xfrm>
            <a:off x="856544" y="5050593"/>
            <a:ext cx="3807637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31"/>
          <p:cNvSpPr txBox="1">
            <a:spLocks noGrp="1"/>
          </p:cNvSpPr>
          <p:nvPr>
            <p:ph type="body" idx="5"/>
          </p:nvPr>
        </p:nvSpPr>
        <p:spPr>
          <a:xfrm>
            <a:off x="856544" y="5578021"/>
            <a:ext cx="3807641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9" name="Google Shape;119;p31" descr="Blue text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308" y="321154"/>
            <a:ext cx="2663954" cy="5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59680" y="0"/>
            <a:ext cx="1844195" cy="153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1254" y="1110998"/>
            <a:ext cx="4072348" cy="4796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2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 1">
  <p:cSld name="7_Title Slide 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32"/>
          <p:cNvSpPr txBox="1">
            <a:spLocks noGrp="1"/>
          </p:cNvSpPr>
          <p:nvPr>
            <p:ph type="subTitle" idx="1"/>
          </p:nvPr>
        </p:nvSpPr>
        <p:spPr>
          <a:xfrm>
            <a:off x="856544" y="2882735"/>
            <a:ext cx="483173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32"/>
          <p:cNvSpPr txBox="1">
            <a:spLocks noGrp="1"/>
          </p:cNvSpPr>
          <p:nvPr>
            <p:ph type="body" idx="2"/>
          </p:nvPr>
        </p:nvSpPr>
        <p:spPr>
          <a:xfrm>
            <a:off x="856544" y="1249198"/>
            <a:ext cx="4831617" cy="1535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32"/>
          <p:cNvSpPr txBox="1">
            <a:spLocks noGrp="1"/>
          </p:cNvSpPr>
          <p:nvPr>
            <p:ph type="body" idx="3"/>
          </p:nvPr>
        </p:nvSpPr>
        <p:spPr>
          <a:xfrm>
            <a:off x="856544" y="4581354"/>
            <a:ext cx="4714574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32"/>
          <p:cNvSpPr txBox="1">
            <a:spLocks noGrp="1"/>
          </p:cNvSpPr>
          <p:nvPr>
            <p:ph type="body" idx="4"/>
          </p:nvPr>
        </p:nvSpPr>
        <p:spPr>
          <a:xfrm>
            <a:off x="856544" y="5050593"/>
            <a:ext cx="3807637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32"/>
          <p:cNvSpPr txBox="1">
            <a:spLocks noGrp="1"/>
          </p:cNvSpPr>
          <p:nvPr>
            <p:ph type="body" idx="5"/>
          </p:nvPr>
        </p:nvSpPr>
        <p:spPr>
          <a:xfrm>
            <a:off x="856544" y="5578021"/>
            <a:ext cx="3807641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9" name="Google Shape;129;p32" descr="Blue text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308" y="321154"/>
            <a:ext cx="2663954" cy="51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59680" y="0"/>
            <a:ext cx="1844195" cy="153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57380" y="1834855"/>
            <a:ext cx="3927596" cy="3212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pendix">
  <p:cSld name="Appendix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3"/>
          <p:cNvSpPr txBox="1">
            <a:spLocks noGrp="1"/>
          </p:cNvSpPr>
          <p:nvPr>
            <p:ph type="body" idx="1"/>
          </p:nvPr>
        </p:nvSpPr>
        <p:spPr>
          <a:xfrm>
            <a:off x="5321300" y="681037"/>
            <a:ext cx="6026150" cy="569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body" idx="2"/>
          </p:nvPr>
        </p:nvSpPr>
        <p:spPr>
          <a:xfrm>
            <a:off x="714703" y="681038"/>
            <a:ext cx="3762048" cy="2638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33"/>
          <p:cNvSpPr/>
          <p:nvPr/>
        </p:nvSpPr>
        <p:spPr>
          <a:xfrm>
            <a:off x="0" y="0"/>
            <a:ext cx="190006" cy="6858000"/>
          </a:xfrm>
          <a:prstGeom prst="rect">
            <a:avLst/>
          </a:prstGeom>
          <a:solidFill>
            <a:srgbClr val="FF9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3"/>
          <p:cNvSpPr/>
          <p:nvPr/>
        </p:nvSpPr>
        <p:spPr>
          <a:xfrm>
            <a:off x="188685" y="0"/>
            <a:ext cx="69933" cy="6858000"/>
          </a:xfrm>
          <a:prstGeom prst="rect">
            <a:avLst/>
          </a:prstGeom>
          <a:solidFill>
            <a:srgbClr val="CF21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">
  <p:cSld name="Contac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1AD3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5321300" y="681037"/>
            <a:ext cx="6026150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body" idx="2"/>
          </p:nvPr>
        </p:nvSpPr>
        <p:spPr>
          <a:xfrm>
            <a:off x="838200" y="1887537"/>
            <a:ext cx="3746500" cy="411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34"/>
          <p:cNvSpPr txBox="1">
            <a:spLocks noGrp="1"/>
          </p:cNvSpPr>
          <p:nvPr>
            <p:ph type="body" idx="3"/>
          </p:nvPr>
        </p:nvSpPr>
        <p:spPr>
          <a:xfrm>
            <a:off x="5308600" y="1028701"/>
            <a:ext cx="6051550" cy="128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Google Shape;143;p34"/>
          <p:cNvSpPr txBox="1">
            <a:spLocks noGrp="1"/>
          </p:cNvSpPr>
          <p:nvPr>
            <p:ph type="body" idx="4"/>
          </p:nvPr>
        </p:nvSpPr>
        <p:spPr>
          <a:xfrm>
            <a:off x="5321300" y="2332037"/>
            <a:ext cx="6026150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34"/>
          <p:cNvSpPr txBox="1">
            <a:spLocks noGrp="1"/>
          </p:cNvSpPr>
          <p:nvPr>
            <p:ph type="body" idx="5"/>
          </p:nvPr>
        </p:nvSpPr>
        <p:spPr>
          <a:xfrm>
            <a:off x="5308600" y="2679701"/>
            <a:ext cx="6051550" cy="128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34"/>
          <p:cNvSpPr txBox="1">
            <a:spLocks noGrp="1"/>
          </p:cNvSpPr>
          <p:nvPr>
            <p:ph type="body" idx="6"/>
          </p:nvPr>
        </p:nvSpPr>
        <p:spPr>
          <a:xfrm>
            <a:off x="5321300" y="3970337"/>
            <a:ext cx="6026150" cy="34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34"/>
          <p:cNvSpPr txBox="1">
            <a:spLocks noGrp="1"/>
          </p:cNvSpPr>
          <p:nvPr>
            <p:ph type="body" idx="7"/>
          </p:nvPr>
        </p:nvSpPr>
        <p:spPr>
          <a:xfrm>
            <a:off x="5308600" y="4318001"/>
            <a:ext cx="6051550" cy="128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34"/>
          <p:cNvSpPr txBox="1">
            <a:spLocks noGrp="1"/>
          </p:cNvSpPr>
          <p:nvPr>
            <p:ph type="body" idx="8"/>
          </p:nvPr>
        </p:nvSpPr>
        <p:spPr>
          <a:xfrm>
            <a:off x="831850" y="681037"/>
            <a:ext cx="3752850" cy="12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34"/>
          <p:cNvSpPr/>
          <p:nvPr/>
        </p:nvSpPr>
        <p:spPr>
          <a:xfrm>
            <a:off x="0" y="0"/>
            <a:ext cx="190006" cy="6858000"/>
          </a:xfrm>
          <a:prstGeom prst="rect">
            <a:avLst/>
          </a:prstGeom>
          <a:solidFill>
            <a:srgbClr val="FF9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4"/>
          <p:cNvSpPr/>
          <p:nvPr/>
        </p:nvSpPr>
        <p:spPr>
          <a:xfrm>
            <a:off x="188685" y="0"/>
            <a:ext cx="69933" cy="6858000"/>
          </a:xfrm>
          <a:prstGeom prst="rect">
            <a:avLst/>
          </a:prstGeom>
          <a:solidFill>
            <a:srgbClr val="CF21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 + Callout">
  <p:cSld name="1 Column Text + Callou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5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" name="Google Shape;152;p35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35"/>
          <p:cNvSpPr txBox="1">
            <a:spLocks noGrp="1"/>
          </p:cNvSpPr>
          <p:nvPr>
            <p:ph type="body" idx="1"/>
          </p:nvPr>
        </p:nvSpPr>
        <p:spPr>
          <a:xfrm>
            <a:off x="703385" y="219247"/>
            <a:ext cx="10412289" cy="9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body" idx="2"/>
          </p:nvPr>
        </p:nvSpPr>
        <p:spPr>
          <a:xfrm>
            <a:off x="703385" y="2509520"/>
            <a:ext cx="3106615" cy="2946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body" idx="3"/>
          </p:nvPr>
        </p:nvSpPr>
        <p:spPr>
          <a:xfrm>
            <a:off x="4530724" y="2509838"/>
            <a:ext cx="6584950" cy="568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35"/>
          <p:cNvSpPr txBox="1">
            <a:spLocks noGrp="1"/>
          </p:cNvSpPr>
          <p:nvPr>
            <p:ph type="body" idx="4"/>
          </p:nvPr>
        </p:nvSpPr>
        <p:spPr>
          <a:xfrm>
            <a:off x="4530725" y="3233738"/>
            <a:ext cx="6584950" cy="272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57" name="Google Shape;157;p35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 + Video">
  <p:cSld name="1 Column Text + Video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6"/>
          <p:cNvSpPr/>
          <p:nvPr/>
        </p:nvSpPr>
        <p:spPr>
          <a:xfrm>
            <a:off x="4758332" y="2140527"/>
            <a:ext cx="6276109" cy="3678383"/>
          </a:xfrm>
          <a:prstGeom prst="rect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6"/>
          <p:cNvSpPr txBox="1">
            <a:spLocks noGrp="1"/>
          </p:cNvSpPr>
          <p:nvPr>
            <p:ph type="body" idx="1"/>
          </p:nvPr>
        </p:nvSpPr>
        <p:spPr>
          <a:xfrm>
            <a:off x="703385" y="219247"/>
            <a:ext cx="8994798" cy="930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36"/>
          <p:cNvSpPr txBox="1">
            <a:spLocks noGrp="1"/>
          </p:cNvSpPr>
          <p:nvPr>
            <p:ph type="body" idx="2"/>
          </p:nvPr>
        </p:nvSpPr>
        <p:spPr>
          <a:xfrm>
            <a:off x="703385" y="2139950"/>
            <a:ext cx="3646365" cy="3678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36"/>
          <p:cNvSpPr>
            <a:spLocks noGrp="1"/>
          </p:cNvSpPr>
          <p:nvPr>
            <p:ph type="media" idx="3"/>
          </p:nvPr>
        </p:nvSpPr>
        <p:spPr>
          <a:xfrm>
            <a:off x="4904078" y="2259013"/>
            <a:ext cx="6013450" cy="344963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36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36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6" name="Google Shape;166;p36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 Text">
  <p:cSld name="2 Columns Tex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7"/>
          <p:cNvSpPr txBox="1">
            <a:spLocks noGrp="1"/>
          </p:cNvSpPr>
          <p:nvPr>
            <p:ph type="body" idx="1"/>
          </p:nvPr>
        </p:nvSpPr>
        <p:spPr>
          <a:xfrm>
            <a:off x="731523" y="2384425"/>
            <a:ext cx="4791076" cy="67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0" name="Google Shape;170;p37"/>
          <p:cNvSpPr txBox="1">
            <a:spLocks noGrp="1"/>
          </p:cNvSpPr>
          <p:nvPr>
            <p:ph type="title"/>
          </p:nvPr>
        </p:nvSpPr>
        <p:spPr>
          <a:xfrm>
            <a:off x="731522" y="219247"/>
            <a:ext cx="10393678" cy="91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1" name="Google Shape;171;p37"/>
          <p:cNvSpPr txBox="1">
            <a:spLocks noGrp="1"/>
          </p:cNvSpPr>
          <p:nvPr>
            <p:ph type="body" idx="2"/>
          </p:nvPr>
        </p:nvSpPr>
        <p:spPr>
          <a:xfrm>
            <a:off x="6432550" y="2384425"/>
            <a:ext cx="4921250" cy="67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37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p37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37"/>
          <p:cNvSpPr txBox="1">
            <a:spLocks noGrp="1"/>
          </p:cNvSpPr>
          <p:nvPr>
            <p:ph type="body" idx="3"/>
          </p:nvPr>
        </p:nvSpPr>
        <p:spPr>
          <a:xfrm>
            <a:off x="731522" y="3281362"/>
            <a:ext cx="4791076" cy="2957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37"/>
          <p:cNvSpPr txBox="1">
            <a:spLocks noGrp="1"/>
          </p:cNvSpPr>
          <p:nvPr>
            <p:ph type="body" idx="4"/>
          </p:nvPr>
        </p:nvSpPr>
        <p:spPr>
          <a:xfrm>
            <a:off x="6432550" y="3281362"/>
            <a:ext cx="4921250" cy="2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6" name="Google Shape;176;p37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 + Image">
  <p:cSld name="1 Column Text + Imag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0"/>
          <p:cNvSpPr txBox="1">
            <a:spLocks noGrp="1"/>
          </p:cNvSpPr>
          <p:nvPr>
            <p:ph type="body" idx="1"/>
          </p:nvPr>
        </p:nvSpPr>
        <p:spPr>
          <a:xfrm>
            <a:off x="4813300" y="2311400"/>
            <a:ext cx="6540500" cy="4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816" cy="914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20"/>
          <p:cNvSpPr>
            <a:spLocks noGrp="1"/>
          </p:cNvSpPr>
          <p:nvPr>
            <p:ph type="pic" idx="2"/>
          </p:nvPr>
        </p:nvSpPr>
        <p:spPr>
          <a:xfrm>
            <a:off x="838200" y="2258066"/>
            <a:ext cx="2897462" cy="2897461"/>
          </a:xfrm>
          <a:prstGeom prst="ellipse">
            <a:avLst/>
          </a:prstGeom>
          <a:noFill/>
          <a:ln w="38100" cap="flat" cmpd="sng">
            <a:solidFill>
              <a:srgbClr val="00549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" name="Google Shape;24;p20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5;p20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26;p20"/>
          <p:cNvSpPr txBox="1">
            <a:spLocks noGrp="1"/>
          </p:cNvSpPr>
          <p:nvPr>
            <p:ph type="body" idx="3"/>
          </p:nvPr>
        </p:nvSpPr>
        <p:spPr>
          <a:xfrm>
            <a:off x="4813300" y="3144838"/>
            <a:ext cx="6567488" cy="303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7" name="Google Shape;27;p20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 Text + Images">
  <p:cSld name="2 Columns Text + Images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8"/>
          <p:cNvSpPr txBox="1">
            <a:spLocks noGrp="1"/>
          </p:cNvSpPr>
          <p:nvPr>
            <p:ph type="body" idx="1"/>
          </p:nvPr>
        </p:nvSpPr>
        <p:spPr>
          <a:xfrm>
            <a:off x="721360" y="2627776"/>
            <a:ext cx="4998779" cy="57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8"/>
          <p:cNvSpPr txBox="1">
            <a:spLocks noGrp="1"/>
          </p:cNvSpPr>
          <p:nvPr>
            <p:ph type="title"/>
          </p:nvPr>
        </p:nvSpPr>
        <p:spPr>
          <a:xfrm>
            <a:off x="721360" y="219246"/>
            <a:ext cx="10393680" cy="91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1" name="Google Shape;181;p38"/>
          <p:cNvSpPr>
            <a:spLocks noGrp="1"/>
          </p:cNvSpPr>
          <p:nvPr>
            <p:ph type="pic" idx="2"/>
          </p:nvPr>
        </p:nvSpPr>
        <p:spPr>
          <a:xfrm>
            <a:off x="721361" y="3430651"/>
            <a:ext cx="1902811" cy="1885061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38"/>
          <p:cNvSpPr>
            <a:spLocks noGrp="1"/>
          </p:cNvSpPr>
          <p:nvPr>
            <p:ph type="pic" idx="3"/>
          </p:nvPr>
        </p:nvSpPr>
        <p:spPr>
          <a:xfrm>
            <a:off x="6403643" y="3430651"/>
            <a:ext cx="1902811" cy="1885061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38"/>
          <p:cNvSpPr txBox="1">
            <a:spLocks noGrp="1"/>
          </p:cNvSpPr>
          <p:nvPr>
            <p:ph type="body" idx="4"/>
          </p:nvPr>
        </p:nvSpPr>
        <p:spPr>
          <a:xfrm>
            <a:off x="6403974" y="2627313"/>
            <a:ext cx="4998779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38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38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38"/>
          <p:cNvSpPr txBox="1">
            <a:spLocks noGrp="1"/>
          </p:cNvSpPr>
          <p:nvPr>
            <p:ph type="body" idx="5"/>
          </p:nvPr>
        </p:nvSpPr>
        <p:spPr>
          <a:xfrm>
            <a:off x="2895600" y="3430651"/>
            <a:ext cx="2824645" cy="2736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38"/>
          <p:cNvSpPr txBox="1">
            <a:spLocks noGrp="1"/>
          </p:cNvSpPr>
          <p:nvPr>
            <p:ph type="body" idx="6"/>
          </p:nvPr>
        </p:nvSpPr>
        <p:spPr>
          <a:xfrm>
            <a:off x="8578368" y="3430651"/>
            <a:ext cx="2824645" cy="2736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8" name="Google Shape;188;p38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 Text">
  <p:cSld name="3 Columns Text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9"/>
          <p:cNvSpPr txBox="1">
            <a:spLocks noGrp="1"/>
          </p:cNvSpPr>
          <p:nvPr>
            <p:ph type="body" idx="1"/>
          </p:nvPr>
        </p:nvSpPr>
        <p:spPr>
          <a:xfrm>
            <a:off x="1208391" y="1585187"/>
            <a:ext cx="2712995" cy="633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39"/>
          <p:cNvSpPr txBox="1">
            <a:spLocks noGrp="1"/>
          </p:cNvSpPr>
          <p:nvPr>
            <p:ph type="title"/>
          </p:nvPr>
        </p:nvSpPr>
        <p:spPr>
          <a:xfrm>
            <a:off x="772164" y="219246"/>
            <a:ext cx="10342873" cy="91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3" name="Google Shape;193;p39"/>
          <p:cNvSpPr txBox="1">
            <a:spLocks noGrp="1"/>
          </p:cNvSpPr>
          <p:nvPr>
            <p:ph type="body" idx="2"/>
          </p:nvPr>
        </p:nvSpPr>
        <p:spPr>
          <a:xfrm>
            <a:off x="4560023" y="1585187"/>
            <a:ext cx="3080020" cy="64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p39"/>
          <p:cNvSpPr txBox="1">
            <a:spLocks noGrp="1"/>
          </p:cNvSpPr>
          <p:nvPr>
            <p:ph type="body" idx="3"/>
          </p:nvPr>
        </p:nvSpPr>
        <p:spPr>
          <a:xfrm>
            <a:off x="8221961" y="1585187"/>
            <a:ext cx="3264224" cy="64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39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6" name="Google Shape;196;p39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7" name="Google Shape;197;p39"/>
          <p:cNvSpPr txBox="1">
            <a:spLocks noGrp="1"/>
          </p:cNvSpPr>
          <p:nvPr>
            <p:ph type="body" idx="4"/>
          </p:nvPr>
        </p:nvSpPr>
        <p:spPr>
          <a:xfrm>
            <a:off x="1208237" y="2395554"/>
            <a:ext cx="2713038" cy="350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39"/>
          <p:cNvSpPr txBox="1">
            <a:spLocks noGrp="1"/>
          </p:cNvSpPr>
          <p:nvPr>
            <p:ph type="body" idx="5"/>
          </p:nvPr>
        </p:nvSpPr>
        <p:spPr>
          <a:xfrm>
            <a:off x="4559444" y="2395554"/>
            <a:ext cx="3081131" cy="350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39"/>
          <p:cNvSpPr txBox="1">
            <a:spLocks noGrp="1"/>
          </p:cNvSpPr>
          <p:nvPr>
            <p:ph type="body" idx="6"/>
          </p:nvPr>
        </p:nvSpPr>
        <p:spPr>
          <a:xfrm>
            <a:off x="8221807" y="2395554"/>
            <a:ext cx="3263900" cy="3507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00" name="Google Shape;200;p39"/>
          <p:cNvCxnSpPr/>
          <p:nvPr/>
        </p:nvCxnSpPr>
        <p:spPr>
          <a:xfrm>
            <a:off x="4243190" y="1585187"/>
            <a:ext cx="0" cy="4317999"/>
          </a:xfrm>
          <a:prstGeom prst="straightConnector1">
            <a:avLst/>
          </a:prstGeom>
          <a:noFill/>
          <a:ln w="12700" cap="flat" cmpd="sng">
            <a:solidFill>
              <a:srgbClr val="FF9B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1" name="Google Shape;201;p39"/>
          <p:cNvCxnSpPr/>
          <p:nvPr/>
        </p:nvCxnSpPr>
        <p:spPr>
          <a:xfrm>
            <a:off x="7931270" y="1585187"/>
            <a:ext cx="0" cy="4317999"/>
          </a:xfrm>
          <a:prstGeom prst="straightConnector1">
            <a:avLst/>
          </a:prstGeom>
          <a:noFill/>
          <a:ln w="12700" cap="flat" cmpd="sng">
            <a:solidFill>
              <a:srgbClr val="FF9B0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2" name="Google Shape;202;p39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2 Rows">
  <p:cSld name="Table 2 Rows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Google Shape;205;p40"/>
          <p:cNvCxnSpPr/>
          <p:nvPr/>
        </p:nvCxnSpPr>
        <p:spPr>
          <a:xfrm>
            <a:off x="1947841" y="2323516"/>
            <a:ext cx="9405959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06" name="Google Shape;206;p40"/>
          <p:cNvCxnSpPr/>
          <p:nvPr/>
        </p:nvCxnSpPr>
        <p:spPr>
          <a:xfrm>
            <a:off x="1947841" y="4456405"/>
            <a:ext cx="9405959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07" name="Google Shape;207;p40"/>
          <p:cNvSpPr txBox="1">
            <a:spLocks noGrp="1"/>
          </p:cNvSpPr>
          <p:nvPr>
            <p:ph type="body" idx="1"/>
          </p:nvPr>
        </p:nvSpPr>
        <p:spPr>
          <a:xfrm>
            <a:off x="1947840" y="2480840"/>
            <a:ext cx="2428217" cy="164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40"/>
          <p:cNvSpPr txBox="1">
            <a:spLocks noGrp="1"/>
          </p:cNvSpPr>
          <p:nvPr>
            <p:ph type="title"/>
          </p:nvPr>
        </p:nvSpPr>
        <p:spPr>
          <a:xfrm>
            <a:off x="721361" y="219247"/>
            <a:ext cx="10414000" cy="938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9" name="Google Shape;209;p40"/>
          <p:cNvSpPr txBox="1">
            <a:spLocks noGrp="1"/>
          </p:cNvSpPr>
          <p:nvPr>
            <p:ph type="body" idx="2"/>
          </p:nvPr>
        </p:nvSpPr>
        <p:spPr>
          <a:xfrm>
            <a:off x="1947863" y="4654550"/>
            <a:ext cx="2428875" cy="16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40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1" name="Google Shape;211;p40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2" name="Google Shape;212;p40"/>
          <p:cNvSpPr txBox="1">
            <a:spLocks noGrp="1"/>
          </p:cNvSpPr>
          <p:nvPr>
            <p:ph type="body" idx="3"/>
          </p:nvPr>
        </p:nvSpPr>
        <p:spPr>
          <a:xfrm>
            <a:off x="4572000" y="2481263"/>
            <a:ext cx="6781800" cy="164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body" idx="4"/>
          </p:nvPr>
        </p:nvSpPr>
        <p:spPr>
          <a:xfrm>
            <a:off x="4559300" y="4654550"/>
            <a:ext cx="6821488" cy="16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14" name="Google Shape;214;p40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3 Rows">
  <p:cSld name="Table 3 Row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7" name="Google Shape;217;p41"/>
          <p:cNvCxnSpPr/>
          <p:nvPr/>
        </p:nvCxnSpPr>
        <p:spPr>
          <a:xfrm>
            <a:off x="1947841" y="2323516"/>
            <a:ext cx="9405959" cy="0"/>
          </a:xfrm>
          <a:prstGeom prst="straightConnector1">
            <a:avLst/>
          </a:prstGeom>
          <a:noFill/>
          <a:ln w="9525" cap="flat" cmpd="sng">
            <a:solidFill>
              <a:srgbClr val="FF9B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18" name="Google Shape;218;p41"/>
          <p:cNvCxnSpPr/>
          <p:nvPr/>
        </p:nvCxnSpPr>
        <p:spPr>
          <a:xfrm>
            <a:off x="1947841" y="4726513"/>
            <a:ext cx="9405959" cy="0"/>
          </a:xfrm>
          <a:prstGeom prst="straightConnector1">
            <a:avLst/>
          </a:prstGeom>
          <a:noFill/>
          <a:ln w="9525" cap="flat" cmpd="sng">
            <a:solidFill>
              <a:srgbClr val="FF9B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19" name="Google Shape;219;p41"/>
          <p:cNvCxnSpPr/>
          <p:nvPr/>
        </p:nvCxnSpPr>
        <p:spPr>
          <a:xfrm>
            <a:off x="1947840" y="3496621"/>
            <a:ext cx="9405959" cy="0"/>
          </a:xfrm>
          <a:prstGeom prst="straightConnector1">
            <a:avLst/>
          </a:prstGeom>
          <a:noFill/>
          <a:ln w="9525" cap="flat" cmpd="sng">
            <a:solidFill>
              <a:srgbClr val="FF9B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20" name="Google Shape;220;p41"/>
          <p:cNvSpPr txBox="1">
            <a:spLocks noGrp="1"/>
          </p:cNvSpPr>
          <p:nvPr>
            <p:ph type="title"/>
          </p:nvPr>
        </p:nvSpPr>
        <p:spPr>
          <a:xfrm>
            <a:off x="721360" y="219248"/>
            <a:ext cx="10403839" cy="93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body" idx="1"/>
          </p:nvPr>
        </p:nvSpPr>
        <p:spPr>
          <a:xfrm>
            <a:off x="4265613" y="2414588"/>
            <a:ext cx="7088187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body" idx="2"/>
          </p:nvPr>
        </p:nvSpPr>
        <p:spPr>
          <a:xfrm>
            <a:off x="4265613" y="3588761"/>
            <a:ext cx="7088187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3" name="Google Shape;223;p41"/>
          <p:cNvSpPr txBox="1">
            <a:spLocks noGrp="1"/>
          </p:cNvSpPr>
          <p:nvPr>
            <p:ph type="body" idx="3"/>
          </p:nvPr>
        </p:nvSpPr>
        <p:spPr>
          <a:xfrm>
            <a:off x="4265613" y="4825279"/>
            <a:ext cx="7088187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41"/>
          <p:cNvSpPr txBox="1">
            <a:spLocks noGrp="1"/>
          </p:cNvSpPr>
          <p:nvPr>
            <p:ph type="body" idx="4"/>
          </p:nvPr>
        </p:nvSpPr>
        <p:spPr>
          <a:xfrm>
            <a:off x="1947863" y="2414588"/>
            <a:ext cx="2187575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p41"/>
          <p:cNvSpPr txBox="1">
            <a:spLocks noGrp="1"/>
          </p:cNvSpPr>
          <p:nvPr>
            <p:ph type="body" idx="5"/>
          </p:nvPr>
        </p:nvSpPr>
        <p:spPr>
          <a:xfrm>
            <a:off x="1947863" y="3588761"/>
            <a:ext cx="2187575" cy="101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6" name="Google Shape;226;p41"/>
          <p:cNvSpPr txBox="1">
            <a:spLocks noGrp="1"/>
          </p:cNvSpPr>
          <p:nvPr>
            <p:ph type="body" idx="6"/>
          </p:nvPr>
        </p:nvSpPr>
        <p:spPr>
          <a:xfrm>
            <a:off x="1947863" y="4826000"/>
            <a:ext cx="2187575" cy="1014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6466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F764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7" name="Google Shape;227;p41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" name="Google Shape;228;p41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29" name="Google Shape;229;p41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8 Points">
  <p:cSld name="Table 8 Points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2" name="Google Shape;232;p42"/>
          <p:cNvCxnSpPr/>
          <p:nvPr/>
        </p:nvCxnSpPr>
        <p:spPr>
          <a:xfrm rot="10800000">
            <a:off x="721360" y="4334627"/>
            <a:ext cx="2368694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33" name="Google Shape;233;p42"/>
          <p:cNvCxnSpPr/>
          <p:nvPr/>
        </p:nvCxnSpPr>
        <p:spPr>
          <a:xfrm rot="10800000">
            <a:off x="721361" y="2287106"/>
            <a:ext cx="2368692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34" name="Google Shape;234;p42"/>
          <p:cNvSpPr txBox="1">
            <a:spLocks noGrp="1"/>
          </p:cNvSpPr>
          <p:nvPr>
            <p:ph type="title"/>
          </p:nvPr>
        </p:nvSpPr>
        <p:spPr>
          <a:xfrm>
            <a:off x="721360" y="219239"/>
            <a:ext cx="10414000" cy="92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cxnSp>
        <p:nvCxnSpPr>
          <p:cNvPr id="235" name="Google Shape;235;p42"/>
          <p:cNvCxnSpPr/>
          <p:nvPr/>
        </p:nvCxnSpPr>
        <p:spPr>
          <a:xfrm rot="10800000">
            <a:off x="3585953" y="4334627"/>
            <a:ext cx="2396015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36" name="Google Shape;236;p42"/>
          <p:cNvCxnSpPr/>
          <p:nvPr/>
        </p:nvCxnSpPr>
        <p:spPr>
          <a:xfrm rot="10800000">
            <a:off x="3585953" y="2287106"/>
            <a:ext cx="2396015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37" name="Google Shape;237;p42"/>
          <p:cNvCxnSpPr/>
          <p:nvPr/>
        </p:nvCxnSpPr>
        <p:spPr>
          <a:xfrm rot="10800000">
            <a:off x="6404018" y="4334627"/>
            <a:ext cx="2376979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38" name="Google Shape;238;p42"/>
          <p:cNvCxnSpPr/>
          <p:nvPr/>
        </p:nvCxnSpPr>
        <p:spPr>
          <a:xfrm rot="10800000">
            <a:off x="6404018" y="2287106"/>
            <a:ext cx="2372922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39" name="Google Shape;239;p42"/>
          <p:cNvCxnSpPr/>
          <p:nvPr/>
        </p:nvCxnSpPr>
        <p:spPr>
          <a:xfrm rot="10800000">
            <a:off x="9159250" y="4334627"/>
            <a:ext cx="2356986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40" name="Google Shape;240;p42"/>
          <p:cNvCxnSpPr/>
          <p:nvPr/>
        </p:nvCxnSpPr>
        <p:spPr>
          <a:xfrm rot="10800000">
            <a:off x="9159250" y="2287106"/>
            <a:ext cx="2356986" cy="0"/>
          </a:xfrm>
          <a:prstGeom prst="straightConnector1">
            <a:avLst/>
          </a:prstGeom>
          <a:noFill/>
          <a:ln w="9525" cap="flat" cmpd="sng">
            <a:solidFill>
              <a:srgbClr val="F76366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41" name="Google Shape;241;p42"/>
          <p:cNvSpPr txBox="1">
            <a:spLocks noGrp="1"/>
          </p:cNvSpPr>
          <p:nvPr>
            <p:ph type="body" idx="1"/>
          </p:nvPr>
        </p:nvSpPr>
        <p:spPr>
          <a:xfrm>
            <a:off x="721360" y="2327098"/>
            <a:ext cx="2368693" cy="484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body" idx="2"/>
          </p:nvPr>
        </p:nvSpPr>
        <p:spPr>
          <a:xfrm>
            <a:off x="3585952" y="2327098"/>
            <a:ext cx="2396015" cy="48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3" name="Google Shape;243;p42"/>
          <p:cNvSpPr txBox="1">
            <a:spLocks noGrp="1"/>
          </p:cNvSpPr>
          <p:nvPr>
            <p:ph type="body" idx="3"/>
          </p:nvPr>
        </p:nvSpPr>
        <p:spPr>
          <a:xfrm>
            <a:off x="6419807" y="2327098"/>
            <a:ext cx="2356987" cy="48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4" name="Google Shape;244;p42"/>
          <p:cNvSpPr txBox="1">
            <a:spLocks noGrp="1"/>
          </p:cNvSpPr>
          <p:nvPr>
            <p:ph type="body" idx="4"/>
          </p:nvPr>
        </p:nvSpPr>
        <p:spPr>
          <a:xfrm>
            <a:off x="9159249" y="2327098"/>
            <a:ext cx="2356986" cy="48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42"/>
          <p:cNvSpPr txBox="1">
            <a:spLocks noGrp="1"/>
          </p:cNvSpPr>
          <p:nvPr>
            <p:ph type="body" idx="5"/>
          </p:nvPr>
        </p:nvSpPr>
        <p:spPr>
          <a:xfrm>
            <a:off x="721360" y="4394253"/>
            <a:ext cx="2361332" cy="36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42"/>
          <p:cNvSpPr txBox="1">
            <a:spLocks noGrp="1"/>
          </p:cNvSpPr>
          <p:nvPr>
            <p:ph type="body" idx="6"/>
          </p:nvPr>
        </p:nvSpPr>
        <p:spPr>
          <a:xfrm>
            <a:off x="3585953" y="4394253"/>
            <a:ext cx="2396014" cy="36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726E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16726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42"/>
          <p:cNvSpPr txBox="1">
            <a:spLocks noGrp="1"/>
          </p:cNvSpPr>
          <p:nvPr>
            <p:ph type="body" idx="7"/>
          </p:nvPr>
        </p:nvSpPr>
        <p:spPr>
          <a:xfrm>
            <a:off x="6419808" y="4394253"/>
            <a:ext cx="2361189" cy="36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42"/>
          <p:cNvSpPr txBox="1">
            <a:spLocks noGrp="1"/>
          </p:cNvSpPr>
          <p:nvPr>
            <p:ph type="body" idx="8"/>
          </p:nvPr>
        </p:nvSpPr>
        <p:spPr>
          <a:xfrm>
            <a:off x="9159249" y="4394253"/>
            <a:ext cx="2368049" cy="36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9" name="Google Shape;249;p42"/>
          <p:cNvSpPr txBox="1">
            <a:spLocks noGrp="1"/>
          </p:cNvSpPr>
          <p:nvPr>
            <p:ph type="body" idx="9"/>
          </p:nvPr>
        </p:nvSpPr>
        <p:spPr>
          <a:xfrm>
            <a:off x="721360" y="2883525"/>
            <a:ext cx="2361331" cy="1315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42"/>
          <p:cNvSpPr txBox="1">
            <a:spLocks noGrp="1"/>
          </p:cNvSpPr>
          <p:nvPr>
            <p:ph type="body" idx="13"/>
          </p:nvPr>
        </p:nvSpPr>
        <p:spPr>
          <a:xfrm>
            <a:off x="3585953" y="2884105"/>
            <a:ext cx="239601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1" name="Google Shape;251;p42"/>
          <p:cNvSpPr txBox="1">
            <a:spLocks noGrp="1"/>
          </p:cNvSpPr>
          <p:nvPr>
            <p:ph type="body" idx="14"/>
          </p:nvPr>
        </p:nvSpPr>
        <p:spPr>
          <a:xfrm>
            <a:off x="6419953" y="2883525"/>
            <a:ext cx="2356987" cy="1315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2" name="Google Shape;252;p42"/>
          <p:cNvSpPr txBox="1">
            <a:spLocks noGrp="1"/>
          </p:cNvSpPr>
          <p:nvPr>
            <p:ph type="body" idx="15"/>
          </p:nvPr>
        </p:nvSpPr>
        <p:spPr>
          <a:xfrm>
            <a:off x="9159249" y="2882447"/>
            <a:ext cx="2356987" cy="129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3" name="Google Shape;253;p42"/>
          <p:cNvSpPr txBox="1">
            <a:spLocks noGrp="1"/>
          </p:cNvSpPr>
          <p:nvPr>
            <p:ph type="body" idx="16"/>
          </p:nvPr>
        </p:nvSpPr>
        <p:spPr>
          <a:xfrm>
            <a:off x="721360" y="4832978"/>
            <a:ext cx="2361189" cy="14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42"/>
          <p:cNvSpPr txBox="1">
            <a:spLocks noGrp="1"/>
          </p:cNvSpPr>
          <p:nvPr>
            <p:ph type="body" idx="17"/>
          </p:nvPr>
        </p:nvSpPr>
        <p:spPr>
          <a:xfrm>
            <a:off x="3585952" y="4833986"/>
            <a:ext cx="2396013" cy="144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42"/>
          <p:cNvSpPr txBox="1">
            <a:spLocks noGrp="1"/>
          </p:cNvSpPr>
          <p:nvPr>
            <p:ph type="body" idx="18"/>
          </p:nvPr>
        </p:nvSpPr>
        <p:spPr>
          <a:xfrm>
            <a:off x="6419953" y="4832979"/>
            <a:ext cx="2361189" cy="14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42"/>
          <p:cNvSpPr txBox="1">
            <a:spLocks noGrp="1"/>
          </p:cNvSpPr>
          <p:nvPr>
            <p:ph type="body" idx="19"/>
          </p:nvPr>
        </p:nvSpPr>
        <p:spPr>
          <a:xfrm>
            <a:off x="9159249" y="4832979"/>
            <a:ext cx="2368049" cy="144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42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8" name="Google Shape;258;p42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59" name="Google Shape;259;p42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3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3" name="Google Shape;263;p43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64" name="Google Shape;264;p43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4"/>
          <p:cNvSpPr/>
          <p:nvPr/>
        </p:nvSpPr>
        <p:spPr>
          <a:xfrm>
            <a:off x="1163783" y="1460666"/>
            <a:ext cx="9856519" cy="3942609"/>
          </a:xfrm>
          <a:prstGeom prst="rect">
            <a:avLst/>
          </a:prstGeom>
          <a:noFill/>
          <a:ln w="28575" cap="flat" cmpd="sng">
            <a:solidFill>
              <a:srgbClr val="CF21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4"/>
          <p:cNvSpPr txBox="1">
            <a:spLocks noGrp="1"/>
          </p:cNvSpPr>
          <p:nvPr>
            <p:ph type="body" idx="1"/>
          </p:nvPr>
        </p:nvSpPr>
        <p:spPr>
          <a:xfrm>
            <a:off x="1391920" y="1641474"/>
            <a:ext cx="9418320" cy="3601085"/>
          </a:xfrm>
          <a:prstGeom prst="rect">
            <a:avLst/>
          </a:prstGeom>
          <a:noFill/>
          <a:ln w="28575" cap="flat" cmpd="sng">
            <a:solidFill>
              <a:srgbClr val="00549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9" name="Google Shape;269;p44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44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1" name="Google Shape;271;p44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44" descr="A black and orange rectangl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8174" y="1220708"/>
            <a:ext cx="755777" cy="808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tion Slide 1">
  <p:cSld name="Transition Slide 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19150" y="3111499"/>
            <a:ext cx="6445250" cy="154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819149" y="1595438"/>
            <a:ext cx="6445249" cy="1516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3" name="Google Shape;3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0368166" y="0"/>
            <a:ext cx="1823834" cy="1516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lide 2">
  <p:cSld name="Agenda Slide 2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2"/>
          <p:cNvSpPr txBox="1">
            <a:spLocks noGrp="1"/>
          </p:cNvSpPr>
          <p:nvPr>
            <p:ph type="body" idx="1"/>
          </p:nvPr>
        </p:nvSpPr>
        <p:spPr>
          <a:xfrm>
            <a:off x="714703" y="1826229"/>
            <a:ext cx="3762048" cy="92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body" idx="2"/>
          </p:nvPr>
        </p:nvSpPr>
        <p:spPr>
          <a:xfrm>
            <a:off x="714703" y="681038"/>
            <a:ext cx="3762048" cy="92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3"/>
          </p:nvPr>
        </p:nvSpPr>
        <p:spPr>
          <a:xfrm>
            <a:off x="5321300" y="681037"/>
            <a:ext cx="6026150" cy="569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B8B8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B8B8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22"/>
          <p:cNvSpPr/>
          <p:nvPr/>
        </p:nvSpPr>
        <p:spPr>
          <a:xfrm>
            <a:off x="0" y="0"/>
            <a:ext cx="190006" cy="6858000"/>
          </a:xfrm>
          <a:prstGeom prst="rect">
            <a:avLst/>
          </a:prstGeom>
          <a:solidFill>
            <a:srgbClr val="FF9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2"/>
          <p:cNvSpPr/>
          <p:nvPr/>
        </p:nvSpPr>
        <p:spPr>
          <a:xfrm>
            <a:off x="188685" y="0"/>
            <a:ext cx="69933" cy="6858000"/>
          </a:xfrm>
          <a:prstGeom prst="rect">
            <a:avLst/>
          </a:prstGeom>
          <a:solidFill>
            <a:srgbClr val="CF21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 Text + Image">
  <p:cSld name="1_1 Column Text + Imag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3"/>
          <p:cNvSpPr txBox="1">
            <a:spLocks noGrp="1"/>
          </p:cNvSpPr>
          <p:nvPr>
            <p:ph type="body" idx="1"/>
          </p:nvPr>
        </p:nvSpPr>
        <p:spPr>
          <a:xfrm>
            <a:off x="728146" y="1728305"/>
            <a:ext cx="10642580" cy="4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816" cy="914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23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23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" name="Google Shape;46;p23"/>
          <p:cNvSpPr txBox="1">
            <a:spLocks noGrp="1"/>
          </p:cNvSpPr>
          <p:nvPr>
            <p:ph type="body" idx="2"/>
          </p:nvPr>
        </p:nvSpPr>
        <p:spPr>
          <a:xfrm>
            <a:off x="711220" y="2561743"/>
            <a:ext cx="10686494" cy="303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7" name="Google Shape;47;p23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+ Text">
  <p:cSld name="Graphic + 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/>
          <p:nvPr/>
        </p:nvSpPr>
        <p:spPr>
          <a:xfrm>
            <a:off x="0" y="0"/>
            <a:ext cx="5174163" cy="6857999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FAFAF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4"/>
          <p:cNvSpPr txBox="1">
            <a:spLocks noGrp="1"/>
          </p:cNvSpPr>
          <p:nvPr>
            <p:ph type="body" idx="1"/>
          </p:nvPr>
        </p:nvSpPr>
        <p:spPr>
          <a:xfrm>
            <a:off x="5805914" y="736827"/>
            <a:ext cx="3058968" cy="1161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24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" name="Google Shape;53;p24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" name="Google Shape;54;p24"/>
          <p:cNvSpPr txBox="1">
            <a:spLocks noGrp="1"/>
          </p:cNvSpPr>
          <p:nvPr>
            <p:ph type="body" idx="2"/>
          </p:nvPr>
        </p:nvSpPr>
        <p:spPr>
          <a:xfrm>
            <a:off x="714703" y="2509520"/>
            <a:ext cx="4009697" cy="370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body" idx="3"/>
          </p:nvPr>
        </p:nvSpPr>
        <p:spPr>
          <a:xfrm>
            <a:off x="714702" y="647700"/>
            <a:ext cx="4009697" cy="141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6" name="Google Shape;56;p24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4"/>
          <p:cNvSpPr/>
          <p:nvPr/>
        </p:nvSpPr>
        <p:spPr>
          <a:xfrm>
            <a:off x="5117924" y="0"/>
            <a:ext cx="190006" cy="6858000"/>
          </a:xfrm>
          <a:prstGeom prst="rect">
            <a:avLst/>
          </a:prstGeom>
          <a:solidFill>
            <a:srgbClr val="FF9B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4"/>
          <p:cNvSpPr/>
          <p:nvPr/>
        </p:nvSpPr>
        <p:spPr>
          <a:xfrm>
            <a:off x="5306609" y="0"/>
            <a:ext cx="69933" cy="6858000"/>
          </a:xfrm>
          <a:prstGeom prst="rect">
            <a:avLst/>
          </a:prstGeom>
          <a:solidFill>
            <a:srgbClr val="CF21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Text">
  <p:cSld name="1 Column 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6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" name="Google Shape;65;p26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6" name="Google Shape;66;p26"/>
          <p:cNvSpPr txBox="1">
            <a:spLocks noGrp="1"/>
          </p:cNvSpPr>
          <p:nvPr>
            <p:ph type="body" idx="1"/>
          </p:nvPr>
        </p:nvSpPr>
        <p:spPr>
          <a:xfrm>
            <a:off x="703385" y="219247"/>
            <a:ext cx="10436469" cy="91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2"/>
          </p:nvPr>
        </p:nvSpPr>
        <p:spPr>
          <a:xfrm>
            <a:off x="1821666" y="1737678"/>
            <a:ext cx="8372476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54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A29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4A2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3"/>
          </p:nvPr>
        </p:nvSpPr>
        <p:spPr>
          <a:xfrm>
            <a:off x="1822450" y="2654300"/>
            <a:ext cx="8372475" cy="363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A299"/>
              </a:buClr>
              <a:buSzPts val="2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003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D882"/>
              </a:buClr>
              <a:buSzPts val="144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⮚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9" name="Google Shape;69;p26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ject plan">
  <p:cSld name="Project pla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7"/>
          <p:cNvSpPr txBox="1">
            <a:spLocks noGrp="1"/>
          </p:cNvSpPr>
          <p:nvPr>
            <p:ph type="title"/>
          </p:nvPr>
        </p:nvSpPr>
        <p:spPr>
          <a:xfrm>
            <a:off x="721360" y="219247"/>
            <a:ext cx="10355611" cy="918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  <a:defRPr sz="3600" b="1" i="0" u="none" strike="noStrike" cap="none">
                <a:solidFill>
                  <a:srgbClr val="00549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3" name="Google Shape;73;p27"/>
          <p:cNvSpPr txBox="1"/>
          <p:nvPr/>
        </p:nvSpPr>
        <p:spPr>
          <a:xfrm>
            <a:off x="11695606" y="219247"/>
            <a:ext cx="414168" cy="24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D6D6D"/>
              </a:buClr>
              <a:buSzPts val="11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" name="Google Shape;74;p27"/>
          <p:cNvCxnSpPr/>
          <p:nvPr/>
        </p:nvCxnSpPr>
        <p:spPr>
          <a:xfrm>
            <a:off x="11695606" y="3792"/>
            <a:ext cx="0" cy="409392"/>
          </a:xfrm>
          <a:prstGeom prst="straightConnector1">
            <a:avLst/>
          </a:prstGeom>
          <a:noFill/>
          <a:ln w="9525" cap="flat" cmpd="sng">
            <a:solidFill>
              <a:srgbClr val="04A29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" name="Google Shape;75;p27"/>
          <p:cNvSpPr txBox="1">
            <a:spLocks noGrp="1"/>
          </p:cNvSpPr>
          <p:nvPr>
            <p:ph type="body" idx="1"/>
          </p:nvPr>
        </p:nvSpPr>
        <p:spPr>
          <a:xfrm>
            <a:off x="721360" y="1595120"/>
            <a:ext cx="10355611" cy="463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6" name="Google Shape;76;p27" descr="Blue text on a whit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7213" r="84527" b="10255"/>
          <a:stretch/>
        </p:blipFill>
        <p:spPr>
          <a:xfrm>
            <a:off x="11265361" y="102204"/>
            <a:ext cx="356066" cy="36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661485"/>
            <a:ext cx="2663954" cy="221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lfdirectioncenter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appliedselfdirection.com/resources/worker-benefits-in-selfdirection-a-survey-of-25-states" TargetMode="External"/><Relationship Id="rId5" Type="http://schemas.openxmlformats.org/officeDocument/2006/relationships/hyperlink" Target="https://appliedselfdirection.com/resources/bridging-the-gap-insights-into-strengthening-the-selfdirected-workforce" TargetMode="External"/><Relationship Id="rId4" Type="http://schemas.openxmlformats.org/officeDocument/2006/relationships/hyperlink" Target="https://ltsschoices.aarp.org/resources-and-practices/national-inventory-of-self-directed-long-term-services-and-supports-program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olly@selfdirectioncenter.or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selfdirectioncenter.or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"/>
          <p:cNvSpPr txBox="1">
            <a:spLocks noGrp="1"/>
          </p:cNvSpPr>
          <p:nvPr>
            <p:ph type="title"/>
          </p:nvPr>
        </p:nvSpPr>
        <p:spPr>
          <a:xfrm>
            <a:off x="1647825" y="902300"/>
            <a:ext cx="8646600" cy="31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</a:pPr>
            <a:r>
              <a:rPr lang="en-US" sz="5000" b="1" dirty="0">
                <a:solidFill>
                  <a:schemeClr val="lt1"/>
                </a:solidFill>
              </a:rPr>
              <a:t>Self-Direction in Focus</a:t>
            </a:r>
            <a:br>
              <a:rPr lang="en-US" sz="4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4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dirty="0">
                <a:solidFill>
                  <a:schemeClr val="lt1"/>
                </a:solidFill>
              </a:rPr>
              <a:t>Molly Morris</a:t>
            </a:r>
            <a:endParaRPr sz="2800" b="1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</a:pPr>
            <a:r>
              <a:rPr lang="en-US" sz="2800" b="1" dirty="0">
                <a:solidFill>
                  <a:schemeClr val="lt1"/>
                </a:solidFill>
              </a:rPr>
              <a:t>The Self-Direction Center</a:t>
            </a:r>
            <a:endParaRPr sz="2800" b="1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</a:pPr>
            <a:r>
              <a:rPr lang="en-US" sz="2800" b="1" dirty="0">
                <a:solidFill>
                  <a:schemeClr val="lt1"/>
                </a:solidFill>
              </a:rPr>
              <a:t>February 2026</a:t>
            </a:r>
            <a:endParaRPr sz="3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662152"/>
            <a:ext cx="12192000" cy="21958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3" descr="Direct Care Workforce Strategies Cent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9800" y="5055495"/>
            <a:ext cx="7772400" cy="149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1" name="Google Shape;281;p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4662152"/>
            <a:ext cx="12192000" cy="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bdc2ff55e8_0_18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7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 dirty="0"/>
              <a:t>Key Actions for States</a:t>
            </a:r>
            <a:endParaRPr dirty="0"/>
          </a:p>
        </p:txBody>
      </p:sp>
      <p:sp>
        <p:nvSpPr>
          <p:cNvPr id="344" name="Google Shape;344;g3bdc2ff55e8_0_18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What now?</a:t>
            </a:r>
            <a:endParaRPr/>
          </a:p>
        </p:txBody>
      </p:sp>
      <p:sp>
        <p:nvSpPr>
          <p:cNvPr id="346" name="Google Shape;346;g3bdc2ff55e8_0_18"/>
          <p:cNvSpPr txBox="1">
            <a:spLocks noGrp="1"/>
          </p:cNvSpPr>
          <p:nvPr>
            <p:ph type="body" idx="2"/>
          </p:nvPr>
        </p:nvSpPr>
        <p:spPr>
          <a:xfrm>
            <a:off x="759988" y="2561743"/>
            <a:ext cx="10686600" cy="30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Deepen stakeholder engagement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Coordinate across all stakeholders and partners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Start collecting and analyzing workforce data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/>
              <a:t>Examine and strengthen information &amp; assistance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800"/>
              <a:buAutoNum type="arabicPeriod"/>
            </a:pPr>
            <a:r>
              <a:rPr lang="en-US" sz="2800"/>
              <a:t>Review and strengthen your benefits framework</a:t>
            </a:r>
            <a:endParaRPr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5"/>
          <p:cNvSpPr txBox="1">
            <a:spLocks noGrp="1"/>
          </p:cNvSpPr>
          <p:nvPr>
            <p:ph type="title"/>
          </p:nvPr>
        </p:nvSpPr>
        <p:spPr>
          <a:xfrm>
            <a:off x="728006" y="219247"/>
            <a:ext cx="10397194" cy="96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Relevant Resources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5"/>
          <p:cNvSpPr txBox="1">
            <a:spLocks noGrp="1"/>
          </p:cNvSpPr>
          <p:nvPr>
            <p:ph type="body" idx="8"/>
          </p:nvPr>
        </p:nvSpPr>
        <p:spPr>
          <a:xfrm>
            <a:off x="914400" y="2529973"/>
            <a:ext cx="4777493" cy="1083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600" u="sng">
                <a:solidFill>
                  <a:srgbClr val="00407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Self-Direction Center</a:t>
            </a:r>
            <a:endParaRPr sz="2600">
              <a:solidFill>
                <a:srgbClr val="0040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5"/>
          <p:cNvSpPr txBox="1">
            <a:spLocks noGrp="1"/>
          </p:cNvSpPr>
          <p:nvPr>
            <p:ph type="body" idx="9"/>
          </p:nvPr>
        </p:nvSpPr>
        <p:spPr>
          <a:xfrm>
            <a:off x="6556917" y="2528386"/>
            <a:ext cx="4942537" cy="1371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600" u="sng">
                <a:solidFill>
                  <a:srgbClr val="00407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2023 National Inventory of Self-Direction Programs</a:t>
            </a:r>
            <a:endParaRPr sz="2600">
              <a:solidFill>
                <a:srgbClr val="0040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5"/>
          <p:cNvSpPr txBox="1">
            <a:spLocks noGrp="1"/>
          </p:cNvSpPr>
          <p:nvPr>
            <p:ph type="body" idx="13"/>
          </p:nvPr>
        </p:nvSpPr>
        <p:spPr>
          <a:xfrm>
            <a:off x="914400" y="4640962"/>
            <a:ext cx="4777493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600" u="sng">
                <a:solidFill>
                  <a:srgbClr val="00407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Bridging the Gap: Insights into Strengthening the Self-Directed Workforce</a:t>
            </a:r>
            <a:endParaRPr sz="2600">
              <a:solidFill>
                <a:srgbClr val="0040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5"/>
          <p:cNvSpPr txBox="1">
            <a:spLocks noGrp="1"/>
          </p:cNvSpPr>
          <p:nvPr>
            <p:ph type="body" idx="14"/>
          </p:nvPr>
        </p:nvSpPr>
        <p:spPr>
          <a:xfrm>
            <a:off x="6556917" y="4639375"/>
            <a:ext cx="4942537" cy="130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600" u="sng">
                <a:solidFill>
                  <a:srgbClr val="004074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Worker Benefits in Self-Direction: A Survey of 25 States</a:t>
            </a:r>
            <a:endParaRPr sz="2600">
              <a:solidFill>
                <a:srgbClr val="00407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"/>
          <p:cNvSpPr txBox="1">
            <a:spLocks noGrp="1"/>
          </p:cNvSpPr>
          <p:nvPr>
            <p:ph type="title" idx="4294967295"/>
          </p:nvPr>
        </p:nvSpPr>
        <p:spPr>
          <a:xfrm>
            <a:off x="819149" y="1595438"/>
            <a:ext cx="6445249" cy="15160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Thank you!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tabLst/>
              <a:defRPr/>
            </a:pP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Contact me at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molly@selfdirectioncenter.org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Sign up for updates at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www.selfdirectioncenter.org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92461D-04D3-07F1-D405-144D922851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End</a:t>
            </a:r>
          </a:p>
        </p:txBody>
      </p:sp>
      <p:pic>
        <p:nvPicPr>
          <p:cNvPr id="101" name="Google Shape;101;p29" descr="Direct Care Workforce Strategies Cent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9800" y="2682353"/>
            <a:ext cx="7772400" cy="1493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"/>
          <p:cNvSpPr txBox="1">
            <a:spLocks noGrp="1"/>
          </p:cNvSpPr>
          <p:nvPr>
            <p:ph type="title" idx="4294967295"/>
          </p:nvPr>
        </p:nvSpPr>
        <p:spPr>
          <a:xfrm>
            <a:off x="725213" y="681038"/>
            <a:ext cx="3751537" cy="26384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oppins Medium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Poppins Medium"/>
                <a:ea typeface="Poppins Medium"/>
                <a:cs typeface="Poppins Medium"/>
                <a:sym typeface="Poppins Medium"/>
              </a:rPr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E99B85-605A-ADC0-7622-5D2E3DFA4024}"/>
              </a:ext>
            </a:extLst>
          </p:cNvPr>
          <p:cNvSpPr txBox="1"/>
          <p:nvPr/>
        </p:nvSpPr>
        <p:spPr>
          <a:xfrm>
            <a:off x="5817534" y="1222950"/>
            <a:ext cx="6094878" cy="5241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200000"/>
              </a:lnSpc>
              <a:spcAft>
                <a:spcPts val="600"/>
              </a:spcAft>
              <a:buClr>
                <a:schemeClr val="lt1"/>
              </a:buClr>
              <a:buSzPts val="1600"/>
            </a:pPr>
            <a:r>
              <a:rPr lang="en-US" sz="2800" dirty="0">
                <a:solidFill>
                  <a:schemeClr val="lt1"/>
                </a:solidFill>
              </a:rPr>
              <a:t>1. About the Self-Direction Center</a:t>
            </a:r>
          </a:p>
          <a:p>
            <a:pPr>
              <a:lnSpc>
                <a:spcPct val="200000"/>
              </a:lnSpc>
              <a:spcAft>
                <a:spcPts val="600"/>
              </a:spcAft>
              <a:buClr>
                <a:schemeClr val="lt1"/>
              </a:buClr>
              <a:buSzPts val="1600"/>
            </a:pPr>
            <a:r>
              <a:rPr lang="en-US" sz="2800" dirty="0">
                <a:solidFill>
                  <a:schemeClr val="lt1"/>
                </a:solidFill>
              </a:rPr>
              <a:t>2. National Trends</a:t>
            </a:r>
          </a:p>
          <a:p>
            <a:pPr>
              <a:lnSpc>
                <a:spcPct val="200000"/>
              </a:lnSpc>
              <a:spcAft>
                <a:spcPts val="600"/>
              </a:spcAft>
              <a:buClr>
                <a:schemeClr val="lt1"/>
              </a:buClr>
              <a:buSzPts val="1600"/>
            </a:pPr>
            <a:r>
              <a:rPr lang="en-US" sz="2800" dirty="0">
                <a:solidFill>
                  <a:schemeClr val="lt1"/>
                </a:solidFill>
              </a:rPr>
              <a:t>3. Program Fundamentals</a:t>
            </a:r>
          </a:p>
          <a:p>
            <a:pPr>
              <a:lnSpc>
                <a:spcPct val="200000"/>
              </a:lnSpc>
              <a:spcAft>
                <a:spcPts val="600"/>
              </a:spcAft>
              <a:buClr>
                <a:schemeClr val="lt1"/>
              </a:buClr>
              <a:buSzPts val="1600"/>
            </a:pPr>
            <a:r>
              <a:rPr lang="en-US" sz="2800" dirty="0">
                <a:solidFill>
                  <a:schemeClr val="lt1"/>
                </a:solidFill>
              </a:rPr>
              <a:t>4. Workforce Implications</a:t>
            </a:r>
          </a:p>
          <a:p>
            <a:pPr>
              <a:lnSpc>
                <a:spcPct val="200000"/>
              </a:lnSpc>
              <a:spcAft>
                <a:spcPts val="600"/>
              </a:spcAft>
              <a:buClr>
                <a:schemeClr val="lt1"/>
              </a:buClr>
              <a:buSzPts val="1600"/>
            </a:pPr>
            <a:r>
              <a:rPr lang="en-US" sz="2800" dirty="0">
                <a:solidFill>
                  <a:schemeClr val="lt1"/>
                </a:solidFill>
              </a:rPr>
              <a:t>5. Key Actions for States</a:t>
            </a:r>
          </a:p>
          <a:p>
            <a:pPr marL="342900" indent="-342900">
              <a:lnSpc>
                <a:spcPct val="110000"/>
              </a:lnSpc>
              <a:buClr>
                <a:schemeClr val="lt1"/>
              </a:buClr>
              <a:buSzPts val="1600"/>
              <a:buFont typeface="Arial"/>
              <a:buAutoNum type="arabicPeriod"/>
            </a:pPr>
            <a:endParaRPr lang="en-US" dirty="0">
              <a:solidFill>
                <a:schemeClr val="lt1"/>
              </a:solidFill>
            </a:endParaRPr>
          </a:p>
          <a:p>
            <a:pPr marL="342900" marR="0" lvl="0" indent="-342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AutoNum type="arabicPeriod"/>
            </a:pPr>
            <a:endParaRPr lang="en-US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F3CA36-B293-A354-2872-2659B5FF6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1359" y="2178421"/>
            <a:ext cx="554018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B3074A-E56C-628D-95D7-7CA8E1098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1359" y="3137644"/>
            <a:ext cx="554018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F9D771-3EA1-BCEC-3E9C-6727F9BD2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1359" y="4096867"/>
            <a:ext cx="554018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CA8611-E8A5-0665-199F-460C2FD0B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1359" y="5056091"/>
            <a:ext cx="554018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23394D-E3D7-2D1C-2A28-41C32390E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1359" y="6015315"/>
            <a:ext cx="554018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816" cy="914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/>
              <a:t>About the Self-Direction Center</a:t>
            </a:r>
            <a:endParaRPr/>
          </a:p>
        </p:txBody>
      </p:sp>
      <p:sp>
        <p:nvSpPr>
          <p:cNvPr id="293" name="Google Shape;293;p6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80" cy="4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A national nonprofit focused on supporting and promoting self-direction</a:t>
            </a:r>
            <a:endParaRPr/>
          </a:p>
        </p:txBody>
      </p:sp>
      <p:sp>
        <p:nvSpPr>
          <p:cNvPr id="295" name="Google Shape;295;p6"/>
          <p:cNvSpPr txBox="1">
            <a:spLocks noGrp="1"/>
          </p:cNvSpPr>
          <p:nvPr>
            <p:ph type="body" idx="2"/>
          </p:nvPr>
        </p:nvSpPr>
        <p:spPr>
          <a:xfrm>
            <a:off x="759988" y="2561743"/>
            <a:ext cx="10686494" cy="303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en-US" sz="2900" dirty="0"/>
              <a:t>New, national nonprofit, built on decades of work advancing self-direction across the USA</a:t>
            </a:r>
            <a:endParaRPr sz="2900" dirty="0"/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en-US" sz="2900" dirty="0"/>
              <a:t>Focus on centering people with lived experience</a:t>
            </a:r>
            <a:endParaRPr sz="2900" dirty="0"/>
          </a:p>
          <a:p>
            <a:pPr marL="457200" lvl="0" indent="-412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Char char="●"/>
            </a:pPr>
            <a:r>
              <a:rPr lang="en-US" sz="2900" dirty="0"/>
              <a:t>Building community, providing education, supporting advocacy, and advancing research</a:t>
            </a:r>
            <a:endParaRPr sz="2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bdc2ff55e8_0_0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7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/>
              <a:t>Self-Direction: National Trends</a:t>
            </a:r>
            <a:endParaRPr/>
          </a:p>
        </p:txBody>
      </p:sp>
      <p:sp>
        <p:nvSpPr>
          <p:cNvPr id="300" name="Google Shape;300;g3bdc2ff55e8_0_0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Looking at Self-Direction by the Numbers</a:t>
            </a:r>
            <a:endParaRPr/>
          </a:p>
        </p:txBody>
      </p:sp>
      <p:sp>
        <p:nvSpPr>
          <p:cNvPr id="302" name="Google Shape;302;g3bdc2ff55e8_0_0"/>
          <p:cNvSpPr txBox="1">
            <a:spLocks noGrp="1"/>
          </p:cNvSpPr>
          <p:nvPr>
            <p:ph type="body" idx="2"/>
          </p:nvPr>
        </p:nvSpPr>
        <p:spPr>
          <a:xfrm>
            <a:off x="759988" y="2561743"/>
            <a:ext cx="10686600" cy="30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1.5 million people self-directing as of 2023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23% enrollment increase from 2019 to 2023</a:t>
            </a:r>
            <a:endParaRPr sz="2600"/>
          </a:p>
          <a:p>
            <a:pPr marL="91440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-US" sz="2600"/>
              <a:t>COVID-19 accelerated growth: The prior three-year interval (2016–2019) saw a 17% increase.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All 50 states have some type of self-direction program or offering, but still limited access in many areas</a:t>
            </a: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bdc2ff55e8_0_6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7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/>
              <a:t>Program Fundamentals</a:t>
            </a:r>
            <a:endParaRPr/>
          </a:p>
        </p:txBody>
      </p:sp>
      <p:sp>
        <p:nvSpPr>
          <p:cNvPr id="307" name="Google Shape;307;g3bdc2ff55e8_0_6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Models of Self-Direction</a:t>
            </a:r>
            <a:endParaRPr/>
          </a:p>
        </p:txBody>
      </p:sp>
      <p:sp>
        <p:nvSpPr>
          <p:cNvPr id="309" name="Google Shape;309;g3bdc2ff55e8_0_6"/>
          <p:cNvSpPr txBox="1">
            <a:spLocks noGrp="1"/>
          </p:cNvSpPr>
          <p:nvPr>
            <p:ph type="body" idx="2"/>
          </p:nvPr>
        </p:nvSpPr>
        <p:spPr>
          <a:xfrm>
            <a:off x="776925" y="2543650"/>
            <a:ext cx="4923000" cy="2893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3000" b="1" dirty="0"/>
              <a:t>Employer Authority</a:t>
            </a:r>
            <a:endParaRPr sz="3000" b="1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3000" b="1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2400" dirty="0"/>
              <a:t>Hiring/supervising workers</a:t>
            </a:r>
            <a:endParaRPr sz="2400" dirty="0"/>
          </a:p>
        </p:txBody>
      </p:sp>
      <p:sp>
        <p:nvSpPr>
          <p:cNvPr id="310" name="Google Shape;310;g3bdc2ff55e8_0_6"/>
          <p:cNvSpPr txBox="1">
            <a:spLocks noGrp="1"/>
          </p:cNvSpPr>
          <p:nvPr>
            <p:ph type="body" idx="2"/>
          </p:nvPr>
        </p:nvSpPr>
        <p:spPr>
          <a:xfrm>
            <a:off x="6096000" y="2543650"/>
            <a:ext cx="4923000" cy="2893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3000" b="1"/>
              <a:t>Budget Authority</a:t>
            </a:r>
            <a:endParaRPr sz="3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3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2400"/>
              <a:t>Controlling funds, setting wages, and purchasing supports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bdc2ff55e8_0_27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7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 dirty="0"/>
              <a:t>Program Fundamentals </a:t>
            </a:r>
            <a:endParaRPr dirty="0"/>
          </a:p>
        </p:txBody>
      </p:sp>
      <p:sp>
        <p:nvSpPr>
          <p:cNvPr id="315" name="Google Shape;315;g3bdc2ff55e8_0_27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Primary Supports for Self-Direction</a:t>
            </a:r>
            <a:endParaRPr/>
          </a:p>
        </p:txBody>
      </p:sp>
      <p:sp>
        <p:nvSpPr>
          <p:cNvPr id="317" name="Google Shape;317;g3bdc2ff55e8_0_27"/>
          <p:cNvSpPr txBox="1">
            <a:spLocks noGrp="1"/>
          </p:cNvSpPr>
          <p:nvPr>
            <p:ph type="body" idx="2"/>
          </p:nvPr>
        </p:nvSpPr>
        <p:spPr>
          <a:xfrm>
            <a:off x="776925" y="2543650"/>
            <a:ext cx="4923000" cy="31035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2500" b="1" dirty="0"/>
              <a:t>Information &amp; Assistance</a:t>
            </a:r>
            <a:endParaRPr sz="2500" b="1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900" b="1" dirty="0"/>
          </a:p>
          <a:p>
            <a:pPr marL="9144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Coaching on employer role</a:t>
            </a:r>
            <a:endParaRPr sz="2200" dirty="0"/>
          </a:p>
          <a:p>
            <a:pPr marL="9144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Spending plan development</a:t>
            </a:r>
            <a:endParaRPr sz="2200" dirty="0"/>
          </a:p>
          <a:p>
            <a:pPr marL="9144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Navigating program rules</a:t>
            </a:r>
            <a:endParaRPr sz="2200" dirty="0"/>
          </a:p>
          <a:p>
            <a:pPr marL="9144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 dirty="0"/>
              <a:t>Ongoing problem-solving</a:t>
            </a:r>
            <a:endParaRPr sz="2200" dirty="0"/>
          </a:p>
        </p:txBody>
      </p:sp>
      <p:sp>
        <p:nvSpPr>
          <p:cNvPr id="318" name="Google Shape;318;g3bdc2ff55e8_0_27"/>
          <p:cNvSpPr txBox="1">
            <a:spLocks noGrp="1"/>
          </p:cNvSpPr>
          <p:nvPr>
            <p:ph type="body" idx="2"/>
          </p:nvPr>
        </p:nvSpPr>
        <p:spPr>
          <a:xfrm>
            <a:off x="6096000" y="2543650"/>
            <a:ext cx="4923000" cy="31035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2500" b="1"/>
              <a:t>Financial Management Services</a:t>
            </a:r>
            <a:endParaRPr sz="25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000" b="1"/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Payroll/tax compliance</a:t>
            </a:r>
            <a:endParaRPr sz="2200"/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Worker paychecks</a:t>
            </a:r>
            <a:endParaRPr sz="2200"/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Account management</a:t>
            </a:r>
            <a:endParaRPr sz="2200"/>
          </a:p>
          <a:p>
            <a:pPr marL="9144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Spending/budget monitoring</a:t>
            </a:r>
            <a:endParaRPr sz="2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bdc2ff55e8_0_12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7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/>
              <a:t>Workforce Implications</a:t>
            </a:r>
            <a:endParaRPr/>
          </a:p>
        </p:txBody>
      </p:sp>
      <p:sp>
        <p:nvSpPr>
          <p:cNvPr id="323" name="Google Shape;323;g3bdc2ff55e8_0_12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A Critical Difference: The Care Recipient is the Employer</a:t>
            </a:r>
            <a:endParaRPr/>
          </a:p>
        </p:txBody>
      </p:sp>
      <p:sp>
        <p:nvSpPr>
          <p:cNvPr id="325" name="Google Shape;325;g3bdc2ff55e8_0_12"/>
          <p:cNvSpPr txBox="1">
            <a:spLocks noGrp="1"/>
          </p:cNvSpPr>
          <p:nvPr>
            <p:ph type="body" idx="2"/>
          </p:nvPr>
        </p:nvSpPr>
        <p:spPr>
          <a:xfrm>
            <a:off x="754863" y="2308493"/>
            <a:ext cx="10686600" cy="30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900" b="1"/>
              <a:t>CMS does not require outside worker training in self-direction. </a:t>
            </a:r>
            <a:r>
              <a:rPr lang="en-US" sz="1900"/>
              <a:t>Participant employers value the ability to control who trains their workers and how. Any training strategy must be designed as an opt-in option and developed with stakeholder input.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900" b="1"/>
              <a:t>Self-direction broadens the pool of potential workers</a:t>
            </a:r>
            <a:r>
              <a:rPr lang="en-US" sz="1900"/>
              <a:t> and often allows hiring of family members offering a meaningful advantage in tight labor markets. However, this does not make self-direction programs immune to the workforce crisis.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900" b="1"/>
              <a:t>Self-direction should be an informed, affirmative choice</a:t>
            </a:r>
            <a:r>
              <a:rPr lang="en-US" sz="1900"/>
              <a:t>, not a default people land on because no providers have capacity. Whether someone chose self-direction freely has a direct impact on workforce outcomes downstream.</a:t>
            </a:r>
            <a:endParaRPr sz="1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bdc2ff55e8_0_40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7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 dirty="0"/>
              <a:t>Workforce Implications  </a:t>
            </a:r>
            <a:endParaRPr dirty="0"/>
          </a:p>
        </p:txBody>
      </p:sp>
      <p:sp>
        <p:nvSpPr>
          <p:cNvPr id="330" name="Google Shape;330;g3bdc2ff55e8_0_40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Themes from States</a:t>
            </a:r>
            <a:endParaRPr/>
          </a:p>
        </p:txBody>
      </p:sp>
      <p:sp>
        <p:nvSpPr>
          <p:cNvPr id="332" name="Google Shape;332;g3bdc2ff55e8_0_40"/>
          <p:cNvSpPr txBox="1">
            <a:spLocks noGrp="1"/>
          </p:cNvSpPr>
          <p:nvPr>
            <p:ph type="body" idx="2"/>
          </p:nvPr>
        </p:nvSpPr>
        <p:spPr>
          <a:xfrm>
            <a:off x="754863" y="2308493"/>
            <a:ext cx="10686600" cy="30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/>
              <a:t>Workforce shortages still affect self-direction — it is not automatically insulated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/>
              <a:t>Low uptake when people feel pushed into self-direction rather than choosing it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/>
              <a:t>Case managers may lack confidence or training to present self-direction consistently and positively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/>
              <a:t>Restrictive background check requirements (e.g., fingerprinting) can deter workers and slow onboarding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/>
              <a:t>Information &amp; assistance support is often underdeveloped, leaving participant employers without adequate coaching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/>
              <a:t>Very little comparable data exists on the self-directed workforce nationally</a:t>
            </a:r>
            <a:endParaRPr sz="23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bdc2ff55e8_0_46"/>
          <p:cNvSpPr txBox="1">
            <a:spLocks noGrp="1"/>
          </p:cNvSpPr>
          <p:nvPr>
            <p:ph type="title"/>
          </p:nvPr>
        </p:nvSpPr>
        <p:spPr>
          <a:xfrm>
            <a:off x="711220" y="219247"/>
            <a:ext cx="10403700" cy="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3600"/>
              <a:buFont typeface="Poppins Medium"/>
              <a:buNone/>
            </a:pPr>
            <a:r>
              <a:rPr lang="en-US" dirty="0"/>
              <a:t>Workforce Implications     </a:t>
            </a:r>
            <a:endParaRPr dirty="0"/>
          </a:p>
        </p:txBody>
      </p:sp>
      <p:sp>
        <p:nvSpPr>
          <p:cNvPr id="337" name="Google Shape;337;g3bdc2ff55e8_0_46"/>
          <p:cNvSpPr txBox="1">
            <a:spLocks noGrp="1"/>
          </p:cNvSpPr>
          <p:nvPr>
            <p:ph type="body" idx="1"/>
          </p:nvPr>
        </p:nvSpPr>
        <p:spPr>
          <a:xfrm>
            <a:off x="776914" y="1728305"/>
            <a:ext cx="106425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92"/>
              </a:buClr>
              <a:buSzPts val="2400"/>
              <a:buFont typeface="Arial"/>
              <a:buNone/>
            </a:pPr>
            <a:r>
              <a:rPr lang="en-US"/>
              <a:t>Themes from States</a:t>
            </a:r>
            <a:endParaRPr/>
          </a:p>
        </p:txBody>
      </p:sp>
      <p:sp>
        <p:nvSpPr>
          <p:cNvPr id="339" name="Google Shape;339;g3bdc2ff55e8_0_46"/>
          <p:cNvSpPr txBox="1">
            <a:spLocks noGrp="1"/>
          </p:cNvSpPr>
          <p:nvPr>
            <p:ph type="body" idx="2"/>
          </p:nvPr>
        </p:nvSpPr>
        <p:spPr>
          <a:xfrm>
            <a:off x="754863" y="2308493"/>
            <a:ext cx="10686600" cy="30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 dirty="0"/>
              <a:t>Worker registries have mixed results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 dirty="0"/>
              <a:t>Pay disparities between agency-directed and self-directed workers 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 dirty="0"/>
              <a:t>The availability of worker benefits for self-direction workers varies significantly throughout the country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-US" sz="2300" dirty="0"/>
              <a:t>Peer support can dramatically increase uptake and success</a:t>
            </a:r>
            <a:endParaRPr sz="2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COA hyperlink colors">
      <a:dk1>
        <a:srgbClr val="2B2B2B"/>
      </a:dk1>
      <a:lt1>
        <a:srgbClr val="FAFAFA"/>
      </a:lt1>
      <a:dk2>
        <a:srgbClr val="0A495D"/>
      </a:dk2>
      <a:lt2>
        <a:srgbClr val="DADADA"/>
      </a:lt2>
      <a:accent1>
        <a:srgbClr val="0DD782"/>
      </a:accent1>
      <a:accent2>
        <a:srgbClr val="F76366"/>
      </a:accent2>
      <a:accent3>
        <a:srgbClr val="A5A5A5"/>
      </a:accent3>
      <a:accent4>
        <a:srgbClr val="FEECEC"/>
      </a:accent4>
      <a:accent5>
        <a:srgbClr val="DAE4E6"/>
      </a:accent5>
      <a:accent6>
        <a:srgbClr val="BBE8CC"/>
      </a:accent6>
      <a:hlink>
        <a:srgbClr val="3C8A8F"/>
      </a:hlink>
      <a:folHlink>
        <a:srgbClr val="0A49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7c2eead-52eb-4927-a256-9121860b5541">
      <Terms xmlns="http://schemas.microsoft.com/office/infopath/2007/PartnerControls"/>
    </lcf76f155ced4ddcb4097134ff3c332f>
    <TaxCatchAll xmlns="48465d1f-44bf-48c1-bcdd-0cbced3d0a8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0B477631DD4A4890432D610A781FCB" ma:contentTypeVersion="11" ma:contentTypeDescription="Create a new document." ma:contentTypeScope="" ma:versionID="4a73dae639f1568f362e466de2e0169b">
  <xsd:schema xmlns:xsd="http://www.w3.org/2001/XMLSchema" xmlns:xs="http://www.w3.org/2001/XMLSchema" xmlns:p="http://schemas.microsoft.com/office/2006/metadata/properties" xmlns:ns2="57c2eead-52eb-4927-a256-9121860b5541" xmlns:ns3="48465d1f-44bf-48c1-bcdd-0cbced3d0a88" targetNamespace="http://schemas.microsoft.com/office/2006/metadata/properties" ma:root="true" ma:fieldsID="4e2353d0501bd4de5298606d95e6e9d7" ns2:_="" ns3:_="">
    <xsd:import namespace="57c2eead-52eb-4927-a256-9121860b5541"/>
    <xsd:import namespace="48465d1f-44bf-48c1-bcdd-0cbced3d0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c2eead-52eb-4927-a256-9121860b55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12d6f55-07f9-4665-ad25-941cd020e4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65d1f-44bf-48c1-bcdd-0cbced3d0a8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62178d9-720f-4c5a-922a-fa8e1aca6780}" ma:internalName="TaxCatchAll" ma:showField="CatchAllData" ma:web="48465d1f-44bf-48c1-bcdd-0cbced3d0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B408FF-D519-43AB-8570-E8CDE838C4AC}">
  <ds:schemaRefs>
    <ds:schemaRef ds:uri="7516ae85-f5f3-484a-9112-32cce6f22b4b"/>
    <ds:schemaRef ds:uri="http://schemas.microsoft.com/office/2006/documentManagement/types"/>
    <ds:schemaRef ds:uri="f9e65a70-a359-4a1b-a119-a009cdafbe44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  <ds:schemaRef ds:uri="57c2eead-52eb-4927-a256-9121860b5541"/>
    <ds:schemaRef ds:uri="48465d1f-44bf-48c1-bcdd-0cbced3d0a88"/>
  </ds:schemaRefs>
</ds:datastoreItem>
</file>

<file path=customXml/itemProps2.xml><?xml version="1.0" encoding="utf-8"?>
<ds:datastoreItem xmlns:ds="http://schemas.openxmlformats.org/officeDocument/2006/customXml" ds:itemID="{F0437337-C612-49A4-ADC5-0DD6362A13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DC2EB8-4416-4CD9-91B6-2B073149FC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c2eead-52eb-4927-a256-9121860b5541"/>
    <ds:schemaRef ds:uri="48465d1f-44bf-48c1-bcdd-0cbced3d0a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560</Words>
  <Application>Microsoft Office PowerPoint</Application>
  <PresentationFormat>Widescreen</PresentationFormat>
  <Paragraphs>102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Self-Direction in Focus  Molly Morris The Self-Direction Center February 2026</vt:lpstr>
      <vt:lpstr>Agenda</vt:lpstr>
      <vt:lpstr>About the Self-Direction Center</vt:lpstr>
      <vt:lpstr>Self-Direction: National Trends</vt:lpstr>
      <vt:lpstr>Program Fundamentals</vt:lpstr>
      <vt:lpstr>Program Fundamentals </vt:lpstr>
      <vt:lpstr>Workforce Implications</vt:lpstr>
      <vt:lpstr>Workforce Implications  </vt:lpstr>
      <vt:lpstr>Workforce Implications     </vt:lpstr>
      <vt:lpstr>Key Actions for States</vt:lpstr>
      <vt:lpstr>Relevant Resources</vt:lpstr>
      <vt:lpstr>Thank you!  Contact me at  molly@selfdirectioncenter.org   Sign up for updates at  www.selfdirectioncenter.org </vt:lpstr>
      <vt:lpstr>End</vt:lpstr>
    </vt:vector>
  </TitlesOfParts>
  <Company>The Self-Direction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Self-Direction in Focus</dc:title>
  <dc:subject>Self-Direction in Focus</dc:subject>
  <dc:creator>Molly Morris</dc:creator>
  <cp:keywords>Self-Direction in Focus, The Self-Direction Center, Direct Care Workforce Strategies Center</cp:keywords>
  <cp:lastModifiedBy>Mary Slater</cp:lastModifiedBy>
  <cp:revision>3</cp:revision>
  <dcterms:created xsi:type="dcterms:W3CDTF">2020-11-13T04:28:18Z</dcterms:created>
  <dcterms:modified xsi:type="dcterms:W3CDTF">2026-06-26T19:07:39Z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0x010100AF0B477631DD4A4890432D610A781FCB</vt:lpwstr>
  </property>
  <property fmtid="{D5CDD505-2E9C-101B-9397-08002B2CF9AE}" pid="3" name="MediaServiceImageTags">
    <vt:lpwstr/>
  </property>
  <property fmtid="{D5CDD505-2E9C-101B-9397-08002B2CF9AE}" pid="4" name="Language">
    <vt:lpwstr>en-us</vt:lpwstr>
  </property>
</Properties>
</file>