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29"/>
  </p:notesMasterIdLst>
  <p:handoutMasterIdLst>
    <p:handoutMasterId r:id="rId30"/>
  </p:handoutMasterIdLst>
  <p:sldIdLst>
    <p:sldId id="1639" r:id="rId5"/>
    <p:sldId id="363" r:id="rId6"/>
    <p:sldId id="344" r:id="rId7"/>
    <p:sldId id="1715" r:id="rId8"/>
    <p:sldId id="1630" r:id="rId9"/>
    <p:sldId id="295" r:id="rId10"/>
    <p:sldId id="1627" r:id="rId11"/>
    <p:sldId id="1728" r:id="rId12"/>
    <p:sldId id="366" r:id="rId13"/>
    <p:sldId id="1737" r:id="rId14"/>
    <p:sldId id="1730" r:id="rId15"/>
    <p:sldId id="1729" r:id="rId16"/>
    <p:sldId id="1732" r:id="rId17"/>
    <p:sldId id="1740" r:id="rId18"/>
    <p:sldId id="1709" r:id="rId19"/>
    <p:sldId id="1685" r:id="rId20"/>
    <p:sldId id="1702" r:id="rId21"/>
    <p:sldId id="1710" r:id="rId22"/>
    <p:sldId id="372" r:id="rId23"/>
    <p:sldId id="333" r:id="rId24"/>
    <p:sldId id="1739" r:id="rId25"/>
    <p:sldId id="1735" r:id="rId26"/>
    <p:sldId id="1727" r:id="rId27"/>
    <p:sldId id="362" r:id="rId28"/>
  </p:sldIdLst>
  <p:sldSz cx="12192000" cy="6858000"/>
  <p:notesSz cx="9144000" cy="6858000"/>
  <p:embeddedFontLst>
    <p:embeddedFont>
      <p:font typeface="Aptos Black" panose="020B0004020202020204" pitchFamily="34" charset="0"/>
      <p:bold r:id="rId31"/>
      <p:boldItalic r:id="rId32"/>
    </p:embeddedFont>
    <p:embeddedFont>
      <p:font typeface="Open Sans" panose="020B0606030504020204" pitchFamily="34" charset="0"/>
      <p:regular r:id="rId33"/>
      <p:bold r:id="rId34"/>
      <p:italic r:id="rId35"/>
      <p:boldItalic r:id="rId36"/>
    </p:embeddedFont>
    <p:embeddedFont>
      <p:font typeface="Source Serif Pro" panose="02040603050405020204" pitchFamily="18" charset="0"/>
      <p:regular r:id="rId37"/>
      <p:bold r:id="rId38"/>
      <p:italic r:id="rId39"/>
      <p:boldItalic r:id="rId40"/>
    </p:embeddedFont>
    <p:embeddedFont>
      <p:font typeface="Source Serif Pro SemiBold" panose="02040703050405020204" pitchFamily="18" charset="0"/>
      <p:bold r:id="rId41"/>
      <p:boldItalic r:id="rId42"/>
    </p:embeddedFont>
    <p:embeddedFont>
      <p:font typeface="Tw Cen MT" panose="020B06020201040206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ckground Information" id="{2627BBA7-DFD3-4A22-A986-3D9703599D75}">
          <p14:sldIdLst>
            <p14:sldId id="1639"/>
            <p14:sldId id="363"/>
            <p14:sldId id="344"/>
            <p14:sldId id="1715"/>
            <p14:sldId id="1630"/>
            <p14:sldId id="295"/>
            <p14:sldId id="1627"/>
            <p14:sldId id="1728"/>
            <p14:sldId id="366"/>
            <p14:sldId id="1737"/>
            <p14:sldId id="1730"/>
            <p14:sldId id="1729"/>
            <p14:sldId id="1732"/>
          </p14:sldIdLst>
        </p14:section>
        <p14:section name="Content Slides" id="{97F12C29-CF1A-48DB-B352-BE0E8A69C26A}">
          <p14:sldIdLst>
            <p14:sldId id="1740"/>
            <p14:sldId id="1709"/>
            <p14:sldId id="1685"/>
            <p14:sldId id="1702"/>
            <p14:sldId id="1710"/>
            <p14:sldId id="372"/>
            <p14:sldId id="333"/>
            <p14:sldId id="1739"/>
          </p14:sldIdLst>
        </p14:section>
        <p14:section name="Transition &amp; End Slides" id="{7646D77C-D1D8-4977-AAC2-1938093B6D71}">
          <p14:sldIdLst>
            <p14:sldId id="1735"/>
            <p14:sldId id="1727"/>
            <p14:sldId id="3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BF870C-137D-F903-CE34-6E85AFB806AC}" name="Jacqueline Lampert" initials="JL" userId="tCsNf3r/PxUndS9ADaWSRG6i/1p1YbU1jTkk6RpX5Pk=" providerId="None"/>
  <p188:author id="{A2156169-5A36-F51E-EF1A-9924D6617AAF}" name="Jacqueline Lampert" initials="JL" userId="5ec40f75284c1ee0" providerId="Windows Live"/>
  <p188:author id="{40C2618D-A8B1-25B1-AC13-2CB3990E1694}" name="Lowe, Serena (HHS/OCR) (CTR)" initials="LS((" userId="S::Serena.Lowe@hhs.gov::db189231-6157-4faa-882f-ad856f7412c9" providerId="AD"/>
  <p188:author id="{A1202FE9-F901-3385-4C37-CCA4BB621894}" name="Laura Thorn" initials="LT" userId="S::laura.thorn@ncoa.org::d0a623db-b8c8-444b-be4c-49f1bc3d32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5192"/>
    <a:srgbClr val="295E61"/>
    <a:srgbClr val="35797E"/>
    <a:srgbClr val="FFFFFF"/>
    <a:srgbClr val="075190"/>
    <a:srgbClr val="83A8C7"/>
    <a:srgbClr val="FFFD78"/>
    <a:srgbClr val="F0EEBD"/>
    <a:srgbClr val="3974A6"/>
    <a:srgbClr val="FF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772" autoAdjust="0"/>
    <p:restoredTop sz="86463" autoAdjust="0"/>
  </p:normalViewPr>
  <p:slideViewPr>
    <p:cSldViewPr snapToGrid="0">
      <p:cViewPr>
        <p:scale>
          <a:sx n="66" d="100"/>
          <a:sy n="66" d="100"/>
        </p:scale>
        <p:origin x="1092" y="3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04F2B-0D52-3646-9569-3FAAEF9FD9D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096CCC-AFC0-104E-8946-68F3612B61D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A0214DC-E273-A840-83D5-DE3D94E6E4F6}" type="datetimeFigureOut">
              <a:rPr lang="en-US" smtClean="0"/>
              <a:t>1/26/2026</a:t>
            </a:fld>
            <a:endParaRPr lang="en-US"/>
          </a:p>
        </p:txBody>
      </p:sp>
      <p:sp>
        <p:nvSpPr>
          <p:cNvPr id="4" name="Footer Placeholder 3">
            <a:extLst>
              <a:ext uri="{FF2B5EF4-FFF2-40B4-BE49-F238E27FC236}">
                <a16:creationId xmlns:a16="http://schemas.microsoft.com/office/drawing/2014/main" id="{86E43F17-9F7D-CD49-B8BD-3E21BFACE45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5E5227-7EDD-624D-B998-9A1DECB14A91}"/>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47F259A-6918-1545-BF03-F6C5ED0268D8}" type="slidenum">
              <a:rPr lang="en-US" smtClean="0"/>
              <a:t>‹#›</a:t>
            </a:fld>
            <a:endParaRPr lang="en-US"/>
          </a:p>
        </p:txBody>
      </p:sp>
    </p:spTree>
    <p:extLst>
      <p:ext uri="{BB962C8B-B14F-4D97-AF65-F5344CB8AC3E}">
        <p14:creationId xmlns:p14="http://schemas.microsoft.com/office/powerpoint/2010/main" val="25712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29FE139E-6103-2D47-850F-6AE547386FD4}" type="datetimeFigureOut">
              <a:rPr lang="en-US" smtClean="0"/>
              <a:pPr/>
              <a:t>1/26/2026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8CE01-25CD-CF42-9DCE-3A72820397E1}" type="slidenum">
              <a:rPr lang="en-US" smtClean="0"/>
              <a:pPr/>
              <a:t>‹#›</a:t>
            </a:fld>
            <a:endParaRPr lang="en-US"/>
          </a:p>
        </p:txBody>
      </p:sp>
    </p:spTree>
    <p:extLst>
      <p:ext uri="{BB962C8B-B14F-4D97-AF65-F5344CB8AC3E}">
        <p14:creationId xmlns:p14="http://schemas.microsoft.com/office/powerpoint/2010/main" val="161012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jdavis@rockingstonegroup.co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rockingstonegroup.com/" TargetMode="External"/><Relationship Id="rId5" Type="http://schemas.openxmlformats.org/officeDocument/2006/relationships/hyperlink" Target="mailto:jlampert@rockingstonegroup.com" TargetMode="External"/><Relationship Id="rId4" Type="http://schemas.openxmlformats.org/officeDocument/2006/relationships/hyperlink" Target="mailto:hglassberg@rockingstonegroup.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s.alchemer.com/s3/PLC-Webinar-1-29-Feedback-For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mailto:directcareworkforce@ncoa.or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directcareworkforce@ncoa.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youtu.be/WtzbL2EqGeI" TargetMode="External"/><Relationship Id="rId3" Type="http://schemas.openxmlformats.org/officeDocument/2006/relationships/hyperlink" Target="https://youtu.be/HpACamcEZtY" TargetMode="External"/><Relationship Id="rId7" Type="http://schemas.openxmlformats.org/officeDocument/2006/relationships/hyperlink" Target="https://acl.gov/sites/default/files/Direct%20Care%20Workforce/BPCx_NCOA_Presentation_4-25.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youtube.com/watch?v=m3xj9pygK78" TargetMode="External"/><Relationship Id="rId11" Type="http://schemas.openxmlformats.org/officeDocument/2006/relationships/hyperlink" Target="https://www.youtube.com/watch?v=YZQw8lY38Bw" TargetMode="External"/><Relationship Id="rId5" Type="http://schemas.openxmlformats.org/officeDocument/2006/relationships/hyperlink" Target="https://acl.gov/sites/default/files/Direct%20Care%20Workforce/DCW_Strategies_Center_March_7_Webinar_508.pdf" TargetMode="External"/><Relationship Id="rId10" Type="http://schemas.openxmlformats.org/officeDocument/2006/relationships/hyperlink" Target="https://www.youtube.com/watch?v=fyHB6Nb31qM" TargetMode="External"/><Relationship Id="rId4" Type="http://schemas.openxmlformats.org/officeDocument/2006/relationships/hyperlink" Target="https://youtu.be/IYzwSdnaI2w" TargetMode="External"/><Relationship Id="rId9" Type="http://schemas.openxmlformats.org/officeDocument/2006/relationships/hyperlink" Target="https://acl.gov/sites/default/files/Direct%20Care%20Workforce/DCW_Strategies_Center_May_21_Webinar_Slides_508.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1</a:t>
            </a:fld>
            <a:endParaRPr lang="en-US"/>
          </a:p>
        </p:txBody>
      </p:sp>
    </p:spTree>
    <p:extLst>
      <p:ext uri="{BB962C8B-B14F-4D97-AF65-F5344CB8AC3E}">
        <p14:creationId xmlns:p14="http://schemas.microsoft.com/office/powerpoint/2010/main" val="214411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6114-FCD4-35B9-0912-6A3FEA0B5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A5994-6D8F-E368-D0DD-8E6AE51EE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4A574-DFC5-BF3B-BAE9-3A3833790D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10C451-9B41-2C8C-2ABC-36FB8E95ACA6}"/>
              </a:ext>
            </a:extLst>
          </p:cNvPr>
          <p:cNvSpPr>
            <a:spLocks noGrp="1"/>
          </p:cNvSpPr>
          <p:nvPr>
            <p:ph type="sldNum" sz="quarter" idx="5"/>
          </p:nvPr>
        </p:nvSpPr>
        <p:spPr/>
        <p:txBody>
          <a:bodyPr/>
          <a:lstStyle/>
          <a:p>
            <a:fld id="{78A8CE01-25CD-CF42-9DCE-3A72820397E1}" type="slidenum">
              <a:rPr lang="en-US" smtClean="0"/>
              <a:pPr/>
              <a:t>14</a:t>
            </a:fld>
            <a:endParaRPr lang="en-US"/>
          </a:p>
        </p:txBody>
      </p:sp>
    </p:spTree>
    <p:extLst>
      <p:ext uri="{BB962C8B-B14F-4D97-AF65-F5344CB8AC3E}">
        <p14:creationId xmlns:p14="http://schemas.microsoft.com/office/powerpoint/2010/main" val="2360775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15</a:t>
            </a:fld>
            <a:endParaRPr lang="en-US"/>
          </a:p>
        </p:txBody>
      </p:sp>
    </p:spTree>
    <p:extLst>
      <p:ext uri="{BB962C8B-B14F-4D97-AF65-F5344CB8AC3E}">
        <p14:creationId xmlns:p14="http://schemas.microsoft.com/office/powerpoint/2010/main" val="351148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A8CE01-25CD-CF42-9DCE-3A72820397E1}" type="slidenum">
              <a:rPr lang="en-US" smtClean="0"/>
              <a:pPr/>
              <a:t>16</a:t>
            </a:fld>
            <a:endParaRPr lang="en-US"/>
          </a:p>
        </p:txBody>
      </p:sp>
    </p:spTree>
    <p:extLst>
      <p:ext uri="{BB962C8B-B14F-4D97-AF65-F5344CB8AC3E}">
        <p14:creationId xmlns:p14="http://schemas.microsoft.com/office/powerpoint/2010/main" val="160126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17</a:t>
            </a:fld>
            <a:endParaRPr lang="en-US"/>
          </a:p>
        </p:txBody>
      </p:sp>
    </p:spTree>
    <p:extLst>
      <p:ext uri="{BB962C8B-B14F-4D97-AF65-F5344CB8AC3E}">
        <p14:creationId xmlns:p14="http://schemas.microsoft.com/office/powerpoint/2010/main" val="1295302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mailto:jdavis@rockingstonegroup.com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mailto:hglassberg@rockingstonegroup.com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mailto:jlampert@rockingstonegroup.com</a:t>
            </a:r>
            <a:endParaRPr lang="en-US" dirty="0">
              <a:solidFill>
                <a:schemeClr val="tx2">
                  <a:lumMod val="20000"/>
                  <a:lumOff val="80000"/>
                </a:schemeClr>
              </a:solidFill>
              <a:hlinkClick r:id="rId6">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lumMod val="20000"/>
                    <a:lumOff val="80000"/>
                  </a:schemeClr>
                </a:solidFill>
                <a:hlinkClick r:id="rId6">
                  <a:extLst>
                    <a:ext uri="{A12FA001-AC4F-418D-AE19-62706E023703}">
                      <ahyp:hlinkClr xmlns:ahyp="http://schemas.microsoft.com/office/drawing/2018/hyperlinkcolor" val="tx"/>
                    </a:ext>
                  </a:extLst>
                </a:hlinkClick>
              </a:rPr>
              <a:t>rockingstonegroup.com</a:t>
            </a:r>
            <a:endParaRPr lang="en-US" dirty="0">
              <a:solidFill>
                <a:schemeClr val="tx2">
                  <a:lumMod val="20000"/>
                  <a:lumOff val="80000"/>
                </a:schemeClr>
              </a:solidFill>
            </a:endParaRPr>
          </a:p>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19</a:t>
            </a:fld>
            <a:endParaRPr lang="en-US"/>
          </a:p>
        </p:txBody>
      </p:sp>
    </p:spTree>
    <p:extLst>
      <p:ext uri="{BB962C8B-B14F-4D97-AF65-F5344CB8AC3E}">
        <p14:creationId xmlns:p14="http://schemas.microsoft.com/office/powerpoint/2010/main" val="3741694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21</a:t>
            </a:fld>
            <a:endParaRPr lang="en-US"/>
          </a:p>
        </p:txBody>
      </p:sp>
    </p:spTree>
    <p:extLst>
      <p:ext uri="{BB962C8B-B14F-4D97-AF65-F5344CB8AC3E}">
        <p14:creationId xmlns:p14="http://schemas.microsoft.com/office/powerpoint/2010/main" val="2929550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https://acl.gov/DCWcenter</a:t>
            </a:r>
            <a:endParaRPr lang="en-US" dirty="0">
              <a:hlinkClick r:id="rId4"/>
            </a:endParaRPr>
          </a:p>
          <a:p>
            <a:r>
              <a:rPr lang="en-US" dirty="0">
                <a:hlinkClick r:id="rId4"/>
              </a:rPr>
              <a:t>https://s.alchemer.com/s3/PLC-Webinar-1-29-Feedback-Form</a:t>
            </a:r>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22</a:t>
            </a:fld>
            <a:endParaRPr lang="en-US"/>
          </a:p>
        </p:txBody>
      </p:sp>
    </p:spTree>
    <p:extLst>
      <p:ext uri="{BB962C8B-B14F-4D97-AF65-F5344CB8AC3E}">
        <p14:creationId xmlns:p14="http://schemas.microsoft.com/office/powerpoint/2010/main" val="321533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https://acl.gov/DCWcenter</a:t>
            </a:r>
            <a:endParaRPr lang="en-US" dirty="0">
              <a:hlinkClick r:id="rId4"/>
            </a:endParaRPr>
          </a:p>
          <a:p>
            <a:r>
              <a:rPr lang="en-US" dirty="0">
                <a:hlinkClick r:id="rId4"/>
              </a:rPr>
              <a:t>mailto:directcareworkforce@ncoa.org</a:t>
            </a:r>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23</a:t>
            </a:fld>
            <a:endParaRPr lang="en-US"/>
          </a:p>
        </p:txBody>
      </p:sp>
    </p:spTree>
    <p:extLst>
      <p:ext uri="{BB962C8B-B14F-4D97-AF65-F5344CB8AC3E}">
        <p14:creationId xmlns:p14="http://schemas.microsoft.com/office/powerpoint/2010/main" val="298375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mailto:directcareworkforce@ncoa.org</a:t>
            </a:r>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a:t>
            </a:fld>
            <a:endParaRPr lang="en-US"/>
          </a:p>
        </p:txBody>
      </p:sp>
    </p:spTree>
    <p:extLst>
      <p:ext uri="{BB962C8B-B14F-4D97-AF65-F5344CB8AC3E}">
        <p14:creationId xmlns:p14="http://schemas.microsoft.com/office/powerpoint/2010/main" val="231663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4</a:t>
            </a:fld>
            <a:endParaRPr lang="en-US"/>
          </a:p>
        </p:txBody>
      </p:sp>
    </p:spTree>
    <p:extLst>
      <p:ext uri="{BB962C8B-B14F-4D97-AF65-F5344CB8AC3E}">
        <p14:creationId xmlns:p14="http://schemas.microsoft.com/office/powerpoint/2010/main" val="248550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5</a:t>
            </a:fld>
            <a:endParaRPr lang="en-US"/>
          </a:p>
        </p:txBody>
      </p:sp>
    </p:spTree>
    <p:extLst>
      <p:ext uri="{BB962C8B-B14F-4D97-AF65-F5344CB8AC3E}">
        <p14:creationId xmlns:p14="http://schemas.microsoft.com/office/powerpoint/2010/main" val="2809148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6</a:t>
            </a:fld>
            <a:endParaRPr lang="en-US"/>
          </a:p>
        </p:txBody>
      </p:sp>
    </p:spTree>
    <p:extLst>
      <p:ext uri="{BB962C8B-B14F-4D97-AF65-F5344CB8AC3E}">
        <p14:creationId xmlns:p14="http://schemas.microsoft.com/office/powerpoint/2010/main" val="64007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7</a:t>
            </a:fld>
            <a:endParaRPr lang="en-US"/>
          </a:p>
        </p:txBody>
      </p:sp>
    </p:spTree>
    <p:extLst>
      <p:ext uri="{BB962C8B-B14F-4D97-AF65-F5344CB8AC3E}">
        <p14:creationId xmlns:p14="http://schemas.microsoft.com/office/powerpoint/2010/main" val="3084050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https://acl.gov/DCWcenter</a:t>
            </a:r>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8</a:t>
            </a:fld>
            <a:endParaRPr lang="en-US"/>
          </a:p>
        </p:txBody>
      </p:sp>
    </p:spTree>
    <p:extLst>
      <p:ext uri="{BB962C8B-B14F-4D97-AF65-F5344CB8AC3E}">
        <p14:creationId xmlns:p14="http://schemas.microsoft.com/office/powerpoint/2010/main" val="396311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https://youtu.be/HpACamcEZtY</a:t>
            </a:r>
            <a:endParaRPr lang="en-US" dirty="0"/>
          </a:p>
          <a:p>
            <a:r>
              <a:rPr lang="en-US" dirty="0">
                <a:hlinkClick r:id="rId4"/>
              </a:rPr>
              <a:t>https://youtu.be/IYzwSdnaI2w</a:t>
            </a:r>
            <a:endParaRPr lang="en-US" dirty="0"/>
          </a:p>
          <a:p>
            <a:r>
              <a:rPr lang="en-US" dirty="0">
                <a:hlinkClick r:id="rId5"/>
              </a:rPr>
              <a:t>https://acl.gov/sites/default/files/Direct Care Workforce/DCW_Strategies_Center_March_7_Webinar_508.pdf</a:t>
            </a:r>
            <a:endParaRPr lang="en-US" dirty="0"/>
          </a:p>
          <a:p>
            <a:r>
              <a:rPr lang="en-US" dirty="0">
                <a:hlinkClick r:id="rId6"/>
              </a:rPr>
              <a:t>https://www.youtube.com/watch?v=m3xj9pygK78</a:t>
            </a:r>
            <a:endParaRPr lang="en-US" dirty="0"/>
          </a:p>
          <a:p>
            <a:r>
              <a:rPr lang="en-US" dirty="0">
                <a:hlinkClick r:id="rId7"/>
              </a:rPr>
              <a:t>https://acl.gov/sites/default/files/Direct Care Workforce/BPCx_NCOA_Presentation_4-25.pdf</a:t>
            </a:r>
            <a:endParaRPr lang="en-US" dirty="0"/>
          </a:p>
          <a:p>
            <a:r>
              <a:rPr lang="en-US" dirty="0">
                <a:hlinkClick r:id="rId8"/>
              </a:rPr>
              <a:t>https://youtu.be/WtzbL2EqGeI</a:t>
            </a:r>
            <a:endParaRPr lang="en-US" dirty="0"/>
          </a:p>
          <a:p>
            <a:r>
              <a:rPr lang="en-US" dirty="0">
                <a:hlinkClick r:id="rId9"/>
              </a:rPr>
              <a:t>https://acl.gov/sites/default/files/Direct Care Workforce/DCW_Strategies_Center_May_21_Webinar_Slides_508.pdf</a:t>
            </a:r>
            <a:endParaRPr lang="en-US" dirty="0"/>
          </a:p>
          <a:p>
            <a:r>
              <a:rPr lang="en-US" dirty="0">
                <a:hlinkClick r:id="rId10"/>
              </a:rPr>
              <a:t>https://www.youtube.com/watch?v=fyHB6Nb31qM</a:t>
            </a:r>
            <a:endParaRPr lang="en-US" dirty="0"/>
          </a:p>
          <a:p>
            <a:r>
              <a:rPr lang="en-US" dirty="0">
                <a:hlinkClick r:id="rId11"/>
              </a:rPr>
              <a:t>https://www.youtube.com/watch?v=YZQw8lY38Bw</a:t>
            </a:r>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10</a:t>
            </a:fld>
            <a:endParaRPr lang="en-US"/>
          </a:p>
        </p:txBody>
      </p:sp>
    </p:spTree>
    <p:extLst>
      <p:ext uri="{BB962C8B-B14F-4D97-AF65-F5344CB8AC3E}">
        <p14:creationId xmlns:p14="http://schemas.microsoft.com/office/powerpoint/2010/main" val="103283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A8CE01-25CD-CF42-9DCE-3A72820397E1}" type="slidenum">
              <a:rPr lang="en-US" smtClean="0"/>
              <a:pPr/>
              <a:t>13</a:t>
            </a:fld>
            <a:endParaRPr lang="en-US"/>
          </a:p>
        </p:txBody>
      </p:sp>
    </p:spTree>
    <p:extLst>
      <p:ext uri="{BB962C8B-B14F-4D97-AF65-F5344CB8AC3E}">
        <p14:creationId xmlns:p14="http://schemas.microsoft.com/office/powerpoint/2010/main" val="331542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rgbClr val="00549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2" name="Picture 1" descr="Blue text on a white background&#10;&#10;Description automatically generated">
            <a:extLst>
              <a:ext uri="{FF2B5EF4-FFF2-40B4-BE49-F238E27FC236}">
                <a16:creationId xmlns:a16="http://schemas.microsoft.com/office/drawing/2014/main" id="{05E1A8DF-B010-265E-5BCA-2D9436E2CA6D}"/>
              </a:ext>
            </a:extLst>
          </p:cNvPr>
          <p:cNvPicPr>
            <a:picLocks noChangeAspect="1"/>
          </p:cNvPicPr>
          <p:nvPr userDrawn="1"/>
        </p:nvPicPr>
        <p:blipFill>
          <a:blip r:embed="rId2"/>
          <a:stretch>
            <a:fillRect/>
          </a:stretch>
        </p:blipFill>
        <p:spPr>
          <a:xfrm>
            <a:off x="450183" y="321154"/>
            <a:ext cx="2663954" cy="511820"/>
          </a:xfrm>
          <a:prstGeom prst="rect">
            <a:avLst/>
          </a:prstGeom>
        </p:spPr>
      </p:pic>
      <p:pic>
        <p:nvPicPr>
          <p:cNvPr id="8" name="Picture 7" descr="A nurse and a person standing outside&#10;&#10;Description automatically generated">
            <a:extLst>
              <a:ext uri="{FF2B5EF4-FFF2-40B4-BE49-F238E27FC236}">
                <a16:creationId xmlns:a16="http://schemas.microsoft.com/office/drawing/2014/main" id="{77E2F705-67AA-67E0-B0C4-9C40A76D228C}"/>
              </a:ext>
            </a:extLst>
          </p:cNvPr>
          <p:cNvPicPr>
            <a:picLocks noChangeAspect="1"/>
          </p:cNvPicPr>
          <p:nvPr userDrawn="1"/>
        </p:nvPicPr>
        <p:blipFill rotWithShape="1">
          <a:blip r:embed="rId3"/>
          <a:srcRect l="6692" t="199" r="7666" b="-29244"/>
          <a:stretch/>
        </p:blipFill>
        <p:spPr>
          <a:xfrm>
            <a:off x="6096000" y="1094510"/>
            <a:ext cx="7447973" cy="7452348"/>
          </a:xfrm>
          <a:prstGeom prst="ellipse">
            <a:avLst/>
          </a:prstGeom>
        </p:spPr>
      </p:pic>
    </p:spTree>
    <p:extLst>
      <p:ext uri="{BB962C8B-B14F-4D97-AF65-F5344CB8AC3E}">
        <p14:creationId xmlns:p14="http://schemas.microsoft.com/office/powerpoint/2010/main" val="226175747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05492"/>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4813300" y="3144838"/>
            <a:ext cx="6567488"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Blue text on a white background&#10;&#10;Description automatically generated">
            <a:extLst>
              <a:ext uri="{FF2B5EF4-FFF2-40B4-BE49-F238E27FC236}">
                <a16:creationId xmlns:a16="http://schemas.microsoft.com/office/drawing/2014/main" id="{721EB665-6B04-AB6B-379C-FCC9809ABB23}"/>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148921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728146" y="1728305"/>
            <a:ext cx="10642580" cy="482600"/>
          </a:xfrm>
          <a:prstGeom prst="rect">
            <a:avLst/>
          </a:prstGeom>
        </p:spPr>
        <p:txBody>
          <a:bodyPr lIns="0" tIns="0" rIns="0" bIns="0"/>
          <a:lstStyle>
            <a:lvl1pPr marL="0" indent="0">
              <a:spcBef>
                <a:spcPts val="0"/>
              </a:spcBef>
              <a:buFontTx/>
              <a:buNone/>
              <a:defRPr sz="2400" b="1">
                <a:solidFill>
                  <a:srgbClr val="005492"/>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One column text and image</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711220" y="2561743"/>
            <a:ext cx="10686494"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Blue text on a white background&#10;&#10;Description automatically generated">
            <a:extLst>
              <a:ext uri="{FF2B5EF4-FFF2-40B4-BE49-F238E27FC236}">
                <a16:creationId xmlns:a16="http://schemas.microsoft.com/office/drawing/2014/main" id="{721EB665-6B04-AB6B-379C-FCC9809ABB23}"/>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30742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731523" y="2384425"/>
            <a:ext cx="4791076" cy="674688"/>
          </a:xfrm>
          <a:prstGeom prst="rect">
            <a:avLst/>
          </a:prstGeom>
        </p:spPr>
        <p:txBody>
          <a:bodyPr lIns="0" tIns="0" rIns="0" bIns="0"/>
          <a:lstStyle>
            <a:lvl1pPr marL="0" indent="0">
              <a:spcBef>
                <a:spcPts val="0"/>
              </a:spcBef>
              <a:buFontTx/>
              <a:buNone/>
              <a:defRPr sz="2400" b="1">
                <a:solidFill>
                  <a:srgbClr val="005492"/>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731522" y="219247"/>
            <a:ext cx="10393678" cy="914960"/>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lIns="0" tIns="0" rIns="0" bIns="0"/>
          <a:lstStyle>
            <a:lvl1pPr>
              <a:buFontTx/>
              <a:buNone/>
              <a:defRPr sz="2400" b="1">
                <a:solidFill>
                  <a:srgbClr val="005492"/>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15" name="Slide Number Placeholder 12">
            <a:extLst>
              <a:ext uri="{FF2B5EF4-FFF2-40B4-BE49-F238E27FC236}">
                <a16:creationId xmlns:a16="http://schemas.microsoft.com/office/drawing/2014/main" id="{451BFB2D-BE9C-4A40-AD9C-1C0E0AEC34D4}"/>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4171F72-F9D9-334D-B5FA-B3270D4D3C4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3F9593A-0C6E-804C-BBC0-77EBD377F9C0}"/>
              </a:ext>
            </a:extLst>
          </p:cNvPr>
          <p:cNvSpPr>
            <a:spLocks noGrp="1"/>
          </p:cNvSpPr>
          <p:nvPr>
            <p:ph type="body" sz="quarter" idx="17"/>
          </p:nvPr>
        </p:nvSpPr>
        <p:spPr>
          <a:xfrm>
            <a:off x="731522" y="3281362"/>
            <a:ext cx="4791076" cy="2957513"/>
          </a:xfrm>
          <a:prstGeom prst="rect">
            <a:avLst/>
          </a:prstGeom>
        </p:spPr>
        <p:txBody>
          <a:bodyPr lIns="0" tIns="0" rIns="0" bIns="0"/>
          <a:lstStyle>
            <a:lvl1pPr marL="0" indent="-228600">
              <a:lnSpc>
                <a:spcPct val="100000"/>
              </a:lnSpc>
              <a:spcBef>
                <a:spcPts val="0"/>
              </a:spcBef>
              <a:spcAft>
                <a:spcPts val="0"/>
              </a:spcAft>
              <a:buFontTx/>
              <a:buNone/>
              <a:tabLst>
                <a:tab pos="457200" algn="l"/>
              </a:tabLst>
              <a:defRPr sz="1600"/>
            </a:lvl1pPr>
            <a:lvl2pPr marL="228600">
              <a:spcBef>
                <a:spcPts val="0"/>
              </a:spcBef>
              <a:spcAft>
                <a:spcPts val="600"/>
              </a:spcAft>
              <a:defRPr sz="1600"/>
            </a:lvl2pPr>
            <a:lvl3pPr marL="0">
              <a:spcBef>
                <a:spcPts val="0"/>
              </a:spcBef>
              <a:spcAft>
                <a:spcPts val="600"/>
              </a:spcAft>
              <a:tabLst>
                <a:tab pos="457200" algn="l"/>
              </a:tabLst>
              <a:defRPr sz="1600"/>
            </a:lvl3pPr>
            <a:lvl4pPr marL="0">
              <a:spcBef>
                <a:spcPts val="0"/>
              </a:spcBef>
              <a:spcAft>
                <a:spcPts val="600"/>
              </a:spcAft>
              <a:tabLst>
                <a:tab pos="457200" algn="l"/>
              </a:tabLst>
              <a:defRPr sz="1600"/>
            </a:lvl4pPr>
            <a:lvl5pPr marL="228600" indent="-228600" defTabSz="457200">
              <a:lnSpc>
                <a:spcPct val="100000"/>
              </a:lnSpc>
              <a:spcBef>
                <a:spcPts val="0"/>
              </a:spcBef>
              <a:spcAft>
                <a:spcPts val="0"/>
              </a:spcAft>
              <a:buFont typeface="Arial" panose="020B0604020202020204" pitchFamily="34" charset="0"/>
              <a:buChar char="•"/>
              <a:tabLst>
                <a:tab pos="457200" algn="l"/>
              </a:tabLst>
              <a:defRPr sz="1600"/>
            </a:lvl5pPr>
            <a:lvl6pPr marL="457200" indent="-228600" defTabSz="457200">
              <a:lnSpc>
                <a:spcPct val="100000"/>
              </a:lnSpc>
              <a:spcBef>
                <a:spcPts val="0"/>
              </a:spcBef>
              <a:spcAft>
                <a:spcPts val="0"/>
              </a:spcAft>
              <a:buFont typeface="Arial" panose="020B0604020202020204" pitchFamily="34" charset="0"/>
              <a:buChar char="•"/>
              <a:tabLst>
                <a:tab pos="457200" algn="l"/>
              </a:tabLst>
              <a:defRPr sz="1600"/>
            </a:lvl6pPr>
            <a:lvl7pPr marL="685800" indent="-228600" defTabSz="457200">
              <a:lnSpc>
                <a:spcPct val="100000"/>
              </a:lnSpc>
              <a:spcBef>
                <a:spcPts val="0"/>
              </a:spcBef>
              <a:spcAft>
                <a:spcPts val="0"/>
              </a:spcAft>
              <a:tabLst>
                <a:tab pos="457200" algn="l"/>
              </a:tabLst>
              <a:defRPr sz="1600"/>
            </a:lvl7pPr>
            <a:lvl8pPr marL="914400" indent="-228600" defTabSz="457200">
              <a:lnSpc>
                <a:spcPct val="100000"/>
              </a:lnSpc>
              <a:spcBef>
                <a:spcPts val="0"/>
              </a:spcBef>
              <a:spcAft>
                <a:spcPts val="0"/>
              </a:spcAft>
              <a:tabLst>
                <a:tab pos="457200" algn="l"/>
              </a:tabLst>
              <a:defRPr sz="1600"/>
            </a:lvl8pPr>
          </a:lstStyle>
          <a:p>
            <a:pPr lvl="0"/>
            <a:r>
              <a:rPr lang="en-US"/>
              <a:t>Click to edit Master text styles</a:t>
            </a:r>
          </a:p>
          <a:p>
            <a:pPr lvl="4"/>
            <a:r>
              <a:rPr lang="en-US"/>
              <a:t>Second level</a:t>
            </a:r>
          </a:p>
          <a:p>
            <a:pPr lvl="5"/>
            <a:r>
              <a:rPr lang="en-US"/>
              <a:t>Third level</a:t>
            </a:r>
          </a:p>
          <a:p>
            <a:pPr lvl="6"/>
            <a:r>
              <a:rPr lang="en-US"/>
              <a:t>Fourth level</a:t>
            </a:r>
          </a:p>
          <a:p>
            <a:pPr lvl="7"/>
            <a:r>
              <a:rPr lang="en-US"/>
              <a:t>Fifth level</a:t>
            </a:r>
          </a:p>
        </p:txBody>
      </p:sp>
      <p:sp>
        <p:nvSpPr>
          <p:cNvPr id="14" name="Text Placeholder 13">
            <a:extLst>
              <a:ext uri="{FF2B5EF4-FFF2-40B4-BE49-F238E27FC236}">
                <a16:creationId xmlns:a16="http://schemas.microsoft.com/office/drawing/2014/main" id="{E427944D-A5A5-4446-99E2-BB91E86EFC56}"/>
              </a:ext>
            </a:extLst>
          </p:cNvPr>
          <p:cNvSpPr>
            <a:spLocks noGrp="1"/>
          </p:cNvSpPr>
          <p:nvPr>
            <p:ph type="body" sz="quarter" idx="18" hasCustomPrompt="1"/>
          </p:nvPr>
        </p:nvSpPr>
        <p:spPr>
          <a:xfrm>
            <a:off x="6432550" y="3281362"/>
            <a:ext cx="4921250" cy="2946400"/>
          </a:xfrm>
          <a:prstGeom prst="rect">
            <a:avLst/>
          </a:prstGeom>
        </p:spPr>
        <p:txBody>
          <a:bodyPr lIns="0" tIns="0" rIns="0" bIns="0"/>
          <a:lstStyle>
            <a:lvl1pPr marL="0" indent="0">
              <a:buFontTx/>
              <a:buNone/>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Blue text on a white background&#10;&#10;Description automatically generated">
            <a:extLst>
              <a:ext uri="{FF2B5EF4-FFF2-40B4-BE49-F238E27FC236}">
                <a16:creationId xmlns:a16="http://schemas.microsoft.com/office/drawing/2014/main" id="{3630E789-709A-BCB0-8702-DF155F0EF1E3}"/>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3502511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21360" y="2627776"/>
            <a:ext cx="4998779" cy="572624"/>
          </a:xfrm>
          <a:prstGeom prst="rect">
            <a:avLst/>
          </a:prstGeom>
        </p:spPr>
        <p:txBody>
          <a:bodyPr lIns="0" tIns="0" rIns="0" bIns="0"/>
          <a:lstStyle>
            <a:lvl1pPr marL="0" indent="0">
              <a:spcBef>
                <a:spcPts val="0"/>
              </a:spcBef>
              <a:buFontTx/>
              <a:buNone/>
              <a:defRPr sz="2400" b="1">
                <a:solidFill>
                  <a:srgbClr val="005492"/>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21360" y="219246"/>
            <a:ext cx="10393680" cy="914961"/>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21361" y="3430651"/>
            <a:ext cx="1902811" cy="1885061"/>
          </a:xfrm>
          <a:prstGeom prst="rect">
            <a:avLst/>
          </a:prstGeom>
        </p:spPr>
        <p:txBody>
          <a:bodyPr anchor="ctr"/>
          <a:lstStyle>
            <a:lvl1pPr algn="ctr">
              <a:buFontTx/>
              <a:buNone/>
              <a:defRPr sz="1800"/>
            </a:lvl1pPr>
          </a:lstStyle>
          <a:p>
            <a:endParaRPr lang="en-VN"/>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30651"/>
            <a:ext cx="1902811" cy="1885061"/>
          </a:xfrm>
          <a:prstGeom prst="rect">
            <a:avLst/>
          </a:prstGeom>
        </p:spPr>
        <p:txBody>
          <a:bodyPr anchor="ctr"/>
          <a:lstStyle>
            <a:lvl1pPr algn="ctr">
              <a:buFontTx/>
              <a:buNone/>
              <a:defRPr sz="1800"/>
            </a:lvl1pPr>
          </a:lstStyle>
          <a:p>
            <a:endParaRPr lang="en-VN"/>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98779" cy="572625"/>
          </a:xfrm>
          <a:prstGeom prst="rect">
            <a:avLst/>
          </a:prstGeom>
        </p:spPr>
        <p:txBody>
          <a:bodyPr lIns="0" tIns="0" rIns="0" bIns="0"/>
          <a:lstStyle>
            <a:lvl1pPr marL="0" indent="0">
              <a:lnSpc>
                <a:spcPct val="100000"/>
              </a:lnSpc>
              <a:spcBef>
                <a:spcPts val="0"/>
              </a:spcBef>
              <a:buFontTx/>
              <a:buNone/>
              <a:defRPr sz="2400" b="1">
                <a:solidFill>
                  <a:srgbClr val="005492"/>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Header</a:t>
            </a:r>
          </a:p>
        </p:txBody>
      </p:sp>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CAFFB82-34CF-D040-AFE0-52D6FE3EA7EC}"/>
              </a:ext>
            </a:extLst>
          </p:cNvPr>
          <p:cNvSpPr>
            <a:spLocks noGrp="1"/>
          </p:cNvSpPr>
          <p:nvPr>
            <p:ph type="body" sz="quarter" idx="19"/>
          </p:nvPr>
        </p:nvSpPr>
        <p:spPr>
          <a:xfrm>
            <a:off x="2895600"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E7B95FF0-BE0E-4A4B-B757-8610ABF3DC23}"/>
              </a:ext>
            </a:extLst>
          </p:cNvPr>
          <p:cNvSpPr>
            <a:spLocks noGrp="1"/>
          </p:cNvSpPr>
          <p:nvPr>
            <p:ph type="body" sz="quarter" idx="20"/>
          </p:nvPr>
        </p:nvSpPr>
        <p:spPr>
          <a:xfrm>
            <a:off x="8578368"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p:txBody>
      </p:sp>
      <p:pic>
        <p:nvPicPr>
          <p:cNvPr id="3" name="Picture 2" descr="Blue text on a white background&#10;&#10;Description automatically generated">
            <a:extLst>
              <a:ext uri="{FF2B5EF4-FFF2-40B4-BE49-F238E27FC236}">
                <a16:creationId xmlns:a16="http://schemas.microsoft.com/office/drawing/2014/main" id="{A1A959BB-8EF0-FFF7-C672-8299842D2870}"/>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4207566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65041" y="2070100"/>
            <a:ext cx="2712995" cy="633868"/>
          </a:xfrm>
          <a:prstGeom prst="rect">
            <a:avLst/>
          </a:prstGeom>
        </p:spPr>
        <p:txBody>
          <a:bodyPr lIns="0" tIns="0" rIns="0" bIns="0"/>
          <a:lstStyle>
            <a:lvl1pPr marL="0" indent="0">
              <a:lnSpc>
                <a:spcPct val="100000"/>
              </a:lnSpc>
              <a:spcBef>
                <a:spcPts val="0"/>
              </a:spcBef>
              <a:buFontTx/>
              <a:buNone/>
              <a:defRPr sz="2000" b="1">
                <a:solidFill>
                  <a:srgbClr val="005492"/>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72164" y="219246"/>
            <a:ext cx="10342873" cy="914961"/>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16673" y="2070100"/>
            <a:ext cx="3080020" cy="643012"/>
          </a:xfrm>
          <a:prstGeom prst="rect">
            <a:avLst/>
          </a:prstGeom>
        </p:spPr>
        <p:txBody>
          <a:bodyPr lIns="0" tIns="0" rIns="0" bIns="0"/>
          <a:lstStyle>
            <a:lvl1pPr marL="0" indent="0">
              <a:lnSpc>
                <a:spcPct val="100000"/>
              </a:lnSpc>
              <a:spcBef>
                <a:spcPts val="0"/>
              </a:spcBef>
              <a:buFontTx/>
              <a:buNone/>
              <a:defRPr sz="2000" b="1">
                <a:solidFill>
                  <a:srgbClr val="005492"/>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611" y="2070100"/>
            <a:ext cx="3264224" cy="643012"/>
          </a:xfrm>
          <a:prstGeom prst="rect">
            <a:avLst/>
          </a:prstGeom>
        </p:spPr>
        <p:txBody>
          <a:bodyPr lIns="0" tIns="0" rIns="0" bIns="0"/>
          <a:lstStyle>
            <a:lvl1pPr marL="0" indent="0">
              <a:lnSpc>
                <a:spcPct val="100000"/>
              </a:lnSpc>
              <a:spcBef>
                <a:spcPts val="0"/>
              </a:spcBef>
              <a:buFontTx/>
              <a:buNone/>
              <a:defRPr sz="2000" b="1">
                <a:solidFill>
                  <a:srgbClr val="005492"/>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27F66CC-E0C6-C341-8B16-B04FF8A9823C}"/>
              </a:ext>
            </a:extLst>
          </p:cNvPr>
          <p:cNvSpPr>
            <a:spLocks noGrp="1"/>
          </p:cNvSpPr>
          <p:nvPr>
            <p:ph type="body" sz="quarter" idx="14"/>
          </p:nvPr>
        </p:nvSpPr>
        <p:spPr>
          <a:xfrm>
            <a:off x="764887" y="2880467"/>
            <a:ext cx="2713038" cy="350763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35A8093-90F7-A943-9FA3-F049CCE99F34}"/>
              </a:ext>
            </a:extLst>
          </p:cNvPr>
          <p:cNvSpPr>
            <a:spLocks noGrp="1"/>
          </p:cNvSpPr>
          <p:nvPr>
            <p:ph type="body" sz="quarter" idx="15"/>
          </p:nvPr>
        </p:nvSpPr>
        <p:spPr>
          <a:xfrm>
            <a:off x="4116094" y="2880467"/>
            <a:ext cx="3081131"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7CCDBE29-DAC2-2345-9986-78A668D8FC8A}"/>
              </a:ext>
            </a:extLst>
          </p:cNvPr>
          <p:cNvSpPr>
            <a:spLocks noGrp="1"/>
          </p:cNvSpPr>
          <p:nvPr>
            <p:ph type="body" sz="quarter" idx="16"/>
          </p:nvPr>
        </p:nvSpPr>
        <p:spPr>
          <a:xfrm>
            <a:off x="7778457" y="2880467"/>
            <a:ext cx="3263900"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906F2CBD-5E2D-6B41-9A1E-4896FC2F9A26}"/>
              </a:ext>
            </a:extLst>
          </p:cNvPr>
          <p:cNvCxnSpPr/>
          <p:nvPr userDrawn="1"/>
        </p:nvCxnSpPr>
        <p:spPr>
          <a:xfrm>
            <a:off x="3799840" y="2070100"/>
            <a:ext cx="0" cy="4317999"/>
          </a:xfrm>
          <a:prstGeom prst="line">
            <a:avLst/>
          </a:prstGeom>
          <a:ln w="12700">
            <a:solidFill>
              <a:srgbClr val="FF9B00"/>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993E4DC-59A0-324B-9C2A-0409EC5C7938}"/>
              </a:ext>
            </a:extLst>
          </p:cNvPr>
          <p:cNvCxnSpPr/>
          <p:nvPr userDrawn="1"/>
        </p:nvCxnSpPr>
        <p:spPr>
          <a:xfrm>
            <a:off x="7487920" y="2070100"/>
            <a:ext cx="0" cy="4317999"/>
          </a:xfrm>
          <a:prstGeom prst="line">
            <a:avLst/>
          </a:prstGeom>
          <a:ln w="12700">
            <a:solidFill>
              <a:srgbClr val="FF9B00"/>
            </a:solidFill>
          </a:ln>
        </p:spPr>
        <p:style>
          <a:lnRef idx="1">
            <a:schemeClr val="accent5"/>
          </a:lnRef>
          <a:fillRef idx="0">
            <a:schemeClr val="accent5"/>
          </a:fillRef>
          <a:effectRef idx="0">
            <a:schemeClr val="accent5"/>
          </a:effectRef>
          <a:fontRef idx="minor">
            <a:schemeClr val="tx1"/>
          </a:fontRef>
        </p:style>
      </p:cxnSp>
      <p:pic>
        <p:nvPicPr>
          <p:cNvPr id="3" name="Picture 2" descr="Blue text on a white background&#10;&#10;Description automatically generated">
            <a:extLst>
              <a:ext uri="{FF2B5EF4-FFF2-40B4-BE49-F238E27FC236}">
                <a16:creationId xmlns:a16="http://schemas.microsoft.com/office/drawing/2014/main" id="{EF4767CC-470B-5574-A393-F30B0DAC01EC}"/>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349570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0549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5805914" y="736827"/>
            <a:ext cx="3058968" cy="1161547"/>
          </a:xfrm>
          <a:prstGeom prst="rect">
            <a:avLst/>
          </a:prstGeom>
        </p:spPr>
        <p:txBody>
          <a:bodyPr lIns="0" tIns="0" rIns="0" bIns="0"/>
          <a:lstStyle>
            <a:lvl1pPr>
              <a:buFontTx/>
              <a:buNone/>
              <a:defRPr sz="2000" b="1">
                <a:latin typeface="+mj-lt"/>
              </a:defRPr>
            </a:lvl1pPr>
          </a:lstStyle>
          <a:p>
            <a:pPr lvl="0"/>
            <a:r>
              <a:rPr lang="en-US"/>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D2B5171-27C8-BA47-BB03-5FE947014329}"/>
              </a:ext>
            </a:extLst>
          </p:cNvPr>
          <p:cNvSpPr>
            <a:spLocks noGrp="1"/>
          </p:cNvSpPr>
          <p:nvPr>
            <p:ph type="body" sz="quarter" idx="13"/>
          </p:nvPr>
        </p:nvSpPr>
        <p:spPr>
          <a:xfrm>
            <a:off x="714703" y="2509520"/>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bg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bg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Header</a:t>
            </a:r>
          </a:p>
        </p:txBody>
      </p:sp>
      <p:pic>
        <p:nvPicPr>
          <p:cNvPr id="2" name="Picture 1" descr="Blue text on a white background&#10;&#10;Description automatically generated">
            <a:extLst>
              <a:ext uri="{FF2B5EF4-FFF2-40B4-BE49-F238E27FC236}">
                <a16:creationId xmlns:a16="http://schemas.microsoft.com/office/drawing/2014/main" id="{85F8FA8D-7DC6-A0F9-F41F-23C4E9018E0A}"/>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4202853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952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952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chemeClr val="tx1"/>
                </a:solidFill>
                <a:uFillTx/>
                <a:latin typeface="Arial" pitchFamily="34"/>
                <a:ea typeface="Arimo" pitchFamily="34"/>
                <a:cs typeface="Arial" pitchFamily="34"/>
              </a:defRPr>
            </a:lvl1pPr>
          </a:lstStyle>
          <a:p>
            <a:pPr lvl="0"/>
            <a:r>
              <a:rPr lang="en-US"/>
              <a:t>Header</a:t>
            </a:r>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1361" y="219247"/>
            <a:ext cx="10414000" cy="938991"/>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lIns="0" tIns="0" rIns="0" bIns="0"/>
          <a:lstStyle>
            <a:lvl1pPr marL="0" indent="0">
              <a:lnSpc>
                <a:spcPct val="100000"/>
              </a:lnSpc>
              <a:spcBef>
                <a:spcPts val="0"/>
              </a:spcBef>
              <a:buFontTx/>
              <a:buNone/>
              <a:defRPr sz="2400" b="1">
                <a:solidFill>
                  <a:schemeClr val="tx1"/>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a:t>Header</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9E44089-5519-3747-A435-16AC594BE4EC}"/>
              </a:ext>
            </a:extLst>
          </p:cNvPr>
          <p:cNvSpPr>
            <a:spLocks noGrp="1"/>
          </p:cNvSpPr>
          <p:nvPr>
            <p:ph type="body" sz="quarter" idx="11"/>
          </p:nvPr>
        </p:nvSpPr>
        <p:spPr>
          <a:xfrm>
            <a:off x="4572000" y="2481263"/>
            <a:ext cx="6781800" cy="1644650"/>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66A9B55E-70B3-4149-A97C-6BEA84677C31}"/>
              </a:ext>
            </a:extLst>
          </p:cNvPr>
          <p:cNvSpPr>
            <a:spLocks noGrp="1"/>
          </p:cNvSpPr>
          <p:nvPr>
            <p:ph type="body" sz="quarter" idx="12"/>
          </p:nvPr>
        </p:nvSpPr>
        <p:spPr>
          <a:xfrm>
            <a:off x="4559300" y="4654550"/>
            <a:ext cx="6821488" cy="1611313"/>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Blue text on a white background&#10;&#10;Description automatically generated">
            <a:extLst>
              <a:ext uri="{FF2B5EF4-FFF2-40B4-BE49-F238E27FC236}">
                <a16:creationId xmlns:a16="http://schemas.microsoft.com/office/drawing/2014/main" id="{2835DAAB-B7C9-B248-1EC4-46D03B5911E5}"/>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972887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9525" cap="flat">
            <a:solidFill>
              <a:srgbClr val="FF9B00"/>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9525" cap="flat">
            <a:solidFill>
              <a:srgbClr val="FF9B00"/>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9525" cap="flat">
            <a:solidFill>
              <a:srgbClr val="FF9B00"/>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1360" y="219248"/>
            <a:ext cx="10403839" cy="931164"/>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lIns="0" tIns="0" rIns="0" bIns="0"/>
          <a:lstStyle>
            <a:lvl1pPr marL="0" indent="0">
              <a:lnSpc>
                <a:spcPct val="100000"/>
              </a:lnSpc>
              <a:spcBef>
                <a:spcPts val="0"/>
              </a:spcBef>
              <a:buFontTx/>
              <a:buNone/>
              <a:defRPr sz="2400" b="1">
                <a:solidFill>
                  <a:schemeClr val="tx1"/>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lIns="0" tIns="0" rIns="0" bIns="0"/>
          <a:lstStyle>
            <a:lvl1pPr marL="0" indent="0">
              <a:lnSpc>
                <a:spcPct val="100000"/>
              </a:lnSpc>
              <a:spcBef>
                <a:spcPts val="0"/>
              </a:spcBef>
              <a:buFontTx/>
              <a:buNone/>
              <a:defRPr sz="2400" b="1">
                <a:solidFill>
                  <a:schemeClr val="tx1"/>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lIns="0" tIns="0" rIns="0" bIns="0"/>
          <a:lstStyle>
            <a:lvl1pPr marL="0" indent="0">
              <a:lnSpc>
                <a:spcPct val="100000"/>
              </a:lnSpc>
              <a:spcBef>
                <a:spcPts val="0"/>
              </a:spcBef>
              <a:buFontTx/>
              <a:buNone/>
              <a:defRPr sz="2400" b="1">
                <a:solidFill>
                  <a:schemeClr val="tx1"/>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3" name="Picture 2" descr="Blue text on a white background&#10;&#10;Description automatically generated">
            <a:extLst>
              <a:ext uri="{FF2B5EF4-FFF2-40B4-BE49-F238E27FC236}">
                <a16:creationId xmlns:a16="http://schemas.microsoft.com/office/drawing/2014/main" id="{1A360E4A-6188-9273-673B-8F9597285609}"/>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1072971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05153" y="2033620"/>
            <a:ext cx="5194300" cy="0"/>
          </a:xfrm>
          <a:prstGeom prst="straightConnector1">
            <a:avLst/>
          </a:prstGeom>
          <a:noFill/>
          <a:ln w="9525" cap="flat">
            <a:solidFill>
              <a:srgbClr val="FF9B00"/>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28006" y="2033620"/>
            <a:ext cx="4963886" cy="0"/>
          </a:xfrm>
          <a:prstGeom prst="straightConnector1">
            <a:avLst/>
          </a:prstGeom>
          <a:noFill/>
          <a:ln w="9525" cap="flat">
            <a:solidFill>
              <a:srgbClr val="FF9B00"/>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05153" y="4235800"/>
            <a:ext cx="5194300" cy="0"/>
          </a:xfrm>
          <a:prstGeom prst="straightConnector1">
            <a:avLst/>
          </a:prstGeom>
          <a:noFill/>
          <a:ln w="9525" cap="flat">
            <a:solidFill>
              <a:srgbClr val="FF9B00"/>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28006" y="4235800"/>
            <a:ext cx="4963886" cy="0"/>
          </a:xfrm>
          <a:prstGeom prst="straightConnector1">
            <a:avLst/>
          </a:prstGeom>
          <a:noFill/>
          <a:ln w="9525" cap="flat">
            <a:solidFill>
              <a:srgbClr val="FF9B00"/>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006" y="219247"/>
            <a:ext cx="10397194" cy="963470"/>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endParaRPr lang="en-VN"/>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endParaRPr lang="en-VN"/>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endParaRPr lang="en-VN"/>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007" y="2075092"/>
            <a:ext cx="4802844" cy="383019"/>
          </a:xfrm>
          <a:prstGeom prst="rect">
            <a:avLst/>
          </a:prstGeom>
        </p:spPr>
        <p:txBody>
          <a:bodyPr vert="horz" lIns="0" tIns="0" rIns="0" bIns="0" anchor="t" anchorCtr="0"/>
          <a:lstStyle>
            <a:lvl1pPr marL="0" indent="0">
              <a:lnSpc>
                <a:spcPct val="100000"/>
              </a:lnSpc>
              <a:spcBef>
                <a:spcPts val="0"/>
              </a:spcBef>
              <a:buFontTx/>
              <a:buNone/>
              <a:defRPr sz="2000" b="1" i="0">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154" y="2075092"/>
            <a:ext cx="5023246" cy="383019"/>
          </a:xfrm>
          <a:prstGeom prst="rect">
            <a:avLst/>
          </a:prstGeom>
        </p:spPr>
        <p:txBody>
          <a:bodyPr lIns="0" tIns="0" rIns="0" bIns="0"/>
          <a:lstStyle>
            <a:lvl1pPr marL="0" indent="0">
              <a:lnSpc>
                <a:spcPct val="100000"/>
              </a:lnSpc>
              <a:spcBef>
                <a:spcPts val="0"/>
              </a:spcBef>
              <a:buFontTx/>
              <a:buNone/>
              <a:defRPr sz="2000" b="1" i="0">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006" y="4286914"/>
            <a:ext cx="4802845" cy="393266"/>
          </a:xfrm>
          <a:prstGeom prst="rect">
            <a:avLst/>
          </a:prstGeom>
        </p:spPr>
        <p:txBody>
          <a:bodyPr lIns="0" tIns="0" rIns="0" bIns="0"/>
          <a:lstStyle>
            <a:lvl1pPr marL="0" indent="0">
              <a:lnSpc>
                <a:spcPct val="100000"/>
              </a:lnSpc>
              <a:spcBef>
                <a:spcPts val="0"/>
              </a:spcBef>
              <a:buFontTx/>
              <a:buNone/>
              <a:defRPr sz="2000" b="1" i="0">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154" y="4286914"/>
            <a:ext cx="4960208" cy="393266"/>
          </a:xfrm>
          <a:prstGeom prst="rect">
            <a:avLst/>
          </a:prstGeom>
        </p:spPr>
        <p:txBody>
          <a:bodyPr lIns="0" tIns="0" rIns="0" bIns="0"/>
          <a:lstStyle>
            <a:lvl1pPr marL="0" indent="0">
              <a:lnSpc>
                <a:spcPct val="100000"/>
              </a:lnSpc>
              <a:spcBef>
                <a:spcPts val="0"/>
              </a:spcBef>
              <a:buFontTx/>
              <a:buNone/>
              <a:defRPr sz="2000" b="1" i="0">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81333" y="25745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158480" y="2572990"/>
            <a:ext cx="3340974" cy="1371597"/>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81333" y="47970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158480" y="4795490"/>
            <a:ext cx="3340974" cy="1300162"/>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28006" y="2572990"/>
            <a:ext cx="1641210" cy="1371600"/>
          </a:xfrm>
          <a:prstGeom prst="rect">
            <a:avLst/>
          </a:prstGeom>
        </p:spPr>
        <p:txBody>
          <a:bodyPr anchor="ctr"/>
          <a:lstStyle>
            <a:lvl1pPr algn="ctr">
              <a:buFontTx/>
              <a:buNone/>
              <a:defRPr sz="1400">
                <a:solidFill>
                  <a:schemeClr val="bg2">
                    <a:lumMod val="90000"/>
                  </a:schemeClr>
                </a:solidFill>
              </a:defRPr>
            </a:lvl1pPr>
          </a:lstStyle>
          <a:p>
            <a:endParaRPr lang="en-VN"/>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3" name="Picture 2" descr="Blue text on a white background&#10;&#10;Description automatically generated">
            <a:extLst>
              <a:ext uri="{FF2B5EF4-FFF2-40B4-BE49-F238E27FC236}">
                <a16:creationId xmlns:a16="http://schemas.microsoft.com/office/drawing/2014/main" id="{0F11964E-A3F8-8F67-6818-CE5EAF8FC19B}"/>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4005113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721360" y="4334627"/>
            <a:ext cx="2368694"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721361" y="2287106"/>
            <a:ext cx="2368692" cy="0"/>
          </a:xfrm>
          <a:prstGeom prst="straightConnector1">
            <a:avLst/>
          </a:prstGeom>
          <a:noFill/>
          <a:ln w="6350" cap="flat">
            <a:solidFill>
              <a:srgbClr val="F76366"/>
            </a:solidFill>
            <a:prstDash val="solid"/>
            <a:miter/>
          </a:ln>
        </p:spPr>
      </p:cxn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1360" y="219239"/>
            <a:ext cx="10414000" cy="928842"/>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a:t>Table with 8 points</a:t>
            </a:r>
          </a:p>
        </p:txBody>
      </p:sp>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3585953" y="4334627"/>
            <a:ext cx="2396015"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3585953" y="2287106"/>
            <a:ext cx="2396015" cy="0"/>
          </a:xfrm>
          <a:prstGeom prst="straightConnector1">
            <a:avLst/>
          </a:prstGeom>
          <a:noFill/>
          <a:ln w="6350" cap="flat">
            <a:solidFill>
              <a:srgbClr val="F76366"/>
            </a:solidFill>
            <a:prstDash val="solid"/>
            <a:miter/>
          </a:ln>
        </p:spPr>
      </p:cxnSp>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6404018" y="4334627"/>
            <a:ext cx="237697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6404018" y="2287106"/>
            <a:ext cx="2372922" cy="0"/>
          </a:xfrm>
          <a:prstGeom prst="straightConnector1">
            <a:avLst/>
          </a:prstGeom>
          <a:noFill/>
          <a:ln w="6350" cap="flat">
            <a:solidFill>
              <a:srgbClr val="F76366"/>
            </a:solidFill>
            <a:prstDash val="solid"/>
            <a:miter/>
          </a:ln>
        </p:spPr>
      </p:cxnSp>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9159250" y="4334627"/>
            <a:ext cx="2356986"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9159250" y="2287106"/>
            <a:ext cx="2356986" cy="0"/>
          </a:xfrm>
          <a:prstGeom prst="straightConnector1">
            <a:avLst/>
          </a:prstGeom>
          <a:noFill/>
          <a:ln w="6350" cap="flat">
            <a:solidFill>
              <a:srgbClr val="F76366"/>
            </a:solidFill>
            <a:prstDash val="solid"/>
            <a:miter/>
          </a:ln>
        </p:spPr>
      </p:cxn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721360" y="2327098"/>
            <a:ext cx="2368693" cy="484703"/>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vl2pPr>
              <a:buFontTx/>
              <a:buNone/>
              <a:defRPr/>
            </a:lvl2pPr>
            <a:lvl3pPr>
              <a:buFontTx/>
              <a:buNone/>
              <a:defRPr/>
            </a:lvl3pPr>
            <a:lvl4pPr>
              <a:buFontTx/>
              <a:buNone/>
              <a:defRPr/>
            </a:lvl4pPr>
            <a:lvl5pPr>
              <a:buFontTx/>
              <a:buNone/>
              <a:defRPr/>
            </a:lvl5pPr>
          </a:lstStyle>
          <a:p>
            <a:pPr lvl="0"/>
            <a:r>
              <a:rPr lang="en-US"/>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585952" y="2327098"/>
            <a:ext cx="2396015" cy="484187"/>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stStyle>
          <a:p>
            <a:pPr lvl="0"/>
            <a:r>
              <a:rPr lang="en-US"/>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7" y="2327098"/>
            <a:ext cx="2356987" cy="484187"/>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59249" y="2327098"/>
            <a:ext cx="2356986" cy="484187"/>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721360" y="4394253"/>
            <a:ext cx="2361332" cy="365846"/>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585953" y="4394253"/>
            <a:ext cx="2396014"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3"/>
            <a:ext cx="2361189" cy="365846"/>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59249" y="4394253"/>
            <a:ext cx="2368049" cy="365846"/>
          </a:xfrm>
          <a:prstGeom prst="rect">
            <a:avLst/>
          </a:prstGeom>
        </p:spPr>
        <p:txBody>
          <a:bodyPr lIns="0" tIns="0" rIns="0" bIns="0"/>
          <a:lstStyle>
            <a:lvl1pPr marL="0" indent="0">
              <a:lnSpc>
                <a:spcPct val="100000"/>
              </a:lnSpc>
              <a:spcBef>
                <a:spcPts val="0"/>
              </a:spcBef>
              <a:buFontTx/>
              <a:buNone/>
              <a:defRPr sz="1600" b="1">
                <a:solidFill>
                  <a:schemeClr val="tx1"/>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721360" y="2883525"/>
            <a:ext cx="2361331"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585953" y="2884105"/>
            <a:ext cx="2396014" cy="1325563"/>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5"/>
            <a:ext cx="2356987"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59249" y="2882447"/>
            <a:ext cx="2356987" cy="129547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721360" y="4832978"/>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585952" y="4833986"/>
            <a:ext cx="2396013" cy="1443618"/>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79"/>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59249" y="4832979"/>
            <a:ext cx="2368049" cy="1444625"/>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3" name="Picture 2" descr="Blue text on a white background&#10;&#10;Description automatically generated">
            <a:extLst>
              <a:ext uri="{FF2B5EF4-FFF2-40B4-BE49-F238E27FC236}">
                <a16:creationId xmlns:a16="http://schemas.microsoft.com/office/drawing/2014/main" id="{ECD6F47C-4C78-1FF2-E72A-963334EB068B}"/>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391643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rgbClr val="00549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2" name="Picture 1" descr="Blue text on a white background&#10;&#10;Description automatically generated">
            <a:extLst>
              <a:ext uri="{FF2B5EF4-FFF2-40B4-BE49-F238E27FC236}">
                <a16:creationId xmlns:a16="http://schemas.microsoft.com/office/drawing/2014/main" id="{05E1A8DF-B010-265E-5BCA-2D9436E2CA6D}"/>
              </a:ext>
            </a:extLst>
          </p:cNvPr>
          <p:cNvPicPr>
            <a:picLocks noChangeAspect="1"/>
          </p:cNvPicPr>
          <p:nvPr userDrawn="1"/>
        </p:nvPicPr>
        <p:blipFill>
          <a:blip r:embed="rId2"/>
          <a:stretch>
            <a:fillRect/>
          </a:stretch>
        </p:blipFill>
        <p:spPr>
          <a:xfrm>
            <a:off x="450183" y="321154"/>
            <a:ext cx="2663954" cy="511820"/>
          </a:xfrm>
          <a:prstGeom prst="rect">
            <a:avLst/>
          </a:prstGeom>
        </p:spPr>
      </p:pic>
      <p:pic>
        <p:nvPicPr>
          <p:cNvPr id="8" name="Picture 7">
            <a:extLst>
              <a:ext uri="{FF2B5EF4-FFF2-40B4-BE49-F238E27FC236}">
                <a16:creationId xmlns:a16="http://schemas.microsoft.com/office/drawing/2014/main" id="{77E2F705-67AA-67E0-B0C4-9C40A76D228C}"/>
              </a:ext>
            </a:extLst>
          </p:cNvPr>
          <p:cNvPicPr>
            <a:picLocks noChangeAspect="1"/>
          </p:cNvPicPr>
          <p:nvPr userDrawn="1"/>
        </p:nvPicPr>
        <p:blipFill rotWithShape="1">
          <a:blip r:embed="rId3"/>
          <a:srcRect l="15861" t="10738" r="8807" b="-23689"/>
          <a:stretch/>
        </p:blipFill>
        <p:spPr>
          <a:xfrm>
            <a:off x="6096000" y="1094510"/>
            <a:ext cx="7447973" cy="7452348"/>
          </a:xfrm>
          <a:prstGeom prst="ellipse">
            <a:avLst/>
          </a:prstGeom>
        </p:spPr>
      </p:pic>
    </p:spTree>
    <p:extLst>
      <p:ext uri="{BB962C8B-B14F-4D97-AF65-F5344CB8AC3E}">
        <p14:creationId xmlns:p14="http://schemas.microsoft.com/office/powerpoint/2010/main" val="427917693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721360" y="219247"/>
            <a:ext cx="10355611" cy="918673"/>
          </a:xfrm>
          <a:prstGeom prst="rect">
            <a:avLst/>
          </a:prstGeom>
        </p:spPr>
        <p:txBody>
          <a:bodyPr lIns="0" tIns="0" rIns="0" bIns="0" anchor="ctr" anchorCtr="0"/>
          <a:lstStyle>
            <a:lvl1pPr algn="l">
              <a:defRPr sz="3600" b="1" i="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a:t>Header</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62A46B2-2869-6946-8174-07BF49D7F92B}"/>
              </a:ext>
            </a:extLst>
          </p:cNvPr>
          <p:cNvSpPr>
            <a:spLocks noGrp="1"/>
          </p:cNvSpPr>
          <p:nvPr>
            <p:ph type="body" sz="quarter" idx="10"/>
          </p:nvPr>
        </p:nvSpPr>
        <p:spPr>
          <a:xfrm>
            <a:off x="721360" y="1595120"/>
            <a:ext cx="10355611" cy="4632643"/>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400"/>
            </a:lvl1pPr>
            <a:lvl2pPr marL="320040" indent="-228600" defTabSz="457200">
              <a:lnSpc>
                <a:spcPct val="100000"/>
              </a:lnSpc>
              <a:spcBef>
                <a:spcPts val="0"/>
              </a:spcBef>
              <a:spcAft>
                <a:spcPts val="0"/>
              </a:spcAft>
              <a:tabLst>
                <a:tab pos="457200" algn="l"/>
              </a:tabLst>
              <a:defRPr sz="1400"/>
            </a:lvl2pPr>
            <a:lvl3pPr marL="502920" indent="-228600" defTabSz="457200">
              <a:lnSpc>
                <a:spcPct val="100000"/>
              </a:lnSpc>
              <a:spcBef>
                <a:spcPts val="0"/>
              </a:spcBef>
              <a:spcAft>
                <a:spcPts val="0"/>
              </a:spcAft>
              <a:tabLst>
                <a:tab pos="457200" algn="l"/>
              </a:tabLst>
              <a:defRPr sz="1400"/>
            </a:lvl3pPr>
            <a:lvl4pPr marL="731520" indent="-228600" defTabSz="457200">
              <a:lnSpc>
                <a:spcPct val="100000"/>
              </a:lnSpc>
              <a:spcBef>
                <a:spcPts val="0"/>
              </a:spcBef>
              <a:spcAft>
                <a:spcPts val="0"/>
              </a:spcAft>
              <a:tabLst>
                <a:tab pos="457200" algn="l"/>
              </a:tabLst>
              <a:defRPr sz="1400"/>
            </a:lvl4pPr>
            <a:lvl5pPr marL="914400" indent="-182880" defTabSz="457200">
              <a:defRPr sz="1200"/>
            </a:lvl5pPr>
            <a:lvl6pPr marL="2286000" indent="0">
              <a:buNone/>
              <a:defRPr/>
            </a:lvl6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descr="Blue text on a white background&#10;&#10;Description automatically generated">
            <a:extLst>
              <a:ext uri="{FF2B5EF4-FFF2-40B4-BE49-F238E27FC236}">
                <a16:creationId xmlns:a16="http://schemas.microsoft.com/office/drawing/2014/main" id="{107DFEBD-B48A-5ED1-F1AB-499F8D50BE2A}"/>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3869221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A3FA52DC-873F-6847-9AA7-B418F4F990B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25DF5D68-B196-D243-9D31-99A206350DC8}"/>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 name="Picture 1" descr="Blue text on a white background&#10;&#10;Description automatically generated">
            <a:extLst>
              <a:ext uri="{FF2B5EF4-FFF2-40B4-BE49-F238E27FC236}">
                <a16:creationId xmlns:a16="http://schemas.microsoft.com/office/drawing/2014/main" id="{CF738702-7AD4-A1BB-980D-CCAD65D4AB5B}"/>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154932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429490" y="345418"/>
            <a:ext cx="11356109" cy="542590"/>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a:latin typeface="Arial" panose="020B0604020202020204" pitchFamily="34" charset="0"/>
              </a:rPr>
              <a:t>2 Month 2021 Project 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2841681425"/>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a:t>
                      </a: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a:t>
                      </a: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endParaRPr lang="en-US" sz="1200"/>
                    </a:p>
                  </a:txBody>
                  <a:tcPr anchor="ctr">
                    <a:solidFill>
                      <a:schemeClr val="bg2"/>
                    </a:solidFill>
                  </a:tcPr>
                </a:tc>
                <a:tc>
                  <a:txBody>
                    <a:bodyPr/>
                    <a:lstStyle/>
                    <a:p>
                      <a:endParaRPr lang="en-US" sz="1200"/>
                    </a:p>
                  </a:txBody>
                  <a:tcPr anchor="ctr">
                    <a:solidFill>
                      <a:schemeClr val="bg2"/>
                    </a:solidFill>
                  </a:tcPr>
                </a:tc>
                <a:tc>
                  <a:txBody>
                    <a:bodyPr/>
                    <a:lstStyle/>
                    <a:p>
                      <a:endParaRPr lang="en-US" sz="1200"/>
                    </a:p>
                  </a:txBody>
                  <a:tcPr anchor="ctr">
                    <a:solidFill>
                      <a:schemeClr val="bg2"/>
                    </a:solidFill>
                  </a:tcPr>
                </a:tc>
                <a:tc>
                  <a:txBody>
                    <a:bodyPr/>
                    <a:lstStyle/>
                    <a:p>
                      <a:endParaRPr lang="en-US" sz="1200"/>
                    </a:p>
                  </a:txBody>
                  <a:tcPr anchor="ctr">
                    <a:solidFill>
                      <a:schemeClr val="bg2"/>
                    </a:solidFill>
                  </a:tcPr>
                </a:tc>
                <a:tc>
                  <a:txBody>
                    <a:bodyPr/>
                    <a:lstStyle/>
                    <a:p>
                      <a:pPr algn="ctr"/>
                      <a:r>
                        <a:rPr lang="en-US" sz="1200" b="0">
                          <a:solidFill>
                            <a:schemeClr val="tx1"/>
                          </a:solidFill>
                        </a:rPr>
                        <a:t>Text</a:t>
                      </a: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a:t>
                      </a: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solidFill>
                      <a:schemeClr val="accent5"/>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005943" y="701716"/>
            <a:ext cx="294777" cy="5389649"/>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7920705" y="599596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5882379" y="6258661"/>
            <a:ext cx="1077671" cy="276999"/>
          </a:xfrm>
          <a:prstGeom prst="rect">
            <a:avLst/>
          </a:prstGeom>
          <a:noFill/>
        </p:spPr>
        <p:txBody>
          <a:bodyPr wrap="square" rtlCol="0">
            <a:spAutoFit/>
          </a:bodyPr>
          <a:lstStyle/>
          <a:p>
            <a:r>
              <a:rPr lang="en-US" sz="1200" b="1">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7549976" y="6273818"/>
            <a:ext cx="911935" cy="276999"/>
          </a:xfrm>
          <a:prstGeom prst="rect">
            <a:avLst/>
          </a:prstGeom>
          <a:noFill/>
        </p:spPr>
        <p:txBody>
          <a:bodyPr wrap="square" rtlCol="0">
            <a:spAutoFit/>
          </a:bodyPr>
          <a:lstStyle/>
          <a:p>
            <a:pPr algn="r"/>
            <a:r>
              <a:rPr lang="en-US" sz="1200" b="1">
                <a:solidFill>
                  <a:schemeClr val="accent2"/>
                </a:solidFill>
              </a:rPr>
              <a:t>Deadline</a:t>
            </a:r>
          </a:p>
        </p:txBody>
      </p:sp>
    </p:spTree>
    <p:extLst>
      <p:ext uri="{BB962C8B-B14F-4D97-AF65-F5344CB8AC3E}">
        <p14:creationId xmlns:p14="http://schemas.microsoft.com/office/powerpoint/2010/main" val="3906160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431800" y="455102"/>
            <a:ext cx="8160911" cy="460666"/>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a:latin typeface="Arial" panose="020B0604020202020204" pitchFamily="34" charset="0"/>
              </a:rPr>
              <a:t>6 Month 2021 Project 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2128789040"/>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2433484">
                  <a:extLst>
                    <a:ext uri="{9D8B030D-6E8A-4147-A177-3AD203B41FA5}">
                      <a16:colId xmlns:a16="http://schemas.microsoft.com/office/drawing/2014/main" val="1908423612"/>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a:solidFill>
                            <a:schemeClr val="bg1"/>
                          </a:solidFill>
                          <a:latin typeface="+mn-lt"/>
                        </a:rPr>
                        <a:t>JANUARY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FEBRUARY</a:t>
                      </a:r>
                    </a:p>
                  </a:txBody>
                  <a:tcPr anchor="ctr"/>
                </a:tc>
                <a:tc>
                  <a:txBody>
                    <a:bodyPr/>
                    <a:lstStyle/>
                    <a:p>
                      <a:pPr algn="ctr"/>
                      <a:r>
                        <a:rPr lang="en-US" sz="1200" b="1" spc="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JUNE</a:t>
                      </a:r>
                    </a:p>
                  </a:txBody>
                  <a:tcPr anchor="ctr"/>
                </a:tc>
                <a:tc>
                  <a:txBody>
                    <a:bodyPr/>
                    <a:lstStyle/>
                    <a:p>
                      <a:pPr algn="ctr"/>
                      <a:r>
                        <a:rPr lang="en-US" sz="1200" b="1" spc="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0">
                          <a:solidFill>
                            <a:schemeClr val="tx1"/>
                          </a:solidFill>
                        </a:rPr>
                        <a:t>Text here</a:t>
                      </a:r>
                    </a:p>
                  </a:txBody>
                  <a:tcPr anchor="ctr">
                    <a:solidFill>
                      <a:schemeClr val="bg2"/>
                    </a:solidFill>
                  </a:tcPr>
                </a:tc>
                <a:tc>
                  <a:txBody>
                    <a:bodyPr/>
                    <a:lstStyle/>
                    <a:p>
                      <a:pPr algn="ctr"/>
                      <a:r>
                        <a:rPr lang="en-US" sz="1200">
                          <a:solidFill>
                            <a:schemeClr val="bg1"/>
                          </a:solidFill>
                        </a:rPr>
                        <a:t>Text</a:t>
                      </a:r>
                    </a:p>
                  </a:txBody>
                  <a:tcPr anchor="ctr">
                    <a:solidFill>
                      <a:srgbClr val="04A299"/>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b="1">
                        <a:solidFill>
                          <a:srgbClr val="0B4A5D"/>
                        </a:solidFill>
                      </a:endParaRPr>
                    </a:p>
                  </a:txBody>
                  <a:tcPr anchor="ctr">
                    <a:solidFill>
                      <a:schemeClr val="bg2"/>
                    </a:solidFill>
                  </a:tcPr>
                </a:tc>
                <a:tc>
                  <a:txBody>
                    <a:bodyPr/>
                    <a:lstStyle/>
                    <a:p>
                      <a:pPr algn="ctr"/>
                      <a:endParaRPr lang="en-US" sz="1200" b="1">
                        <a:solidFill>
                          <a:schemeClr val="bg1"/>
                        </a:solidFill>
                      </a:endParaRPr>
                    </a:p>
                  </a:txBody>
                  <a:tcPr anchor="ctr">
                    <a:solidFill>
                      <a:schemeClr val="bg2"/>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 here</a:t>
                      </a:r>
                    </a:p>
                  </a:txBody>
                  <a:tcPr anchor="ctr">
                    <a:solidFill>
                      <a:schemeClr val="bg2"/>
                    </a:solidFill>
                  </a:tcPr>
                </a:tc>
                <a:tc>
                  <a:txBody>
                    <a:bodyPr/>
                    <a:lstStyle/>
                    <a:p>
                      <a:pPr algn="ctr"/>
                      <a:endParaRPr lang="en-US" sz="1200">
                        <a:solidFill>
                          <a:schemeClr val="tx1"/>
                        </a:solidFill>
                      </a:endParaRPr>
                    </a:p>
                  </a:txBody>
                  <a:tcPr anchor="ctr">
                    <a:solidFill>
                      <a:srgbClr val="04A299"/>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 here</a:t>
                      </a:r>
                    </a:p>
                  </a:txBody>
                  <a:tcPr anchor="ctr">
                    <a:solidFill>
                      <a:schemeClr val="bg2"/>
                    </a:solidFill>
                  </a:tcPr>
                </a:tc>
                <a:tc>
                  <a:txBody>
                    <a:bodyPr/>
                    <a:lstStyle/>
                    <a:p>
                      <a:pPr algn="ctr"/>
                      <a:endParaRPr lang="en-US" sz="1200">
                        <a:solidFill>
                          <a:schemeClr val="tx1"/>
                        </a:solidFill>
                      </a:endParaRPr>
                    </a:p>
                  </a:txBody>
                  <a:tcPr anchor="ctr">
                    <a:solidFill>
                      <a:srgbClr val="04A299"/>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b="1">
                        <a:solidFill>
                          <a:srgbClr val="0B4A5D"/>
                        </a:solidFill>
                      </a:endParaRPr>
                    </a:p>
                  </a:txBody>
                  <a:tcPr anchor="ctr">
                    <a:solidFill>
                      <a:schemeClr val="bg2"/>
                    </a:solidFill>
                  </a:tcPr>
                </a:tc>
                <a:tc>
                  <a:txBody>
                    <a:bodyPr/>
                    <a:lstStyle/>
                    <a:p>
                      <a:pPr algn="ctr"/>
                      <a:endParaRPr lang="en-US" sz="1200" b="1">
                        <a:solidFill>
                          <a:schemeClr val="bg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 here</a:t>
                      </a:r>
                    </a:p>
                  </a:txBody>
                  <a:tcPr anchor="ctr">
                    <a:solidFill>
                      <a:schemeClr val="bg2"/>
                    </a:solidFill>
                  </a:tcPr>
                </a:tc>
                <a:tc>
                  <a:txBody>
                    <a:bodyPr/>
                    <a:lstStyle/>
                    <a:p>
                      <a:pPr algn="ctr"/>
                      <a:endParaRPr lang="en-US" sz="1200">
                        <a:solidFill>
                          <a:schemeClr val="tx1"/>
                        </a:solidFill>
                      </a:endParaRPr>
                    </a:p>
                  </a:txBody>
                  <a:tcPr anchor="ctr">
                    <a:solidFill>
                      <a:srgbClr val="04A299"/>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Text here</a:t>
                      </a:r>
                    </a:p>
                  </a:txBody>
                  <a:tcPr anchor="ctr">
                    <a:solidFill>
                      <a:schemeClr val="bg2"/>
                    </a:solidFill>
                  </a:tcPr>
                </a:tc>
                <a:tc>
                  <a:txBody>
                    <a:bodyPr/>
                    <a:lstStyle/>
                    <a:p>
                      <a:pPr algn="ctr"/>
                      <a:endParaRPr lang="en-US" sz="1200">
                        <a:solidFill>
                          <a:schemeClr val="tx1"/>
                        </a:solidFill>
                      </a:endParaRPr>
                    </a:p>
                  </a:txBody>
                  <a:tcPr anchor="ctr">
                    <a:solidFill>
                      <a:srgbClr val="04A299"/>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b="1">
                        <a:solidFill>
                          <a:srgbClr val="0B4A5D"/>
                        </a:solidFill>
                      </a:endParaRPr>
                    </a:p>
                  </a:txBody>
                  <a:tcPr anchor="ctr">
                    <a:solidFill>
                      <a:schemeClr val="bg2"/>
                    </a:solidFill>
                  </a:tcPr>
                </a:tc>
                <a:tc>
                  <a:txBody>
                    <a:bodyPr/>
                    <a:lstStyle/>
                    <a:p>
                      <a:pPr algn="ctr"/>
                      <a:endParaRPr lang="en-US" sz="1200" b="1">
                        <a:solidFill>
                          <a:schemeClr val="bg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6407468" y="1040180"/>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6346126" y="5975924"/>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6019287" y="6270814"/>
            <a:ext cx="994633" cy="276999"/>
          </a:xfrm>
          <a:prstGeom prst="rect">
            <a:avLst/>
          </a:prstGeom>
          <a:noFill/>
        </p:spPr>
        <p:txBody>
          <a:bodyPr wrap="square" rtlCol="0">
            <a:spAutoFit/>
          </a:bodyPr>
          <a:lstStyle/>
          <a:p>
            <a:r>
              <a:rPr lang="en-US" sz="1200" b="1">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9673290" y="6291136"/>
            <a:ext cx="911935" cy="276999"/>
          </a:xfrm>
          <a:prstGeom prst="rect">
            <a:avLst/>
          </a:prstGeom>
          <a:noFill/>
        </p:spPr>
        <p:txBody>
          <a:bodyPr wrap="square" rtlCol="0">
            <a:spAutoFit/>
          </a:bodyPr>
          <a:lstStyle/>
          <a:p>
            <a:pPr algn="r"/>
            <a:r>
              <a:rPr lang="en-US" sz="1200" b="1">
                <a:solidFill>
                  <a:schemeClr val="accent2"/>
                </a:solidFill>
              </a:rPr>
              <a:t>Deadline</a:t>
            </a:r>
          </a:p>
        </p:txBody>
      </p:sp>
    </p:spTree>
    <p:extLst>
      <p:ext uri="{BB962C8B-B14F-4D97-AF65-F5344CB8AC3E}">
        <p14:creationId xmlns:p14="http://schemas.microsoft.com/office/powerpoint/2010/main" val="3353792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3688591333"/>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FEB</a:t>
                      </a:r>
                    </a:p>
                  </a:txBody>
                  <a:tcPr anchor="ctr"/>
                </a:tc>
                <a:tc>
                  <a:txBody>
                    <a:bodyPr/>
                    <a:lstStyle/>
                    <a:p>
                      <a:pPr algn="ctr"/>
                      <a:r>
                        <a:rPr lang="en-US" sz="1200" b="1" spc="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JUN</a:t>
                      </a:r>
                    </a:p>
                  </a:txBody>
                  <a:tcPr anchor="ctr"/>
                </a:tc>
                <a:tc>
                  <a:txBody>
                    <a:bodyPr/>
                    <a:lstStyle/>
                    <a:p>
                      <a:pPr algn="ctr"/>
                      <a:r>
                        <a:rPr lang="en-US" sz="1200" b="1" spc="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a:solidFill>
                            <a:schemeClr val="bg1"/>
                          </a:solidFill>
                          <a:latin typeface="+mn-lt"/>
                        </a:rPr>
                        <a:t>OCT</a:t>
                      </a:r>
                    </a:p>
                  </a:txBody>
                  <a:tcPr anchor="ctr"/>
                </a:tc>
                <a:tc>
                  <a:txBody>
                    <a:bodyPr/>
                    <a:lstStyle/>
                    <a:p>
                      <a:pPr algn="ctr"/>
                      <a:r>
                        <a:rPr lang="en-US" sz="1200" b="1" spc="0">
                          <a:solidFill>
                            <a:schemeClr val="bg1"/>
                          </a:solidFill>
                          <a:latin typeface="+mn-lt"/>
                        </a:rPr>
                        <a:t>NOV</a:t>
                      </a:r>
                    </a:p>
                  </a:txBody>
                  <a:tcPr anchor="ctr"/>
                </a:tc>
                <a:tc>
                  <a:txBody>
                    <a:bodyPr/>
                    <a:lstStyle/>
                    <a:p>
                      <a:pPr algn="ctr"/>
                      <a:r>
                        <a:rPr lang="en-US" sz="1200" b="1" spc="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0">
                          <a:solidFill>
                            <a:schemeClr val="tx1"/>
                          </a:solidFill>
                        </a:rPr>
                        <a:t>Text</a:t>
                      </a:r>
                    </a:p>
                  </a:txBody>
                  <a:tcPr anchor="ctr">
                    <a:solidFill>
                      <a:schemeClr val="bg2"/>
                    </a:solidFill>
                  </a:tcPr>
                </a:tc>
                <a:tc>
                  <a:txBody>
                    <a:bodyPr/>
                    <a:lstStyle/>
                    <a:p>
                      <a:pPr algn="ctr"/>
                      <a:endParaRPr lang="en-US" sz="1200">
                        <a:solidFill>
                          <a:schemeClr val="tx1"/>
                        </a:solidFill>
                      </a:endParaRPr>
                    </a:p>
                  </a:txBody>
                  <a:tcPr anchor="ctr">
                    <a:solidFill>
                      <a:srgbClr val="1AD3C5"/>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b="1">
                        <a:solidFill>
                          <a:srgbClr val="0B4A5D"/>
                        </a:solidFill>
                      </a:endParaRPr>
                    </a:p>
                  </a:txBody>
                  <a:tcPr anchor="ctr">
                    <a:solidFill>
                      <a:schemeClr val="bg2"/>
                    </a:solidFill>
                  </a:tcPr>
                </a:tc>
                <a:tc>
                  <a:txBody>
                    <a:bodyPr/>
                    <a:lstStyle/>
                    <a:p>
                      <a:pPr algn="ctr"/>
                      <a:r>
                        <a:rPr lang="en-US" sz="1200" b="1">
                          <a:solidFill>
                            <a:schemeClr val="bg1">
                              <a:lumMod val="10000"/>
                            </a:schemeClr>
                          </a:solidFill>
                        </a:rPr>
                        <a:t>Text</a:t>
                      </a: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468655932"/>
                  </a:ext>
                </a:extLst>
              </a:tr>
              <a:tr h="872136">
                <a:tc>
                  <a:txBody>
                    <a:bodyPr/>
                    <a:lstStyle/>
                    <a:p>
                      <a:pPr algn="ctr"/>
                      <a:endParaRPr lang="en-US" sz="1200">
                        <a:solidFill>
                          <a:schemeClr val="bg1"/>
                        </a:solidFill>
                      </a:endParaRPr>
                    </a:p>
                  </a:txBody>
                  <a:tcPr anchor="ctr">
                    <a:solidFill>
                      <a:schemeClr val="bg2"/>
                    </a:solidFill>
                  </a:tcPr>
                </a:tc>
                <a:tc>
                  <a:txBody>
                    <a:bodyPr/>
                    <a:lstStyle/>
                    <a:p>
                      <a:pPr algn="ctr"/>
                      <a:endParaRPr lang="en-US" sz="1200">
                        <a:solidFill>
                          <a:schemeClr val="tx1"/>
                        </a:solidFill>
                      </a:endParaRPr>
                    </a:p>
                  </a:txBody>
                  <a:tcPr anchor="ctr">
                    <a:solidFill>
                      <a:srgbClr val="1AD3C5"/>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algn="ctr"/>
                      <a:endParaRPr lang="en-US" sz="1200">
                        <a:solidFill>
                          <a:schemeClr val="bg1"/>
                        </a:solidFill>
                      </a:endParaRPr>
                    </a:p>
                  </a:txBody>
                  <a:tcPr anchor="ctr">
                    <a:solidFill>
                      <a:schemeClr val="bg2"/>
                    </a:solidFill>
                  </a:tcPr>
                </a:tc>
                <a:tc>
                  <a:txBody>
                    <a:bodyPr/>
                    <a:lstStyle/>
                    <a:p>
                      <a:pPr algn="ctr"/>
                      <a:endParaRPr lang="en-US" sz="1200">
                        <a:solidFill>
                          <a:schemeClr val="tx1"/>
                        </a:solidFill>
                      </a:endParaRPr>
                    </a:p>
                  </a:txBody>
                  <a:tcPr anchor="ctr">
                    <a:solidFill>
                      <a:srgbClr val="1AD3C5"/>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algn="ctr"/>
                      <a:endParaRPr lang="en-US" sz="1200">
                        <a:solidFill>
                          <a:schemeClr val="bg1"/>
                        </a:solidFill>
                      </a:endParaRPr>
                    </a:p>
                  </a:txBody>
                  <a:tcPr anchor="ctr">
                    <a:solidFill>
                      <a:schemeClr val="bg2"/>
                    </a:solidFill>
                  </a:tcPr>
                </a:tc>
                <a:tc>
                  <a:txBody>
                    <a:bodyPr/>
                    <a:lstStyle/>
                    <a:p>
                      <a:pPr algn="ctr"/>
                      <a:endParaRPr lang="en-US" sz="1200">
                        <a:solidFill>
                          <a:schemeClr val="tx1"/>
                        </a:solidFill>
                      </a:endParaRPr>
                    </a:p>
                  </a:txBody>
                  <a:tcPr anchor="ctr">
                    <a:solidFill>
                      <a:srgbClr val="1AD3C5"/>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algn="ctr"/>
                      <a:endParaRPr lang="en-US" sz="1200">
                        <a:solidFill>
                          <a:schemeClr val="bg1"/>
                        </a:solidFill>
                      </a:endParaRPr>
                    </a:p>
                  </a:txBody>
                  <a:tcPr anchor="ctr">
                    <a:solidFill>
                      <a:schemeClr val="bg2"/>
                    </a:solidFill>
                  </a:tcPr>
                </a:tc>
                <a:tc>
                  <a:txBody>
                    <a:bodyPr/>
                    <a:lstStyle/>
                    <a:p>
                      <a:pPr algn="ctr"/>
                      <a:endParaRPr lang="en-US" sz="1200">
                        <a:solidFill>
                          <a:schemeClr val="tx1"/>
                        </a:solidFill>
                      </a:endParaRPr>
                    </a:p>
                  </a:txBody>
                  <a:tcPr anchor="ctr">
                    <a:solidFill>
                      <a:srgbClr val="1AD3C5"/>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3405803" y="1047264"/>
            <a:ext cx="302598" cy="5054541"/>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7132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rgbClr val="0ED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320563" y="5987733"/>
            <a:ext cx="170478" cy="170478"/>
          </a:xfrm>
          <a:prstGeom prst="ellipse">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431800" y="454706"/>
            <a:ext cx="8160911" cy="461062"/>
          </a:xfrm>
          <a:prstGeom prst="rect">
            <a:avLst/>
          </a:prstGeom>
        </p:spPr>
        <p:txBody>
          <a:bodyPr lIns="0" tIns="0" rIns="0" bIns="0"/>
          <a:lstStyle>
            <a:lvl1pPr>
              <a:defRPr sz="3600" b="1" i="0">
                <a:latin typeface="Source Serif Pro SemiBold" panose="02040603050405020204" pitchFamily="18" charset="0"/>
                <a:ea typeface="Source Serif Pro SemiBold" panose="02040603050405020204" pitchFamily="18" charset="0"/>
                <a:cs typeface="Arial" panose="020B0604020202020204" pitchFamily="34" charset="0"/>
              </a:defRPr>
            </a:lvl1pPr>
          </a:lstStyle>
          <a:p>
            <a:r>
              <a:rPr lang="en-US" b="0">
                <a:latin typeface="Arial" panose="020B0604020202020204" pitchFamily="34" charset="0"/>
              </a:rPr>
              <a:t>12 Month 2021 Project 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3023371" y="6269387"/>
            <a:ext cx="994633" cy="276999"/>
          </a:xfrm>
          <a:prstGeom prst="rect">
            <a:avLst/>
          </a:prstGeom>
          <a:noFill/>
        </p:spPr>
        <p:txBody>
          <a:bodyPr wrap="square" rtlCol="0">
            <a:spAutoFit/>
          </a:bodyPr>
          <a:lstStyle/>
          <a:p>
            <a:r>
              <a:rPr lang="en-US" sz="1200" b="1">
                <a:solidFill>
                  <a:schemeClr val="bg1">
                    <a:lumMod val="10000"/>
                  </a:schemeClr>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7342301" y="6279843"/>
            <a:ext cx="911935" cy="276999"/>
          </a:xfrm>
          <a:prstGeom prst="rect">
            <a:avLst/>
          </a:prstGeom>
          <a:noFill/>
        </p:spPr>
        <p:txBody>
          <a:bodyPr wrap="square" rtlCol="0">
            <a:spAutoFit/>
          </a:bodyPr>
          <a:lstStyle/>
          <a:p>
            <a:pPr algn="r"/>
            <a:r>
              <a:rPr lang="en-US" sz="1200" b="1">
                <a:solidFill>
                  <a:schemeClr val="bg1">
                    <a:lumMod val="10000"/>
                  </a:schemeClr>
                </a:solidFill>
              </a:rPr>
              <a:t>Deadline</a:t>
            </a:r>
          </a:p>
        </p:txBody>
      </p:sp>
    </p:spTree>
    <p:extLst>
      <p:ext uri="{BB962C8B-B14F-4D97-AF65-F5344CB8AC3E}">
        <p14:creationId xmlns:p14="http://schemas.microsoft.com/office/powerpoint/2010/main" val="2106823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391920" y="1641474"/>
            <a:ext cx="9418320" cy="3601085"/>
          </a:xfrm>
          <a:prstGeom prst="rect">
            <a:avLst/>
          </a:prstGeom>
          <a:ln w="28575">
            <a:solidFill>
              <a:srgbClr val="005492"/>
            </a:solidFill>
          </a:ln>
        </p:spPr>
        <p:txBody>
          <a:bodyPr anchor="ctr"/>
          <a:lstStyle>
            <a:lvl1pPr algn="ctr">
              <a:lnSpc>
                <a:spcPct val="100000"/>
              </a:lnSpc>
              <a:buFontTx/>
              <a:buNone/>
              <a:defRPr sz="3600" b="1" i="1">
                <a:solidFill>
                  <a:schemeClr val="tx1"/>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a:t>Quote for inspiration</a:t>
            </a:r>
          </a:p>
        </p:txBody>
      </p:sp>
      <p:sp>
        <p:nvSpPr>
          <p:cNvPr id="2" name="Slide Number Placeholder 12">
            <a:extLst>
              <a:ext uri="{FF2B5EF4-FFF2-40B4-BE49-F238E27FC236}">
                <a16:creationId xmlns:a16="http://schemas.microsoft.com/office/drawing/2014/main" id="{77571543-D303-3DDC-5830-8F685EFEF6B4}"/>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B6D1CB1D-634A-53D4-638C-2EEF7ABAD7E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white background&#10;&#10;Description automatically generated">
            <a:extLst>
              <a:ext uri="{FF2B5EF4-FFF2-40B4-BE49-F238E27FC236}">
                <a16:creationId xmlns:a16="http://schemas.microsoft.com/office/drawing/2014/main" id="{B3A49A3B-2036-F25E-875F-1CFE2B50DA96}"/>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pic>
        <p:nvPicPr>
          <p:cNvPr id="5" name="Picture 4" descr="A black and orange rectangles&#10;&#10;Description automatically generated">
            <a:extLst>
              <a:ext uri="{FF2B5EF4-FFF2-40B4-BE49-F238E27FC236}">
                <a16:creationId xmlns:a16="http://schemas.microsoft.com/office/drawing/2014/main" id="{A1452896-5242-E844-058E-D4F41BA5D2D1}"/>
              </a:ext>
            </a:extLst>
          </p:cNvPr>
          <p:cNvPicPr>
            <a:picLocks noChangeAspect="1"/>
          </p:cNvPicPr>
          <p:nvPr userDrawn="1"/>
        </p:nvPicPr>
        <p:blipFill>
          <a:blip r:embed="rId3"/>
          <a:stretch>
            <a:fillRect/>
          </a:stretch>
        </p:blipFill>
        <p:spPr>
          <a:xfrm>
            <a:off x="5718174" y="1220708"/>
            <a:ext cx="755777" cy="808506"/>
          </a:xfrm>
          <a:prstGeom prst="rect">
            <a:avLst/>
          </a:prstGeom>
        </p:spPr>
      </p:pic>
    </p:spTree>
    <p:extLst>
      <p:ext uri="{BB962C8B-B14F-4D97-AF65-F5344CB8AC3E}">
        <p14:creationId xmlns:p14="http://schemas.microsoft.com/office/powerpoint/2010/main" val="1384321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2869030" y="2612819"/>
            <a:ext cx="6086474" cy="425860"/>
          </a:xfrm>
          <a:prstGeom prst="rect">
            <a:avLst/>
          </a:prstGeom>
        </p:spPr>
        <p:txBody>
          <a:bodyPr/>
          <a:lstStyle>
            <a:lvl1pPr algn="ctr">
              <a:buFontTx/>
              <a:buNone/>
              <a:defRPr sz="2800" b="1" i="0">
                <a:solidFill>
                  <a:srgbClr val="DC003B"/>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2869029" y="3211512"/>
            <a:ext cx="6086914" cy="434975"/>
          </a:xfrm>
          <a:prstGeom prst="rect">
            <a:avLst/>
          </a:prstGeom>
        </p:spPr>
        <p:txBody>
          <a:bodyPr/>
          <a:lstStyle>
            <a:lvl1pPr algn="ct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a:t>Text here</a:t>
            </a:r>
          </a:p>
        </p:txBody>
      </p:sp>
      <p:sp>
        <p:nvSpPr>
          <p:cNvPr id="6" name="Text Placeholder 5">
            <a:extLst>
              <a:ext uri="{FF2B5EF4-FFF2-40B4-BE49-F238E27FC236}">
                <a16:creationId xmlns:a16="http://schemas.microsoft.com/office/drawing/2014/main" id="{0E4D509E-0760-E74B-937B-EBB4E98449FB}"/>
              </a:ext>
            </a:extLst>
          </p:cNvPr>
          <p:cNvSpPr>
            <a:spLocks noGrp="1"/>
          </p:cNvSpPr>
          <p:nvPr>
            <p:ph type="body" sz="quarter" idx="13"/>
          </p:nvPr>
        </p:nvSpPr>
        <p:spPr>
          <a:xfrm>
            <a:off x="2869029" y="3819320"/>
            <a:ext cx="6086475" cy="503237"/>
          </a:xfrm>
          <a:prstGeom prst="rect">
            <a:avLst/>
          </a:prstGeom>
        </p:spPr>
        <p:txBody>
          <a:bodyPr/>
          <a:lstStyle>
            <a:lvl1pPr marL="0" indent="0" algn="ctr">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edit Master text styles</a:t>
            </a:r>
          </a:p>
        </p:txBody>
      </p:sp>
    </p:spTree>
    <p:extLst>
      <p:ext uri="{BB962C8B-B14F-4D97-AF65-F5344CB8AC3E}">
        <p14:creationId xmlns:p14="http://schemas.microsoft.com/office/powerpoint/2010/main" val="1650547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Blue text on a white background&#10;&#10;Description automatically generated">
            <a:extLst>
              <a:ext uri="{FF2B5EF4-FFF2-40B4-BE49-F238E27FC236}">
                <a16:creationId xmlns:a16="http://schemas.microsoft.com/office/drawing/2014/main" id="{80E107F0-E0E0-2F31-E714-010176A92180}"/>
              </a:ext>
            </a:extLst>
          </p:cNvPr>
          <p:cNvPicPr>
            <a:picLocks noChangeAspect="1"/>
          </p:cNvPicPr>
          <p:nvPr userDrawn="1"/>
        </p:nvPicPr>
        <p:blipFill>
          <a:blip r:embed="rId2"/>
          <a:stretch>
            <a:fillRect/>
          </a:stretch>
        </p:blipFill>
        <p:spPr>
          <a:xfrm>
            <a:off x="2209800" y="2682353"/>
            <a:ext cx="7772400" cy="1493296"/>
          </a:xfrm>
          <a:prstGeom prst="rect">
            <a:avLst/>
          </a:prstGeom>
        </p:spPr>
      </p:pic>
    </p:spTree>
    <p:extLst>
      <p:ext uri="{BB962C8B-B14F-4D97-AF65-F5344CB8AC3E}">
        <p14:creationId xmlns:p14="http://schemas.microsoft.com/office/powerpoint/2010/main" val="1979177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descr="Logo, company name&#10;&#10;Description automatically generated">
            <a:extLst>
              <a:ext uri="{FF2B5EF4-FFF2-40B4-BE49-F238E27FC236}">
                <a16:creationId xmlns:a16="http://schemas.microsoft.com/office/drawing/2014/main" id="{09AD6ECB-969E-A74C-B3BB-56F63921A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8190" y="2801620"/>
            <a:ext cx="2330450" cy="870475"/>
          </a:xfrm>
          <a:prstGeom prst="rect">
            <a:avLst/>
          </a:prstGeom>
        </p:spPr>
      </p:pic>
    </p:spTree>
    <p:extLst>
      <p:ext uri="{BB962C8B-B14F-4D97-AF65-F5344CB8AC3E}">
        <p14:creationId xmlns:p14="http://schemas.microsoft.com/office/powerpoint/2010/main" val="208729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714703" y="1826229"/>
            <a:ext cx="3762048" cy="928306"/>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714703" y="681038"/>
            <a:ext cx="3762048" cy="92830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Agenda</a:t>
            </a:r>
          </a:p>
        </p:txBody>
      </p:sp>
      <p:sp>
        <p:nvSpPr>
          <p:cNvPr id="6" name="Text Placeholder 2">
            <a:extLst>
              <a:ext uri="{FF2B5EF4-FFF2-40B4-BE49-F238E27FC236}">
                <a16:creationId xmlns:a16="http://schemas.microsoft.com/office/drawing/2014/main" id="{B7733069-2C87-144C-8EF4-E64E3F05E1D5}"/>
              </a:ext>
            </a:extLst>
          </p:cNvPr>
          <p:cNvSpPr>
            <a:spLocks noGrp="1"/>
          </p:cNvSpPr>
          <p:nvPr>
            <p:ph type="body" idx="1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Tree>
    <p:extLst>
      <p:ext uri="{BB962C8B-B14F-4D97-AF65-F5344CB8AC3E}">
        <p14:creationId xmlns:p14="http://schemas.microsoft.com/office/powerpoint/2010/main" val="346582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714703" y="681038"/>
            <a:ext cx="3762048"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Appendix</a:t>
            </a:r>
          </a:p>
        </p:txBody>
      </p:sp>
    </p:spTree>
    <p:extLst>
      <p:ext uri="{BB962C8B-B14F-4D97-AF65-F5344CB8AC3E}">
        <p14:creationId xmlns:p14="http://schemas.microsoft.com/office/powerpoint/2010/main" val="390932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1AD3C5"/>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Contact</a:t>
            </a:r>
          </a:p>
        </p:txBody>
      </p:sp>
    </p:spTree>
    <p:extLst>
      <p:ext uri="{BB962C8B-B14F-4D97-AF65-F5344CB8AC3E}">
        <p14:creationId xmlns:p14="http://schemas.microsoft.com/office/powerpoint/2010/main" val="2760786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4EC447-3F90-2EB5-C88C-D26F2DF6A5D3}"/>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Header</a:t>
            </a:r>
          </a:p>
        </p:txBody>
      </p:sp>
    </p:spTree>
    <p:extLst>
      <p:ext uri="{BB962C8B-B14F-4D97-AF65-F5344CB8AC3E}">
        <p14:creationId xmlns:p14="http://schemas.microsoft.com/office/powerpoint/2010/main" val="48785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05492"/>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a:t>Header</a:t>
            </a:r>
          </a:p>
        </p:txBody>
      </p:sp>
      <p:sp>
        <p:nvSpPr>
          <p:cNvPr id="3" name="Text Placeholder 2">
            <a:extLst>
              <a:ext uri="{FF2B5EF4-FFF2-40B4-BE49-F238E27FC236}">
                <a16:creationId xmlns:a16="http://schemas.microsoft.com/office/drawing/2014/main" id="{1111AD49-36A5-4A40-B9F6-8296FFCC231D}"/>
              </a:ext>
            </a:extLst>
          </p:cNvPr>
          <p:cNvSpPr>
            <a:spLocks noGrp="1"/>
          </p:cNvSpPr>
          <p:nvPr>
            <p:ph type="body" sz="quarter" idx="12"/>
          </p:nvPr>
        </p:nvSpPr>
        <p:spPr>
          <a:xfrm>
            <a:off x="1822450" y="2654300"/>
            <a:ext cx="8372475" cy="36353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buClr>
                <a:srgbClr val="04A299"/>
              </a:buClr>
              <a:buSzPct val="125000"/>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buClr>
                <a:srgbClr val="0ED882"/>
              </a:buClr>
              <a:buSzPct val="90000"/>
              <a:buFont typeface="Wingdings" pitchFamily="2" charset="2"/>
              <a:buChar char="§"/>
              <a:tabLst>
                <a:tab pos="457200" algn="l"/>
              </a:tabLst>
              <a:defRPr sz="1600"/>
            </a:lvl4pPr>
            <a:lvl5pPr marL="914400" indent="-228600" defTabSz="457200">
              <a:lnSpc>
                <a:spcPct val="100000"/>
              </a:lnSpc>
              <a:spcBef>
                <a:spcPts val="0"/>
              </a:spcBef>
              <a:spcAft>
                <a:spcPts val="0"/>
              </a:spcAft>
              <a:buSzPct val="80000"/>
              <a:buFont typeface="Wingdings" pitchFamily="2" charset="2"/>
              <a:buChar char="Ø"/>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Blue text on a white background&#10;&#10;Description automatically generated">
            <a:extLst>
              <a:ext uri="{FF2B5EF4-FFF2-40B4-BE49-F238E27FC236}">
                <a16:creationId xmlns:a16="http://schemas.microsoft.com/office/drawing/2014/main" id="{BDACC15F-086C-C1C9-B973-A2FB9A3312E4}"/>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3919489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18F46FE-795A-B143-B2C5-0F05750D254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18AAAA3-7B04-DB4C-B0E3-B27A4E07C1A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C831B42-6A96-8343-B321-3BD5662A090C}"/>
              </a:ext>
            </a:extLst>
          </p:cNvPr>
          <p:cNvSpPr>
            <a:spLocks noGrp="1"/>
          </p:cNvSpPr>
          <p:nvPr>
            <p:ph type="body" sz="quarter" idx="10" hasCustomPrompt="1"/>
          </p:nvPr>
        </p:nvSpPr>
        <p:spPr>
          <a:xfrm>
            <a:off x="703385" y="219247"/>
            <a:ext cx="10412289" cy="914960"/>
          </a:xfrm>
          <a:prstGeom prst="rect">
            <a:avLst/>
          </a:prstGeom>
        </p:spPr>
        <p:txBody>
          <a:bodyPr lIns="0" tIns="0" rIns="0" bIns="0" anchor="ctr"/>
          <a:lstStyle>
            <a:lvl1pPr marL="0" indent="0">
              <a:spcBef>
                <a:spcPts val="0"/>
              </a:spcBef>
              <a:buFontTx/>
              <a:buNone/>
              <a:defRPr sz="3600" b="1" i="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2pPr>
            <a:lvl3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3pPr>
            <a:lvl4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4pPr>
            <a:lvl5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a:t>One column text and callout</a:t>
            </a:r>
          </a:p>
        </p:txBody>
      </p:sp>
      <p:sp>
        <p:nvSpPr>
          <p:cNvPr id="6" name="Text Placeholder 5">
            <a:extLst>
              <a:ext uri="{FF2B5EF4-FFF2-40B4-BE49-F238E27FC236}">
                <a16:creationId xmlns:a16="http://schemas.microsoft.com/office/drawing/2014/main" id="{464D0080-4968-C147-9D17-404A557BFA4C}"/>
              </a:ext>
            </a:extLst>
          </p:cNvPr>
          <p:cNvSpPr>
            <a:spLocks noGrp="1"/>
          </p:cNvSpPr>
          <p:nvPr>
            <p:ph type="body" sz="quarter" idx="11" hasCustomPrompt="1"/>
          </p:nvPr>
        </p:nvSpPr>
        <p:spPr>
          <a:xfrm>
            <a:off x="703385" y="2509520"/>
            <a:ext cx="3106615" cy="2946718"/>
          </a:xfrm>
          <a:prstGeom prst="rect">
            <a:avLst/>
          </a:prstGeom>
        </p:spPr>
        <p:txBody>
          <a:bodyPr lIns="0" tIns="0" rIns="0" bIns="0"/>
          <a:lstStyle>
            <a:lvl1pPr marL="0" indent="0" defTabSz="457200">
              <a:lnSpc>
                <a:spcPct val="100000"/>
              </a:lnSpc>
              <a:spcBef>
                <a:spcPts val="0"/>
              </a:spcBef>
              <a:buFontTx/>
              <a:buNone/>
              <a:tabLst>
                <a:tab pos="457200" algn="l"/>
              </a:tabLst>
              <a:defRPr sz="2000" b="1"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Callout</a:t>
            </a:r>
          </a:p>
          <a:p>
            <a:pPr lvl="0"/>
            <a:r>
              <a:rPr lang="en-US" err="1"/>
              <a:t>Aliciatur</a:t>
            </a:r>
            <a:r>
              <a:rPr lang="en-US"/>
              <a:t>? 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a:t>
            </a:r>
          </a:p>
        </p:txBody>
      </p:sp>
      <p:sp>
        <p:nvSpPr>
          <p:cNvPr id="9" name="Text Placeholder 8">
            <a:extLst>
              <a:ext uri="{FF2B5EF4-FFF2-40B4-BE49-F238E27FC236}">
                <a16:creationId xmlns:a16="http://schemas.microsoft.com/office/drawing/2014/main" id="{FD093A76-C7FB-4B4D-A592-4CFB7C16D94C}"/>
              </a:ext>
            </a:extLst>
          </p:cNvPr>
          <p:cNvSpPr>
            <a:spLocks noGrp="1"/>
          </p:cNvSpPr>
          <p:nvPr>
            <p:ph type="body" sz="quarter" idx="12" hasCustomPrompt="1"/>
          </p:nvPr>
        </p:nvSpPr>
        <p:spPr>
          <a:xfrm>
            <a:off x="4530724" y="2509838"/>
            <a:ext cx="6584950" cy="568325"/>
          </a:xfrm>
          <a:prstGeom prst="rect">
            <a:avLst/>
          </a:prstGeom>
        </p:spPr>
        <p:txBody>
          <a:bodyPr lIns="0" tIns="0" rIns="0" bIns="0"/>
          <a:lstStyle>
            <a:lvl1pPr marL="0" indent="0">
              <a:spcBef>
                <a:spcPts val="0"/>
              </a:spcBef>
              <a:buFontTx/>
              <a:buNone/>
              <a:defRPr sz="2400" b="1" i="0">
                <a:solidFill>
                  <a:srgbClr val="005492"/>
                </a:solidFill>
                <a:latin typeface="Arial" panose="020B0604020202020204" pitchFamily="34" charset="0"/>
                <a:cs typeface="Arial" panose="020B0604020202020204" pitchFamily="34" charset="0"/>
              </a:defRPr>
            </a:lvl1pPr>
            <a:lvl2pPr marL="0" indent="0">
              <a:spcBef>
                <a:spcPts val="0"/>
              </a:spcBef>
              <a:buFontTx/>
              <a:buNone/>
              <a:defRPr b="1" i="0">
                <a:solidFill>
                  <a:srgbClr val="04A299"/>
                </a:solidFill>
                <a:latin typeface="Arial" panose="020B0604020202020204" pitchFamily="34" charset="0"/>
                <a:cs typeface="Arial" panose="020B0604020202020204" pitchFamily="34" charset="0"/>
              </a:defRPr>
            </a:lvl2pPr>
            <a:lvl3pPr marL="0" indent="0">
              <a:spcBef>
                <a:spcPts val="0"/>
              </a:spcBef>
              <a:buFontTx/>
              <a:buNone/>
              <a:defRPr b="1" i="0">
                <a:solidFill>
                  <a:srgbClr val="04A299"/>
                </a:solidFill>
                <a:latin typeface="Arial" panose="020B0604020202020204" pitchFamily="34" charset="0"/>
                <a:cs typeface="Arial" panose="020B0604020202020204" pitchFamily="34" charset="0"/>
              </a:defRPr>
            </a:lvl3pPr>
            <a:lvl4pPr marL="0" indent="0">
              <a:spcBef>
                <a:spcPts val="0"/>
              </a:spcBef>
              <a:buFontTx/>
              <a:buNone/>
              <a:defRPr b="1" i="0">
                <a:solidFill>
                  <a:srgbClr val="04A299"/>
                </a:solidFill>
                <a:latin typeface="Arial" panose="020B0604020202020204" pitchFamily="34" charset="0"/>
                <a:cs typeface="Arial" panose="020B0604020202020204" pitchFamily="34" charset="0"/>
              </a:defRPr>
            </a:lvl4pPr>
            <a:lvl5pPr marL="0" indent="0">
              <a:spcBef>
                <a:spcPts val="0"/>
              </a:spcBef>
              <a:buFontTx/>
              <a:buNone/>
              <a:defRPr b="1" i="0">
                <a:solidFill>
                  <a:srgbClr val="04A299"/>
                </a:solidFill>
                <a:latin typeface="Arial" panose="020B0604020202020204" pitchFamily="34" charset="0"/>
                <a:cs typeface="Arial" panose="020B0604020202020204" pitchFamily="34" charset="0"/>
              </a:defRPr>
            </a:lvl5pPr>
          </a:lstStyle>
          <a:p>
            <a:pPr lvl="0"/>
            <a:r>
              <a:rPr lang="en-US"/>
              <a:t>Header</a:t>
            </a:r>
          </a:p>
        </p:txBody>
      </p:sp>
      <p:sp>
        <p:nvSpPr>
          <p:cNvPr id="5" name="Text Placeholder 4">
            <a:extLst>
              <a:ext uri="{FF2B5EF4-FFF2-40B4-BE49-F238E27FC236}">
                <a16:creationId xmlns:a16="http://schemas.microsoft.com/office/drawing/2014/main" id="{203CAA0C-C32F-E943-A591-90ABA5DF0D31}"/>
              </a:ext>
            </a:extLst>
          </p:cNvPr>
          <p:cNvSpPr>
            <a:spLocks noGrp="1"/>
          </p:cNvSpPr>
          <p:nvPr>
            <p:ph type="body" sz="quarter" idx="13"/>
          </p:nvPr>
        </p:nvSpPr>
        <p:spPr>
          <a:xfrm>
            <a:off x="4530725" y="3233738"/>
            <a:ext cx="6584950" cy="27209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Blue text on a white background&#10;&#10;Description automatically generated">
            <a:extLst>
              <a:ext uri="{FF2B5EF4-FFF2-40B4-BE49-F238E27FC236}">
                <a16:creationId xmlns:a16="http://schemas.microsoft.com/office/drawing/2014/main" id="{9ABDA50C-C818-8C1D-428B-D2A2D98DFE79}"/>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128359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703385" y="219247"/>
            <a:ext cx="8994798" cy="930103"/>
          </a:xfrm>
          <a:prstGeom prst="rect">
            <a:avLst/>
          </a:prstGeom>
        </p:spPr>
        <p:txBody>
          <a:bodyPr lIns="0" tIns="0" rIns="0" bIns="0" anchor="ctr"/>
          <a:lstStyle>
            <a:lvl1pPr marL="0" indent="0">
              <a:lnSpc>
                <a:spcPct val="90000"/>
              </a:lnSpc>
              <a:spcBef>
                <a:spcPts val="0"/>
              </a:spcBef>
              <a:buFontTx/>
              <a:buNone/>
              <a:defRPr sz="3600" b="1" i="0">
                <a:solidFill>
                  <a:srgbClr val="00549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703385" y="2139950"/>
            <a:ext cx="3646365" cy="3678238"/>
          </a:xfrm>
          <a:prstGeom prst="rect">
            <a:avLst/>
          </a:prstGeom>
        </p:spPr>
        <p:txBody>
          <a:bodyPr lIns="0" tIns="0" rIns="0" bIns="0"/>
          <a:lstStyle>
            <a:lvl1pPr marL="0" indent="0" defTabSz="457200">
              <a:lnSpc>
                <a:spcPct val="100000"/>
              </a:lnSpc>
              <a:spcBef>
                <a:spcPts val="0"/>
              </a:spcBef>
              <a:spcAft>
                <a:spcPts val="0"/>
              </a:spcAft>
              <a:buFontTx/>
              <a:buNone/>
              <a:tabLst>
                <a:tab pos="457200" algn="l"/>
              </a:tabLst>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a:p>
        </p:txBody>
      </p:sp>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 name="Picture 1" descr="Blue text on a white background&#10;&#10;Description automatically generated">
            <a:extLst>
              <a:ext uri="{FF2B5EF4-FFF2-40B4-BE49-F238E27FC236}">
                <a16:creationId xmlns:a16="http://schemas.microsoft.com/office/drawing/2014/main" id="{D16B9609-A604-6D8E-EFE8-B5BEF05D1FD0}"/>
              </a:ext>
            </a:extLst>
          </p:cNvPr>
          <p:cNvPicPr>
            <a:picLocks noChangeAspect="1"/>
          </p:cNvPicPr>
          <p:nvPr userDrawn="1"/>
        </p:nvPicPr>
        <p:blipFill rotWithShape="1">
          <a:blip r:embed="rId2"/>
          <a:srcRect t="7214" r="84527" b="10255"/>
          <a:stretch/>
        </p:blipFill>
        <p:spPr>
          <a:xfrm>
            <a:off x="11265361" y="102204"/>
            <a:ext cx="356066" cy="364895"/>
          </a:xfrm>
          <a:prstGeom prst="rect">
            <a:avLst/>
          </a:prstGeom>
        </p:spPr>
      </p:pic>
    </p:spTree>
    <p:extLst>
      <p:ext uri="{BB962C8B-B14F-4D97-AF65-F5344CB8AC3E}">
        <p14:creationId xmlns:p14="http://schemas.microsoft.com/office/powerpoint/2010/main" val="6930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68696"/>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65" r:id="rId3"/>
    <p:sldLayoutId id="2147483666" r:id="rId4"/>
    <p:sldLayoutId id="2147483667" r:id="rId5"/>
    <p:sldLayoutId id="2147483669" r:id="rId6"/>
    <p:sldLayoutId id="2147483676" r:id="rId7"/>
    <p:sldLayoutId id="2147483675" r:id="rId8"/>
    <p:sldLayoutId id="2147483678" r:id="rId9"/>
    <p:sldLayoutId id="2147483650" r:id="rId10"/>
    <p:sldLayoutId id="2147483690" r:id="rId11"/>
    <p:sldLayoutId id="2147483652" r:id="rId12"/>
    <p:sldLayoutId id="2147483677" r:id="rId13"/>
    <p:sldLayoutId id="2147483655" r:id="rId14"/>
    <p:sldLayoutId id="2147483657" r:id="rId15"/>
    <p:sldLayoutId id="2147483654" r:id="rId16"/>
    <p:sldLayoutId id="2147483653" r:id="rId17"/>
    <p:sldLayoutId id="2147483656" r:id="rId18"/>
    <p:sldLayoutId id="2147483658" r:id="rId19"/>
    <p:sldLayoutId id="2147483679" r:id="rId20"/>
    <p:sldLayoutId id="2147483687" r:id="rId21"/>
    <p:sldLayoutId id="2147483685" r:id="rId22"/>
    <p:sldLayoutId id="2147483684" r:id="rId23"/>
    <p:sldLayoutId id="2147483686" r:id="rId24"/>
    <p:sldLayoutId id="2147483671" r:id="rId25"/>
    <p:sldLayoutId id="2147483672" r:id="rId26"/>
    <p:sldLayoutId id="2147483683" r:id="rId27"/>
    <p:sldLayoutId id="2147483674" r:id="rId2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s://youtu.be/WtzbL2EqGeI" TargetMode="External"/><Relationship Id="rId3" Type="http://schemas.openxmlformats.org/officeDocument/2006/relationships/hyperlink" Target="https://youtu.be/HpACamcEZtY" TargetMode="External"/><Relationship Id="rId7" Type="http://schemas.openxmlformats.org/officeDocument/2006/relationships/hyperlink" Target="https://acl.gov/sites/default/files/Direct%20Care%20Workforce/BPCx_NCOA_Presentation_4-25.pdf"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hyperlink" Target="https://www.youtube.com/watch?v=m3xj9pygK78" TargetMode="External"/><Relationship Id="rId11" Type="http://schemas.openxmlformats.org/officeDocument/2006/relationships/hyperlink" Target="https://www.youtube.com/watch?v=YZQw8lY38Bw" TargetMode="External"/><Relationship Id="rId5" Type="http://schemas.openxmlformats.org/officeDocument/2006/relationships/hyperlink" Target="https://acl.gov/sites/default/files/Direct%20Care%20Workforce/DCW_Strategies_Center_March_7_Webinar_508.pdf" TargetMode="External"/><Relationship Id="rId10" Type="http://schemas.openxmlformats.org/officeDocument/2006/relationships/hyperlink" Target="https://www.youtube.com/watch?v=fyHB6Nb31qM" TargetMode="External"/><Relationship Id="rId4" Type="http://schemas.openxmlformats.org/officeDocument/2006/relationships/hyperlink" Target="https://youtu.be/IYzwSdnaI2w" TargetMode="External"/><Relationship Id="rId9" Type="http://schemas.openxmlformats.org/officeDocument/2006/relationships/hyperlink" Target="https://acl.gov/sites/default/files/Direct%20Care%20Workforce/DCW_Strategies_Center_May_21_Webinar_Slides_508.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hyperlink" Target="mailto:jdavis@rockingstonegroup.co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rockingstonegroup.com/" TargetMode="External"/><Relationship Id="rId5" Type="http://schemas.openxmlformats.org/officeDocument/2006/relationships/hyperlink" Target="mailto:jlampert@rockingstonegroup.com" TargetMode="External"/><Relationship Id="rId4" Type="http://schemas.openxmlformats.org/officeDocument/2006/relationships/hyperlink" Target="mailto:hglassberg@rockingstonegroup.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directcareworkforce@ncoa.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s.alchemer.com/s3/PLC-Webinar-1-29-Feedback-For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hyperlink" Target="mailto:directcareworkforce@ncoa.org" TargetMode="Externa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cl.gov/DCWcenter" TargetMode="Externa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95B71F2-BA9C-9A08-3208-D0915F5C2257}"/>
              </a:ext>
            </a:extLst>
          </p:cNvPr>
          <p:cNvSpPr txBox="1">
            <a:spLocks noGrp="1"/>
          </p:cNvSpPr>
          <p:nvPr>
            <p:ph type="title" idx="4294967295"/>
          </p:nvPr>
        </p:nvSpPr>
        <p:spPr>
          <a:xfrm>
            <a:off x="542602" y="832586"/>
            <a:ext cx="11267479" cy="191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0"/>
              </a:spcBef>
              <a:buFontTx/>
              <a:buNone/>
              <a:defRPr sz="5400" b="1" i="0" kern="1200">
                <a:solidFill>
                  <a:schemeClr val="bg1"/>
                </a:solidFill>
                <a:latin typeface="Source Serif Pro" panose="02040603050405020204" pitchFamily="18" charset="0"/>
                <a:ea typeface="Source Serif Pro" panose="02040603050405020204" pitchFamily="18" charset="0"/>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defRPr/>
            </a:pPr>
            <a:r>
              <a:rPr lang="en-US" sz="4400" dirty="0">
                <a:latin typeface="+mj-lt"/>
                <a:ea typeface="Source Serif Pro"/>
                <a:cs typeface="Futura Medium"/>
              </a:rPr>
              <a:t>Innovation in the Direct Care Workforce: Unlocking Success through </a:t>
            </a:r>
            <a:br>
              <a:rPr lang="en-US" sz="4400" dirty="0">
                <a:latin typeface="+mj-lt"/>
                <a:ea typeface="Source Serif Pro"/>
                <a:cs typeface="Futura Medium"/>
              </a:rPr>
            </a:br>
            <a:r>
              <a:rPr lang="en-US" sz="4400" dirty="0">
                <a:latin typeface="+mj-lt"/>
                <a:ea typeface="Source Serif Pro"/>
                <a:cs typeface="Futura Medium"/>
              </a:rPr>
              <a:t>Peer-Learning Collaboratives (PLCs)</a:t>
            </a:r>
            <a:endParaRPr lang="en-US" sz="2400" b="0" i="0" u="none" strike="noStrike" kern="1200" cap="none" spc="0" normalizeH="0" baseline="0" noProof="0" dirty="0">
              <a:ln>
                <a:noFill/>
              </a:ln>
              <a:effectLst/>
              <a:uLnTx/>
              <a:uFillTx/>
              <a:latin typeface="+mj-lt"/>
              <a:ea typeface="Source Serif Pro"/>
              <a:cs typeface="Futura Medium"/>
            </a:endParaRPr>
          </a:p>
        </p:txBody>
      </p:sp>
      <p:sp>
        <p:nvSpPr>
          <p:cNvPr id="2" name="Rectangle 1">
            <a:extLst>
              <a:ext uri="{FF2B5EF4-FFF2-40B4-BE49-F238E27FC236}">
                <a16:creationId xmlns:a16="http://schemas.microsoft.com/office/drawing/2014/main" id="{92D40435-146B-557D-201C-23E8AF68A31D}"/>
              </a:ext>
              <a:ext uri="{C183D7F6-B498-43B3-948B-1728B52AA6E4}">
                <adec:decorative xmlns:adec="http://schemas.microsoft.com/office/drawing/2017/decorative" val="1"/>
              </a:ext>
            </a:extLst>
          </p:cNvPr>
          <p:cNvSpPr/>
          <p:nvPr/>
        </p:nvSpPr>
        <p:spPr>
          <a:xfrm>
            <a:off x="0" y="4662152"/>
            <a:ext cx="12192000" cy="219584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9C0DF4-D11D-9C09-4D51-955C5C9B08C0}"/>
              </a:ext>
            </a:extLst>
          </p:cNvPr>
          <p:cNvSpPr txBox="1"/>
          <p:nvPr/>
        </p:nvSpPr>
        <p:spPr>
          <a:xfrm>
            <a:off x="3045070" y="2963755"/>
            <a:ext cx="6101860" cy="461665"/>
          </a:xfrm>
          <a:prstGeom prst="rect">
            <a:avLst/>
          </a:prstGeom>
          <a:noFill/>
        </p:spPr>
        <p:txBody>
          <a:bodyPr wrap="square">
            <a:spAutoFit/>
          </a:bodyPr>
          <a:lstStyle/>
          <a:p>
            <a:pPr algn="ctr"/>
            <a:r>
              <a:rPr kumimoji="0" lang="en-US" sz="2400" b="0" i="0" u="none" strike="noStrike" kern="1200" cap="none" spc="0" normalizeH="0" baseline="0" noProof="0" dirty="0">
                <a:ln>
                  <a:noFill/>
                </a:ln>
                <a:solidFill>
                  <a:schemeClr val="bg1"/>
                </a:solidFill>
                <a:effectLst/>
                <a:uLnTx/>
                <a:uFillTx/>
                <a:latin typeface="Arial" panose="020B0604020202020204"/>
                <a:ea typeface="Source Serif Pro"/>
                <a:cs typeface="Futura Medium"/>
              </a:rPr>
              <a:t>January 29, 2025</a:t>
            </a:r>
            <a:endParaRPr lang="en-US" dirty="0">
              <a:solidFill>
                <a:schemeClr val="bg1"/>
              </a:solidFill>
            </a:endParaRPr>
          </a:p>
        </p:txBody>
      </p:sp>
      <p:sp>
        <p:nvSpPr>
          <p:cNvPr id="9" name="TextBox 8">
            <a:extLst>
              <a:ext uri="{FF2B5EF4-FFF2-40B4-BE49-F238E27FC236}">
                <a16:creationId xmlns:a16="http://schemas.microsoft.com/office/drawing/2014/main" id="{2314709E-A189-786B-DC03-2D0D8FB23B8D}"/>
              </a:ext>
            </a:extLst>
          </p:cNvPr>
          <p:cNvSpPr txBox="1"/>
          <p:nvPr/>
        </p:nvSpPr>
        <p:spPr>
          <a:xfrm>
            <a:off x="3045070" y="3628161"/>
            <a:ext cx="6101860" cy="461665"/>
          </a:xfrm>
          <a:prstGeom prst="rect">
            <a:avLst/>
          </a:prstGeom>
          <a:noFill/>
        </p:spPr>
        <p:txBody>
          <a:bodyPr wrap="square">
            <a:spAutoFit/>
          </a:bodyPr>
          <a:lstStyle/>
          <a:p>
            <a:pPr algn="ctr"/>
            <a:r>
              <a:rPr kumimoji="0" lang="en-US" sz="2400" b="0" i="0" u="none" strike="noStrike" kern="1200" cap="none" spc="0" normalizeH="0" baseline="0" noProof="0" dirty="0">
                <a:ln>
                  <a:noFill/>
                </a:ln>
                <a:solidFill>
                  <a:schemeClr val="bg1"/>
                </a:solidFill>
                <a:effectLst/>
                <a:uLnTx/>
                <a:uFillTx/>
                <a:latin typeface="Arial" panose="020B0604020202020204"/>
                <a:ea typeface="Source Serif Pro"/>
                <a:cs typeface="Futura Medium"/>
              </a:rPr>
              <a:t>The program will begin at 2:00pm ET</a:t>
            </a:r>
            <a:endParaRPr lang="en-US" dirty="0">
              <a:solidFill>
                <a:schemeClr val="bg1"/>
              </a:solidFill>
            </a:endParaRPr>
          </a:p>
        </p:txBody>
      </p:sp>
      <p:cxnSp>
        <p:nvCxnSpPr>
          <p:cNvPr id="3" name="Straight Connector 2">
            <a:extLst>
              <a:ext uri="{FF2B5EF4-FFF2-40B4-BE49-F238E27FC236}">
                <a16:creationId xmlns:a16="http://schemas.microsoft.com/office/drawing/2014/main" id="{FD3380A0-DCCF-6891-9E48-33DE1FC43491}"/>
              </a:ext>
              <a:ext uri="{C183D7F6-B498-43B3-948B-1728B52AA6E4}">
                <adec:decorative xmlns:adec="http://schemas.microsoft.com/office/drawing/2017/decorative" val="1"/>
              </a:ext>
            </a:extLst>
          </p:cNvPr>
          <p:cNvCxnSpPr/>
          <p:nvPr/>
        </p:nvCxnSpPr>
        <p:spPr>
          <a:xfrm>
            <a:off x="0" y="4662152"/>
            <a:ext cx="1219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descr="Direct Care Workforce Strategies Center logo&#10;">
            <a:extLst>
              <a:ext uri="{FF2B5EF4-FFF2-40B4-BE49-F238E27FC236}">
                <a16:creationId xmlns:a16="http://schemas.microsoft.com/office/drawing/2014/main" id="{7A4ACEDF-9E8C-B861-9141-1151B3636636}"/>
              </a:ext>
            </a:extLst>
          </p:cNvPr>
          <p:cNvPicPr>
            <a:picLocks noChangeAspect="1"/>
          </p:cNvPicPr>
          <p:nvPr/>
        </p:nvPicPr>
        <p:blipFill>
          <a:blip r:embed="rId3"/>
          <a:stretch>
            <a:fillRect/>
          </a:stretch>
        </p:blipFill>
        <p:spPr>
          <a:xfrm>
            <a:off x="2209800" y="5055495"/>
            <a:ext cx="7772400" cy="1491781"/>
          </a:xfrm>
          <a:prstGeom prst="rect">
            <a:avLst/>
          </a:prstGeom>
        </p:spPr>
      </p:pic>
    </p:spTree>
    <p:extLst>
      <p:ext uri="{BB962C8B-B14F-4D97-AF65-F5344CB8AC3E}">
        <p14:creationId xmlns:p14="http://schemas.microsoft.com/office/powerpoint/2010/main" val="230830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83DD-2765-06AA-1DF6-081B4624EBD2}"/>
              </a:ext>
            </a:extLst>
          </p:cNvPr>
          <p:cNvSpPr>
            <a:spLocks noGrp="1"/>
          </p:cNvSpPr>
          <p:nvPr>
            <p:ph type="title"/>
          </p:nvPr>
        </p:nvSpPr>
        <p:spPr/>
        <p:txBody>
          <a:bodyPr/>
          <a:lstStyle/>
          <a:p>
            <a:pPr>
              <a:spcBef>
                <a:spcPts val="1000"/>
              </a:spcBef>
            </a:pPr>
            <a:r>
              <a:rPr lang="en-US" dirty="0">
                <a:latin typeface="+mj-lt"/>
                <a:ea typeface="Source Serif Pro"/>
                <a:cs typeface="Arial"/>
              </a:rPr>
              <a:t>Strategies Center Webinar Series </a:t>
            </a:r>
          </a:p>
        </p:txBody>
      </p:sp>
      <p:sp>
        <p:nvSpPr>
          <p:cNvPr id="3" name="Text Placeholder 2">
            <a:extLst>
              <a:ext uri="{FF2B5EF4-FFF2-40B4-BE49-F238E27FC236}">
                <a16:creationId xmlns:a16="http://schemas.microsoft.com/office/drawing/2014/main" id="{CE260A35-9A51-5DAA-95B2-7C6D400B12FD}"/>
              </a:ext>
            </a:extLst>
          </p:cNvPr>
          <p:cNvSpPr>
            <a:spLocks noGrp="1"/>
          </p:cNvSpPr>
          <p:nvPr>
            <p:ph type="body" sz="quarter" idx="10"/>
          </p:nvPr>
        </p:nvSpPr>
        <p:spPr>
          <a:xfrm>
            <a:off x="721359" y="1137920"/>
            <a:ext cx="10355611" cy="5316146"/>
          </a:xfrm>
        </p:spPr>
        <p:txBody>
          <a:bodyPr/>
          <a:lstStyle/>
          <a:p>
            <a:pPr marL="285750" marR="0" lvl="0" indent="-285750" algn="l" defTabSz="914400" rtl="0" eaLnBrk="0" fontAlgn="base" latinLnBrk="0" hangingPunct="0">
              <a:lnSpc>
                <a:spcPct val="100000"/>
              </a:lnSpc>
              <a:spcBef>
                <a:spcPts val="600"/>
              </a:spcBef>
              <a:spcAft>
                <a:spcPts val="1200"/>
              </a:spcAft>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0000"/>
                </a:solidFill>
                <a:effectLst/>
                <a:uLnTx/>
                <a:uFillTx/>
                <a:ea typeface="+mn-ea"/>
                <a:cs typeface="Open Sans" panose="020B0606030504020204" pitchFamily="34" charset="0"/>
              </a:rPr>
              <a:t>Federal Action to Address the Direct Care Workforce Crisis </a:t>
            </a:r>
            <a:r>
              <a:rPr kumimoji="0" lang="en-US" altLang="en-US" sz="1800" i="0" u="none" strike="noStrike" kern="1200" cap="none" spc="0" normalizeH="0" baseline="0" noProof="0" dirty="0">
                <a:ln>
                  <a:noFill/>
                </a:ln>
                <a:solidFill>
                  <a:srgbClr val="000000"/>
                </a:solidFill>
                <a:effectLst/>
                <a:uLnTx/>
                <a:uFillTx/>
                <a:ea typeface="+mn-ea"/>
                <a:cs typeface="Open Sans" panose="020B0606030504020204" pitchFamily="34" charset="0"/>
              </a:rPr>
              <a:t>(March 2024)</a:t>
            </a:r>
            <a:b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b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3">
                  <a:extLst>
                    <a:ext uri="{A12FA001-AC4F-418D-AE19-62706E023703}">
                      <ahyp:hlinkClr xmlns:ahyp="http://schemas.microsoft.com/office/drawing/2018/hyperlinkcolor" val="tx"/>
                    </a:ext>
                  </a:extLst>
                </a:hlinkClick>
              </a:rPr>
              <a:t>TA webinar recording with speakers and ASL</a:t>
            </a:r>
            <a:r>
              <a:rPr kumimoji="0" lang="en-US" altLang="en-US" sz="1800" b="0" i="0" u="none" strike="noStrike" kern="1200" cap="none" spc="0" normalizeH="0" baseline="0" noProof="0" dirty="0">
                <a:ln>
                  <a:noFill/>
                </a:ln>
                <a:solidFill>
                  <a:srgbClr val="295E61"/>
                </a:solidFill>
                <a:effectLst/>
                <a:uLnTx/>
                <a:uFillTx/>
                <a:ea typeface="+mn-ea"/>
                <a:cs typeface="Open Sans" panose="020B0606030504020204" pitchFamily="34" charset="0"/>
              </a:rPr>
              <a:t> </a:t>
            </a:r>
            <a: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t>| </a:t>
            </a: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4">
                  <a:extLst>
                    <a:ext uri="{A12FA001-AC4F-418D-AE19-62706E023703}">
                      <ahyp:hlinkClr xmlns:ahyp="http://schemas.microsoft.com/office/drawing/2018/hyperlinkcolor" val="tx"/>
                    </a:ext>
                  </a:extLst>
                </a:hlinkClick>
              </a:rPr>
              <a:t>Event TA webinar recording with speakers and slides</a:t>
            </a:r>
            <a:r>
              <a:rPr kumimoji="0" lang="en-US" altLang="en-US" sz="1800" b="0" i="0" u="none" strike="noStrike" kern="1200" cap="none" spc="0" normalizeH="0" baseline="0" noProof="0" dirty="0">
                <a:ln>
                  <a:noFill/>
                </a:ln>
                <a:solidFill>
                  <a:srgbClr val="295E61"/>
                </a:solidFill>
                <a:effectLst/>
                <a:uLnTx/>
                <a:uFillTx/>
                <a:ea typeface="+mn-ea"/>
                <a:cs typeface="Open Sans" panose="020B0606030504020204" pitchFamily="34" charset="0"/>
              </a:rPr>
              <a:t> </a:t>
            </a:r>
            <a: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t>| </a:t>
            </a: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5">
                  <a:extLst>
                    <a:ext uri="{A12FA001-AC4F-418D-AE19-62706E023703}">
                      <ahyp:hlinkClr xmlns:ahyp="http://schemas.microsoft.com/office/drawing/2018/hyperlinkcolor" val="tx"/>
                    </a:ext>
                  </a:extLst>
                </a:hlinkClick>
              </a:rPr>
              <a:t>TA webinar slides</a:t>
            </a:r>
            <a:endParaRPr kumimoji="0" lang="en-US" altLang="en-US" sz="1800" b="0" i="0" u="sng" strike="noStrike" kern="1200" cap="none" spc="0" normalizeH="0" baseline="0" noProof="0" dirty="0">
              <a:ln>
                <a:noFill/>
              </a:ln>
              <a:solidFill>
                <a:srgbClr val="0A5090"/>
              </a:solidFill>
              <a:effectLst/>
              <a:uLnTx/>
              <a:uFillTx/>
              <a:ea typeface="+mn-ea"/>
              <a:cs typeface="Open Sans" panose="020B0606030504020204" pitchFamily="34" charset="0"/>
            </a:endParaRPr>
          </a:p>
          <a:p>
            <a:pPr marL="285750" marR="0" lvl="0" indent="-285750" algn="l" defTabSz="914400" rtl="0" eaLnBrk="0" fontAlgn="base" latinLnBrk="0" hangingPunct="0">
              <a:lnSpc>
                <a:spcPct val="100000"/>
              </a:lnSpc>
              <a:spcBef>
                <a:spcPts val="600"/>
              </a:spcBef>
              <a:spcAft>
                <a:spcPts val="1200"/>
              </a:spcAft>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0000"/>
                </a:solidFill>
                <a:effectLst/>
                <a:uLnTx/>
                <a:uFillTx/>
                <a:ea typeface="+mn-ea"/>
                <a:cs typeface="Open Sans" panose="020B0606030504020204" pitchFamily="34" charset="0"/>
              </a:rPr>
              <a:t>Addressing the Shortage: The Current State of the Direct Care Workforce </a:t>
            </a:r>
            <a:r>
              <a:rPr kumimoji="0" lang="en-US" altLang="en-US" sz="1800" i="0" u="none" strike="noStrike" kern="1200" cap="none" spc="0" normalizeH="0" baseline="0" noProof="0" dirty="0">
                <a:ln>
                  <a:noFill/>
                </a:ln>
                <a:solidFill>
                  <a:srgbClr val="000000"/>
                </a:solidFill>
                <a:effectLst/>
                <a:uLnTx/>
                <a:uFillTx/>
                <a:ea typeface="+mn-ea"/>
                <a:cs typeface="Open Sans" panose="020B0606030504020204" pitchFamily="34" charset="0"/>
              </a:rPr>
              <a:t>(April 2024)</a:t>
            </a:r>
            <a:b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b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6">
                  <a:extLst>
                    <a:ext uri="{A12FA001-AC4F-418D-AE19-62706E023703}">
                      <ahyp:hlinkClr xmlns:ahyp="http://schemas.microsoft.com/office/drawing/2018/hyperlinkcolor" val="tx"/>
                    </a:ext>
                  </a:extLst>
                </a:hlinkClick>
              </a:rPr>
              <a:t>TA webinar recording with slides and ASL</a:t>
            </a:r>
            <a: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t> | </a:t>
            </a: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7">
                  <a:extLst>
                    <a:ext uri="{A12FA001-AC4F-418D-AE19-62706E023703}">
                      <ahyp:hlinkClr xmlns:ahyp="http://schemas.microsoft.com/office/drawing/2018/hyperlinkcolor" val="tx"/>
                    </a:ext>
                  </a:extLst>
                </a:hlinkClick>
              </a:rPr>
              <a:t>TA webinar slides</a:t>
            </a:r>
            <a:endParaRPr kumimoji="0" lang="en-US" altLang="en-US" sz="1800" b="0" i="0" u="sng" strike="noStrike" kern="1200" cap="none" spc="0" normalizeH="0" baseline="0" noProof="0" dirty="0">
              <a:ln>
                <a:noFill/>
              </a:ln>
              <a:solidFill>
                <a:srgbClr val="0A5090"/>
              </a:solidFill>
              <a:effectLst/>
              <a:uLnTx/>
              <a:uFillTx/>
              <a:ea typeface="+mn-ea"/>
              <a:cs typeface="Open Sans" panose="020B0606030504020204" pitchFamily="34" charset="0"/>
            </a:endParaRPr>
          </a:p>
          <a:p>
            <a:pPr marL="285750" marR="0" lvl="0" indent="-285750" algn="l" defTabSz="914400" rtl="0" eaLnBrk="0" fontAlgn="base" latinLnBrk="0" hangingPunct="0">
              <a:lnSpc>
                <a:spcPct val="100000"/>
              </a:lnSpc>
              <a:spcBef>
                <a:spcPts val="600"/>
              </a:spcBef>
              <a:spcAft>
                <a:spcPts val="1200"/>
              </a:spcAft>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0000"/>
                </a:solidFill>
                <a:effectLst/>
                <a:uLnTx/>
                <a:uFillTx/>
                <a:ea typeface="+mn-ea"/>
                <a:cs typeface="Open Sans" panose="020B0606030504020204" pitchFamily="34" charset="0"/>
              </a:rPr>
              <a:t>Call-to-Action for Building the Home and Community-Based Services Workforce Data Infrastructure </a:t>
            </a:r>
            <a:r>
              <a:rPr kumimoji="0" lang="en-US" altLang="en-US" sz="1800" i="0" u="none" strike="noStrike" kern="1200" cap="none" spc="0" normalizeH="0" baseline="0" noProof="0" dirty="0">
                <a:ln>
                  <a:noFill/>
                </a:ln>
                <a:solidFill>
                  <a:srgbClr val="000000"/>
                </a:solidFill>
                <a:effectLst/>
                <a:uLnTx/>
                <a:uFillTx/>
                <a:ea typeface="+mn-ea"/>
                <a:cs typeface="Open Sans" panose="020B0606030504020204" pitchFamily="34" charset="0"/>
              </a:rPr>
              <a:t>(May 2024)</a:t>
            </a:r>
            <a:b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b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8">
                  <a:extLst>
                    <a:ext uri="{A12FA001-AC4F-418D-AE19-62706E023703}">
                      <ahyp:hlinkClr xmlns:ahyp="http://schemas.microsoft.com/office/drawing/2018/hyperlinkcolor" val="tx"/>
                    </a:ext>
                  </a:extLst>
                </a:hlinkClick>
              </a:rPr>
              <a:t>TA webinar recording with slides and ASL</a:t>
            </a:r>
            <a:r>
              <a:rPr kumimoji="0" lang="en-US" altLang="en-US" sz="1800" b="0" i="0" u="none" strike="noStrike" kern="1200" cap="none" spc="0" normalizeH="0" baseline="0" noProof="0" dirty="0">
                <a:ln>
                  <a:noFill/>
                </a:ln>
                <a:solidFill>
                  <a:srgbClr val="295E61"/>
                </a:solidFill>
                <a:effectLst/>
                <a:uLnTx/>
                <a:uFillTx/>
                <a:ea typeface="+mn-ea"/>
                <a:cs typeface="Open Sans" panose="020B0606030504020204" pitchFamily="34" charset="0"/>
              </a:rPr>
              <a:t> </a:t>
            </a:r>
            <a: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t>| </a:t>
            </a:r>
            <a:r>
              <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hlinkClick r:id="rId9">
                  <a:extLst>
                    <a:ext uri="{A12FA001-AC4F-418D-AE19-62706E023703}">
                      <ahyp:hlinkClr xmlns:ahyp="http://schemas.microsoft.com/office/drawing/2018/hyperlinkcolor" val="tx"/>
                    </a:ext>
                  </a:extLst>
                </a:hlinkClick>
              </a:rPr>
              <a:t>TA webinar slides</a:t>
            </a:r>
            <a:endParaRPr lang="en-US" altLang="en-US" sz="1800" u="sng" dirty="0">
              <a:solidFill>
                <a:srgbClr val="0A5090"/>
              </a:solidFill>
              <a:cs typeface="Open Sans" panose="020B0606030504020204" pitchFamily="34" charset="0"/>
            </a:endParaRPr>
          </a:p>
          <a:p>
            <a:pPr marL="285750" indent="-285750" defTabSz="914400" eaLnBrk="0" fontAlgn="base" hangingPunct="0">
              <a:spcBef>
                <a:spcPts val="600"/>
              </a:spcBef>
              <a:spcAft>
                <a:spcPts val="1200"/>
              </a:spcAft>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0000"/>
                </a:solidFill>
                <a:effectLst/>
                <a:uLnTx/>
                <a:uFillTx/>
                <a:ea typeface="+mn-ea"/>
                <a:cs typeface="Open Sans" panose="020B0606030504020204" pitchFamily="34" charset="0"/>
              </a:rPr>
              <a:t>Workforce Investment Systems 101: Engaging with State Workforce Systems – Learning the Language to Build Partnerships </a:t>
            </a:r>
            <a:r>
              <a:rPr kumimoji="0" lang="en-US" altLang="en-US" sz="1800" i="0" u="none" strike="noStrike" kern="1200" cap="none" spc="0" normalizeH="0" baseline="0" noProof="0" dirty="0">
                <a:ln>
                  <a:noFill/>
                </a:ln>
                <a:solidFill>
                  <a:srgbClr val="000000"/>
                </a:solidFill>
                <a:effectLst/>
                <a:uLnTx/>
                <a:uFillTx/>
                <a:ea typeface="+mn-ea"/>
                <a:cs typeface="Open Sans" panose="020B0606030504020204" pitchFamily="34" charset="0"/>
              </a:rPr>
              <a:t>(June 2024)</a:t>
            </a:r>
            <a:b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br>
            <a:r>
              <a:rPr lang="en-US" altLang="en-US" sz="1800" u="sng" dirty="0">
                <a:solidFill>
                  <a:srgbClr val="295E61"/>
                </a:solidFill>
                <a:cs typeface="Open Sans" panose="020B0606030504020204" pitchFamily="34" charset="0"/>
                <a:hlinkClick r:id="rId10">
                  <a:extLst>
                    <a:ext uri="{A12FA001-AC4F-418D-AE19-62706E023703}">
                      <ahyp:hlinkClr xmlns:ahyp="http://schemas.microsoft.com/office/drawing/2018/hyperlinkcolor" val="tx"/>
                    </a:ext>
                  </a:extLst>
                </a:hlinkClick>
              </a:rPr>
              <a:t>TA webinar recording with slides and ASL</a:t>
            </a:r>
            <a:endParaRPr lang="en-US" altLang="en-US" sz="1800" u="sng" dirty="0">
              <a:solidFill>
                <a:srgbClr val="0A5090"/>
              </a:solidFill>
              <a:cs typeface="Open Sans" panose="020B0606030504020204" pitchFamily="34" charset="0"/>
            </a:endParaRPr>
          </a:p>
          <a:p>
            <a:pPr marL="285750" indent="-285750" defTabSz="914400" eaLnBrk="0" fontAlgn="base" hangingPunct="0">
              <a:spcBef>
                <a:spcPts val="600"/>
              </a:spcBef>
              <a:spcAft>
                <a:spcPts val="1200"/>
              </a:spcAft>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00000"/>
                </a:solidFill>
                <a:effectLst/>
                <a:uLnTx/>
                <a:uFillTx/>
                <a:ea typeface="+mn-ea"/>
                <a:cs typeface="Open Sans" panose="020B0606030504020204" pitchFamily="34" charset="0"/>
              </a:rPr>
              <a:t>Using Marketing Campaigns to Expand &amp; Advance the Direct Care Workforce: The </a:t>
            </a:r>
            <a:r>
              <a:rPr kumimoji="0" lang="en-US" altLang="en-US" sz="1800" b="1" i="0" u="none" strike="noStrike" kern="1200" cap="none" spc="0" normalizeH="0" baseline="0" noProof="0" dirty="0" err="1">
                <a:ln>
                  <a:noFill/>
                </a:ln>
                <a:solidFill>
                  <a:srgbClr val="000000"/>
                </a:solidFill>
                <a:effectLst/>
                <a:uLnTx/>
                <a:uFillTx/>
                <a:ea typeface="+mn-ea"/>
                <a:cs typeface="Open Sans" panose="020B0606030504020204" pitchFamily="34" charset="0"/>
              </a:rPr>
              <a:t>WisCaregiver</a:t>
            </a:r>
            <a:r>
              <a:rPr kumimoji="0" lang="en-US" altLang="en-US" sz="1800" b="1" i="0" u="none" strike="noStrike" kern="1200" cap="none" spc="0" normalizeH="0" baseline="0" noProof="0" dirty="0">
                <a:ln>
                  <a:noFill/>
                </a:ln>
                <a:solidFill>
                  <a:srgbClr val="000000"/>
                </a:solidFill>
                <a:effectLst/>
                <a:uLnTx/>
                <a:uFillTx/>
                <a:ea typeface="+mn-ea"/>
                <a:cs typeface="Open Sans" panose="020B0606030504020204" pitchFamily="34" charset="0"/>
              </a:rPr>
              <a:t> Careers Experience </a:t>
            </a:r>
            <a:r>
              <a:rPr kumimoji="0" lang="en-US" altLang="en-US" sz="1800" i="0" u="none" strike="noStrike" kern="1200" cap="none" spc="0" normalizeH="0" baseline="0" noProof="0" dirty="0">
                <a:ln>
                  <a:noFill/>
                </a:ln>
                <a:solidFill>
                  <a:srgbClr val="000000"/>
                </a:solidFill>
                <a:effectLst/>
                <a:uLnTx/>
                <a:uFillTx/>
                <a:ea typeface="+mn-ea"/>
                <a:cs typeface="Open Sans" panose="020B0606030504020204" pitchFamily="34" charset="0"/>
              </a:rPr>
              <a:t>(July 2024)</a:t>
            </a:r>
            <a:br>
              <a:rPr kumimoji="0" lang="en-US" altLang="en-US" sz="1800" b="0" i="0" u="none" strike="noStrike" kern="1200" cap="none" spc="0" normalizeH="0" baseline="0" noProof="0" dirty="0">
                <a:ln>
                  <a:noFill/>
                </a:ln>
                <a:solidFill>
                  <a:srgbClr val="000000"/>
                </a:solidFill>
                <a:effectLst/>
                <a:uLnTx/>
                <a:uFillTx/>
                <a:ea typeface="+mn-ea"/>
                <a:cs typeface="Open Sans" panose="020B0606030504020204" pitchFamily="34" charset="0"/>
              </a:rPr>
            </a:br>
            <a:r>
              <a:rPr lang="en-US" altLang="en-US" sz="1800" u="sng" dirty="0">
                <a:solidFill>
                  <a:srgbClr val="295E61"/>
                </a:solidFill>
                <a:cs typeface="Open Sans" panose="020B0606030504020204" pitchFamily="34" charset="0"/>
                <a:hlinkClick r:id="rId11">
                  <a:extLst>
                    <a:ext uri="{A12FA001-AC4F-418D-AE19-62706E023703}">
                      <ahyp:hlinkClr xmlns:ahyp="http://schemas.microsoft.com/office/drawing/2018/hyperlinkcolor" val="tx"/>
                    </a:ext>
                  </a:extLst>
                </a:hlinkClick>
              </a:rPr>
              <a:t>TA webinar recording with slides and ASL</a:t>
            </a:r>
            <a:endParaRPr kumimoji="0" lang="en-US" altLang="en-US" sz="1800" b="0" i="0" u="sng" strike="noStrike" kern="1200" cap="none" spc="0" normalizeH="0" baseline="0" noProof="0" dirty="0">
              <a:ln>
                <a:noFill/>
              </a:ln>
              <a:solidFill>
                <a:srgbClr val="295E61"/>
              </a:solidFill>
              <a:effectLst/>
              <a:uLnTx/>
              <a:uFillTx/>
              <a:ea typeface="+mn-ea"/>
              <a:cs typeface="Open Sans" panose="020B0606030504020204" pitchFamily="34" charset="0"/>
            </a:endParaRPr>
          </a:p>
        </p:txBody>
      </p:sp>
    </p:spTree>
    <p:extLst>
      <p:ext uri="{BB962C8B-B14F-4D97-AF65-F5344CB8AC3E}">
        <p14:creationId xmlns:p14="http://schemas.microsoft.com/office/powerpoint/2010/main" val="1268654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83DD-2765-06AA-1DF6-081B4624EBD2}"/>
              </a:ext>
            </a:extLst>
          </p:cNvPr>
          <p:cNvSpPr>
            <a:spLocks noGrp="1"/>
          </p:cNvSpPr>
          <p:nvPr>
            <p:ph type="title"/>
          </p:nvPr>
        </p:nvSpPr>
        <p:spPr/>
        <p:txBody>
          <a:bodyPr/>
          <a:lstStyle/>
          <a:p>
            <a:pPr>
              <a:spcBef>
                <a:spcPts val="1000"/>
              </a:spcBef>
            </a:pPr>
            <a:r>
              <a:rPr lang="en-US" dirty="0">
                <a:latin typeface="+mj-lt"/>
                <a:ea typeface="Source Serif Pro"/>
                <a:cs typeface="Arial"/>
              </a:rPr>
              <a:t>States Receiving Strategies Center Technical Assistance</a:t>
            </a:r>
          </a:p>
        </p:txBody>
      </p:sp>
      <p:sp>
        <p:nvSpPr>
          <p:cNvPr id="3" name="Text Placeholder 2">
            <a:extLst>
              <a:ext uri="{FF2B5EF4-FFF2-40B4-BE49-F238E27FC236}">
                <a16:creationId xmlns:a16="http://schemas.microsoft.com/office/drawing/2014/main" id="{CE260A35-9A51-5DAA-95B2-7C6D400B12FD}"/>
              </a:ext>
            </a:extLst>
          </p:cNvPr>
          <p:cNvSpPr>
            <a:spLocks noGrp="1"/>
          </p:cNvSpPr>
          <p:nvPr>
            <p:ph type="body" sz="quarter" idx="10"/>
          </p:nvPr>
        </p:nvSpPr>
        <p:spPr>
          <a:xfrm>
            <a:off x="721360" y="1137921"/>
            <a:ext cx="10355611" cy="351246"/>
          </a:xfrm>
        </p:spPr>
        <p:txBody>
          <a:bodyPr lIns="0" tIns="0" rIns="0" bIns="0" anchor="t"/>
          <a:lstStyle/>
          <a:p>
            <a:pPr indent="0"/>
            <a:r>
              <a:rPr lang="en-US" sz="1800" dirty="0"/>
              <a:t>In 2024, </a:t>
            </a:r>
            <a:r>
              <a:rPr lang="en-US" sz="1800" b="1" dirty="0"/>
              <a:t>20 states </a:t>
            </a:r>
            <a:r>
              <a:rPr lang="en-US" sz="1800" dirty="0"/>
              <a:t>received technical assistance through the Strategies Center:</a:t>
            </a:r>
          </a:p>
        </p:txBody>
      </p:sp>
      <p:sp>
        <p:nvSpPr>
          <p:cNvPr id="8" name="TextBox 7">
            <a:extLst>
              <a:ext uri="{FF2B5EF4-FFF2-40B4-BE49-F238E27FC236}">
                <a16:creationId xmlns:a16="http://schemas.microsoft.com/office/drawing/2014/main" id="{0F07EFB0-9301-7CB4-45A4-73A6C6CBED69}"/>
              </a:ext>
            </a:extLst>
          </p:cNvPr>
          <p:cNvSpPr txBox="1"/>
          <p:nvPr/>
        </p:nvSpPr>
        <p:spPr>
          <a:xfrm>
            <a:off x="1010801" y="1587815"/>
            <a:ext cx="4681728" cy="4196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t>Alaska</a:t>
            </a:r>
          </a:p>
          <a:p>
            <a:pPr marL="285750" indent="-285750">
              <a:lnSpc>
                <a:spcPct val="150000"/>
              </a:lnSpc>
              <a:buFont typeface="Arial" panose="020B0604020202020204" pitchFamily="34" charset="0"/>
              <a:buChar char="•"/>
            </a:pPr>
            <a:r>
              <a:rPr lang="en-US" b="1" dirty="0"/>
              <a:t>California</a:t>
            </a:r>
          </a:p>
          <a:p>
            <a:pPr marL="285750" indent="-285750">
              <a:lnSpc>
                <a:spcPct val="150000"/>
              </a:lnSpc>
              <a:buFont typeface="Arial" panose="020B0604020202020204" pitchFamily="34" charset="0"/>
              <a:buChar char="•"/>
            </a:pPr>
            <a:r>
              <a:rPr lang="en-US" b="1" dirty="0"/>
              <a:t>Colorado </a:t>
            </a:r>
          </a:p>
          <a:p>
            <a:pPr marL="285750" indent="-285750">
              <a:lnSpc>
                <a:spcPct val="150000"/>
              </a:lnSpc>
              <a:buFont typeface="Arial" panose="020B0604020202020204" pitchFamily="34" charset="0"/>
              <a:buChar char="•"/>
            </a:pPr>
            <a:r>
              <a:rPr lang="en-US" b="1" dirty="0"/>
              <a:t>Connecticut</a:t>
            </a:r>
          </a:p>
          <a:p>
            <a:pPr marL="285750" indent="-285750">
              <a:lnSpc>
                <a:spcPct val="150000"/>
              </a:lnSpc>
              <a:buFont typeface="Arial" panose="020B0604020202020204" pitchFamily="34" charset="0"/>
              <a:buChar char="•"/>
            </a:pPr>
            <a:r>
              <a:rPr lang="en-US" b="1" dirty="0"/>
              <a:t>Delaware</a:t>
            </a:r>
          </a:p>
          <a:p>
            <a:pPr marL="285750" indent="-285750">
              <a:lnSpc>
                <a:spcPct val="150000"/>
              </a:lnSpc>
              <a:buFont typeface="Arial" panose="020B0604020202020204" pitchFamily="34" charset="0"/>
              <a:buChar char="•"/>
            </a:pPr>
            <a:r>
              <a:rPr lang="en-US" b="1" dirty="0"/>
              <a:t>Illinois</a:t>
            </a:r>
          </a:p>
          <a:p>
            <a:pPr marL="285750" indent="-285750">
              <a:lnSpc>
                <a:spcPct val="150000"/>
              </a:lnSpc>
              <a:buFont typeface="Arial" panose="020B0604020202020204" pitchFamily="34" charset="0"/>
              <a:buChar char="•"/>
            </a:pPr>
            <a:r>
              <a:rPr lang="en-US" b="1" dirty="0"/>
              <a:t>Indiana</a:t>
            </a:r>
          </a:p>
          <a:p>
            <a:pPr marL="285750" indent="-285750">
              <a:lnSpc>
                <a:spcPct val="150000"/>
              </a:lnSpc>
              <a:buFont typeface="Arial" panose="020B0604020202020204" pitchFamily="34" charset="0"/>
              <a:buChar char="•"/>
            </a:pPr>
            <a:r>
              <a:rPr lang="en-US" b="1" dirty="0"/>
              <a:t>Kansas</a:t>
            </a:r>
          </a:p>
          <a:p>
            <a:pPr marL="285750" indent="-285750">
              <a:lnSpc>
                <a:spcPct val="150000"/>
              </a:lnSpc>
              <a:buFont typeface="Arial" panose="020B0604020202020204" pitchFamily="34" charset="0"/>
              <a:buChar char="•"/>
            </a:pPr>
            <a:r>
              <a:rPr lang="en-US" b="1" dirty="0"/>
              <a:t>Kentucky</a:t>
            </a:r>
          </a:p>
          <a:p>
            <a:pPr marL="285750" indent="-285750">
              <a:lnSpc>
                <a:spcPct val="150000"/>
              </a:lnSpc>
              <a:buFont typeface="Arial" panose="020B0604020202020204" pitchFamily="34" charset="0"/>
              <a:buChar char="•"/>
            </a:pPr>
            <a:r>
              <a:rPr lang="en-US" b="1" dirty="0"/>
              <a:t>Louisiana</a:t>
            </a:r>
          </a:p>
        </p:txBody>
      </p:sp>
      <p:sp>
        <p:nvSpPr>
          <p:cNvPr id="9" name="TextBox 8">
            <a:extLst>
              <a:ext uri="{FF2B5EF4-FFF2-40B4-BE49-F238E27FC236}">
                <a16:creationId xmlns:a16="http://schemas.microsoft.com/office/drawing/2014/main" id="{FBE86546-CF5C-532F-924E-223B6EC22906}"/>
              </a:ext>
            </a:extLst>
          </p:cNvPr>
          <p:cNvSpPr txBox="1"/>
          <p:nvPr/>
        </p:nvSpPr>
        <p:spPr>
          <a:xfrm>
            <a:off x="5981970" y="1587815"/>
            <a:ext cx="4681728" cy="4196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t>Maine</a:t>
            </a:r>
          </a:p>
          <a:p>
            <a:pPr marL="285750" indent="-285750">
              <a:lnSpc>
                <a:spcPct val="150000"/>
              </a:lnSpc>
              <a:buFont typeface="Arial" panose="020B0604020202020204" pitchFamily="34" charset="0"/>
              <a:buChar char="•"/>
            </a:pPr>
            <a:r>
              <a:rPr lang="en-US" b="1" dirty="0"/>
              <a:t>Michigan</a:t>
            </a:r>
          </a:p>
          <a:p>
            <a:pPr marL="285750" indent="-285750">
              <a:lnSpc>
                <a:spcPct val="150000"/>
              </a:lnSpc>
              <a:buFont typeface="Arial" panose="020B0604020202020204" pitchFamily="34" charset="0"/>
              <a:buChar char="•"/>
            </a:pPr>
            <a:r>
              <a:rPr lang="en-US" b="1" dirty="0"/>
              <a:t>Nevada </a:t>
            </a:r>
          </a:p>
          <a:p>
            <a:pPr marL="285750" indent="-285750">
              <a:lnSpc>
                <a:spcPct val="150000"/>
              </a:lnSpc>
              <a:buFont typeface="Arial" panose="020B0604020202020204" pitchFamily="34" charset="0"/>
              <a:buChar char="•"/>
            </a:pPr>
            <a:r>
              <a:rPr lang="en-US" b="1" dirty="0"/>
              <a:t>New Hampshire</a:t>
            </a:r>
          </a:p>
          <a:p>
            <a:pPr marL="285750" indent="-285750">
              <a:lnSpc>
                <a:spcPct val="150000"/>
              </a:lnSpc>
              <a:buFont typeface="Arial" panose="020B0604020202020204" pitchFamily="34" charset="0"/>
              <a:buChar char="•"/>
            </a:pPr>
            <a:r>
              <a:rPr lang="en-US" b="1" dirty="0"/>
              <a:t>New Jersey</a:t>
            </a:r>
          </a:p>
          <a:p>
            <a:pPr marL="285750" indent="-285750">
              <a:lnSpc>
                <a:spcPct val="150000"/>
              </a:lnSpc>
              <a:buFont typeface="Arial" panose="020B0604020202020204" pitchFamily="34" charset="0"/>
              <a:buChar char="•"/>
            </a:pPr>
            <a:r>
              <a:rPr lang="en-US" b="1" dirty="0"/>
              <a:t>New Mexico</a:t>
            </a:r>
          </a:p>
          <a:p>
            <a:pPr marL="285750" indent="-285750">
              <a:lnSpc>
                <a:spcPct val="150000"/>
              </a:lnSpc>
              <a:buFont typeface="Arial" panose="020B0604020202020204" pitchFamily="34" charset="0"/>
              <a:buChar char="•"/>
            </a:pPr>
            <a:r>
              <a:rPr lang="en-US" b="1" dirty="0"/>
              <a:t>Oregon</a:t>
            </a:r>
          </a:p>
          <a:p>
            <a:pPr marL="285750" indent="-285750">
              <a:lnSpc>
                <a:spcPct val="150000"/>
              </a:lnSpc>
              <a:buFont typeface="Arial" panose="020B0604020202020204" pitchFamily="34" charset="0"/>
              <a:buChar char="•"/>
            </a:pPr>
            <a:r>
              <a:rPr lang="en-US" b="1" dirty="0"/>
              <a:t>Utah</a:t>
            </a:r>
          </a:p>
          <a:p>
            <a:pPr marL="285750" indent="-285750">
              <a:lnSpc>
                <a:spcPct val="150000"/>
              </a:lnSpc>
              <a:buFont typeface="Arial" panose="020B0604020202020204" pitchFamily="34" charset="0"/>
              <a:buChar char="•"/>
            </a:pPr>
            <a:r>
              <a:rPr lang="en-US" b="1" dirty="0"/>
              <a:t>Vermont</a:t>
            </a:r>
          </a:p>
          <a:p>
            <a:pPr marL="285750" indent="-285750">
              <a:lnSpc>
                <a:spcPct val="150000"/>
              </a:lnSpc>
              <a:buFont typeface="Arial" panose="020B0604020202020204" pitchFamily="34" charset="0"/>
              <a:buChar char="•"/>
            </a:pPr>
            <a:r>
              <a:rPr lang="en-US" b="1" dirty="0"/>
              <a:t>Washington</a:t>
            </a:r>
          </a:p>
        </p:txBody>
      </p:sp>
    </p:spTree>
    <p:extLst>
      <p:ext uri="{BB962C8B-B14F-4D97-AF65-F5344CB8AC3E}">
        <p14:creationId xmlns:p14="http://schemas.microsoft.com/office/powerpoint/2010/main" val="413333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83DD-2765-06AA-1DF6-081B4624EBD2}"/>
              </a:ext>
            </a:extLst>
          </p:cNvPr>
          <p:cNvSpPr>
            <a:spLocks noGrp="1"/>
          </p:cNvSpPr>
          <p:nvPr>
            <p:ph type="title"/>
          </p:nvPr>
        </p:nvSpPr>
        <p:spPr/>
        <p:txBody>
          <a:bodyPr/>
          <a:lstStyle/>
          <a:p>
            <a:pPr>
              <a:spcBef>
                <a:spcPts val="1000"/>
              </a:spcBef>
            </a:pPr>
            <a:r>
              <a:rPr lang="en-US">
                <a:latin typeface="+mj-lt"/>
                <a:ea typeface="Source Serif Pro"/>
                <a:cs typeface="Arial"/>
              </a:rPr>
              <a:t>Strategies Center Year Two Accomplishments</a:t>
            </a:r>
          </a:p>
        </p:txBody>
      </p:sp>
      <p:sp>
        <p:nvSpPr>
          <p:cNvPr id="3" name="Text Placeholder 2">
            <a:extLst>
              <a:ext uri="{FF2B5EF4-FFF2-40B4-BE49-F238E27FC236}">
                <a16:creationId xmlns:a16="http://schemas.microsoft.com/office/drawing/2014/main" id="{CE260A35-9A51-5DAA-95B2-7C6D400B12FD}"/>
              </a:ext>
            </a:extLst>
          </p:cNvPr>
          <p:cNvSpPr>
            <a:spLocks noGrp="1"/>
          </p:cNvSpPr>
          <p:nvPr>
            <p:ph type="body" sz="quarter" idx="10"/>
          </p:nvPr>
        </p:nvSpPr>
        <p:spPr>
          <a:xfrm>
            <a:off x="721360" y="1137920"/>
            <a:ext cx="10355611" cy="4632643"/>
          </a:xfrm>
        </p:spPr>
        <p:txBody>
          <a:bodyPr/>
          <a:lstStyle/>
          <a:p>
            <a:pPr marL="342900" indent="-342900">
              <a:spcBef>
                <a:spcPts val="600"/>
              </a:spcBef>
              <a:spcAft>
                <a:spcPts val="600"/>
              </a:spcAft>
              <a:buClr>
                <a:srgbClr val="C00000"/>
              </a:buClr>
              <a:buFont typeface="Wingdings" panose="05000000000000000000" pitchFamily="2" charset="2"/>
              <a:buChar char="ü"/>
            </a:pPr>
            <a:r>
              <a:rPr lang="en-US" sz="2000" dirty="0">
                <a:cs typeface="Arial" panose="020B0604020202020204"/>
              </a:rPr>
              <a:t>Launched national technical assistance programs, providing </a:t>
            </a:r>
            <a:r>
              <a:rPr lang="en-US" sz="2000" b="1" dirty="0">
                <a:cs typeface="Arial" panose="020B0604020202020204"/>
              </a:rPr>
              <a:t>technical assistance to 20 total states </a:t>
            </a:r>
            <a:r>
              <a:rPr lang="en-US" sz="2000" dirty="0">
                <a:cs typeface="Arial" panose="020B0604020202020204"/>
              </a:rPr>
              <a:t>(14 PLC, 6 ITA). </a:t>
            </a:r>
          </a:p>
          <a:p>
            <a:pPr marL="342900" indent="-342900">
              <a:spcBef>
                <a:spcPts val="600"/>
              </a:spcBef>
              <a:spcAft>
                <a:spcPts val="600"/>
              </a:spcAft>
              <a:buClr>
                <a:srgbClr val="C00000"/>
              </a:buClr>
              <a:buFont typeface="Wingdings" panose="05000000000000000000" pitchFamily="2" charset="2"/>
              <a:buChar char="ü"/>
            </a:pPr>
            <a:r>
              <a:rPr lang="en-US" sz="2000" b="1" dirty="0">
                <a:cs typeface="Arial" panose="020B0604020202020204"/>
              </a:rPr>
              <a:t>Fourteen PLC states </a:t>
            </a:r>
            <a:r>
              <a:rPr lang="en-US" sz="2000" dirty="0">
                <a:cs typeface="Arial" panose="020B0604020202020204"/>
              </a:rPr>
              <a:t>engage monthly in cohort meetings, attend regularly-scheduled cross-cohort webinars, and meet regularly with SMEs to advance towards identified milestones. </a:t>
            </a:r>
          </a:p>
          <a:p>
            <a:pPr marL="342900" indent="-342900">
              <a:spcBef>
                <a:spcPts val="600"/>
              </a:spcBef>
              <a:spcAft>
                <a:spcPts val="600"/>
              </a:spcAft>
              <a:buClr>
                <a:srgbClr val="C00000"/>
              </a:buClr>
              <a:buFont typeface="Wingdings" panose="05000000000000000000" pitchFamily="2" charset="2"/>
              <a:buChar char="ü"/>
            </a:pPr>
            <a:r>
              <a:rPr lang="en-US" sz="2000" b="1" dirty="0">
                <a:cs typeface="Arial" panose="020B0604020202020204"/>
              </a:rPr>
              <a:t>Six intensive technical assistance states </a:t>
            </a:r>
            <a:r>
              <a:rPr lang="en-US" sz="2000" dirty="0">
                <a:cs typeface="Arial" panose="020B0604020202020204"/>
              </a:rPr>
              <a:t>completed their readiness assessment phase activities, meet regularly with TA coaches, and convene together monthly to discuss themes. </a:t>
            </a:r>
          </a:p>
          <a:p>
            <a:pPr marL="342900" indent="-342900">
              <a:spcBef>
                <a:spcPts val="600"/>
              </a:spcBef>
              <a:spcAft>
                <a:spcPts val="600"/>
              </a:spcAft>
              <a:buClr>
                <a:srgbClr val="C00000"/>
              </a:buClr>
              <a:buFont typeface="Wingdings" panose="05000000000000000000" pitchFamily="2" charset="2"/>
              <a:buChar char="ü"/>
            </a:pPr>
            <a:r>
              <a:rPr lang="en-US" sz="2000" dirty="0">
                <a:cs typeface="Arial" panose="020B0604020202020204"/>
              </a:rPr>
              <a:t>Hosted </a:t>
            </a:r>
            <a:r>
              <a:rPr lang="en-US" sz="2000" b="1" dirty="0">
                <a:cs typeface="Arial" panose="020B0604020202020204"/>
              </a:rPr>
              <a:t>four national webinars </a:t>
            </a:r>
            <a:r>
              <a:rPr lang="en-US" sz="2000" dirty="0">
                <a:cs typeface="Arial" panose="020B0604020202020204"/>
              </a:rPr>
              <a:t>open to the public on a wide variety of topics related to the direct care workforce, with several others planned for the remainder of the year. </a:t>
            </a:r>
          </a:p>
          <a:p>
            <a:pPr marL="342900" indent="-342900">
              <a:spcBef>
                <a:spcPts val="600"/>
              </a:spcBef>
              <a:spcAft>
                <a:spcPts val="600"/>
              </a:spcAft>
              <a:buClr>
                <a:srgbClr val="C00000"/>
              </a:buClr>
              <a:buFont typeface="Wingdings" panose="05000000000000000000" pitchFamily="2" charset="2"/>
              <a:buChar char="ü"/>
            </a:pPr>
            <a:r>
              <a:rPr lang="en-US" sz="2000" dirty="0">
                <a:cs typeface="Arial" panose="020B0604020202020204"/>
              </a:rPr>
              <a:t>Facilitated the first meetings of the Strategies Center’s </a:t>
            </a:r>
            <a:r>
              <a:rPr lang="en-US" sz="2000" b="1" dirty="0">
                <a:cs typeface="Arial" panose="020B0604020202020204"/>
              </a:rPr>
              <a:t>Advisory Committee of nearly 30 individuals</a:t>
            </a:r>
            <a:r>
              <a:rPr lang="en-US" sz="2000" dirty="0">
                <a:cs typeface="Arial" panose="020B0604020202020204"/>
              </a:rPr>
              <a:t> representing unique perspectives across the field. </a:t>
            </a:r>
          </a:p>
          <a:p>
            <a:pPr marL="342900" indent="-342900">
              <a:spcBef>
                <a:spcPts val="600"/>
              </a:spcBef>
              <a:spcAft>
                <a:spcPts val="600"/>
              </a:spcAft>
              <a:buClr>
                <a:srgbClr val="C00000"/>
              </a:buClr>
              <a:buFont typeface="Wingdings" panose="05000000000000000000" pitchFamily="2" charset="2"/>
              <a:buChar char="ü"/>
            </a:pPr>
            <a:r>
              <a:rPr lang="en-US" sz="2000" dirty="0">
                <a:cs typeface="Arial" panose="020B0604020202020204"/>
              </a:rPr>
              <a:t>Formally announced the </a:t>
            </a:r>
            <a:r>
              <a:rPr lang="en-US" sz="2000" b="1" dirty="0">
                <a:cs typeface="Arial" panose="020B0604020202020204"/>
              </a:rPr>
              <a:t>Strategies Center’s Resource Hub </a:t>
            </a:r>
            <a:r>
              <a:rPr lang="en-US" sz="2000" dirty="0">
                <a:cs typeface="Arial" panose="020B0604020202020204"/>
              </a:rPr>
              <a:t>on the website, with resources on topics ranging from self-direction to recruitment and retention. </a:t>
            </a:r>
          </a:p>
        </p:txBody>
      </p:sp>
    </p:spTree>
    <p:extLst>
      <p:ext uri="{BB962C8B-B14F-4D97-AF65-F5344CB8AC3E}">
        <p14:creationId xmlns:p14="http://schemas.microsoft.com/office/powerpoint/2010/main" val="3715157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C9E88A-7520-AAEA-F74F-4FDC78671617}"/>
              </a:ext>
              <a:ext uri="{C183D7F6-B498-43B3-948B-1728B52AA6E4}">
                <adec:decorative xmlns:adec="http://schemas.microsoft.com/office/drawing/2017/decorative" val="1"/>
              </a:ext>
            </a:extLst>
          </p:cNvPr>
          <p:cNvSpPr/>
          <p:nvPr/>
        </p:nvSpPr>
        <p:spPr>
          <a:xfrm rot="5400000">
            <a:off x="7912099" y="2578101"/>
            <a:ext cx="6858002" cy="1701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295B71F2-BA9C-9A08-3208-D0915F5C2257}"/>
              </a:ext>
            </a:extLst>
          </p:cNvPr>
          <p:cNvSpPr txBox="1">
            <a:spLocks noGrp="1"/>
          </p:cNvSpPr>
          <p:nvPr>
            <p:ph type="title" idx="4294967295"/>
          </p:nvPr>
        </p:nvSpPr>
        <p:spPr>
          <a:xfrm>
            <a:off x="1098415" y="1797628"/>
            <a:ext cx="7998084" cy="24347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0"/>
              </a:spcBef>
              <a:buFontTx/>
              <a:buNone/>
              <a:defRPr sz="5400" b="1" i="0" kern="1200">
                <a:solidFill>
                  <a:schemeClr val="bg1"/>
                </a:solidFill>
                <a:latin typeface="Source Serif Pro" panose="02040603050405020204" pitchFamily="18" charset="0"/>
                <a:ea typeface="Source Serif Pro" panose="02040603050405020204" pitchFamily="18" charset="0"/>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800"/>
              </a:spcAft>
              <a:defRPr/>
            </a:pPr>
            <a:r>
              <a:rPr lang="en-US" sz="4800" dirty="0">
                <a:latin typeface="+mj-lt"/>
                <a:ea typeface="Source Serif Pro"/>
                <a:cs typeface="Futura Medium"/>
              </a:rPr>
              <a:t>Overview of the Strategies Center’s Peer-Learning Collaboratives</a:t>
            </a:r>
            <a:endParaRPr kumimoji="0" lang="en-US" sz="3200" b="0" i="0" u="none" strike="noStrike" kern="1200" cap="none" spc="0" normalizeH="0" baseline="0" noProof="0" dirty="0">
              <a:ln>
                <a:noFill/>
              </a:ln>
              <a:solidFill>
                <a:schemeClr val="bg1"/>
              </a:solidFill>
              <a:effectLst/>
              <a:uLnTx/>
              <a:uFillTx/>
              <a:latin typeface="Calibri"/>
              <a:ea typeface="Calibri"/>
              <a:cs typeface="Calibri"/>
            </a:endParaRPr>
          </a:p>
        </p:txBody>
      </p:sp>
      <p:pic>
        <p:nvPicPr>
          <p:cNvPr id="8" name="Picture 7">
            <a:extLst>
              <a:ext uri="{FF2B5EF4-FFF2-40B4-BE49-F238E27FC236}">
                <a16:creationId xmlns:a16="http://schemas.microsoft.com/office/drawing/2014/main" id="{7AFAFCA2-D4ED-748F-0B97-8A02CCD129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99707" y="5588044"/>
            <a:ext cx="882786" cy="914314"/>
          </a:xfrm>
          <a:prstGeom prst="rect">
            <a:avLst/>
          </a:prstGeom>
        </p:spPr>
      </p:pic>
      <p:cxnSp>
        <p:nvCxnSpPr>
          <p:cNvPr id="10" name="Straight Connector 9">
            <a:extLst>
              <a:ext uri="{FF2B5EF4-FFF2-40B4-BE49-F238E27FC236}">
                <a16:creationId xmlns:a16="http://schemas.microsoft.com/office/drawing/2014/main" id="{E0D1EDBB-7B6F-40D6-7159-C9E9DEFACEBA}"/>
              </a:ext>
              <a:ext uri="{C183D7F6-B498-43B3-948B-1728B52AA6E4}">
                <adec:decorative xmlns:adec="http://schemas.microsoft.com/office/drawing/2017/decorative" val="1"/>
              </a:ext>
            </a:extLst>
          </p:cNvPr>
          <p:cNvCxnSpPr>
            <a:cxnSpLocks/>
          </p:cNvCxnSpPr>
          <p:nvPr/>
        </p:nvCxnSpPr>
        <p:spPr>
          <a:xfrm>
            <a:off x="10490200" y="0"/>
            <a:ext cx="0" cy="685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descr="Headshot of Jordanna Davis">
            <a:extLst>
              <a:ext uri="{FF2B5EF4-FFF2-40B4-BE49-F238E27FC236}">
                <a16:creationId xmlns:a16="http://schemas.microsoft.com/office/drawing/2014/main" id="{7EF35AC5-08D8-1B9C-DFF3-F9F95D891E81}"/>
              </a:ext>
            </a:extLst>
          </p:cNvPr>
          <p:cNvPicPr>
            <a:picLocks noChangeAspect="1"/>
          </p:cNvPicPr>
          <p:nvPr/>
        </p:nvPicPr>
        <p:blipFill>
          <a:blip r:embed="rId4"/>
          <a:srcRect l="6084" b="5753"/>
          <a:stretch/>
        </p:blipFill>
        <p:spPr>
          <a:xfrm>
            <a:off x="9428815" y="512070"/>
            <a:ext cx="1785939" cy="2688329"/>
          </a:xfrm>
          <a:prstGeom prst="rect">
            <a:avLst/>
          </a:prstGeom>
        </p:spPr>
      </p:pic>
      <p:sp>
        <p:nvSpPr>
          <p:cNvPr id="4" name="TextBox 3">
            <a:extLst>
              <a:ext uri="{FF2B5EF4-FFF2-40B4-BE49-F238E27FC236}">
                <a16:creationId xmlns:a16="http://schemas.microsoft.com/office/drawing/2014/main" id="{8A75251C-DF5A-ECF3-EE19-E48EDF554CC9}"/>
              </a:ext>
            </a:extLst>
          </p:cNvPr>
          <p:cNvSpPr txBox="1"/>
          <p:nvPr/>
        </p:nvSpPr>
        <p:spPr>
          <a:xfrm>
            <a:off x="1763850" y="4362829"/>
            <a:ext cx="7024551" cy="1384995"/>
          </a:xfrm>
          <a:prstGeom prst="rect">
            <a:avLst/>
          </a:prstGeom>
          <a:noFill/>
        </p:spPr>
        <p:txBody>
          <a:bodyPr wrap="square">
            <a:spAutoFit/>
          </a:bodyPr>
          <a:lstStyle/>
          <a:p>
            <a:pPr algn="ctr"/>
            <a:r>
              <a:rPr kumimoji="0" lang="en-US" sz="2800" b="1" i="0" u="none" strike="noStrike" kern="1200" cap="none" spc="0" normalizeH="0" baseline="0" noProof="0" dirty="0">
                <a:ln>
                  <a:noFill/>
                </a:ln>
                <a:solidFill>
                  <a:schemeClr val="bg1"/>
                </a:solidFill>
                <a:effectLst/>
                <a:uLnTx/>
                <a:uFillTx/>
                <a:ea typeface="Calibri"/>
                <a:cs typeface="Calibri"/>
              </a:rPr>
              <a:t>Jordanna Davis</a:t>
            </a:r>
            <a:br>
              <a:rPr kumimoji="0" lang="en-US" sz="2800" b="1" i="0" u="none" strike="noStrike" kern="1200" cap="none" spc="0" normalizeH="0" baseline="0" noProof="0" dirty="0">
                <a:ln>
                  <a:noFill/>
                </a:ln>
                <a:solidFill>
                  <a:schemeClr val="bg1"/>
                </a:solidFill>
                <a:effectLst/>
                <a:uLnTx/>
                <a:uFillTx/>
                <a:ea typeface="Calibri" panose="020F0502020204030204" pitchFamily="34" charset="0"/>
                <a:cs typeface="+mj-cs"/>
              </a:rPr>
            </a:br>
            <a:r>
              <a:rPr kumimoji="0" lang="en-US" sz="2800" b="1" i="0" u="none" strike="noStrike" kern="1200" cap="none" spc="0" normalizeH="0" baseline="0" noProof="0" dirty="0">
                <a:ln>
                  <a:noFill/>
                </a:ln>
                <a:solidFill>
                  <a:schemeClr val="bg1"/>
                </a:solidFill>
                <a:effectLst/>
                <a:uLnTx/>
                <a:uFillTx/>
                <a:ea typeface="Calibri"/>
                <a:cs typeface="Calibri"/>
              </a:rPr>
              <a:t>Founder &amp; President, </a:t>
            </a:r>
            <a:br>
              <a:rPr kumimoji="0" lang="en-US" sz="2800" b="1" i="0" u="none" strike="noStrike" kern="1200" cap="none" spc="0" normalizeH="0" baseline="0" noProof="0" dirty="0">
                <a:ln>
                  <a:noFill/>
                </a:ln>
                <a:solidFill>
                  <a:schemeClr val="bg1"/>
                </a:solidFill>
                <a:effectLst/>
                <a:uLnTx/>
                <a:uFillTx/>
                <a:ea typeface="Calibri"/>
                <a:cs typeface="Calibri"/>
              </a:rPr>
            </a:br>
            <a:r>
              <a:rPr kumimoji="0" lang="en-US" sz="2800" b="1" i="0" u="none" strike="noStrike" kern="1200" cap="none" spc="0" normalizeH="0" baseline="0" noProof="0" dirty="0" err="1">
                <a:ln>
                  <a:noFill/>
                </a:ln>
                <a:solidFill>
                  <a:schemeClr val="bg1"/>
                </a:solidFill>
                <a:effectLst/>
                <a:uLnTx/>
                <a:uFillTx/>
                <a:ea typeface="Calibri"/>
                <a:cs typeface="Calibri"/>
              </a:rPr>
              <a:t>Rockingstone</a:t>
            </a:r>
            <a:r>
              <a:rPr kumimoji="0" lang="en-US" sz="2800" b="1" i="0" u="none" strike="noStrike" kern="1200" cap="none" spc="0" normalizeH="0" baseline="0" noProof="0" dirty="0">
                <a:ln>
                  <a:noFill/>
                </a:ln>
                <a:solidFill>
                  <a:schemeClr val="bg1"/>
                </a:solidFill>
                <a:effectLst/>
                <a:uLnTx/>
                <a:uFillTx/>
                <a:ea typeface="Calibri"/>
                <a:cs typeface="Calibri"/>
              </a:rPr>
              <a:t> Group</a:t>
            </a:r>
            <a:endParaRPr lang="en-US" b="1" dirty="0">
              <a:solidFill>
                <a:schemeClr val="bg1"/>
              </a:solidFill>
            </a:endParaRPr>
          </a:p>
        </p:txBody>
      </p:sp>
    </p:spTree>
    <p:extLst>
      <p:ext uri="{BB962C8B-B14F-4D97-AF65-F5344CB8AC3E}">
        <p14:creationId xmlns:p14="http://schemas.microsoft.com/office/powerpoint/2010/main" val="2843102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11033-FD39-59FD-A724-68D2520F6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82D3F-91FD-7B12-CDED-B66548538E37}"/>
              </a:ext>
            </a:extLst>
          </p:cNvPr>
          <p:cNvSpPr>
            <a:spLocks noGrp="1"/>
          </p:cNvSpPr>
          <p:nvPr>
            <p:ph type="title"/>
          </p:nvPr>
        </p:nvSpPr>
        <p:spPr>
          <a:xfrm>
            <a:off x="721358" y="439312"/>
            <a:ext cx="10355611" cy="918673"/>
          </a:xfrm>
        </p:spPr>
        <p:txBody>
          <a:bodyPr/>
          <a:lstStyle/>
          <a:p>
            <a:r>
              <a:rPr lang="en-US" dirty="0">
                <a:solidFill>
                  <a:srgbClr val="075190"/>
                </a:solidFill>
                <a:latin typeface="+mj-lt"/>
                <a:ea typeface="Source Serif Pro"/>
                <a:cs typeface="Arial"/>
              </a:rPr>
              <a:t>2024 Peer-Learning Collaboratives</a:t>
            </a:r>
          </a:p>
        </p:txBody>
      </p:sp>
      <p:sp>
        <p:nvSpPr>
          <p:cNvPr id="4" name="TextBox 3">
            <a:extLst>
              <a:ext uri="{FF2B5EF4-FFF2-40B4-BE49-F238E27FC236}">
                <a16:creationId xmlns:a16="http://schemas.microsoft.com/office/drawing/2014/main" id="{8F0CCFEC-5243-002F-1BCC-8FBD426EB712}"/>
              </a:ext>
            </a:extLst>
          </p:cNvPr>
          <p:cNvSpPr txBox="1"/>
          <p:nvPr/>
        </p:nvSpPr>
        <p:spPr>
          <a:xfrm>
            <a:off x="283746" y="2143055"/>
            <a:ext cx="3493456" cy="2825800"/>
          </a:xfrm>
          <a:prstGeom prst="roundRect">
            <a:avLst/>
          </a:prstGeom>
          <a:noFill/>
          <a:ln>
            <a:solidFill>
              <a:srgbClr val="07519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r>
              <a:rPr lang="en-US" sz="1700" b="1" dirty="0">
                <a:solidFill>
                  <a:srgbClr val="075190"/>
                </a:solidFill>
              </a:rPr>
              <a:t>Peer-Learning Collaboratives (PLCs) </a:t>
            </a:r>
            <a:r>
              <a:rPr lang="en-US" sz="1700" dirty="0"/>
              <a:t>are </a:t>
            </a:r>
            <a:r>
              <a:rPr lang="en-US" sz="1700" dirty="0">
                <a:cs typeface="Arial"/>
              </a:rPr>
              <a:t>time-limited, results-oriented, topically-focused working groups of states leveraging learning from peers and subject matter experts to make progress on systems change milestones.</a:t>
            </a:r>
          </a:p>
        </p:txBody>
      </p:sp>
      <p:pic>
        <p:nvPicPr>
          <p:cNvPr id="16" name="Graphic 15" descr="Map of the United States showing states that had PLCs in 2024. States with Cross-Systems Change Partnerships led by Jordanna Davis included Kentucky, Maine, Nevada, and Vermont. States with Cross-Systems Change Partnerships led by Hope Glassberg included California, Illinois, and Kansas. States with DCW Recruitment &amp; Retention led by Jacqueline Lampert included Louisiana, Michigan, New Hampshire, Oregon, Utah, and Washington. ">
            <a:extLst>
              <a:ext uri="{FF2B5EF4-FFF2-40B4-BE49-F238E27FC236}">
                <a16:creationId xmlns:a16="http://schemas.microsoft.com/office/drawing/2014/main" id="{FB9FB665-C348-F2F6-7A4F-D4CEBE7554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427" y="1235677"/>
            <a:ext cx="7776074" cy="4738882"/>
          </a:xfrm>
          <a:prstGeom prst="rect">
            <a:avLst/>
          </a:prstGeom>
        </p:spPr>
      </p:pic>
      <p:pic>
        <p:nvPicPr>
          <p:cNvPr id="17" name="Picture 16">
            <a:extLst>
              <a:ext uri="{FF2B5EF4-FFF2-40B4-BE49-F238E27FC236}">
                <a16:creationId xmlns:a16="http://schemas.microsoft.com/office/drawing/2014/main" id="{78FE31D7-51F7-C7E6-4CD8-DE44EC3F6B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82464" y="5931328"/>
            <a:ext cx="3888037" cy="862747"/>
          </a:xfrm>
          <a:prstGeom prst="rect">
            <a:avLst/>
          </a:prstGeom>
        </p:spPr>
      </p:pic>
    </p:spTree>
    <p:extLst>
      <p:ext uri="{BB962C8B-B14F-4D97-AF65-F5344CB8AC3E}">
        <p14:creationId xmlns:p14="http://schemas.microsoft.com/office/powerpoint/2010/main" val="3241697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B964-251F-4509-BE7A-B47FF6C8FB3A}"/>
              </a:ext>
            </a:extLst>
          </p:cNvPr>
          <p:cNvSpPr>
            <a:spLocks noGrp="1"/>
          </p:cNvSpPr>
          <p:nvPr>
            <p:ph type="title"/>
          </p:nvPr>
        </p:nvSpPr>
        <p:spPr/>
        <p:txBody>
          <a:bodyPr/>
          <a:lstStyle/>
          <a:p>
            <a:r>
              <a:rPr lang="en-US" dirty="0">
                <a:latin typeface="+mj-lt"/>
                <a:ea typeface="Source Serif Pro"/>
                <a:cs typeface="Arial"/>
              </a:rPr>
              <a:t>2024 Peer-Learning Collaborative Meetings</a:t>
            </a:r>
          </a:p>
        </p:txBody>
      </p:sp>
      <p:sp>
        <p:nvSpPr>
          <p:cNvPr id="3" name="Text Placeholder 2">
            <a:extLst>
              <a:ext uri="{FF2B5EF4-FFF2-40B4-BE49-F238E27FC236}">
                <a16:creationId xmlns:a16="http://schemas.microsoft.com/office/drawing/2014/main" id="{F743122C-7378-A14B-3CAC-465FBD9057E5}"/>
              </a:ext>
            </a:extLst>
          </p:cNvPr>
          <p:cNvSpPr>
            <a:spLocks noGrp="1"/>
          </p:cNvSpPr>
          <p:nvPr>
            <p:ph type="body" sz="quarter" idx="10"/>
          </p:nvPr>
        </p:nvSpPr>
        <p:spPr>
          <a:xfrm>
            <a:off x="721360" y="1137920"/>
            <a:ext cx="10355611" cy="4632643"/>
          </a:xfrm>
        </p:spPr>
        <p:txBody>
          <a:bodyPr lIns="0" tIns="0" rIns="0" bIns="0" anchor="t"/>
          <a:lstStyle/>
          <a:p>
            <a:pPr marL="342900" indent="-342900">
              <a:spcAft>
                <a:spcPts val="600"/>
              </a:spcAft>
              <a:buFont typeface="Arial" panose="020B0604020202020204" pitchFamily="34" charset="0"/>
              <a:buChar char="•"/>
            </a:pPr>
            <a:r>
              <a:rPr lang="en-US" sz="2400" dirty="0"/>
              <a:t>PLCs meet monthly in </a:t>
            </a:r>
            <a:r>
              <a:rPr lang="en-US" sz="2400" b="1" dirty="0">
                <a:solidFill>
                  <a:srgbClr val="075190"/>
                </a:solidFill>
              </a:rPr>
              <a:t>three unique cohort </a:t>
            </a:r>
            <a:r>
              <a:rPr lang="en-US" sz="2400" dirty="0"/>
              <a:t>groupings. Each state has participated in </a:t>
            </a:r>
            <a:r>
              <a:rPr lang="en-US" sz="2400" b="1" dirty="0">
                <a:solidFill>
                  <a:srgbClr val="075190"/>
                </a:solidFill>
              </a:rPr>
              <a:t>seven</a:t>
            </a:r>
            <a:r>
              <a:rPr lang="en-US" sz="2400" dirty="0"/>
              <a:t> Center-led PLC cohort meetings (as of 1/29/25).</a:t>
            </a:r>
          </a:p>
          <a:p>
            <a:pPr marL="342900" indent="-342900">
              <a:spcAft>
                <a:spcPts val="600"/>
              </a:spcAft>
              <a:buFont typeface="Arial" panose="020B0604020202020204" pitchFamily="34" charset="0"/>
              <a:buChar char="•"/>
            </a:pPr>
            <a:r>
              <a:rPr lang="en-US" sz="2400" dirty="0"/>
              <a:t>Each meeting includes:</a:t>
            </a:r>
          </a:p>
          <a:p>
            <a:pPr marL="742950" marR="0" lvl="1" indent="-285750">
              <a:lnSpc>
                <a:spcPct val="107000"/>
              </a:lnSpc>
              <a:spcAft>
                <a:spcPts val="600"/>
              </a:spcAft>
              <a:buFont typeface="Courier New" panose="02070309020205020404" pitchFamily="49" charset="0"/>
              <a:buChar char="o"/>
            </a:pPr>
            <a:r>
              <a:rPr lang="en-US" sz="2400" dirty="0">
                <a:effectLst/>
                <a:ea typeface="Calibri" panose="020F0502020204030204" pitchFamily="34" charset="0"/>
                <a:cs typeface="Times New Roman" panose="02020603050405020304" pitchFamily="18" charset="0"/>
              </a:rPr>
              <a:t>State round-robin updates </a:t>
            </a:r>
          </a:p>
          <a:p>
            <a:pPr marL="742950" marR="0" lvl="1" indent="-285750">
              <a:lnSpc>
                <a:spcPct val="107000"/>
              </a:lnSpc>
              <a:spcAft>
                <a:spcPts val="600"/>
              </a:spcAft>
              <a:buFont typeface="Courier New" panose="02070309020205020404" pitchFamily="49" charset="0"/>
              <a:buChar char="o"/>
            </a:pPr>
            <a:r>
              <a:rPr lang="en-US" sz="2400" dirty="0">
                <a:effectLst/>
                <a:ea typeface="Calibri" panose="020F0502020204030204" pitchFamily="34" charset="0"/>
                <a:cs typeface="Times New Roman" panose="02020603050405020304" pitchFamily="18" charset="0"/>
              </a:rPr>
              <a:t>State-in-focus</a:t>
            </a:r>
          </a:p>
          <a:p>
            <a:pPr marL="742950" marR="0" lvl="1" indent="-285750">
              <a:lnSpc>
                <a:spcPct val="107000"/>
              </a:lnSpc>
              <a:spcAft>
                <a:spcPts val="600"/>
              </a:spcAft>
              <a:buFont typeface="Courier New" panose="02070309020205020404" pitchFamily="49" charset="0"/>
              <a:buChar char="o"/>
            </a:pPr>
            <a:r>
              <a:rPr lang="en-US" sz="2400" dirty="0">
                <a:effectLst/>
                <a:ea typeface="Calibri" panose="020F0502020204030204" pitchFamily="34" charset="0"/>
                <a:cs typeface="Calibri" panose="020F0502020204030204" pitchFamily="34" charset="0"/>
              </a:rPr>
              <a:t>Expert presentation (Center partners and invited experts)</a:t>
            </a:r>
            <a:endParaRPr lang="en-US" sz="2400" dirty="0">
              <a:effectLst/>
              <a:ea typeface="Calibri" panose="020F0502020204030204" pitchFamily="34" charset="0"/>
              <a:cs typeface="Times New Roman" panose="02020603050405020304" pitchFamily="18" charset="0"/>
            </a:endParaRPr>
          </a:p>
          <a:p>
            <a:pPr marL="982980" lvl="2" indent="-342900">
              <a:lnSpc>
                <a:spcPct val="107000"/>
              </a:lnSpc>
              <a:spcAft>
                <a:spcPts val="600"/>
              </a:spcAft>
              <a:buFont typeface="Wingdings" pitchFamily="2" charset="2"/>
              <a:buChar char="§"/>
            </a:pPr>
            <a:r>
              <a:rPr lang="en-US" sz="2400" dirty="0">
                <a:effectLst/>
                <a:ea typeface="Calibri" panose="020F0502020204030204" pitchFamily="34" charset="0"/>
                <a:cs typeface="Calibri" panose="020F0502020204030204" pitchFamily="34" charset="0"/>
              </a:rPr>
              <a:t>Examples: </a:t>
            </a:r>
            <a:r>
              <a:rPr lang="en-US" sz="2400" i="1" dirty="0">
                <a:effectLst/>
                <a:ea typeface="Calibri" panose="020F0502020204030204" pitchFamily="34" charset="0"/>
                <a:cs typeface="Calibri" panose="020F0502020204030204" pitchFamily="34" charset="0"/>
              </a:rPr>
              <a:t>Workforce Data: Best Practices in Collection, Use, and Dissemination; </a:t>
            </a:r>
            <a:r>
              <a:rPr lang="en-US" sz="2400" i="1" dirty="0">
                <a:solidFill>
                  <a:srgbClr val="000000"/>
                </a:solidFill>
                <a:effectLst/>
                <a:ea typeface="Aptos" panose="020B0004020202020204" pitchFamily="34" charset="0"/>
                <a:cs typeface="Calibri" panose="020F0502020204030204" pitchFamily="34" charset="0"/>
              </a:rPr>
              <a:t>Universal Core Competencies and Career Pathways in Direct Care; </a:t>
            </a:r>
            <a:r>
              <a:rPr lang="en-US" sz="2400" i="1" dirty="0">
                <a:effectLst/>
                <a:ea typeface="Calibri" panose="020F0502020204030204" pitchFamily="34" charset="0"/>
                <a:cs typeface="Calibri" panose="020F0502020204030204" pitchFamily="34" charset="0"/>
              </a:rPr>
              <a:t>Recruiting, Training, and Supporting DCWs with Lived Experience</a:t>
            </a: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Aft>
                <a:spcPts val="600"/>
              </a:spcAft>
              <a:buFont typeface="Courier New" panose="02070309020205020404" pitchFamily="49" charset="0"/>
              <a:buChar char="o"/>
            </a:pPr>
            <a:r>
              <a:rPr lang="en-US" sz="2400" dirty="0">
                <a:effectLst/>
                <a:ea typeface="Calibri" panose="020F0502020204030204" pitchFamily="34" charset="0"/>
                <a:cs typeface="Times New Roman" panose="02020603050405020304" pitchFamily="18" charset="0"/>
              </a:rPr>
              <a:t>Peer learning discussion</a:t>
            </a:r>
            <a:endParaRPr lang="en-US" sz="2400" dirty="0"/>
          </a:p>
        </p:txBody>
      </p:sp>
    </p:spTree>
    <p:extLst>
      <p:ext uri="{BB962C8B-B14F-4D97-AF65-F5344CB8AC3E}">
        <p14:creationId xmlns:p14="http://schemas.microsoft.com/office/powerpoint/2010/main" val="417898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79E9-7C9E-515A-4032-ABD264BA0B34}"/>
              </a:ext>
            </a:extLst>
          </p:cNvPr>
          <p:cNvSpPr>
            <a:spLocks noGrp="1"/>
          </p:cNvSpPr>
          <p:nvPr>
            <p:ph type="title"/>
          </p:nvPr>
        </p:nvSpPr>
        <p:spPr/>
        <p:txBody>
          <a:bodyPr/>
          <a:lstStyle/>
          <a:p>
            <a:r>
              <a:rPr lang="en-US" dirty="0">
                <a:solidFill>
                  <a:srgbClr val="075190"/>
                </a:solidFill>
                <a:latin typeface="+mj-lt"/>
              </a:rPr>
              <a:t>2024 PLC Subject Matter Experts (SMEs)</a:t>
            </a:r>
          </a:p>
        </p:txBody>
      </p:sp>
      <p:sp>
        <p:nvSpPr>
          <p:cNvPr id="10" name="Text Placeholder 2">
            <a:extLst>
              <a:ext uri="{FF2B5EF4-FFF2-40B4-BE49-F238E27FC236}">
                <a16:creationId xmlns:a16="http://schemas.microsoft.com/office/drawing/2014/main" id="{93B9E4BA-78E0-C91A-3486-777D878811FE}"/>
              </a:ext>
            </a:extLst>
          </p:cNvPr>
          <p:cNvSpPr>
            <a:spLocks noGrp="1"/>
          </p:cNvSpPr>
          <p:nvPr>
            <p:ph type="body" sz="quarter" idx="10"/>
          </p:nvPr>
        </p:nvSpPr>
        <p:spPr>
          <a:xfrm>
            <a:off x="721360" y="1137920"/>
            <a:ext cx="10690352" cy="5157585"/>
          </a:xfrm>
        </p:spPr>
        <p:txBody>
          <a:bodyPr lIns="0" tIns="0" rIns="0" bIns="0" anchor="t">
            <a:normAutofit lnSpcReduction="10000"/>
          </a:bodyPr>
          <a:lstStyle/>
          <a:p>
            <a:pPr marL="457200" marR="156210" indent="-457200">
              <a:spcAft>
                <a:spcPts val="1200"/>
              </a:spcAft>
              <a:buFont typeface="Arial"/>
              <a:buChar char="•"/>
              <a:tabLst>
                <a:tab pos="248285" algn="l"/>
              </a:tabLst>
            </a:pPr>
            <a:r>
              <a:rPr lang="en-US" sz="2400" dirty="0"/>
              <a:t>States receive 90-120 hours of individualized support from subject matter experts </a:t>
            </a:r>
          </a:p>
          <a:p>
            <a:pPr marL="777240" marR="156210" lvl="1" indent="-457200">
              <a:lnSpc>
                <a:spcPct val="110000"/>
              </a:lnSpc>
              <a:spcAft>
                <a:spcPts val="1200"/>
              </a:spcAft>
              <a:buFont typeface="Courier New" panose="02070309020205020404" pitchFamily="49" charset="0"/>
              <a:buChar char="o"/>
              <a:tabLst>
                <a:tab pos="248285" algn="l"/>
              </a:tabLst>
            </a:pPr>
            <a:r>
              <a:rPr lang="en-US" sz="2400" dirty="0">
                <a:latin typeface="Arial" panose="020B0604020202020204" pitchFamily="34" charset="0"/>
                <a:cs typeface="Arial" panose="020B0604020202020204" pitchFamily="34" charset="0"/>
              </a:rPr>
              <a:t>More than 750 total hours as of 1/15/25</a:t>
            </a:r>
          </a:p>
          <a:p>
            <a:pPr marL="457200" marR="156210" indent="-457200">
              <a:spcAft>
                <a:spcPts val="1200"/>
              </a:spcAft>
              <a:buFont typeface="Arial"/>
              <a:buChar char="•"/>
              <a:tabLst>
                <a:tab pos="248285" algn="l"/>
              </a:tabLst>
            </a:pPr>
            <a:r>
              <a:rPr lang="en-US" sz="2400" dirty="0">
                <a:latin typeface="Arial" panose="020B0604020202020204" pitchFamily="34" charset="0"/>
                <a:cs typeface="Arial" panose="020B0604020202020204" pitchFamily="34" charset="0"/>
              </a:rPr>
              <a:t>SMEs include:</a:t>
            </a:r>
          </a:p>
          <a:p>
            <a:pPr marL="777240" marR="156210" lvl="1" indent="-457200">
              <a:spcAft>
                <a:spcPts val="1200"/>
              </a:spcAft>
              <a:buClr>
                <a:schemeClr val="tx1"/>
              </a:buClr>
              <a:buFont typeface="Courier New" panose="02070309020205020404" pitchFamily="49" charset="0"/>
              <a:buChar char="o"/>
              <a:tabLst>
                <a:tab pos="248285" algn="l"/>
              </a:tabLst>
            </a:pPr>
            <a:r>
              <a:rPr lang="en-US" sz="2400" b="1" dirty="0" err="1">
                <a:solidFill>
                  <a:srgbClr val="075190"/>
                </a:solidFill>
                <a:latin typeface="Arial" panose="020B0604020202020204" pitchFamily="34" charset="0"/>
                <a:cs typeface="Arial" panose="020B0604020202020204" pitchFamily="34" charset="0"/>
              </a:rPr>
              <a:t>AnereS</a:t>
            </a:r>
            <a:r>
              <a:rPr lang="en-US" sz="2400" b="1" dirty="0">
                <a:solidFill>
                  <a:srgbClr val="075190"/>
                </a:solidFill>
                <a:latin typeface="Arial" panose="020B0604020202020204" pitchFamily="34" charset="0"/>
                <a:cs typeface="Arial" panose="020B0604020202020204" pitchFamily="34" charset="0"/>
              </a:rPr>
              <a:t> Strategies</a:t>
            </a:r>
            <a:r>
              <a:rPr lang="en-US" sz="2400" dirty="0">
                <a:latin typeface="Arial" panose="020B0604020202020204" pitchFamily="34" charset="0"/>
                <a:cs typeface="Arial" panose="020B0604020202020204" pitchFamily="34" charset="0"/>
              </a:rPr>
              <a:t>: Serena Lowe, </a:t>
            </a:r>
            <a:r>
              <a:rPr lang="en-US" sz="2400" i="1" dirty="0">
                <a:latin typeface="Arial" panose="020B0604020202020204" pitchFamily="34" charset="0"/>
                <a:cs typeface="Arial" panose="020B0604020202020204" pitchFamily="34" charset="0"/>
              </a:rPr>
              <a:t>Lead SME</a:t>
            </a:r>
            <a:r>
              <a:rPr lang="en-US" sz="2400" dirty="0">
                <a:latin typeface="Arial" panose="020B0604020202020204" pitchFamily="34" charset="0"/>
                <a:cs typeface="Arial" panose="020B0604020202020204" pitchFamily="34" charset="0"/>
              </a:rPr>
              <a:t>, Tobey S. </a:t>
            </a:r>
            <a:r>
              <a:rPr lang="en-US" sz="2400" dirty="0" err="1">
                <a:latin typeface="Arial" panose="020B0604020202020204" pitchFamily="34" charset="0"/>
                <a:cs typeface="Arial" panose="020B0604020202020204" pitchFamily="34" charset="0"/>
              </a:rPr>
              <a:t>Partch</a:t>
            </a:r>
            <a:r>
              <a:rPr lang="en-US" sz="2400" dirty="0">
                <a:latin typeface="Arial" panose="020B0604020202020204" pitchFamily="34" charset="0"/>
                <a:cs typeface="Arial" panose="020B0604020202020204" pitchFamily="34" charset="0"/>
              </a:rPr>
              <a:t>-Davies</a:t>
            </a:r>
          </a:p>
          <a:p>
            <a:pPr marL="777240" marR="156210" lvl="1" indent="-457200">
              <a:spcAft>
                <a:spcPts val="1200"/>
              </a:spcAft>
              <a:buClr>
                <a:schemeClr val="tx1"/>
              </a:buClr>
              <a:buFont typeface="Courier New" panose="02070309020205020404" pitchFamily="49" charset="0"/>
              <a:buChar char="o"/>
              <a:tabLst>
                <a:tab pos="248285" algn="l"/>
              </a:tabLst>
            </a:pPr>
            <a:r>
              <a:rPr lang="en-US" sz="2400" b="1" i="0" dirty="0">
                <a:solidFill>
                  <a:srgbClr val="075190"/>
                </a:solidFill>
                <a:effectLst/>
                <a:highlight>
                  <a:srgbClr val="FFFFFF"/>
                </a:highlight>
                <a:latin typeface="Arial" panose="020B0604020202020204" pitchFamily="34" charset="0"/>
                <a:cs typeface="Arial" panose="020B0604020202020204" pitchFamily="34" charset="0"/>
              </a:rPr>
              <a:t>GoodLife Innovations</a:t>
            </a:r>
            <a:r>
              <a:rPr lang="en-US" sz="2400" b="0" i="0" dirty="0">
                <a:solidFill>
                  <a:srgbClr val="1F1F1F"/>
                </a:solidFill>
                <a:effectLst/>
                <a:highlight>
                  <a:srgbClr val="FFFFFF"/>
                </a:highlight>
                <a:latin typeface="Arial" panose="020B0604020202020204" pitchFamily="34" charset="0"/>
                <a:cs typeface="Arial" panose="020B0604020202020204" pitchFamily="34" charset="0"/>
              </a:rPr>
              <a:t>: Beth McCoach, Megan McKinney-Todd</a:t>
            </a:r>
            <a:endParaRPr lang="en-US" sz="2400" dirty="0">
              <a:latin typeface="Arial" panose="020B0604020202020204" pitchFamily="34" charset="0"/>
              <a:cs typeface="Arial" panose="020B0604020202020204" pitchFamily="34" charset="0"/>
            </a:endParaRPr>
          </a:p>
          <a:p>
            <a:pPr marL="777240" marR="156210" lvl="1" indent="-457200">
              <a:spcAft>
                <a:spcPts val="1200"/>
              </a:spcAft>
              <a:buClr>
                <a:schemeClr val="tx1"/>
              </a:buClr>
              <a:buFont typeface="Courier New" panose="02070309020205020404" pitchFamily="49" charset="0"/>
              <a:buChar char="o"/>
              <a:tabLst>
                <a:tab pos="248285" algn="l"/>
              </a:tabLst>
            </a:pPr>
            <a:r>
              <a:rPr lang="en-US" sz="2400" b="1" dirty="0" err="1">
                <a:solidFill>
                  <a:srgbClr val="075190"/>
                </a:solidFill>
                <a:latin typeface="Arial" panose="020B0604020202020204" pitchFamily="34" charset="0"/>
                <a:cs typeface="Arial" panose="020B0604020202020204" pitchFamily="34" charset="0"/>
              </a:rPr>
              <a:t>Pigorsch</a:t>
            </a:r>
            <a:r>
              <a:rPr lang="en-US" sz="2400" b="1" dirty="0">
                <a:solidFill>
                  <a:srgbClr val="075190"/>
                </a:solidFill>
                <a:latin typeface="Arial" panose="020B0604020202020204" pitchFamily="34" charset="0"/>
                <a:cs typeface="Arial" panose="020B0604020202020204" pitchFamily="34" charset="0"/>
              </a:rPr>
              <a:t> Media Design</a:t>
            </a:r>
            <a:r>
              <a:rPr lang="en-US" sz="2400" dirty="0">
                <a:latin typeface="Arial" panose="020B0604020202020204" pitchFamily="34" charset="0"/>
                <a:cs typeface="Arial" panose="020B0604020202020204" pitchFamily="34" charset="0"/>
              </a:rPr>
              <a:t>: Hans </a:t>
            </a:r>
            <a:r>
              <a:rPr lang="en-US" sz="2400" dirty="0" err="1">
                <a:latin typeface="Arial" panose="020B0604020202020204" pitchFamily="34" charset="0"/>
                <a:cs typeface="Arial" panose="020B0604020202020204" pitchFamily="34" charset="0"/>
              </a:rPr>
              <a:t>Pigorsch</a:t>
            </a:r>
            <a:r>
              <a:rPr lang="en-US" sz="2400" dirty="0">
                <a:latin typeface="Arial" panose="020B0604020202020204" pitchFamily="34" charset="0"/>
                <a:cs typeface="Arial" panose="020B0604020202020204" pitchFamily="34" charset="0"/>
              </a:rPr>
              <a:t>, Susan </a:t>
            </a:r>
            <a:r>
              <a:rPr lang="en-US" sz="2400" dirty="0" err="1">
                <a:latin typeface="Arial" panose="020B0604020202020204" pitchFamily="34" charset="0"/>
                <a:cs typeface="Arial" panose="020B0604020202020204" pitchFamily="34" charset="0"/>
              </a:rPr>
              <a:t>Pigorsch</a:t>
            </a:r>
            <a:endParaRPr lang="en-US" sz="2400" dirty="0">
              <a:latin typeface="Arial" panose="020B0604020202020204" pitchFamily="34" charset="0"/>
              <a:cs typeface="Arial" panose="020B0604020202020204" pitchFamily="34" charset="0"/>
            </a:endParaRPr>
          </a:p>
          <a:p>
            <a:pPr marL="777240" marR="156210" lvl="1" indent="-457200">
              <a:spcAft>
                <a:spcPts val="1200"/>
              </a:spcAft>
              <a:buClr>
                <a:schemeClr val="tx1"/>
              </a:buClr>
              <a:buFont typeface="Courier New" panose="02070309020205020404" pitchFamily="49" charset="0"/>
              <a:buChar char="o"/>
              <a:tabLst>
                <a:tab pos="248285" algn="l"/>
              </a:tabLst>
            </a:pPr>
            <a:r>
              <a:rPr lang="en-US" sz="2400" b="1" dirty="0">
                <a:solidFill>
                  <a:srgbClr val="075190"/>
                </a:solidFill>
                <a:latin typeface="Arial"/>
                <a:cs typeface="Arial"/>
              </a:rPr>
              <a:t>PHI</a:t>
            </a:r>
            <a:r>
              <a:rPr lang="en-US" sz="2400" dirty="0">
                <a:latin typeface="Arial"/>
                <a:cs typeface="Arial"/>
              </a:rPr>
              <a:t>: Emily </a:t>
            </a:r>
            <a:r>
              <a:rPr lang="en-US" sz="2400" dirty="0" err="1">
                <a:latin typeface="Arial"/>
                <a:cs typeface="Arial"/>
              </a:rPr>
              <a:t>Dieppa</a:t>
            </a:r>
            <a:r>
              <a:rPr lang="en-US" sz="2400" dirty="0">
                <a:latin typeface="Arial"/>
                <a:cs typeface="Arial"/>
              </a:rPr>
              <a:t>-Colo, Kezia Scales</a:t>
            </a:r>
          </a:p>
          <a:p>
            <a:pPr marL="777240" marR="156210" lvl="1" indent="-457200">
              <a:spcAft>
                <a:spcPts val="1200"/>
              </a:spcAft>
              <a:buClr>
                <a:schemeClr val="tx1"/>
              </a:buClr>
              <a:buFont typeface="Courier New" panose="02070309020205020404" pitchFamily="49" charset="0"/>
              <a:buChar char="o"/>
              <a:tabLst>
                <a:tab pos="248285" algn="l"/>
              </a:tabLst>
            </a:pPr>
            <a:r>
              <a:rPr lang="en-US" sz="2400" b="1" dirty="0">
                <a:solidFill>
                  <a:srgbClr val="075190"/>
                </a:solidFill>
                <a:latin typeface="Arial"/>
                <a:cs typeface="Arial"/>
              </a:rPr>
              <a:t>University of Minnesota Institute on Community Integration</a:t>
            </a:r>
            <a:r>
              <a:rPr lang="en-US" sz="2400" dirty="0">
                <a:latin typeface="Arial"/>
                <a:cs typeface="Arial"/>
              </a:rPr>
              <a:t>: Julie </a:t>
            </a:r>
            <a:r>
              <a:rPr lang="en-US" sz="2400" dirty="0" err="1">
                <a:latin typeface="Arial"/>
                <a:cs typeface="Arial"/>
              </a:rPr>
              <a:t>Bershadsky</a:t>
            </a:r>
            <a:r>
              <a:rPr lang="en-US" sz="2400" dirty="0">
                <a:latin typeface="Arial"/>
                <a:cs typeface="Arial"/>
              </a:rPr>
              <a:t>, Amy Hewitt, Barbara Kleist, Jerry Smith</a:t>
            </a:r>
          </a:p>
          <a:p>
            <a:pPr marL="777240" marR="156210" lvl="1" indent="-457200">
              <a:spcAft>
                <a:spcPts val="1200"/>
              </a:spcAft>
              <a:buFont typeface="Courier New" panose="02070309020205020404" pitchFamily="49" charset="0"/>
              <a:buChar char="o"/>
              <a:tabLst>
                <a:tab pos="248285" algn="l"/>
              </a:tabLst>
            </a:pPr>
            <a:r>
              <a:rPr lang="en-US" sz="2400" dirty="0">
                <a:latin typeface="Arial" panose="020B0604020202020204" pitchFamily="34" charset="0"/>
                <a:cs typeface="Arial" panose="020B0604020202020204" pitchFamily="34" charset="0"/>
              </a:rPr>
              <a:t>Lisa A. Mills, Shannon Webb</a:t>
            </a:r>
          </a:p>
        </p:txBody>
      </p:sp>
    </p:spTree>
    <p:extLst>
      <p:ext uri="{BB962C8B-B14F-4D97-AF65-F5344CB8AC3E}">
        <p14:creationId xmlns:p14="http://schemas.microsoft.com/office/powerpoint/2010/main" val="276325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79E9-7C9E-515A-4032-ABD264BA0B34}"/>
              </a:ext>
            </a:extLst>
          </p:cNvPr>
          <p:cNvSpPr>
            <a:spLocks noGrp="1"/>
          </p:cNvSpPr>
          <p:nvPr>
            <p:ph type="title"/>
          </p:nvPr>
        </p:nvSpPr>
        <p:spPr/>
        <p:txBody>
          <a:bodyPr/>
          <a:lstStyle/>
          <a:p>
            <a:r>
              <a:rPr lang="en-US">
                <a:solidFill>
                  <a:srgbClr val="075190"/>
                </a:solidFill>
                <a:latin typeface="+mj-lt"/>
                <a:ea typeface="Source Serif Pro"/>
                <a:cs typeface="Arial"/>
              </a:rPr>
              <a:t>2024 PLC Sample State Milestones</a:t>
            </a:r>
            <a:endParaRPr lang="en-US">
              <a:solidFill>
                <a:srgbClr val="075190"/>
              </a:solidFill>
              <a:latin typeface="+mj-lt"/>
            </a:endParaRPr>
          </a:p>
        </p:txBody>
      </p:sp>
      <p:sp>
        <p:nvSpPr>
          <p:cNvPr id="5" name="Text Placeholder 2">
            <a:extLst>
              <a:ext uri="{FF2B5EF4-FFF2-40B4-BE49-F238E27FC236}">
                <a16:creationId xmlns:a16="http://schemas.microsoft.com/office/drawing/2014/main" id="{46439873-1FD3-467F-83FB-B13080C93D6A}"/>
              </a:ext>
            </a:extLst>
          </p:cNvPr>
          <p:cNvSpPr>
            <a:spLocks noGrp="1"/>
          </p:cNvSpPr>
          <p:nvPr>
            <p:ph type="body" sz="quarter" idx="10"/>
          </p:nvPr>
        </p:nvSpPr>
        <p:spPr>
          <a:xfrm>
            <a:off x="721360" y="1708321"/>
            <a:ext cx="10690352" cy="4763918"/>
          </a:xfrm>
        </p:spPr>
        <p:txBody>
          <a:bodyPr lIns="0" tIns="0" rIns="0" bIns="0" anchor="t">
            <a:normAutofit/>
          </a:bodyPr>
          <a:lstStyle/>
          <a:p>
            <a:pPr marL="457200" marR="156210" indent="-457200">
              <a:spcAft>
                <a:spcPts val="1200"/>
              </a:spcAft>
              <a:buClr>
                <a:schemeClr val="tx1"/>
              </a:buClr>
              <a:buFont typeface="Arial"/>
              <a:buChar char="•"/>
              <a:tabLst>
                <a:tab pos="248285" algn="l"/>
              </a:tabLst>
            </a:pPr>
            <a:r>
              <a:rPr lang="en-US" sz="2400" b="1">
                <a:solidFill>
                  <a:srgbClr val="075190"/>
                </a:solidFill>
                <a:cs typeface="Arial"/>
              </a:rPr>
              <a:t>Crosswalk</a:t>
            </a:r>
            <a:r>
              <a:rPr lang="en-US" sz="2400">
                <a:cs typeface="Arial"/>
              </a:rPr>
              <a:t> of existing DCW workforce initiatives</a:t>
            </a:r>
            <a:endParaRPr lang="en-US" sz="2400"/>
          </a:p>
          <a:p>
            <a:pPr marL="457200" marR="156210" indent="-457200">
              <a:spcAft>
                <a:spcPts val="1200"/>
              </a:spcAft>
              <a:buClr>
                <a:schemeClr val="tx1"/>
              </a:buClr>
              <a:buFont typeface="Arial"/>
              <a:buChar char="•"/>
              <a:tabLst>
                <a:tab pos="248285" algn="l"/>
              </a:tabLst>
            </a:pPr>
            <a:r>
              <a:rPr lang="en-US" sz="2400" b="1">
                <a:solidFill>
                  <a:srgbClr val="075190"/>
                </a:solidFill>
                <a:cs typeface="Arial"/>
              </a:rPr>
              <a:t>Framework</a:t>
            </a:r>
            <a:r>
              <a:rPr lang="en-US" sz="2400">
                <a:cs typeface="Arial"/>
              </a:rPr>
              <a:t> to leverage funding streams toward a common goal </a:t>
            </a:r>
          </a:p>
          <a:p>
            <a:pPr marL="457200" marR="156210" indent="-457200">
              <a:spcAft>
                <a:spcPts val="1200"/>
              </a:spcAft>
              <a:buClr>
                <a:schemeClr val="tx1"/>
              </a:buClr>
              <a:buFont typeface="Arial"/>
              <a:buChar char="•"/>
              <a:tabLst>
                <a:tab pos="248285" algn="l"/>
              </a:tabLst>
            </a:pPr>
            <a:r>
              <a:rPr lang="en-US" sz="2400" b="1">
                <a:solidFill>
                  <a:srgbClr val="075190"/>
                </a:solidFill>
                <a:cs typeface="Arial"/>
              </a:rPr>
              <a:t>Education campaign </a:t>
            </a:r>
            <a:r>
              <a:rPr lang="en-US" sz="2400">
                <a:cs typeface="Arial"/>
              </a:rPr>
              <a:t>to educate the public/job seekers about DCW opportunities</a:t>
            </a:r>
          </a:p>
          <a:p>
            <a:pPr marL="457200" marR="156210" indent="-457200">
              <a:spcAft>
                <a:spcPts val="1200"/>
              </a:spcAft>
              <a:buClr>
                <a:schemeClr val="tx1"/>
              </a:buClr>
              <a:buFont typeface="Arial"/>
              <a:buChar char="•"/>
              <a:tabLst>
                <a:tab pos="248285" algn="l"/>
              </a:tabLst>
            </a:pPr>
            <a:r>
              <a:rPr lang="en-US" sz="2400" b="1">
                <a:solidFill>
                  <a:srgbClr val="075190"/>
                </a:solidFill>
                <a:cs typeface="Arial"/>
              </a:rPr>
              <a:t>Develop a structure </a:t>
            </a:r>
            <a:r>
              <a:rPr lang="en-US" sz="2400">
                <a:cs typeface="Arial"/>
              </a:rPr>
              <a:t>for career lattice/ladders</a:t>
            </a:r>
          </a:p>
          <a:p>
            <a:pPr marL="457200" marR="156210" indent="-457200">
              <a:spcAft>
                <a:spcPts val="1200"/>
              </a:spcAft>
              <a:buClr>
                <a:schemeClr val="tx1"/>
              </a:buClr>
              <a:buFont typeface="Arial"/>
              <a:buChar char="•"/>
              <a:tabLst>
                <a:tab pos="248285" algn="l"/>
              </a:tabLst>
            </a:pPr>
            <a:r>
              <a:rPr lang="en-US" sz="2400" b="1">
                <a:solidFill>
                  <a:srgbClr val="075190"/>
                </a:solidFill>
                <a:cs typeface="Arial"/>
              </a:rPr>
              <a:t>Recruitment plans </a:t>
            </a:r>
            <a:r>
              <a:rPr lang="en-US" sz="2400">
                <a:cs typeface="Arial"/>
              </a:rPr>
              <a:t>targeting specific populations</a:t>
            </a:r>
          </a:p>
          <a:p>
            <a:pPr marL="457200" marR="156210" indent="-457200">
              <a:spcAft>
                <a:spcPts val="1200"/>
              </a:spcAft>
              <a:buClr>
                <a:schemeClr val="tx1"/>
              </a:buClr>
              <a:buFont typeface="Arial"/>
              <a:buChar char="•"/>
              <a:tabLst>
                <a:tab pos="248285" algn="l"/>
              </a:tabLst>
            </a:pPr>
            <a:r>
              <a:rPr lang="en-US" sz="2400" b="1">
                <a:solidFill>
                  <a:srgbClr val="075190"/>
                </a:solidFill>
                <a:cs typeface="Arial"/>
              </a:rPr>
              <a:t>Best practices </a:t>
            </a:r>
            <a:r>
              <a:rPr lang="en-US" sz="2400">
                <a:cs typeface="Arial"/>
              </a:rPr>
              <a:t>for non-wage benefits</a:t>
            </a:r>
          </a:p>
        </p:txBody>
      </p:sp>
    </p:spTree>
    <p:extLst>
      <p:ext uri="{BB962C8B-B14F-4D97-AF65-F5344CB8AC3E}">
        <p14:creationId xmlns:p14="http://schemas.microsoft.com/office/powerpoint/2010/main" val="1664780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5071-9430-9FAA-A6F5-EFD2E5D7D5A1}"/>
              </a:ext>
            </a:extLst>
          </p:cNvPr>
          <p:cNvSpPr>
            <a:spLocks noGrp="1"/>
          </p:cNvSpPr>
          <p:nvPr>
            <p:ph type="title"/>
          </p:nvPr>
        </p:nvSpPr>
        <p:spPr/>
        <p:txBody>
          <a:bodyPr/>
          <a:lstStyle/>
          <a:p>
            <a:r>
              <a:rPr lang="en-US" dirty="0">
                <a:latin typeface="+mj-lt"/>
              </a:rPr>
              <a:t>PLC Timeline</a:t>
            </a:r>
          </a:p>
        </p:txBody>
      </p:sp>
      <p:sp>
        <p:nvSpPr>
          <p:cNvPr id="10" name="TextBox 9">
            <a:extLst>
              <a:ext uri="{FF2B5EF4-FFF2-40B4-BE49-F238E27FC236}">
                <a16:creationId xmlns:a16="http://schemas.microsoft.com/office/drawing/2014/main" id="{EC564399-8B8D-752B-EC13-BC5FF912F794}"/>
              </a:ext>
            </a:extLst>
          </p:cNvPr>
          <p:cNvSpPr txBox="1"/>
          <p:nvPr/>
        </p:nvSpPr>
        <p:spPr>
          <a:xfrm>
            <a:off x="1896473" y="1386130"/>
            <a:ext cx="7584399" cy="600101"/>
          </a:xfrm>
          <a:prstGeom prst="rect">
            <a:avLst/>
          </a:prstGeom>
          <a:solidFill>
            <a:schemeClr val="accent3">
              <a:lumMod val="20000"/>
              <a:lumOff val="80000"/>
            </a:schemeClr>
          </a:solidFill>
        </p:spPr>
        <p:txBody>
          <a:bodyPr wrap="square">
            <a:spAutoFit/>
          </a:bodyPr>
          <a:lstStyle/>
          <a:p>
            <a:pPr marR="0" lvl="0">
              <a:lnSpc>
                <a:spcPct val="107000"/>
              </a:lnSpc>
            </a:pPr>
            <a:r>
              <a:rPr lang="en-US" sz="1600" b="1" dirty="0">
                <a:solidFill>
                  <a:srgbClr val="075190"/>
                </a:solidFill>
                <a:effectLst/>
                <a:ea typeface="Calibri" panose="020F0502020204030204" pitchFamily="34" charset="0"/>
                <a:cs typeface="Times New Roman" panose="02020603050405020304" pitchFamily="18" charset="0"/>
              </a:rPr>
              <a:t>April – May 2024: </a:t>
            </a:r>
          </a:p>
          <a:p>
            <a:pPr marR="0" lvl="0">
              <a:lnSpc>
                <a:spcPct val="107000"/>
              </a:lnSpc>
            </a:pPr>
            <a:r>
              <a:rPr lang="en-US" sz="1600" dirty="0">
                <a:effectLst/>
                <a:ea typeface="Calibri" panose="020F0502020204030204" pitchFamily="34" charset="0"/>
                <a:cs typeface="Times New Roman" panose="02020603050405020304" pitchFamily="18" charset="0"/>
              </a:rPr>
              <a:t>PLC staff team held individual orientation and milestone planning calls with states</a:t>
            </a:r>
          </a:p>
        </p:txBody>
      </p:sp>
      <p:sp>
        <p:nvSpPr>
          <p:cNvPr id="12" name="TextBox 11">
            <a:extLst>
              <a:ext uri="{FF2B5EF4-FFF2-40B4-BE49-F238E27FC236}">
                <a16:creationId xmlns:a16="http://schemas.microsoft.com/office/drawing/2014/main" id="{50083CF0-A9F4-7418-8875-907CB6C31DF7}"/>
              </a:ext>
            </a:extLst>
          </p:cNvPr>
          <p:cNvSpPr txBox="1"/>
          <p:nvPr/>
        </p:nvSpPr>
        <p:spPr>
          <a:xfrm>
            <a:off x="1896475" y="2583706"/>
            <a:ext cx="7584391" cy="600101"/>
          </a:xfrm>
          <a:prstGeom prst="rect">
            <a:avLst/>
          </a:prstGeom>
          <a:solidFill>
            <a:schemeClr val="accent3">
              <a:lumMod val="20000"/>
              <a:lumOff val="80000"/>
            </a:schemeClr>
          </a:solidFill>
        </p:spPr>
        <p:txBody>
          <a:bodyPr wrap="square">
            <a:spAutoFit/>
          </a:bodyPr>
          <a:lstStyle/>
          <a:p>
            <a:pPr marR="0" lvl="0">
              <a:lnSpc>
                <a:spcPct val="107000"/>
              </a:lnSpc>
            </a:pPr>
            <a:r>
              <a:rPr lang="en-US" sz="1600" b="1" dirty="0">
                <a:solidFill>
                  <a:srgbClr val="075190"/>
                </a:solidFill>
                <a:effectLst/>
                <a:ea typeface="Calibri" panose="020F0502020204030204" pitchFamily="34" charset="0"/>
                <a:cs typeface="Times New Roman" panose="02020603050405020304" pitchFamily="18" charset="0"/>
              </a:rPr>
              <a:t>June 2024: </a:t>
            </a:r>
          </a:p>
          <a:p>
            <a:pPr marR="0" lvl="0">
              <a:lnSpc>
                <a:spcPct val="107000"/>
              </a:lnSpc>
            </a:pPr>
            <a:r>
              <a:rPr lang="en-US" sz="1600" dirty="0">
                <a:effectLst/>
                <a:ea typeface="Calibri" panose="020F0502020204030204" pitchFamily="34" charset="0"/>
                <a:cs typeface="Times New Roman" panose="02020603050405020304" pitchFamily="18" charset="0"/>
              </a:rPr>
              <a:t>States were matched with Subject Matter Experts </a:t>
            </a:r>
          </a:p>
        </p:txBody>
      </p:sp>
      <p:sp>
        <p:nvSpPr>
          <p:cNvPr id="14" name="TextBox 13">
            <a:extLst>
              <a:ext uri="{FF2B5EF4-FFF2-40B4-BE49-F238E27FC236}">
                <a16:creationId xmlns:a16="http://schemas.microsoft.com/office/drawing/2014/main" id="{0C80F622-5953-08C6-986D-0672EF90C910}"/>
              </a:ext>
            </a:extLst>
          </p:cNvPr>
          <p:cNvSpPr txBox="1"/>
          <p:nvPr/>
        </p:nvSpPr>
        <p:spPr>
          <a:xfrm>
            <a:off x="1934252" y="3732453"/>
            <a:ext cx="7546611" cy="600101"/>
          </a:xfrm>
          <a:prstGeom prst="rect">
            <a:avLst/>
          </a:prstGeom>
          <a:solidFill>
            <a:schemeClr val="accent3">
              <a:lumMod val="20000"/>
              <a:lumOff val="80000"/>
            </a:schemeClr>
          </a:solidFill>
        </p:spPr>
        <p:txBody>
          <a:bodyPr wrap="square">
            <a:spAutoFit/>
          </a:bodyPr>
          <a:lstStyle/>
          <a:p>
            <a:pPr marR="0" lvl="0">
              <a:lnSpc>
                <a:spcPct val="107000"/>
              </a:lnSpc>
            </a:pPr>
            <a:r>
              <a:rPr lang="en-US" sz="1600" b="1" dirty="0">
                <a:solidFill>
                  <a:srgbClr val="075190"/>
                </a:solidFill>
                <a:effectLst/>
                <a:ea typeface="Calibri" panose="020F0502020204030204" pitchFamily="34" charset="0"/>
                <a:cs typeface="Times New Roman" panose="02020603050405020304" pitchFamily="18" charset="0"/>
              </a:rPr>
              <a:t>June 2024 – March 2025: </a:t>
            </a:r>
          </a:p>
          <a:p>
            <a:pPr marR="0" lvl="0">
              <a:lnSpc>
                <a:spcPct val="107000"/>
              </a:lnSpc>
            </a:pPr>
            <a:r>
              <a:rPr lang="en-US" sz="1600" dirty="0">
                <a:effectLst/>
                <a:ea typeface="Calibri" panose="020F0502020204030204" pitchFamily="34" charset="0"/>
                <a:cs typeface="Times New Roman" panose="02020603050405020304" pitchFamily="18" charset="0"/>
              </a:rPr>
              <a:t>PLC cohorts meet monthly; states meet regularly with SMEs </a:t>
            </a:r>
          </a:p>
        </p:txBody>
      </p:sp>
      <p:sp>
        <p:nvSpPr>
          <p:cNvPr id="34" name="TextBox 33">
            <a:extLst>
              <a:ext uri="{FF2B5EF4-FFF2-40B4-BE49-F238E27FC236}">
                <a16:creationId xmlns:a16="http://schemas.microsoft.com/office/drawing/2014/main" id="{0C10C548-0B8B-4788-911B-CC9CAB5CB92C}"/>
              </a:ext>
            </a:extLst>
          </p:cNvPr>
          <p:cNvSpPr txBox="1"/>
          <p:nvPr/>
        </p:nvSpPr>
        <p:spPr>
          <a:xfrm>
            <a:off x="1896473" y="4881201"/>
            <a:ext cx="7546611" cy="584775"/>
          </a:xfrm>
          <a:prstGeom prst="rect">
            <a:avLst/>
          </a:prstGeom>
          <a:solidFill>
            <a:schemeClr val="accent3">
              <a:lumMod val="20000"/>
              <a:lumOff val="80000"/>
            </a:schemeClr>
          </a:solidFill>
        </p:spPr>
        <p:txBody>
          <a:bodyPr wrap="square">
            <a:spAutoFit/>
          </a:bodyPr>
          <a:lstStyle/>
          <a:p>
            <a:pPr marR="0" lvl="0" indent="0"/>
            <a:r>
              <a:rPr lang="en-US" sz="1600" b="1" dirty="0">
                <a:solidFill>
                  <a:srgbClr val="075190"/>
                </a:solidFill>
                <a:effectLst/>
                <a:ea typeface="Calibri" panose="020F0502020204030204" pitchFamily="34" charset="0"/>
                <a:cs typeface="Times New Roman" panose="02020603050405020304" pitchFamily="18" charset="0"/>
              </a:rPr>
              <a:t>February – March 2025: </a:t>
            </a:r>
          </a:p>
          <a:p>
            <a:pPr marR="0" lvl="0" indent="0"/>
            <a:r>
              <a:rPr lang="en-US" sz="1600" dirty="0">
                <a:effectLst/>
                <a:ea typeface="Calibri" panose="020F0502020204030204" pitchFamily="34" charset="0"/>
                <a:cs typeface="Times New Roman" panose="02020603050405020304" pitchFamily="18" charset="0"/>
              </a:rPr>
              <a:t>Concluding conversations</a:t>
            </a:r>
          </a:p>
        </p:txBody>
      </p:sp>
      <p:grpSp>
        <p:nvGrpSpPr>
          <p:cNvPr id="35" name="Group 34">
            <a:extLst>
              <a:ext uri="{FF2B5EF4-FFF2-40B4-BE49-F238E27FC236}">
                <a16:creationId xmlns:a16="http://schemas.microsoft.com/office/drawing/2014/main" id="{1A86E16A-1A4A-BE64-F582-A64F63415B0B}"/>
              </a:ext>
              <a:ext uri="{C183D7F6-B498-43B3-948B-1728B52AA6E4}">
                <adec:decorative xmlns:adec="http://schemas.microsoft.com/office/drawing/2017/decorative" val="1"/>
              </a:ext>
            </a:extLst>
          </p:cNvPr>
          <p:cNvGrpSpPr/>
          <p:nvPr/>
        </p:nvGrpSpPr>
        <p:grpSpPr>
          <a:xfrm>
            <a:off x="405392" y="1128781"/>
            <a:ext cx="1233598" cy="4710545"/>
            <a:chOff x="405392" y="1128781"/>
            <a:chExt cx="1233598" cy="4710545"/>
          </a:xfrm>
        </p:grpSpPr>
        <p:cxnSp>
          <p:nvCxnSpPr>
            <p:cNvPr id="16" name="Straight Connector 15">
              <a:extLst>
                <a:ext uri="{FF2B5EF4-FFF2-40B4-BE49-F238E27FC236}">
                  <a16:creationId xmlns:a16="http://schemas.microsoft.com/office/drawing/2014/main" id="{6805AACF-2FC3-0148-6729-0ECFD6917F73}"/>
                </a:ext>
              </a:extLst>
            </p:cNvPr>
            <p:cNvCxnSpPr>
              <a:cxnSpLocks/>
            </p:cNvCxnSpPr>
            <p:nvPr/>
          </p:nvCxnSpPr>
          <p:spPr>
            <a:xfrm>
              <a:off x="1638990" y="1128781"/>
              <a:ext cx="0" cy="4710545"/>
            </a:xfrm>
            <a:prstGeom prst="line">
              <a:avLst/>
            </a:prstGeom>
            <a:ln w="19050">
              <a:solidFill>
                <a:srgbClr val="075190"/>
              </a:solidFill>
            </a:ln>
          </p:spPr>
          <p:style>
            <a:lnRef idx="1">
              <a:schemeClr val="accent1"/>
            </a:lnRef>
            <a:fillRef idx="0">
              <a:schemeClr val="accent1"/>
            </a:fillRef>
            <a:effectRef idx="0">
              <a:schemeClr val="accent1"/>
            </a:effectRef>
            <a:fontRef idx="minor">
              <a:schemeClr val="tx1"/>
            </a:fontRef>
          </p:style>
        </p:cxnSp>
        <p:pic>
          <p:nvPicPr>
            <p:cNvPr id="18" name="Picture 17" descr="A clipboard with a dart and a target&#10;&#10;AI-generated content may be incorrect.">
              <a:extLst>
                <a:ext uri="{FF2B5EF4-FFF2-40B4-BE49-F238E27FC236}">
                  <a16:creationId xmlns:a16="http://schemas.microsoft.com/office/drawing/2014/main" id="{F06AE44A-D220-DE0B-79C2-D5A2ED106AC1}"/>
                </a:ext>
              </a:extLst>
            </p:cNvPr>
            <p:cNvPicPr>
              <a:picLocks noChangeAspect="1"/>
            </p:cNvPicPr>
            <p:nvPr/>
          </p:nvPicPr>
          <p:blipFill>
            <a:blip r:embed="rId2"/>
            <a:srcRect l="10484" t="7856" r="3226" b="4045"/>
            <a:stretch/>
          </p:blipFill>
          <p:spPr>
            <a:xfrm>
              <a:off x="587082" y="1337300"/>
              <a:ext cx="739062" cy="697760"/>
            </a:xfrm>
            <a:prstGeom prst="rect">
              <a:avLst/>
            </a:prstGeom>
          </p:spPr>
        </p:pic>
        <p:pic>
          <p:nvPicPr>
            <p:cNvPr id="20" name="Picture 19" descr="A red line icon with a star and a person in a circle&#10;&#10;AI-generated content may be incorrect.">
              <a:extLst>
                <a:ext uri="{FF2B5EF4-FFF2-40B4-BE49-F238E27FC236}">
                  <a16:creationId xmlns:a16="http://schemas.microsoft.com/office/drawing/2014/main" id="{82E5D812-B217-A4EA-C72C-96C3F7C878FA}"/>
                </a:ext>
              </a:extLst>
            </p:cNvPr>
            <p:cNvPicPr>
              <a:picLocks noChangeAspect="1"/>
            </p:cNvPicPr>
            <p:nvPr/>
          </p:nvPicPr>
          <p:blipFill>
            <a:blip r:embed="rId3"/>
            <a:stretch>
              <a:fillRect/>
            </a:stretch>
          </p:blipFill>
          <p:spPr>
            <a:xfrm>
              <a:off x="538983" y="2483710"/>
              <a:ext cx="835260" cy="800091"/>
            </a:xfrm>
            <a:prstGeom prst="rect">
              <a:avLst/>
            </a:prstGeom>
          </p:spPr>
        </p:pic>
        <p:pic>
          <p:nvPicPr>
            <p:cNvPr id="22" name="Picture 21" descr="A computer screen with people icons&#10;&#10;AI-generated content may be incorrect.">
              <a:extLst>
                <a:ext uri="{FF2B5EF4-FFF2-40B4-BE49-F238E27FC236}">
                  <a16:creationId xmlns:a16="http://schemas.microsoft.com/office/drawing/2014/main" id="{714CE2C1-7157-8608-DA08-D86063078CAC}"/>
                </a:ext>
              </a:extLst>
            </p:cNvPr>
            <p:cNvPicPr>
              <a:picLocks noChangeAspect="1"/>
            </p:cNvPicPr>
            <p:nvPr/>
          </p:nvPicPr>
          <p:blipFill>
            <a:blip r:embed="rId4"/>
            <a:stretch>
              <a:fillRect/>
            </a:stretch>
          </p:blipFill>
          <p:spPr>
            <a:xfrm>
              <a:off x="405392" y="3678276"/>
              <a:ext cx="1077175" cy="703461"/>
            </a:xfrm>
            <a:prstGeom prst="rect">
              <a:avLst/>
            </a:prstGeom>
          </p:spPr>
        </p:pic>
        <p:pic>
          <p:nvPicPr>
            <p:cNvPr id="24" name="Picture 23" descr="A light bulb and check marks&#10;&#10;AI-generated content may be incorrect.">
              <a:extLst>
                <a:ext uri="{FF2B5EF4-FFF2-40B4-BE49-F238E27FC236}">
                  <a16:creationId xmlns:a16="http://schemas.microsoft.com/office/drawing/2014/main" id="{90F209EF-2300-8D0C-707D-D2739FC6C6C7}"/>
                </a:ext>
              </a:extLst>
            </p:cNvPr>
            <p:cNvPicPr>
              <a:picLocks noChangeAspect="1"/>
            </p:cNvPicPr>
            <p:nvPr/>
          </p:nvPicPr>
          <p:blipFill>
            <a:blip r:embed="rId5"/>
            <a:stretch>
              <a:fillRect/>
            </a:stretch>
          </p:blipFill>
          <p:spPr>
            <a:xfrm>
              <a:off x="496383" y="4773542"/>
              <a:ext cx="920459" cy="800091"/>
            </a:xfrm>
            <a:prstGeom prst="rect">
              <a:avLst/>
            </a:prstGeom>
          </p:spPr>
        </p:pic>
      </p:grpSp>
    </p:spTree>
    <p:extLst>
      <p:ext uri="{BB962C8B-B14F-4D97-AF65-F5344CB8AC3E}">
        <p14:creationId xmlns:p14="http://schemas.microsoft.com/office/powerpoint/2010/main" val="125190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31733D5-3DBF-4711-99C7-C94C5BF4B268}"/>
              </a:ext>
            </a:extLst>
          </p:cNvPr>
          <p:cNvSpPr>
            <a:spLocks noGrp="1"/>
          </p:cNvSpPr>
          <p:nvPr>
            <p:ph type="title" idx="4294967295"/>
          </p:nvPr>
        </p:nvSpPr>
        <p:spPr>
          <a:xfrm>
            <a:off x="831850" y="681037"/>
            <a:ext cx="3752850" cy="1206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mj-lt"/>
                <a:ea typeface="Source Serif Pro"/>
                <a:cs typeface="+mn-cs"/>
              </a:rPr>
              <a:t> PLC Contacts</a:t>
            </a:r>
          </a:p>
        </p:txBody>
      </p:sp>
      <p:sp>
        <p:nvSpPr>
          <p:cNvPr id="2" name="Text Placeholder 1">
            <a:extLst>
              <a:ext uri="{FF2B5EF4-FFF2-40B4-BE49-F238E27FC236}">
                <a16:creationId xmlns:a16="http://schemas.microsoft.com/office/drawing/2014/main" id="{80478CF2-1662-47C7-2FB5-379CBED75D90}"/>
              </a:ext>
            </a:extLst>
          </p:cNvPr>
          <p:cNvSpPr>
            <a:spLocks noGrp="1"/>
          </p:cNvSpPr>
          <p:nvPr>
            <p:ph type="body" idx="1"/>
          </p:nvPr>
        </p:nvSpPr>
        <p:spPr>
          <a:xfrm>
            <a:off x="5321300" y="786140"/>
            <a:ext cx="6026150" cy="347663"/>
          </a:xfrm>
        </p:spPr>
        <p:txBody>
          <a:bodyPr/>
          <a:lstStyle/>
          <a:p>
            <a:r>
              <a:rPr lang="en-US" sz="2400" dirty="0"/>
              <a:t>Jordanna Davis</a:t>
            </a:r>
          </a:p>
        </p:txBody>
      </p:sp>
      <p:sp>
        <p:nvSpPr>
          <p:cNvPr id="4" name="Text Placeholder 3">
            <a:extLst>
              <a:ext uri="{FF2B5EF4-FFF2-40B4-BE49-F238E27FC236}">
                <a16:creationId xmlns:a16="http://schemas.microsoft.com/office/drawing/2014/main" id="{2E532B24-FB90-FE15-1540-767C77F477BA}"/>
              </a:ext>
            </a:extLst>
          </p:cNvPr>
          <p:cNvSpPr>
            <a:spLocks noGrp="1"/>
          </p:cNvSpPr>
          <p:nvPr>
            <p:ph type="body" idx="11"/>
          </p:nvPr>
        </p:nvSpPr>
        <p:spPr>
          <a:xfrm>
            <a:off x="5308600" y="1133804"/>
            <a:ext cx="6051550" cy="488621"/>
          </a:xfrm>
        </p:spPr>
        <p:txBody>
          <a:bodyPr/>
          <a:lstStyle/>
          <a:p>
            <a:r>
              <a:rPr lang="en-US" sz="2400" b="0" i="0" dirty="0">
                <a:solidFill>
                  <a:schemeClr val="tx2">
                    <a:lumMod val="20000"/>
                    <a:lumOff val="80000"/>
                  </a:schemeClr>
                </a:solidFill>
                <a:effectLst/>
                <a:hlinkClick r:id="rId3">
                  <a:extLst>
                    <a:ext uri="{A12FA001-AC4F-418D-AE19-62706E023703}">
                      <ahyp:hlinkClr xmlns:ahyp="http://schemas.microsoft.com/office/drawing/2018/hyperlinkcolor" val="tx"/>
                    </a:ext>
                  </a:extLst>
                </a:hlinkClick>
              </a:rPr>
              <a:t>jdavis@rockingstonegroup.com</a:t>
            </a:r>
            <a:endParaRPr lang="en-US" sz="2400" dirty="0">
              <a:solidFill>
                <a:schemeClr val="tx2">
                  <a:lumMod val="20000"/>
                  <a:lumOff val="80000"/>
                </a:schemeClr>
              </a:solidFill>
            </a:endParaRPr>
          </a:p>
        </p:txBody>
      </p:sp>
      <p:sp>
        <p:nvSpPr>
          <p:cNvPr id="5" name="Text Placeholder 4">
            <a:extLst>
              <a:ext uri="{FF2B5EF4-FFF2-40B4-BE49-F238E27FC236}">
                <a16:creationId xmlns:a16="http://schemas.microsoft.com/office/drawing/2014/main" id="{B0FC42C9-80D7-91E7-12DD-961AA12E2512}"/>
              </a:ext>
            </a:extLst>
          </p:cNvPr>
          <p:cNvSpPr>
            <a:spLocks noGrp="1"/>
          </p:cNvSpPr>
          <p:nvPr>
            <p:ph type="body" idx="12"/>
          </p:nvPr>
        </p:nvSpPr>
        <p:spPr>
          <a:xfrm>
            <a:off x="5321300" y="2437140"/>
            <a:ext cx="6026150" cy="347663"/>
          </a:xfrm>
        </p:spPr>
        <p:txBody>
          <a:bodyPr/>
          <a:lstStyle/>
          <a:p>
            <a:r>
              <a:rPr lang="en-US" sz="2400" dirty="0"/>
              <a:t>Hope Glassberg</a:t>
            </a:r>
          </a:p>
        </p:txBody>
      </p:sp>
      <p:sp>
        <p:nvSpPr>
          <p:cNvPr id="6" name="Text Placeholder 5">
            <a:extLst>
              <a:ext uri="{FF2B5EF4-FFF2-40B4-BE49-F238E27FC236}">
                <a16:creationId xmlns:a16="http://schemas.microsoft.com/office/drawing/2014/main" id="{71BA4409-FDED-1D49-6C48-76EA6D8E8AB8}"/>
              </a:ext>
            </a:extLst>
          </p:cNvPr>
          <p:cNvSpPr>
            <a:spLocks noGrp="1"/>
          </p:cNvSpPr>
          <p:nvPr>
            <p:ph type="body" idx="13"/>
          </p:nvPr>
        </p:nvSpPr>
        <p:spPr>
          <a:xfrm>
            <a:off x="5308600" y="2888156"/>
            <a:ext cx="6051550" cy="488621"/>
          </a:xfrm>
        </p:spPr>
        <p:txBody>
          <a:bodyPr/>
          <a:lstStyle/>
          <a:p>
            <a:r>
              <a:rPr lang="en-US" sz="2400" dirty="0">
                <a:solidFill>
                  <a:schemeClr val="tx2">
                    <a:lumMod val="20000"/>
                    <a:lumOff val="80000"/>
                  </a:schemeClr>
                </a:solidFill>
                <a:hlinkClick r:id="rId4">
                  <a:extLst>
                    <a:ext uri="{A12FA001-AC4F-418D-AE19-62706E023703}">
                      <ahyp:hlinkClr xmlns:ahyp="http://schemas.microsoft.com/office/drawing/2018/hyperlinkcolor" val="tx"/>
                    </a:ext>
                  </a:extLst>
                </a:hlinkClick>
              </a:rPr>
              <a:t>hglassberg</a:t>
            </a:r>
            <a:r>
              <a:rPr lang="en-US" sz="2400" b="0" i="0" dirty="0">
                <a:solidFill>
                  <a:schemeClr val="tx2">
                    <a:lumMod val="20000"/>
                    <a:lumOff val="80000"/>
                  </a:schemeClr>
                </a:solidFill>
                <a:effectLst/>
                <a:hlinkClick r:id="rId4">
                  <a:extLst>
                    <a:ext uri="{A12FA001-AC4F-418D-AE19-62706E023703}">
                      <ahyp:hlinkClr xmlns:ahyp="http://schemas.microsoft.com/office/drawing/2018/hyperlinkcolor" val="tx"/>
                    </a:ext>
                  </a:extLst>
                </a:hlinkClick>
              </a:rPr>
              <a:t>@rockingstonegroup.com</a:t>
            </a:r>
            <a:endParaRPr lang="en-US" sz="2400" dirty="0">
              <a:solidFill>
                <a:schemeClr val="tx2">
                  <a:lumMod val="20000"/>
                  <a:lumOff val="80000"/>
                </a:schemeClr>
              </a:solidFill>
            </a:endParaRPr>
          </a:p>
        </p:txBody>
      </p:sp>
      <p:sp>
        <p:nvSpPr>
          <p:cNvPr id="7" name="Text Placeholder 6">
            <a:extLst>
              <a:ext uri="{FF2B5EF4-FFF2-40B4-BE49-F238E27FC236}">
                <a16:creationId xmlns:a16="http://schemas.microsoft.com/office/drawing/2014/main" id="{D4817FDD-1E6C-1BB0-54E7-291718F03ACD}"/>
              </a:ext>
            </a:extLst>
          </p:cNvPr>
          <p:cNvSpPr>
            <a:spLocks noGrp="1"/>
          </p:cNvSpPr>
          <p:nvPr>
            <p:ph type="body" idx="14"/>
          </p:nvPr>
        </p:nvSpPr>
        <p:spPr>
          <a:xfrm>
            <a:off x="5321300" y="4075440"/>
            <a:ext cx="6026150" cy="347663"/>
          </a:xfrm>
        </p:spPr>
        <p:txBody>
          <a:bodyPr/>
          <a:lstStyle/>
          <a:p>
            <a:r>
              <a:rPr lang="en-US" sz="2400" dirty="0"/>
              <a:t>Jacqueline Lampert</a:t>
            </a:r>
          </a:p>
        </p:txBody>
      </p:sp>
      <p:sp>
        <p:nvSpPr>
          <p:cNvPr id="8" name="Text Placeholder 7">
            <a:extLst>
              <a:ext uri="{FF2B5EF4-FFF2-40B4-BE49-F238E27FC236}">
                <a16:creationId xmlns:a16="http://schemas.microsoft.com/office/drawing/2014/main" id="{C2C1C0B1-A2E0-9CB9-748E-D1747F12F52D}"/>
              </a:ext>
            </a:extLst>
          </p:cNvPr>
          <p:cNvSpPr>
            <a:spLocks noGrp="1"/>
          </p:cNvSpPr>
          <p:nvPr>
            <p:ph type="body" idx="15"/>
          </p:nvPr>
        </p:nvSpPr>
        <p:spPr>
          <a:xfrm>
            <a:off x="5308600" y="4423105"/>
            <a:ext cx="6051550" cy="488622"/>
          </a:xfrm>
        </p:spPr>
        <p:txBody>
          <a:bodyPr/>
          <a:lstStyle/>
          <a:p>
            <a:r>
              <a:rPr lang="en-US" sz="2400" dirty="0">
                <a:solidFill>
                  <a:schemeClr val="tx2">
                    <a:lumMod val="20000"/>
                    <a:lumOff val="80000"/>
                  </a:schemeClr>
                </a:solidFill>
                <a:hlinkClick r:id="rId5">
                  <a:extLst>
                    <a:ext uri="{A12FA001-AC4F-418D-AE19-62706E023703}">
                      <ahyp:hlinkClr xmlns:ahyp="http://schemas.microsoft.com/office/drawing/2018/hyperlinkcolor" val="tx"/>
                    </a:ext>
                  </a:extLst>
                </a:hlinkClick>
              </a:rPr>
              <a:t>j</a:t>
            </a:r>
            <a:r>
              <a:rPr lang="en-US" sz="2400" b="0" i="0" dirty="0">
                <a:solidFill>
                  <a:schemeClr val="tx2">
                    <a:lumMod val="20000"/>
                    <a:lumOff val="80000"/>
                  </a:schemeClr>
                </a:solidFill>
                <a:effectLst/>
                <a:hlinkClick r:id="rId5">
                  <a:extLst>
                    <a:ext uri="{A12FA001-AC4F-418D-AE19-62706E023703}">
                      <ahyp:hlinkClr xmlns:ahyp="http://schemas.microsoft.com/office/drawing/2018/hyperlinkcolor" val="tx"/>
                    </a:ext>
                  </a:extLst>
                </a:hlinkClick>
              </a:rPr>
              <a:t>lampert@rockingstonegroup.com</a:t>
            </a:r>
            <a:endParaRPr lang="en-US" sz="2400" dirty="0">
              <a:solidFill>
                <a:schemeClr val="tx2">
                  <a:lumMod val="20000"/>
                  <a:lumOff val="80000"/>
                </a:schemeClr>
              </a:solidFill>
            </a:endParaRPr>
          </a:p>
        </p:txBody>
      </p:sp>
      <p:sp>
        <p:nvSpPr>
          <p:cNvPr id="10" name="TextBox 9">
            <a:extLst>
              <a:ext uri="{FF2B5EF4-FFF2-40B4-BE49-F238E27FC236}">
                <a16:creationId xmlns:a16="http://schemas.microsoft.com/office/drawing/2014/main" id="{D0690086-19BC-121A-BBD8-B5D5A30E8201}"/>
              </a:ext>
            </a:extLst>
          </p:cNvPr>
          <p:cNvSpPr txBox="1"/>
          <p:nvPr/>
        </p:nvSpPr>
        <p:spPr>
          <a:xfrm>
            <a:off x="831851" y="6194425"/>
            <a:ext cx="6096000" cy="369332"/>
          </a:xfrm>
          <a:prstGeom prst="rect">
            <a:avLst/>
          </a:prstGeom>
          <a:noFill/>
        </p:spPr>
        <p:txBody>
          <a:bodyPr wrap="square">
            <a:spAutoFit/>
          </a:bodyPr>
          <a:lstStyle/>
          <a:p>
            <a:r>
              <a:rPr lang="en-US" dirty="0">
                <a:solidFill>
                  <a:schemeClr val="tx2">
                    <a:lumMod val="20000"/>
                    <a:lumOff val="80000"/>
                  </a:schemeClr>
                </a:solidFill>
                <a:hlinkClick r:id="rId6">
                  <a:extLst>
                    <a:ext uri="{A12FA001-AC4F-418D-AE19-62706E023703}">
                      <ahyp:hlinkClr xmlns:ahyp="http://schemas.microsoft.com/office/drawing/2018/hyperlinkcolor" val="tx"/>
                    </a:ext>
                  </a:extLst>
                </a:hlinkClick>
              </a:rPr>
              <a:t>rockingstonegroup.com</a:t>
            </a:r>
            <a:endParaRPr lang="en-US" dirty="0">
              <a:solidFill>
                <a:schemeClr val="tx2">
                  <a:lumMod val="20000"/>
                  <a:lumOff val="80000"/>
                </a:schemeClr>
              </a:solidFill>
            </a:endParaRPr>
          </a:p>
        </p:txBody>
      </p:sp>
    </p:spTree>
    <p:extLst>
      <p:ext uri="{BB962C8B-B14F-4D97-AF65-F5344CB8AC3E}">
        <p14:creationId xmlns:p14="http://schemas.microsoft.com/office/powerpoint/2010/main" val="299126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6D4413-51FE-7D9C-2290-2AA177A384E3}"/>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Housekeeping</a:t>
            </a:r>
          </a:p>
        </p:txBody>
      </p:sp>
      <p:sp>
        <p:nvSpPr>
          <p:cNvPr id="9" name="Text Placeholder 8">
            <a:extLst>
              <a:ext uri="{FF2B5EF4-FFF2-40B4-BE49-F238E27FC236}">
                <a16:creationId xmlns:a16="http://schemas.microsoft.com/office/drawing/2014/main" id="{6333DA2C-3A79-09CB-83F0-8A27D3356CAB}"/>
              </a:ext>
            </a:extLst>
          </p:cNvPr>
          <p:cNvSpPr>
            <a:spLocks noGrp="1"/>
          </p:cNvSpPr>
          <p:nvPr>
            <p:ph type="body" sz="quarter" idx="12"/>
          </p:nvPr>
        </p:nvSpPr>
        <p:spPr>
          <a:xfrm>
            <a:off x="806451" y="1360239"/>
            <a:ext cx="10371352" cy="4605168"/>
          </a:xfrm>
        </p:spPr>
        <p:txBody>
          <a:bodyPr lIns="0" tIns="0" rIns="0" bIns="0" anchor="t"/>
          <a:lstStyle/>
          <a:p>
            <a:pPr marL="243205">
              <a:spcBef>
                <a:spcPts val="600"/>
              </a:spcBef>
              <a:spcAft>
                <a:spcPts val="600"/>
              </a:spcAft>
              <a:buFont typeface="Arial" panose="020B0604020202020204" pitchFamily="34" charset="0"/>
              <a:buChar char="•"/>
            </a:pPr>
            <a:r>
              <a:rPr lang="en-US" sz="2800" dirty="0"/>
              <a:t>All participants have cameras turned off and are muted.</a:t>
            </a:r>
            <a:endParaRPr lang="en-US" sz="2800" dirty="0">
              <a:cs typeface="Arial"/>
            </a:endParaRPr>
          </a:p>
          <a:p>
            <a:pPr marL="243205">
              <a:spcBef>
                <a:spcPts val="600"/>
              </a:spcBef>
              <a:spcAft>
                <a:spcPts val="600"/>
              </a:spcAft>
              <a:buFont typeface="Arial" panose="020B0604020202020204" pitchFamily="34" charset="0"/>
              <a:buChar char="•"/>
            </a:pPr>
            <a:r>
              <a:rPr lang="en-US" sz="2800" dirty="0"/>
              <a:t>ASL translation is being provided on this webinar.</a:t>
            </a:r>
            <a:endParaRPr lang="en-US" sz="2800" dirty="0">
              <a:cs typeface="Arial"/>
            </a:endParaRPr>
          </a:p>
          <a:p>
            <a:pPr marL="243205">
              <a:spcBef>
                <a:spcPts val="600"/>
              </a:spcBef>
              <a:spcAft>
                <a:spcPts val="600"/>
              </a:spcAft>
              <a:buFont typeface="Arial" panose="020B0604020202020204" pitchFamily="34" charset="0"/>
              <a:buChar char="•"/>
            </a:pPr>
            <a:r>
              <a:rPr lang="en-US" sz="2800" dirty="0"/>
              <a:t>CART is available through the Zoom captions feature. </a:t>
            </a:r>
            <a:endParaRPr lang="en-US" sz="2800" dirty="0">
              <a:cs typeface="Arial"/>
            </a:endParaRPr>
          </a:p>
          <a:p>
            <a:pPr marL="243205">
              <a:spcBef>
                <a:spcPts val="600"/>
              </a:spcBef>
              <a:spcAft>
                <a:spcPts val="600"/>
              </a:spcAft>
              <a:buFont typeface="Arial" panose="020B0604020202020204" pitchFamily="34" charset="0"/>
              <a:buChar char="•"/>
            </a:pPr>
            <a:r>
              <a:rPr lang="en-US" sz="2800" dirty="0"/>
              <a:t>Please reach out to </a:t>
            </a:r>
            <a:r>
              <a:rPr lang="en-US" sz="2800" dirty="0">
                <a:solidFill>
                  <a:srgbClr val="295E61"/>
                </a:solidFill>
                <a:hlinkClick r:id="rId3">
                  <a:extLst>
                    <a:ext uri="{A12FA001-AC4F-418D-AE19-62706E023703}">
                      <ahyp:hlinkClr xmlns:ahyp="http://schemas.microsoft.com/office/drawing/2018/hyperlinkcolor" val="tx"/>
                    </a:ext>
                  </a:extLst>
                </a:hlinkClick>
              </a:rPr>
              <a:t>directcareworkforce@ncoa.org</a:t>
            </a:r>
            <a:r>
              <a:rPr lang="en-US" sz="2800" dirty="0">
                <a:solidFill>
                  <a:srgbClr val="295E61"/>
                </a:solidFill>
              </a:rPr>
              <a:t> </a:t>
            </a:r>
            <a:r>
              <a:rPr lang="en-US" sz="2800" dirty="0"/>
              <a:t>should you have any technical issues during the webinar.</a:t>
            </a:r>
            <a:endParaRPr lang="en-US" sz="2800" dirty="0">
              <a:cs typeface="Arial"/>
            </a:endParaRPr>
          </a:p>
          <a:p>
            <a:pPr marL="243205">
              <a:spcBef>
                <a:spcPts val="600"/>
              </a:spcBef>
              <a:spcAft>
                <a:spcPts val="600"/>
              </a:spcAft>
              <a:buFont typeface="Arial" panose="020B0604020202020204" pitchFamily="34" charset="0"/>
              <a:buChar char="•"/>
            </a:pPr>
            <a:r>
              <a:rPr lang="en-US" sz="2800" dirty="0"/>
              <a:t>The webinar will be recorded and a copy of the slides will be available after the webinar. </a:t>
            </a:r>
            <a:endParaRPr lang="en-US" sz="2800" dirty="0">
              <a:cs typeface="Arial"/>
            </a:endParaRPr>
          </a:p>
        </p:txBody>
      </p:sp>
    </p:spTree>
    <p:extLst>
      <p:ext uri="{BB962C8B-B14F-4D97-AF65-F5344CB8AC3E}">
        <p14:creationId xmlns:p14="http://schemas.microsoft.com/office/powerpoint/2010/main" val="1356969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159A-538D-8E8E-C0AB-BE38918F3BB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AEE77EC-28EE-7E4E-CCB5-B76A6317DDAC}"/>
              </a:ext>
            </a:extLst>
          </p:cNvPr>
          <p:cNvSpPr>
            <a:spLocks noGrp="1"/>
          </p:cNvSpPr>
          <p:nvPr>
            <p:ph type="title" idx="4294967295"/>
          </p:nvPr>
        </p:nvSpPr>
        <p:spPr>
          <a:xfrm>
            <a:off x="819150" y="1595439"/>
            <a:ext cx="10854294" cy="15160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77">
              <a:spcBef>
                <a:spcPts val="0"/>
              </a:spcBef>
              <a:defRPr/>
            </a:pPr>
            <a:r>
              <a:rPr lang="en-US" sz="5400" b="1" dirty="0">
                <a:solidFill>
                  <a:schemeClr val="bg1"/>
                </a:solidFill>
                <a:ea typeface="Source Serif Pro"/>
                <a:cs typeface="+mn-cs"/>
              </a:rPr>
              <a:t>Experience of State Leaders in the Peer-Learning Collaboratives</a:t>
            </a:r>
          </a:p>
        </p:txBody>
      </p:sp>
      <p:sp>
        <p:nvSpPr>
          <p:cNvPr id="2" name="Text Placeholder 1">
            <a:extLst>
              <a:ext uri="{FF2B5EF4-FFF2-40B4-BE49-F238E27FC236}">
                <a16:creationId xmlns:a16="http://schemas.microsoft.com/office/drawing/2014/main" id="{21C0CA5C-1ECA-E3B2-A871-A64472B5EC77}"/>
              </a:ext>
            </a:extLst>
          </p:cNvPr>
          <p:cNvSpPr>
            <a:spLocks noGrp="1"/>
          </p:cNvSpPr>
          <p:nvPr>
            <p:ph type="body" idx="1"/>
          </p:nvPr>
        </p:nvSpPr>
        <p:spPr>
          <a:xfrm>
            <a:off x="819150" y="3859644"/>
            <a:ext cx="6445250" cy="1549401"/>
          </a:xfrm>
        </p:spPr>
        <p:txBody>
          <a:bodyPr/>
          <a:lstStyle/>
          <a:p>
            <a:r>
              <a:rPr lang="en-US" dirty="0"/>
              <a:t>Moderated Panel Discussion</a:t>
            </a:r>
          </a:p>
        </p:txBody>
      </p:sp>
    </p:spTree>
    <p:extLst>
      <p:ext uri="{BB962C8B-B14F-4D97-AF65-F5344CB8AC3E}">
        <p14:creationId xmlns:p14="http://schemas.microsoft.com/office/powerpoint/2010/main" val="257468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58C223-C581-77DA-0ACC-ADF762C15086}"/>
              </a:ext>
            </a:extLst>
          </p:cNvPr>
          <p:cNvSpPr>
            <a:spLocks noGrp="1"/>
          </p:cNvSpPr>
          <p:nvPr>
            <p:ph type="title" idx="4294967295"/>
          </p:nvPr>
        </p:nvSpPr>
        <p:spPr>
          <a:xfrm>
            <a:off x="703385" y="219247"/>
            <a:ext cx="7983415"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a:cs typeface="Arial"/>
              </a:rPr>
              <a:t>Panelists</a:t>
            </a:r>
            <a:r>
              <a:rPr kumimoji="0" lang="en-US" sz="3600" b="1" i="0" u="none" strike="noStrike" kern="1200" cap="none" spc="0" normalizeH="0" baseline="0" noProof="0" dirty="0">
                <a:ln>
                  <a:noFill/>
                </a:ln>
                <a:solidFill>
                  <a:srgbClr val="005492"/>
                </a:solidFill>
                <a:effectLst/>
                <a:uLnTx/>
                <a:uFillTx/>
                <a:latin typeface="Source Serif Pro"/>
                <a:ea typeface="Source Serif Pro"/>
                <a:cs typeface="Arial"/>
              </a:rPr>
              <a:t> </a:t>
            </a:r>
            <a:endParaRPr kumimoji="0" lang="en-US" sz="3600" b="1" i="0" u="none" strike="noStrike" kern="1200" cap="none" spc="0" normalizeH="0" baseline="0" noProof="0" dirty="0">
              <a:ln>
                <a:noFill/>
              </a:ln>
              <a:solidFill>
                <a:srgbClr val="005492"/>
              </a:solidFill>
              <a:effectLst/>
              <a:uLnTx/>
              <a:uFillTx/>
              <a:latin typeface="Source Serif Pro" panose="02040603050405020204" pitchFamily="18" charset="0"/>
              <a:ea typeface="Source Serif Pro" panose="02040603050405020204" pitchFamily="18" charset="0"/>
              <a:cs typeface="Arial" panose="020B0604020202020204" pitchFamily="34" charset="0"/>
            </a:endParaRPr>
          </a:p>
        </p:txBody>
      </p:sp>
      <p:pic>
        <p:nvPicPr>
          <p:cNvPr id="15" name="Picture 14" descr="headshot of Anna Heard&#10;">
            <a:extLst>
              <a:ext uri="{FF2B5EF4-FFF2-40B4-BE49-F238E27FC236}">
                <a16:creationId xmlns:a16="http://schemas.microsoft.com/office/drawing/2014/main" id="{A03D96A2-594B-E256-244D-1F6B125F457A}"/>
              </a:ext>
            </a:extLst>
          </p:cNvPr>
          <p:cNvPicPr>
            <a:picLocks/>
          </p:cNvPicPr>
          <p:nvPr/>
        </p:nvPicPr>
        <p:blipFill rotWithShape="1">
          <a:blip r:embed="rId3"/>
          <a:srcRect t="3125" b="3125"/>
          <a:stretch/>
        </p:blipFill>
        <p:spPr>
          <a:xfrm>
            <a:off x="9444246" y="613031"/>
            <a:ext cx="1097280" cy="1280160"/>
          </a:xfrm>
          <a:prstGeom prst="ellipse">
            <a:avLst/>
          </a:prstGeom>
        </p:spPr>
      </p:pic>
      <p:sp>
        <p:nvSpPr>
          <p:cNvPr id="5" name="TextBox 4">
            <a:extLst>
              <a:ext uri="{FF2B5EF4-FFF2-40B4-BE49-F238E27FC236}">
                <a16:creationId xmlns:a16="http://schemas.microsoft.com/office/drawing/2014/main" id="{0E03AC4B-A82E-8F05-840A-82CF85014F45}"/>
              </a:ext>
            </a:extLst>
          </p:cNvPr>
          <p:cNvSpPr txBox="1"/>
          <p:nvPr/>
        </p:nvSpPr>
        <p:spPr>
          <a:xfrm>
            <a:off x="700216" y="1185003"/>
            <a:ext cx="62245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B2B2B"/>
                </a:solidFill>
                <a:cs typeface="Arial"/>
              </a:rPr>
              <a:t>Anna Heard, Senior Policy Analyst </a:t>
            </a:r>
          </a:p>
          <a:p>
            <a:r>
              <a:rPr lang="en-US" dirty="0">
                <a:solidFill>
                  <a:srgbClr val="2B2B2B"/>
                </a:solidFill>
                <a:cs typeface="Arial"/>
              </a:rPr>
              <a:t>Center for Best Practices, National Governors Association</a:t>
            </a:r>
          </a:p>
        </p:txBody>
      </p:sp>
      <p:pic>
        <p:nvPicPr>
          <p:cNvPr id="24" name="Picture 23" descr=" Headshot of Victoria Elridge">
            <a:extLst>
              <a:ext uri="{FF2B5EF4-FFF2-40B4-BE49-F238E27FC236}">
                <a16:creationId xmlns:a16="http://schemas.microsoft.com/office/drawing/2014/main" id="{783B9EDE-B4A5-48D0-8600-C53B4E1FDAFB}"/>
              </a:ext>
            </a:extLst>
          </p:cNvPr>
          <p:cNvPicPr>
            <a:picLocks/>
          </p:cNvPicPr>
          <p:nvPr/>
        </p:nvPicPr>
        <p:blipFill>
          <a:blip r:embed="rId4"/>
          <a:stretch>
            <a:fillRect/>
          </a:stretch>
        </p:blipFill>
        <p:spPr>
          <a:xfrm>
            <a:off x="9450342" y="2070324"/>
            <a:ext cx="1097280" cy="1280160"/>
          </a:xfrm>
          <a:prstGeom prst="ellipse">
            <a:avLst/>
          </a:prstGeom>
        </p:spPr>
      </p:pic>
      <p:sp>
        <p:nvSpPr>
          <p:cNvPr id="3" name="TextBox 2">
            <a:extLst>
              <a:ext uri="{FF2B5EF4-FFF2-40B4-BE49-F238E27FC236}">
                <a16:creationId xmlns:a16="http://schemas.microsoft.com/office/drawing/2014/main" id="{9C4478E8-9261-72CC-7AE6-4F3DA277D8CF}"/>
              </a:ext>
            </a:extLst>
          </p:cNvPr>
          <p:cNvSpPr txBox="1"/>
          <p:nvPr/>
        </p:nvSpPr>
        <p:spPr>
          <a:xfrm>
            <a:off x="700216" y="2304212"/>
            <a:ext cx="60756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Victoria </a:t>
            </a:r>
            <a:r>
              <a:rPr lang="en-US" b="1" dirty="0" err="1">
                <a:cs typeface="Arial"/>
              </a:rPr>
              <a:t>Elridge</a:t>
            </a:r>
            <a:r>
              <a:rPr lang="en-US" b="1" dirty="0">
                <a:cs typeface="Arial"/>
              </a:rPr>
              <a:t>, Commissioner</a:t>
            </a:r>
          </a:p>
          <a:p>
            <a:r>
              <a:rPr lang="en-US" dirty="0">
                <a:cs typeface="Arial"/>
              </a:rPr>
              <a:t>Department for Aging and Independent Living, </a:t>
            </a:r>
          </a:p>
          <a:p>
            <a:r>
              <a:rPr lang="en-US" dirty="0">
                <a:cs typeface="Arial"/>
              </a:rPr>
              <a:t>Kentucky Cabinet for Health and Family Services</a:t>
            </a:r>
          </a:p>
        </p:txBody>
      </p:sp>
      <p:sp>
        <p:nvSpPr>
          <p:cNvPr id="12" name="Oval 11" descr="Headshot of Valerie Jemerson">
            <a:extLst>
              <a:ext uri="{FF2B5EF4-FFF2-40B4-BE49-F238E27FC236}">
                <a16:creationId xmlns:a16="http://schemas.microsoft.com/office/drawing/2014/main" id="{F2627B8C-470E-5E1E-3BA7-053E013CE46E}"/>
              </a:ext>
            </a:extLst>
          </p:cNvPr>
          <p:cNvSpPr/>
          <p:nvPr/>
        </p:nvSpPr>
        <p:spPr>
          <a:xfrm>
            <a:off x="9453335" y="3568974"/>
            <a:ext cx="1097280" cy="1280160"/>
          </a:xfrm>
          <a:prstGeom prst="ellipse">
            <a:avLst/>
          </a:prstGeom>
          <a:blipFill dpi="0" rotWithShape="1">
            <a:blip r:embed="rId5"/>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EBBAF7-15FD-C06D-CB5E-CE0BD41A482B}"/>
              </a:ext>
            </a:extLst>
          </p:cNvPr>
          <p:cNvSpPr txBox="1"/>
          <p:nvPr/>
        </p:nvSpPr>
        <p:spPr>
          <a:xfrm>
            <a:off x="700216" y="3700420"/>
            <a:ext cx="66458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Arial"/>
                <a:ea typeface="Calibri"/>
                <a:cs typeface="Calibri"/>
              </a:rPr>
              <a:t>Valerie </a:t>
            </a:r>
            <a:r>
              <a:rPr lang="en-US" b="1" dirty="0" err="1">
                <a:solidFill>
                  <a:srgbClr val="000000"/>
                </a:solidFill>
                <a:latin typeface="Arial"/>
                <a:ea typeface="Calibri"/>
                <a:cs typeface="Calibri"/>
              </a:rPr>
              <a:t>Jemerson</a:t>
            </a:r>
            <a:r>
              <a:rPr lang="en-US" b="1" dirty="0">
                <a:solidFill>
                  <a:srgbClr val="000000"/>
                </a:solidFill>
                <a:latin typeface="Arial"/>
                <a:ea typeface="Calibri"/>
                <a:cs typeface="Calibri"/>
              </a:rPr>
              <a:t>, Talent Development Liaison </a:t>
            </a:r>
            <a:r>
              <a:rPr lang="en-US" dirty="0">
                <a:solidFill>
                  <a:srgbClr val="000000"/>
                </a:solidFill>
                <a:latin typeface="Arial"/>
                <a:ea typeface="Calibri"/>
                <a:cs typeface="Calibri"/>
              </a:rPr>
              <a:t>Sector Strategies, Industry Engagement Division, </a:t>
            </a:r>
          </a:p>
          <a:p>
            <a:r>
              <a:rPr lang="en-US" dirty="0">
                <a:solidFill>
                  <a:srgbClr val="000000"/>
                </a:solidFill>
                <a:latin typeface="Arial"/>
                <a:ea typeface="Calibri"/>
                <a:cs typeface="Calibri"/>
              </a:rPr>
              <a:t>Workforce Development, Michigan Department of Labor and Economic Opportunity</a:t>
            </a:r>
          </a:p>
        </p:txBody>
      </p:sp>
      <p:pic>
        <p:nvPicPr>
          <p:cNvPr id="22" name="Picture 21" descr="Headshot of Sarah Steenhausen&#10;">
            <a:extLst>
              <a:ext uri="{FF2B5EF4-FFF2-40B4-BE49-F238E27FC236}">
                <a16:creationId xmlns:a16="http://schemas.microsoft.com/office/drawing/2014/main" id="{7C7924F6-6075-017F-5BA4-FF41D98E7A34}"/>
              </a:ext>
            </a:extLst>
          </p:cNvPr>
          <p:cNvPicPr>
            <a:picLocks/>
          </p:cNvPicPr>
          <p:nvPr/>
        </p:nvPicPr>
        <p:blipFill>
          <a:blip r:embed="rId6"/>
          <a:stretch>
            <a:fillRect/>
          </a:stretch>
        </p:blipFill>
        <p:spPr>
          <a:xfrm>
            <a:off x="9450342" y="5086938"/>
            <a:ext cx="1097280" cy="1280160"/>
          </a:xfrm>
          <a:prstGeom prst="ellipse">
            <a:avLst/>
          </a:prstGeom>
        </p:spPr>
      </p:pic>
      <p:sp>
        <p:nvSpPr>
          <p:cNvPr id="4" name="TextBox 3">
            <a:extLst>
              <a:ext uri="{FF2B5EF4-FFF2-40B4-BE49-F238E27FC236}">
                <a16:creationId xmlns:a16="http://schemas.microsoft.com/office/drawing/2014/main" id="{1CC38DF3-6256-23C8-FC1D-A9B3C4BA7081}"/>
              </a:ext>
            </a:extLst>
          </p:cNvPr>
          <p:cNvSpPr txBox="1"/>
          <p:nvPr/>
        </p:nvSpPr>
        <p:spPr>
          <a:xfrm>
            <a:off x="700216" y="5373628"/>
            <a:ext cx="67639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latin typeface="Arial"/>
                <a:ea typeface="Calibri"/>
                <a:cs typeface="Calibri"/>
              </a:rPr>
              <a:t>Sarah </a:t>
            </a:r>
            <a:r>
              <a:rPr lang="en-US" b="1" dirty="0" err="1">
                <a:solidFill>
                  <a:srgbClr val="000000"/>
                </a:solidFill>
                <a:latin typeface="Arial"/>
                <a:ea typeface="Calibri"/>
                <a:cs typeface="Calibri"/>
              </a:rPr>
              <a:t>Steenhausen</a:t>
            </a:r>
            <a:r>
              <a:rPr lang="en-US" b="1" dirty="0">
                <a:solidFill>
                  <a:srgbClr val="000000"/>
                </a:solidFill>
                <a:latin typeface="Arial"/>
                <a:ea typeface="Calibri"/>
                <a:cs typeface="Calibri"/>
              </a:rPr>
              <a:t>, Deputy Director</a:t>
            </a:r>
          </a:p>
          <a:p>
            <a:r>
              <a:rPr lang="en-US" dirty="0">
                <a:solidFill>
                  <a:srgbClr val="000000"/>
                </a:solidFill>
                <a:latin typeface="Arial"/>
                <a:ea typeface="Calibri"/>
                <a:cs typeface="Calibri"/>
              </a:rPr>
              <a:t>Division of Policy, Research and Equity, </a:t>
            </a:r>
          </a:p>
          <a:p>
            <a:r>
              <a:rPr lang="en-US" dirty="0">
                <a:solidFill>
                  <a:srgbClr val="000000"/>
                </a:solidFill>
                <a:latin typeface="Arial"/>
                <a:ea typeface="Calibri"/>
                <a:cs typeface="Calibri"/>
              </a:rPr>
              <a:t>California Department of Aging</a:t>
            </a:r>
          </a:p>
        </p:txBody>
      </p:sp>
    </p:spTree>
    <p:extLst>
      <p:ext uri="{BB962C8B-B14F-4D97-AF65-F5344CB8AC3E}">
        <p14:creationId xmlns:p14="http://schemas.microsoft.com/office/powerpoint/2010/main" val="2780174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8F44B-1EA6-4CEC-597E-C37F6616B27A}"/>
              </a:ext>
            </a:extLst>
          </p:cNvPr>
          <p:cNvSpPr>
            <a:spLocks noGrp="1"/>
          </p:cNvSpPr>
          <p:nvPr>
            <p:ph type="body" sz="quarter" idx="10"/>
          </p:nvPr>
        </p:nvSpPr>
        <p:spPr/>
        <p:txBody>
          <a:bodyPr/>
          <a:lstStyle/>
          <a:p>
            <a:r>
              <a:rPr lang="en-US" dirty="0">
                <a:latin typeface="Arial"/>
                <a:ea typeface="Source Serif Pro"/>
                <a:cs typeface="Arial"/>
              </a:rPr>
              <a:t>Thank You</a:t>
            </a:r>
          </a:p>
        </p:txBody>
      </p:sp>
      <p:sp>
        <p:nvSpPr>
          <p:cNvPr id="3" name="Text Placeholder 2">
            <a:extLst>
              <a:ext uri="{FF2B5EF4-FFF2-40B4-BE49-F238E27FC236}">
                <a16:creationId xmlns:a16="http://schemas.microsoft.com/office/drawing/2014/main" id="{D88F734D-680E-6076-B946-8BB2643E4088}"/>
              </a:ext>
            </a:extLst>
          </p:cNvPr>
          <p:cNvSpPr>
            <a:spLocks noGrp="1"/>
          </p:cNvSpPr>
          <p:nvPr>
            <p:ph type="title" idx="4294967295"/>
          </p:nvPr>
        </p:nvSpPr>
        <p:spPr>
          <a:xfrm>
            <a:off x="1322903" y="1435943"/>
            <a:ext cx="8372476" cy="669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92"/>
                </a:solidFill>
                <a:effectLst/>
                <a:uLnTx/>
                <a:uFillTx/>
                <a:latin typeface="Arial" panose="020B0604020202020204" pitchFamily="34" charset="0"/>
                <a:ea typeface="+mn-ea"/>
                <a:cs typeface="Arial" panose="020B0604020202020204" pitchFamily="34" charset="0"/>
              </a:rPr>
              <a:t>Final Reminders</a:t>
            </a:r>
          </a:p>
        </p:txBody>
      </p:sp>
      <p:sp>
        <p:nvSpPr>
          <p:cNvPr id="4" name="Text Placeholder 3">
            <a:extLst>
              <a:ext uri="{FF2B5EF4-FFF2-40B4-BE49-F238E27FC236}">
                <a16:creationId xmlns:a16="http://schemas.microsoft.com/office/drawing/2014/main" id="{79C14B70-A595-2DDA-C78E-B4E3ABC88CBE}"/>
              </a:ext>
            </a:extLst>
          </p:cNvPr>
          <p:cNvSpPr>
            <a:spLocks noGrp="1"/>
          </p:cNvSpPr>
          <p:nvPr>
            <p:ph type="body" sz="quarter" idx="12"/>
          </p:nvPr>
        </p:nvSpPr>
        <p:spPr>
          <a:xfrm>
            <a:off x="1436914" y="2105869"/>
            <a:ext cx="8821717" cy="3937110"/>
          </a:xfrm>
        </p:spPr>
        <p:txBody>
          <a:bodyPr lIns="0" tIns="0" rIns="0" bIns="0" anchor="t"/>
          <a:lstStyle/>
          <a:p>
            <a:pPr marL="344488" lvl="1" indent="-344488">
              <a:spcBef>
                <a:spcPts val="600"/>
              </a:spcBef>
              <a:spcAft>
                <a:spcPts val="600"/>
              </a:spcAft>
              <a:buClr>
                <a:schemeClr val="tx1"/>
              </a:buClr>
              <a:buSzPct val="100000"/>
            </a:pPr>
            <a:r>
              <a:rPr lang="en-US" sz="2400" dirty="0"/>
              <a:t>Visit the website for resources and to sign up for Strategies     Center updates at: </a:t>
            </a:r>
            <a:r>
              <a:rPr lang="en-US" sz="2400" dirty="0">
                <a:solidFill>
                  <a:srgbClr val="295E61"/>
                </a:solidFill>
                <a:hlinkClick r:id="rId3">
                  <a:extLst>
                    <a:ext uri="{A12FA001-AC4F-418D-AE19-62706E023703}">
                      <ahyp:hlinkClr xmlns:ahyp="http://schemas.microsoft.com/office/drawing/2018/hyperlinkcolor" val="tx"/>
                    </a:ext>
                  </a:extLst>
                </a:hlinkClick>
              </a:rPr>
              <a:t>https://acl.gov/DCWcenter  </a:t>
            </a:r>
            <a:endParaRPr lang="en-US" sz="2400" dirty="0">
              <a:solidFill>
                <a:srgbClr val="295E61"/>
              </a:solidFill>
            </a:endParaRPr>
          </a:p>
          <a:p>
            <a:pPr marL="342900" indent="-342900">
              <a:spcBef>
                <a:spcPts val="600"/>
              </a:spcBef>
              <a:spcAft>
                <a:spcPts val="600"/>
              </a:spcAft>
              <a:buFont typeface="Arial" panose="020B0604020202020204" pitchFamily="34" charset="0"/>
              <a:buChar char="•"/>
            </a:pPr>
            <a:r>
              <a:rPr lang="en-US" sz="2400" dirty="0"/>
              <a:t>Please complete the evaluation: </a:t>
            </a:r>
            <a:br>
              <a:rPr lang="en-US" sz="2400" dirty="0"/>
            </a:br>
            <a:r>
              <a:rPr lang="en-US" sz="2400" dirty="0">
                <a:solidFill>
                  <a:srgbClr val="295E61"/>
                </a:solidFill>
                <a:hlinkClick r:id="rId4">
                  <a:extLst>
                    <a:ext uri="{A12FA001-AC4F-418D-AE19-62706E023703}">
                      <ahyp:hlinkClr xmlns:ahyp="http://schemas.microsoft.com/office/drawing/2018/hyperlinkcolor" val="tx"/>
                    </a:ext>
                  </a:extLst>
                </a:hlinkClick>
              </a:rPr>
              <a:t>https://s.alchemer.com/s3/PLC-Webinar-1-29-Feedback-Form</a:t>
            </a:r>
            <a:endParaRPr lang="en-US" sz="2400" dirty="0">
              <a:solidFill>
                <a:srgbClr val="295E61"/>
              </a:solidFill>
            </a:endParaRPr>
          </a:p>
          <a:p>
            <a:pPr marL="342900" indent="-342900">
              <a:spcBef>
                <a:spcPts val="600"/>
              </a:spcBef>
              <a:spcAft>
                <a:spcPts val="600"/>
              </a:spcAft>
              <a:buFont typeface="Arial" panose="020B0604020202020204" pitchFamily="34" charset="0"/>
              <a:buChar char="•"/>
            </a:pPr>
            <a:r>
              <a:rPr lang="en-US" sz="2400" dirty="0"/>
              <a:t>Stay on the lookout for the roll-out of new technical assistance and training opportunities for State government leaders and HCBS providers this spring!</a:t>
            </a:r>
          </a:p>
        </p:txBody>
      </p:sp>
    </p:spTree>
    <p:extLst>
      <p:ext uri="{BB962C8B-B14F-4D97-AF65-F5344CB8AC3E}">
        <p14:creationId xmlns:p14="http://schemas.microsoft.com/office/powerpoint/2010/main" val="2127592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DF2428-B1C0-2971-4ECF-72BD4DF70482}"/>
              </a:ext>
              <a:ext uri="{C183D7F6-B498-43B3-948B-1728B52AA6E4}">
                <adec:decorative xmlns:adec="http://schemas.microsoft.com/office/drawing/2017/decorative" val="1"/>
              </a:ext>
            </a:extLst>
          </p:cNvPr>
          <p:cNvSpPr/>
          <p:nvPr/>
        </p:nvSpPr>
        <p:spPr>
          <a:xfrm>
            <a:off x="322729" y="502024"/>
            <a:ext cx="11600330" cy="6131858"/>
          </a:xfrm>
          <a:prstGeom prst="rect">
            <a:avLst/>
          </a:prstGeom>
          <a:solidFill>
            <a:srgbClr val="045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78B720-7B67-9DD1-1A5F-6D1AE7F04A64}"/>
              </a:ext>
            </a:extLst>
          </p:cNvPr>
          <p:cNvSpPr txBox="1">
            <a:spLocks noGrp="1"/>
          </p:cNvSpPr>
          <p:nvPr>
            <p:ph type="title" idx="4294967295"/>
          </p:nvPr>
        </p:nvSpPr>
        <p:spPr>
          <a:xfrm>
            <a:off x="4997668" y="2255540"/>
            <a:ext cx="6432331"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Contact</a:t>
            </a:r>
            <a:r>
              <a:rPr kumimoji="0" lang="en-US" sz="6000" b="1" i="0" u="none" strike="noStrike" kern="1200" cap="none" spc="0" normalizeH="0" noProof="0" dirty="0">
                <a:ln>
                  <a:noFill/>
                </a:ln>
                <a:solidFill>
                  <a:schemeClr val="bg1"/>
                </a:solidFill>
                <a:effectLst/>
                <a:uLnTx/>
                <a:uFillTx/>
                <a:latin typeface="Tw Cen MT" panose="020B0602020104020603" pitchFamily="34" charset="0"/>
                <a:ea typeface="+mn-ea"/>
                <a:cs typeface="+mn-cs"/>
              </a:rPr>
              <a:t> </a:t>
            </a:r>
            <a:r>
              <a:rPr kumimoji="0" lang="en-US" sz="6000" b="1" i="0"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Building national capacity to support community living</a:t>
            </a:r>
          </a:p>
        </p:txBody>
      </p:sp>
      <p:sp>
        <p:nvSpPr>
          <p:cNvPr id="5" name="TextBox 4">
            <a:extLst>
              <a:ext uri="{FF2B5EF4-FFF2-40B4-BE49-F238E27FC236}">
                <a16:creationId xmlns:a16="http://schemas.microsoft.com/office/drawing/2014/main" id="{D6204CF2-10DD-616B-01EE-D1FFE5A3F5DA}"/>
              </a:ext>
            </a:extLst>
          </p:cNvPr>
          <p:cNvSpPr txBox="1"/>
          <p:nvPr/>
        </p:nvSpPr>
        <p:spPr>
          <a:xfrm>
            <a:off x="913325" y="6039852"/>
            <a:ext cx="3573519" cy="369332"/>
          </a:xfrm>
          <a:prstGeom prst="rect">
            <a:avLst/>
          </a:prstGeom>
          <a:noFill/>
        </p:spPr>
        <p:txBody>
          <a:bodyPr wrap="square" rtlCol="0">
            <a:spAutoFit/>
          </a:bodyPr>
          <a:lstStyle/>
          <a:p>
            <a:pPr algn="ctr"/>
            <a:r>
              <a:rPr lang="en-US" dirty="0">
                <a:solidFill>
                  <a:schemeClr val="tx2">
                    <a:lumMod val="20000"/>
                    <a:lumOff val="80000"/>
                  </a:schemeClr>
                </a:solidFill>
                <a:hlinkClick r:id="rId3">
                  <a:extLst>
                    <a:ext uri="{A12FA001-AC4F-418D-AE19-62706E023703}">
                      <ahyp:hlinkClr xmlns:ahyp="http://schemas.microsoft.com/office/drawing/2018/hyperlinkcolor" val="tx"/>
                    </a:ext>
                  </a:extLst>
                </a:hlinkClick>
              </a:rPr>
              <a:t>https://acl.gov/DCWcenter</a:t>
            </a:r>
            <a:endParaRPr lang="en-US" dirty="0">
              <a:solidFill>
                <a:schemeClr val="tx2">
                  <a:lumMod val="20000"/>
                  <a:lumOff val="80000"/>
                </a:schemeClr>
              </a:solidFill>
            </a:endParaRPr>
          </a:p>
        </p:txBody>
      </p:sp>
      <p:pic>
        <p:nvPicPr>
          <p:cNvPr id="2" name="Picture 1" descr="QR code: Links to the DCW Center website at https://acl.gov/DCWcenter ">
            <a:hlinkClick r:id="rId3"/>
            <a:extLst>
              <a:ext uri="{FF2B5EF4-FFF2-40B4-BE49-F238E27FC236}">
                <a16:creationId xmlns:a16="http://schemas.microsoft.com/office/drawing/2014/main" id="{307214A8-6B4E-B224-6AE9-872B3CA536B3}"/>
              </a:ext>
            </a:extLst>
          </p:cNvPr>
          <p:cNvPicPr>
            <a:picLocks noChangeAspect="1"/>
          </p:cNvPicPr>
          <p:nvPr/>
        </p:nvPicPr>
        <p:blipFill>
          <a:blip r:embed="rId4"/>
          <a:srcRect l="8275" t="22928" r="61793" b="24174"/>
          <a:stretch/>
        </p:blipFill>
        <p:spPr>
          <a:xfrm>
            <a:off x="1145626" y="2438399"/>
            <a:ext cx="3573519" cy="3615559"/>
          </a:xfrm>
          <a:prstGeom prst="rect">
            <a:avLst/>
          </a:prstGeom>
        </p:spPr>
      </p:pic>
      <p:sp>
        <p:nvSpPr>
          <p:cNvPr id="4" name="TextBox 3">
            <a:extLst>
              <a:ext uri="{FF2B5EF4-FFF2-40B4-BE49-F238E27FC236}">
                <a16:creationId xmlns:a16="http://schemas.microsoft.com/office/drawing/2014/main" id="{2655A80D-8159-C3AE-4760-40F4FEE3DC9B}"/>
              </a:ext>
            </a:extLst>
          </p:cNvPr>
          <p:cNvSpPr txBox="1"/>
          <p:nvPr/>
        </p:nvSpPr>
        <p:spPr>
          <a:xfrm>
            <a:off x="4997668" y="5376850"/>
            <a:ext cx="6281007" cy="677108"/>
          </a:xfrm>
          <a:prstGeom prst="rect">
            <a:avLst/>
          </a:prstGeom>
          <a:noFill/>
        </p:spPr>
        <p:txBody>
          <a:bodyPr wrap="square" rtlCol="0">
            <a:spAutoFit/>
          </a:bodyPr>
          <a:lstStyle/>
          <a:p>
            <a:r>
              <a:rPr lang="en-US" sz="3800" dirty="0">
                <a:solidFill>
                  <a:schemeClr val="bg1"/>
                </a:solidFill>
                <a:latin typeface="Tw Cen MT" panose="020B0602020104020603" pitchFamily="34" charset="0"/>
                <a:hlinkClick r:id="rId5">
                  <a:extLst>
                    <a:ext uri="{A12FA001-AC4F-418D-AE19-62706E023703}">
                      <ahyp:hlinkClr xmlns:ahyp="http://schemas.microsoft.com/office/drawing/2018/hyperlinkcolor" val="tx"/>
                    </a:ext>
                  </a:extLst>
                </a:hlinkClick>
              </a:rPr>
              <a:t>directcareworkforce@ncoa.org</a:t>
            </a:r>
            <a:endParaRPr lang="en-US" sz="38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973223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83DFAA-DBF0-AF8C-6305-AFCCC10C5FCC}"/>
              </a:ext>
            </a:extLst>
          </p:cNvPr>
          <p:cNvSpPr>
            <a:spLocks noGrp="1"/>
          </p:cNvSpPr>
          <p:nvPr>
            <p:ph type="title" idx="4294967295"/>
          </p:nvPr>
        </p:nvSpPr>
        <p:spPr>
          <a:xfrm>
            <a:off x="3048000" y="968188"/>
            <a:ext cx="6096000" cy="986118"/>
          </a:xfrm>
          <a:prstGeom prst="rect">
            <a:avLst/>
          </a:prstGeom>
          <a:no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lt1"/>
                </a:solidFill>
                <a:effectLst/>
                <a:uLnTx/>
                <a:uFillTx/>
                <a:latin typeface="+mn-lt"/>
                <a:ea typeface="+mn-ea"/>
                <a:cs typeface="+mn-cs"/>
              </a:rPr>
              <a:t>Thank You</a:t>
            </a:r>
          </a:p>
        </p:txBody>
      </p:sp>
      <p:pic>
        <p:nvPicPr>
          <p:cNvPr id="2" name="Picture 1" descr="Direct Care Workforce Strategies Center logo">
            <a:extLst>
              <a:ext uri="{FF2B5EF4-FFF2-40B4-BE49-F238E27FC236}">
                <a16:creationId xmlns:a16="http://schemas.microsoft.com/office/drawing/2014/main" id="{4FDC7F95-FA40-0BB4-ECC2-521B67F5B7F9}"/>
              </a:ext>
            </a:extLst>
          </p:cNvPr>
          <p:cNvPicPr>
            <a:picLocks noChangeAspect="1"/>
          </p:cNvPicPr>
          <p:nvPr/>
        </p:nvPicPr>
        <p:blipFill>
          <a:blip r:embed="rId2"/>
          <a:stretch>
            <a:fillRect/>
          </a:stretch>
        </p:blipFill>
        <p:spPr>
          <a:xfrm>
            <a:off x="2209800" y="2682353"/>
            <a:ext cx="7772400" cy="1493296"/>
          </a:xfrm>
          <a:prstGeom prst="rect">
            <a:avLst/>
          </a:prstGeom>
        </p:spPr>
      </p:pic>
    </p:spTree>
    <p:extLst>
      <p:ext uri="{BB962C8B-B14F-4D97-AF65-F5344CB8AC3E}">
        <p14:creationId xmlns:p14="http://schemas.microsoft.com/office/powerpoint/2010/main" val="32555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431B3D-211E-6B56-9C67-2FB48E9225E5}"/>
              </a:ext>
            </a:extLst>
          </p:cNvPr>
          <p:cNvSpPr>
            <a:spLocks noGrp="1"/>
          </p:cNvSpPr>
          <p:nvPr>
            <p:ph type="title"/>
          </p:nvPr>
        </p:nvSpPr>
        <p:spPr/>
        <p:txBody>
          <a:bodyPr/>
          <a:lstStyle/>
          <a:p>
            <a:r>
              <a:rPr lang="en-US" dirty="0">
                <a:latin typeface="+mj-lt"/>
              </a:rPr>
              <a:t>Welcome &amp; Overview</a:t>
            </a:r>
          </a:p>
        </p:txBody>
      </p:sp>
      <p:pic>
        <p:nvPicPr>
          <p:cNvPr id="9" name="Picture Placeholder 8" descr="Headshot of Ramsey Alwin">
            <a:extLst>
              <a:ext uri="{FF2B5EF4-FFF2-40B4-BE49-F238E27FC236}">
                <a16:creationId xmlns:a16="http://schemas.microsoft.com/office/drawing/2014/main" id="{A5D13286-FEEB-BE6F-814F-F406CCF0DA0B}"/>
              </a:ext>
            </a:extLst>
          </p:cNvPr>
          <p:cNvPicPr>
            <a:picLocks noGrp="1" noChangeAspect="1"/>
          </p:cNvPicPr>
          <p:nvPr>
            <p:ph type="pic" sz="quarter" idx="11"/>
          </p:nvPr>
        </p:nvPicPr>
        <p:blipFill rotWithShape="1">
          <a:blip r:embed="rId2"/>
          <a:srcRect t="10985" b="22310"/>
          <a:stretch/>
        </p:blipFill>
        <p:spPr>
          <a:xfrm>
            <a:off x="838201" y="2258067"/>
            <a:ext cx="2897463" cy="2897461"/>
          </a:xfrm>
        </p:spPr>
      </p:pic>
      <p:sp>
        <p:nvSpPr>
          <p:cNvPr id="5" name="Content Placeholder 4">
            <a:extLst>
              <a:ext uri="{FF2B5EF4-FFF2-40B4-BE49-F238E27FC236}">
                <a16:creationId xmlns:a16="http://schemas.microsoft.com/office/drawing/2014/main" id="{F2916EE6-1B21-7DA9-51F5-493068D911F1}"/>
              </a:ext>
            </a:extLst>
          </p:cNvPr>
          <p:cNvSpPr>
            <a:spLocks noGrp="1"/>
          </p:cNvSpPr>
          <p:nvPr>
            <p:ph idx="1"/>
          </p:nvPr>
        </p:nvSpPr>
        <p:spPr>
          <a:xfrm>
            <a:off x="4255158" y="2893290"/>
            <a:ext cx="6634514" cy="2094345"/>
          </a:xfrm>
        </p:spPr>
        <p:txBody>
          <a:bodyPr/>
          <a:lstStyle/>
          <a:p>
            <a:pPr algn="ctr"/>
            <a:r>
              <a:rPr lang="en-US" sz="2800" dirty="0"/>
              <a:t>Ramsey Alwin, Moderator</a:t>
            </a:r>
          </a:p>
          <a:p>
            <a:pPr algn="ctr"/>
            <a:r>
              <a:rPr lang="en-US" sz="2800" dirty="0"/>
              <a:t>Chief Executive Officer</a:t>
            </a:r>
          </a:p>
          <a:p>
            <a:pPr algn="ctr"/>
            <a:r>
              <a:rPr lang="en-US" sz="2800" dirty="0"/>
              <a:t>National Council on Aging</a:t>
            </a:r>
          </a:p>
        </p:txBody>
      </p:sp>
    </p:spTree>
    <p:extLst>
      <p:ext uri="{BB962C8B-B14F-4D97-AF65-F5344CB8AC3E}">
        <p14:creationId xmlns:p14="http://schemas.microsoft.com/office/powerpoint/2010/main" val="28705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C9E88A-7520-AAEA-F74F-4FDC78671617}"/>
              </a:ext>
              <a:ext uri="{C183D7F6-B498-43B3-948B-1728B52AA6E4}">
                <adec:decorative xmlns:adec="http://schemas.microsoft.com/office/drawing/2017/decorative" val="1"/>
              </a:ext>
            </a:extLst>
          </p:cNvPr>
          <p:cNvSpPr/>
          <p:nvPr/>
        </p:nvSpPr>
        <p:spPr>
          <a:xfrm rot="5400000">
            <a:off x="7912099" y="2578101"/>
            <a:ext cx="6858002" cy="1701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295B71F2-BA9C-9A08-3208-D0915F5C2257}"/>
              </a:ext>
            </a:extLst>
          </p:cNvPr>
          <p:cNvSpPr txBox="1">
            <a:spLocks noGrp="1"/>
          </p:cNvSpPr>
          <p:nvPr>
            <p:ph type="title" idx="4294967295"/>
          </p:nvPr>
        </p:nvSpPr>
        <p:spPr>
          <a:xfrm>
            <a:off x="1106764" y="1635083"/>
            <a:ext cx="7689986" cy="145774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0"/>
              </a:spcBef>
              <a:buFontTx/>
              <a:buNone/>
              <a:defRPr sz="5400" b="1" i="0" kern="1200">
                <a:solidFill>
                  <a:schemeClr val="bg1"/>
                </a:solidFill>
                <a:latin typeface="Source Serif Pro" panose="02040603050405020204" pitchFamily="18" charset="0"/>
                <a:ea typeface="Source Serif Pro" panose="02040603050405020204" pitchFamily="18" charset="0"/>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defRPr/>
            </a:pPr>
            <a:r>
              <a:rPr lang="en-US" sz="4800" dirty="0">
                <a:latin typeface="+mj-lt"/>
                <a:ea typeface="Source Serif Pro"/>
                <a:cs typeface="Futura Medium"/>
              </a:rPr>
              <a:t>DCW Strategies Center Overview</a:t>
            </a:r>
            <a:endParaRPr lang="en-US" sz="2800" i="0" u="none" strike="noStrike" kern="1200" cap="none" spc="0" normalizeH="0" baseline="0" noProof="0" dirty="0">
              <a:ln>
                <a:noFill/>
              </a:ln>
              <a:effectLst/>
              <a:highlight>
                <a:srgbClr val="FF00FF"/>
              </a:highlight>
              <a:uLnTx/>
              <a:uFillTx/>
              <a:latin typeface="Calibri"/>
              <a:ea typeface="Calibri"/>
              <a:cs typeface="Calibri"/>
            </a:endParaRPr>
          </a:p>
        </p:txBody>
      </p:sp>
      <p:pic>
        <p:nvPicPr>
          <p:cNvPr id="8" name="Picture 7">
            <a:extLst>
              <a:ext uri="{FF2B5EF4-FFF2-40B4-BE49-F238E27FC236}">
                <a16:creationId xmlns:a16="http://schemas.microsoft.com/office/drawing/2014/main" id="{7AFAFCA2-D4ED-748F-0B97-8A02CCD129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99707" y="5588044"/>
            <a:ext cx="882786" cy="914314"/>
          </a:xfrm>
          <a:prstGeom prst="rect">
            <a:avLst/>
          </a:prstGeom>
        </p:spPr>
      </p:pic>
      <p:cxnSp>
        <p:nvCxnSpPr>
          <p:cNvPr id="10" name="Straight Connector 9">
            <a:extLst>
              <a:ext uri="{FF2B5EF4-FFF2-40B4-BE49-F238E27FC236}">
                <a16:creationId xmlns:a16="http://schemas.microsoft.com/office/drawing/2014/main" id="{E0D1EDBB-7B6F-40D6-7159-C9E9DEFACEBA}"/>
              </a:ext>
              <a:ext uri="{C183D7F6-B498-43B3-948B-1728B52AA6E4}">
                <adec:decorative xmlns:adec="http://schemas.microsoft.com/office/drawing/2017/decorative" val="1"/>
              </a:ext>
            </a:extLst>
          </p:cNvPr>
          <p:cNvCxnSpPr>
            <a:cxnSpLocks/>
          </p:cNvCxnSpPr>
          <p:nvPr/>
        </p:nvCxnSpPr>
        <p:spPr>
          <a:xfrm>
            <a:off x="10490200" y="0"/>
            <a:ext cx="0" cy="6858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descr="headshot of Jessica Johnston&#10;">
            <a:extLst>
              <a:ext uri="{FF2B5EF4-FFF2-40B4-BE49-F238E27FC236}">
                <a16:creationId xmlns:a16="http://schemas.microsoft.com/office/drawing/2014/main" id="{77B2123E-3B97-4C1E-DC43-7D64DA311A09}"/>
              </a:ext>
            </a:extLst>
          </p:cNvPr>
          <p:cNvPicPr>
            <a:picLocks noChangeAspect="1"/>
          </p:cNvPicPr>
          <p:nvPr/>
        </p:nvPicPr>
        <p:blipFill>
          <a:blip r:embed="rId4"/>
          <a:srcRect l="28250" t="14395" r="18619" b="13649"/>
          <a:stretch/>
        </p:blipFill>
        <p:spPr>
          <a:xfrm>
            <a:off x="8909160" y="511148"/>
            <a:ext cx="2176076" cy="3289831"/>
          </a:xfrm>
          <a:prstGeom prst="rect">
            <a:avLst/>
          </a:prstGeom>
        </p:spPr>
      </p:pic>
      <p:sp>
        <p:nvSpPr>
          <p:cNvPr id="6" name="TextBox 5">
            <a:extLst>
              <a:ext uri="{FF2B5EF4-FFF2-40B4-BE49-F238E27FC236}">
                <a16:creationId xmlns:a16="http://schemas.microsoft.com/office/drawing/2014/main" id="{AF2D21F5-E2A4-16FE-5526-768D4B270478}"/>
              </a:ext>
            </a:extLst>
          </p:cNvPr>
          <p:cNvSpPr txBox="1"/>
          <p:nvPr/>
        </p:nvSpPr>
        <p:spPr>
          <a:xfrm>
            <a:off x="772703" y="3619629"/>
            <a:ext cx="8926977" cy="1384995"/>
          </a:xfrm>
          <a:prstGeom prst="rect">
            <a:avLst/>
          </a:prstGeom>
          <a:noFill/>
        </p:spPr>
        <p:txBody>
          <a:bodyPr wrap="square">
            <a:spAutoFit/>
          </a:bodyPr>
          <a:lstStyle/>
          <a:p>
            <a:pPr algn="ctr"/>
            <a:r>
              <a:rPr kumimoji="0" lang="en-US" sz="2800" b="1" i="0" u="none" strike="noStrike" kern="1200" cap="none" spc="0" normalizeH="0" baseline="0" noProof="0" dirty="0">
                <a:ln>
                  <a:noFill/>
                </a:ln>
                <a:solidFill>
                  <a:schemeClr val="bg1"/>
                </a:solidFill>
                <a:effectLst/>
                <a:uLnTx/>
                <a:uFillTx/>
                <a:ea typeface="Calibri"/>
                <a:cs typeface="Calibri"/>
              </a:rPr>
              <a:t>Jessica Johnston</a:t>
            </a:r>
            <a:br>
              <a:rPr kumimoji="0" lang="en-US" sz="2800" b="1" i="0" u="none" strike="noStrike" kern="1200" cap="none" spc="0" normalizeH="0" baseline="0" noProof="0" dirty="0">
                <a:ln>
                  <a:noFill/>
                </a:ln>
                <a:solidFill>
                  <a:schemeClr val="bg1"/>
                </a:solidFill>
                <a:effectLst/>
                <a:uLnTx/>
                <a:uFillTx/>
                <a:ea typeface="Calibri"/>
                <a:cs typeface="Calibri"/>
              </a:rPr>
            </a:br>
            <a:r>
              <a:rPr kumimoji="0" lang="en-US" sz="2800" b="1" i="0" u="none" strike="noStrike" kern="1200" cap="none" spc="0" normalizeH="0" baseline="0" noProof="0" dirty="0">
                <a:ln>
                  <a:noFill/>
                </a:ln>
                <a:solidFill>
                  <a:schemeClr val="bg1"/>
                </a:solidFill>
                <a:effectLst/>
                <a:uLnTx/>
                <a:uFillTx/>
                <a:ea typeface="Calibri"/>
                <a:cs typeface="Calibri"/>
              </a:rPr>
              <a:t>Senior Director, Center for Economic Wellbeing</a:t>
            </a:r>
            <a:r>
              <a:rPr lang="en-US" sz="2800" b="1" dirty="0">
                <a:solidFill>
                  <a:schemeClr val="bg1"/>
                </a:solidFill>
                <a:ea typeface="Calibri" panose="020F0502020204030204" pitchFamily="34" charset="0"/>
                <a:cs typeface="Calibri"/>
              </a:rPr>
              <a:t> </a:t>
            </a:r>
            <a:r>
              <a:rPr kumimoji="0" lang="en-US" sz="2800" b="1" i="0" u="none" strike="noStrike" kern="1200" cap="none" spc="0" normalizeH="0" baseline="0" noProof="0" dirty="0">
                <a:ln>
                  <a:noFill/>
                </a:ln>
                <a:solidFill>
                  <a:schemeClr val="bg1"/>
                </a:solidFill>
                <a:effectLst/>
                <a:uLnTx/>
                <a:uFillTx/>
                <a:ea typeface="Calibri"/>
                <a:cs typeface="Calibri"/>
              </a:rPr>
              <a:t>National Council on Aging</a:t>
            </a:r>
            <a:endParaRPr lang="en-US" b="1" dirty="0">
              <a:solidFill>
                <a:schemeClr val="bg1"/>
              </a:solidFill>
            </a:endParaRPr>
          </a:p>
        </p:txBody>
      </p:sp>
    </p:spTree>
    <p:extLst>
      <p:ext uri="{BB962C8B-B14F-4D97-AF65-F5344CB8AC3E}">
        <p14:creationId xmlns:p14="http://schemas.microsoft.com/office/powerpoint/2010/main" val="1023577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23A56A-0DC6-F947-AF2A-D5274684CC1D}"/>
              </a:ext>
            </a:extLst>
          </p:cNvPr>
          <p:cNvSpPr>
            <a:spLocks noGrp="1"/>
          </p:cNvSpPr>
          <p:nvPr>
            <p:ph type="title" idx="4294967295"/>
          </p:nvPr>
        </p:nvSpPr>
        <p:spPr>
          <a:xfrm>
            <a:off x="495246" y="318516"/>
            <a:ext cx="4009697" cy="14147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Source Serif Pro" panose="02040603050405020204" pitchFamily="18" charset="0"/>
                <a:cs typeface="+mn-cs"/>
              </a:rPr>
              <a:t>Building national capacity to support community living</a:t>
            </a:r>
          </a:p>
        </p:txBody>
      </p:sp>
      <p:sp>
        <p:nvSpPr>
          <p:cNvPr id="8" name="Text Placeholder 7">
            <a:extLst>
              <a:ext uri="{FF2B5EF4-FFF2-40B4-BE49-F238E27FC236}">
                <a16:creationId xmlns:a16="http://schemas.microsoft.com/office/drawing/2014/main" id="{C2E6C42D-CB1F-5143-A70B-0599DC7F79BC}"/>
              </a:ext>
            </a:extLst>
          </p:cNvPr>
          <p:cNvSpPr>
            <a:spLocks noGrp="1"/>
          </p:cNvSpPr>
          <p:nvPr>
            <p:ph type="body" sz="quarter" idx="13"/>
          </p:nvPr>
        </p:nvSpPr>
        <p:spPr>
          <a:xfrm>
            <a:off x="403806" y="2477135"/>
            <a:ext cx="4457754" cy="3700780"/>
          </a:xfrm>
        </p:spPr>
        <p:txBody>
          <a:bodyPr>
            <a:normAutofit/>
          </a:bodyPr>
          <a:lstStyle/>
          <a:p>
            <a:pPr>
              <a:spcBef>
                <a:spcPts val="1200"/>
              </a:spcBef>
              <a:spcAft>
                <a:spcPts val="1200"/>
              </a:spcAft>
            </a:pPr>
            <a:r>
              <a:rPr lang="en-US" sz="2000" dirty="0"/>
              <a:t>Created by the Administration for Community Living in 2022, the Direct Care Workforce Strategies Center (Strategies Center) provides technical assistance to states and service providers and facilitates collaboration with stakeholders to improve the recruitment, retention, training, and professional development of members of the direct care workforce.</a:t>
            </a:r>
          </a:p>
        </p:txBody>
      </p:sp>
      <p:sp>
        <p:nvSpPr>
          <p:cNvPr id="4" name="Freeform: Shape 3">
            <a:extLst>
              <a:ext uri="{FF2B5EF4-FFF2-40B4-BE49-F238E27FC236}">
                <a16:creationId xmlns:a16="http://schemas.microsoft.com/office/drawing/2014/main" id="{A38ADC54-BADB-32C8-9113-B629669AE762}"/>
              </a:ext>
            </a:extLst>
          </p:cNvPr>
          <p:cNvSpPr/>
          <p:nvPr/>
        </p:nvSpPr>
        <p:spPr>
          <a:xfrm>
            <a:off x="6236230" y="1751953"/>
            <a:ext cx="2324236" cy="1394542"/>
          </a:xfrm>
          <a:custGeom>
            <a:avLst/>
            <a:gdLst>
              <a:gd name="connsiteX0" fmla="*/ 0 w 2324236"/>
              <a:gd name="connsiteY0" fmla="*/ 0 h 1394542"/>
              <a:gd name="connsiteX1" fmla="*/ 2324236 w 2324236"/>
              <a:gd name="connsiteY1" fmla="*/ 0 h 1394542"/>
              <a:gd name="connsiteX2" fmla="*/ 2324236 w 2324236"/>
              <a:gd name="connsiteY2" fmla="*/ 1394542 h 1394542"/>
              <a:gd name="connsiteX3" fmla="*/ 0 w 2324236"/>
              <a:gd name="connsiteY3" fmla="*/ 1394542 h 1394542"/>
              <a:gd name="connsiteX4" fmla="*/ 0 w 2324236"/>
              <a:gd name="connsiteY4" fmla="*/ 0 h 139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36" h="1394542">
                <a:moveTo>
                  <a:pt x="0" y="0"/>
                </a:moveTo>
                <a:lnTo>
                  <a:pt x="2324236" y="0"/>
                </a:lnTo>
                <a:lnTo>
                  <a:pt x="2324236" y="1394542"/>
                </a:lnTo>
                <a:lnTo>
                  <a:pt x="0" y="1394542"/>
                </a:lnTo>
                <a:lnTo>
                  <a:pt x="0" y="0"/>
                </a:lnTo>
                <a:close/>
              </a:path>
            </a:pathLst>
          </a:custGeom>
          <a:solidFill>
            <a:schemeClr val="bg1"/>
          </a:solidFill>
          <a:ln w="28575">
            <a:solidFill>
              <a:srgbClr val="FF9B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chemeClr val="tx1"/>
                </a:solidFill>
                <a:latin typeface="Arial" panose="020B0604020202020204" pitchFamily="34" charset="0"/>
                <a:cs typeface="Arial" panose="020B0604020202020204" pitchFamily="34" charset="0"/>
              </a:rPr>
              <a:t>Provide tools and training to assist state systems and service providers</a:t>
            </a:r>
            <a:endParaRPr lang="en-US" sz="1800" b="1" kern="1200" dirty="0">
              <a:solidFill>
                <a:schemeClr val="tx1"/>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90B51038-CE6F-2DA0-8F6A-C9BC532A2A38}"/>
              </a:ext>
            </a:extLst>
          </p:cNvPr>
          <p:cNvSpPr/>
          <p:nvPr/>
        </p:nvSpPr>
        <p:spPr>
          <a:xfrm>
            <a:off x="8792891" y="1751953"/>
            <a:ext cx="2324236" cy="1394542"/>
          </a:xfrm>
          <a:custGeom>
            <a:avLst/>
            <a:gdLst>
              <a:gd name="connsiteX0" fmla="*/ 0 w 2324236"/>
              <a:gd name="connsiteY0" fmla="*/ 0 h 1394542"/>
              <a:gd name="connsiteX1" fmla="*/ 2324236 w 2324236"/>
              <a:gd name="connsiteY1" fmla="*/ 0 h 1394542"/>
              <a:gd name="connsiteX2" fmla="*/ 2324236 w 2324236"/>
              <a:gd name="connsiteY2" fmla="*/ 1394542 h 1394542"/>
              <a:gd name="connsiteX3" fmla="*/ 0 w 2324236"/>
              <a:gd name="connsiteY3" fmla="*/ 1394542 h 1394542"/>
              <a:gd name="connsiteX4" fmla="*/ 0 w 2324236"/>
              <a:gd name="connsiteY4" fmla="*/ 0 h 139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36" h="1394542">
                <a:moveTo>
                  <a:pt x="0" y="0"/>
                </a:moveTo>
                <a:lnTo>
                  <a:pt x="2324236" y="0"/>
                </a:lnTo>
                <a:lnTo>
                  <a:pt x="2324236" y="1394542"/>
                </a:lnTo>
                <a:lnTo>
                  <a:pt x="0" y="1394542"/>
                </a:lnTo>
                <a:lnTo>
                  <a:pt x="0" y="0"/>
                </a:lnTo>
                <a:close/>
              </a:path>
            </a:pathLst>
          </a:custGeom>
          <a:solidFill>
            <a:schemeClr val="bg1"/>
          </a:solidFill>
          <a:ln w="28575">
            <a:solidFill>
              <a:srgbClr val="FF9B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chemeClr val="tx1"/>
                </a:solidFill>
              </a:rPr>
              <a:t>Facilitate peer-to-peer sharing of lessons learned and promising systems-change practices</a:t>
            </a:r>
            <a:endParaRPr lang="en-US" sz="1800" b="1" kern="1200" dirty="0">
              <a:solidFill>
                <a:schemeClr val="tx1"/>
              </a:solidFill>
            </a:endParaRPr>
          </a:p>
        </p:txBody>
      </p:sp>
      <p:sp>
        <p:nvSpPr>
          <p:cNvPr id="7" name="Freeform: Shape 6">
            <a:extLst>
              <a:ext uri="{FF2B5EF4-FFF2-40B4-BE49-F238E27FC236}">
                <a16:creationId xmlns:a16="http://schemas.microsoft.com/office/drawing/2014/main" id="{94285E8F-51D8-5781-81AA-EC1D465FBE08}"/>
              </a:ext>
            </a:extLst>
          </p:cNvPr>
          <p:cNvSpPr/>
          <p:nvPr/>
        </p:nvSpPr>
        <p:spPr>
          <a:xfrm>
            <a:off x="7514561" y="3378919"/>
            <a:ext cx="2324236" cy="1394542"/>
          </a:xfrm>
          <a:custGeom>
            <a:avLst/>
            <a:gdLst>
              <a:gd name="connsiteX0" fmla="*/ 0 w 2324236"/>
              <a:gd name="connsiteY0" fmla="*/ 0 h 1394542"/>
              <a:gd name="connsiteX1" fmla="*/ 2324236 w 2324236"/>
              <a:gd name="connsiteY1" fmla="*/ 0 h 1394542"/>
              <a:gd name="connsiteX2" fmla="*/ 2324236 w 2324236"/>
              <a:gd name="connsiteY2" fmla="*/ 1394542 h 1394542"/>
              <a:gd name="connsiteX3" fmla="*/ 0 w 2324236"/>
              <a:gd name="connsiteY3" fmla="*/ 1394542 h 1394542"/>
              <a:gd name="connsiteX4" fmla="*/ 0 w 2324236"/>
              <a:gd name="connsiteY4" fmla="*/ 0 h 139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36" h="1394542">
                <a:moveTo>
                  <a:pt x="0" y="0"/>
                </a:moveTo>
                <a:lnTo>
                  <a:pt x="2324236" y="0"/>
                </a:lnTo>
                <a:lnTo>
                  <a:pt x="2324236" y="1394542"/>
                </a:lnTo>
                <a:lnTo>
                  <a:pt x="0" y="1394542"/>
                </a:lnTo>
                <a:lnTo>
                  <a:pt x="0" y="0"/>
                </a:lnTo>
                <a:close/>
              </a:path>
            </a:pathLst>
          </a:custGeom>
          <a:solidFill>
            <a:schemeClr val="bg1"/>
          </a:solidFill>
          <a:ln w="28575">
            <a:solidFill>
              <a:srgbClr val="FF9B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chemeClr val="tx1"/>
                </a:solidFill>
              </a:rPr>
              <a:t>Maintain a clearinghouse of resources and promising practices</a:t>
            </a:r>
            <a:endParaRPr lang="en-US" sz="1800" b="1" kern="1200" spc="0" dirty="0">
              <a:solidFill>
                <a:schemeClr val="tx1"/>
              </a:solidFill>
            </a:endParaRPr>
          </a:p>
        </p:txBody>
      </p:sp>
    </p:spTree>
    <p:extLst>
      <p:ext uri="{BB962C8B-B14F-4D97-AF65-F5344CB8AC3E}">
        <p14:creationId xmlns:p14="http://schemas.microsoft.com/office/powerpoint/2010/main" val="233974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23A56A-0DC6-F947-AF2A-D5274684CC1D}"/>
              </a:ext>
            </a:extLst>
          </p:cNvPr>
          <p:cNvSpPr>
            <a:spLocks noGrp="1"/>
          </p:cNvSpPr>
          <p:nvPr>
            <p:ph type="title" idx="4294967295"/>
          </p:nvPr>
        </p:nvSpPr>
        <p:spPr>
          <a:xfrm>
            <a:off x="495246" y="647700"/>
            <a:ext cx="4009697" cy="14147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Source Serif Pro" panose="02040603050405020204" pitchFamily="18" charset="0"/>
                <a:cs typeface="+mn-cs"/>
              </a:rPr>
              <a:t>DCW Strategies Center Objectives</a:t>
            </a:r>
          </a:p>
        </p:txBody>
      </p:sp>
      <p:sp>
        <p:nvSpPr>
          <p:cNvPr id="8" name="Text Placeholder 7">
            <a:extLst>
              <a:ext uri="{FF2B5EF4-FFF2-40B4-BE49-F238E27FC236}">
                <a16:creationId xmlns:a16="http://schemas.microsoft.com/office/drawing/2014/main" id="{C2E6C42D-CB1F-5143-A70B-0599DC7F79BC}"/>
              </a:ext>
            </a:extLst>
          </p:cNvPr>
          <p:cNvSpPr>
            <a:spLocks noGrp="1"/>
          </p:cNvSpPr>
          <p:nvPr>
            <p:ph type="body" sz="quarter" idx="13"/>
          </p:nvPr>
        </p:nvSpPr>
        <p:spPr>
          <a:xfrm>
            <a:off x="495246" y="1946783"/>
            <a:ext cx="4457754" cy="3700780"/>
          </a:xfrm>
        </p:spPr>
        <p:txBody>
          <a:bodyPr lIns="0" tIns="0" rIns="0" bIns="0" anchor="t">
            <a:normAutofit fontScale="92500" lnSpcReduction="20000"/>
          </a:bodyPr>
          <a:lstStyle/>
          <a:p>
            <a:pPr marL="342900" indent="-342900">
              <a:spcBef>
                <a:spcPts val="1200"/>
              </a:spcBef>
              <a:spcAft>
                <a:spcPts val="1200"/>
              </a:spcAft>
              <a:buFont typeface="Wingdings" panose="05000000000000000000" pitchFamily="2" charset="2"/>
              <a:buChar char="§"/>
            </a:pPr>
            <a:r>
              <a:rPr lang="en-US" sz="2000" dirty="0">
                <a:latin typeface="Arial"/>
                <a:cs typeface="Arial"/>
              </a:rPr>
              <a:t>Identify evidence-based, promising, and innovative practices. </a:t>
            </a:r>
            <a:endParaRPr lang="en-US" sz="2000" dirty="0"/>
          </a:p>
          <a:p>
            <a:pPr marL="342900" indent="-342900">
              <a:spcBef>
                <a:spcPts val="1200"/>
              </a:spcBef>
              <a:spcAft>
                <a:spcPts val="1200"/>
              </a:spcAft>
              <a:buFont typeface="Wingdings" panose="05000000000000000000" pitchFamily="2" charset="2"/>
              <a:buChar char="§"/>
            </a:pPr>
            <a:r>
              <a:rPr lang="en-US" sz="2000" dirty="0">
                <a:latin typeface="Arial"/>
                <a:cs typeface="Arial"/>
              </a:rPr>
              <a:t>Catalogue practices and models.</a:t>
            </a:r>
          </a:p>
          <a:p>
            <a:pPr marL="342900" indent="-342900">
              <a:spcBef>
                <a:spcPts val="1200"/>
              </a:spcBef>
              <a:spcAft>
                <a:spcPts val="1200"/>
              </a:spcAft>
              <a:buFont typeface="Wingdings" panose="05000000000000000000" pitchFamily="2" charset="2"/>
              <a:buChar char="§"/>
            </a:pPr>
            <a:r>
              <a:rPr lang="en-US" sz="2000" dirty="0">
                <a:latin typeface="Arial"/>
                <a:cs typeface="Arial"/>
              </a:rPr>
              <a:t>Leverage best and promising practices to provide technical assistance (TA).</a:t>
            </a:r>
          </a:p>
          <a:p>
            <a:pPr marL="342900" indent="-342900">
              <a:spcBef>
                <a:spcPts val="1200"/>
              </a:spcBef>
              <a:spcAft>
                <a:spcPts val="1200"/>
              </a:spcAft>
              <a:buFont typeface="Wingdings" panose="05000000000000000000" pitchFamily="2" charset="2"/>
              <a:buChar char="§"/>
            </a:pPr>
            <a:r>
              <a:rPr lang="en-US" sz="2000" dirty="0">
                <a:latin typeface="Arial"/>
                <a:cs typeface="Arial"/>
              </a:rPr>
              <a:t>Assess the effectiveness of TA models.</a:t>
            </a:r>
          </a:p>
          <a:p>
            <a:pPr marL="342900" indent="-342900">
              <a:spcBef>
                <a:spcPts val="1200"/>
              </a:spcBef>
              <a:spcAft>
                <a:spcPts val="1200"/>
              </a:spcAft>
              <a:buFont typeface="Wingdings" panose="05000000000000000000" pitchFamily="2" charset="2"/>
              <a:buChar char="§"/>
            </a:pPr>
            <a:r>
              <a:rPr lang="en-US" sz="2000" dirty="0">
                <a:latin typeface="Arial"/>
                <a:cs typeface="Arial"/>
              </a:rPr>
              <a:t>Use data and evaluation to drive continuous improvement.</a:t>
            </a:r>
          </a:p>
        </p:txBody>
      </p:sp>
      <p:pic>
        <p:nvPicPr>
          <p:cNvPr id="12" name="Picture 11" descr="Three-item flow chart that forms a circuit. Identify Best Practices leads to Improve State Systems, which leads to Evaluate Effectiveness, which leads back to Identify Best Practices. ">
            <a:extLst>
              <a:ext uri="{FF2B5EF4-FFF2-40B4-BE49-F238E27FC236}">
                <a16:creationId xmlns:a16="http://schemas.microsoft.com/office/drawing/2014/main" id="{3B8DA81C-39BB-878D-F967-2C582CC6F35B}"/>
              </a:ext>
            </a:extLst>
          </p:cNvPr>
          <p:cNvPicPr>
            <a:picLocks noChangeAspect="1"/>
          </p:cNvPicPr>
          <p:nvPr/>
        </p:nvPicPr>
        <p:blipFill>
          <a:blip r:embed="rId3"/>
          <a:stretch>
            <a:fillRect/>
          </a:stretch>
        </p:blipFill>
        <p:spPr>
          <a:xfrm>
            <a:off x="6401233" y="900056"/>
            <a:ext cx="5035732" cy="4578493"/>
          </a:xfrm>
          <a:prstGeom prst="rect">
            <a:avLst/>
          </a:prstGeom>
        </p:spPr>
      </p:pic>
    </p:spTree>
    <p:extLst>
      <p:ext uri="{BB962C8B-B14F-4D97-AF65-F5344CB8AC3E}">
        <p14:creationId xmlns:p14="http://schemas.microsoft.com/office/powerpoint/2010/main" val="64159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65D1EE-D4C2-A736-40F1-295D2203ADEC}"/>
              </a:ext>
            </a:extLst>
          </p:cNvPr>
          <p:cNvSpPr>
            <a:spLocks noGrp="1"/>
          </p:cNvSpPr>
          <p:nvPr>
            <p:ph type="title"/>
          </p:nvPr>
        </p:nvSpPr>
        <p:spPr/>
        <p:txBody>
          <a:bodyPr/>
          <a:lstStyle/>
          <a:p>
            <a:r>
              <a:rPr lang="en-US" sz="3200" dirty="0">
                <a:latin typeface="+mj-lt"/>
                <a:ea typeface="Source Serif Pro"/>
              </a:rPr>
              <a:t>Representative List of Strategies Center Partners</a:t>
            </a:r>
          </a:p>
        </p:txBody>
      </p:sp>
      <p:pic>
        <p:nvPicPr>
          <p:cNvPr id="20" name="Picture 19" descr="National Council on Aging logo">
            <a:extLst>
              <a:ext uri="{FF2B5EF4-FFF2-40B4-BE49-F238E27FC236}">
                <a16:creationId xmlns:a16="http://schemas.microsoft.com/office/drawing/2014/main" id="{8301DCEE-9DE3-F0B2-7383-12219B4A4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201" y="1346457"/>
            <a:ext cx="1879854" cy="726748"/>
          </a:xfrm>
          <a:prstGeom prst="rect">
            <a:avLst/>
          </a:prstGeom>
        </p:spPr>
      </p:pic>
      <p:pic>
        <p:nvPicPr>
          <p:cNvPr id="10" name="Picture 9" descr="logo of PHI; Quality care through quality jobs. ">
            <a:extLst>
              <a:ext uri="{FF2B5EF4-FFF2-40B4-BE49-F238E27FC236}">
                <a16:creationId xmlns:a16="http://schemas.microsoft.com/office/drawing/2014/main" id="{5F4AECEB-BC07-2954-045F-121B45FA9A49}"/>
              </a:ext>
            </a:extLst>
          </p:cNvPr>
          <p:cNvPicPr>
            <a:picLocks noChangeAspect="1"/>
          </p:cNvPicPr>
          <p:nvPr/>
        </p:nvPicPr>
        <p:blipFill>
          <a:blip r:embed="rId4"/>
          <a:stretch>
            <a:fillRect/>
          </a:stretch>
        </p:blipFill>
        <p:spPr>
          <a:xfrm>
            <a:off x="1766327" y="2341498"/>
            <a:ext cx="2806845" cy="854257"/>
          </a:xfrm>
          <a:prstGeom prst="rect">
            <a:avLst/>
          </a:prstGeom>
        </p:spPr>
      </p:pic>
      <p:pic>
        <p:nvPicPr>
          <p:cNvPr id="6" name="Picture 5" descr="logo of the National Governors Association. ">
            <a:extLst>
              <a:ext uri="{FF2B5EF4-FFF2-40B4-BE49-F238E27FC236}">
                <a16:creationId xmlns:a16="http://schemas.microsoft.com/office/drawing/2014/main" id="{98BF23D7-A482-8A77-1C62-6EC29FB56AE6}"/>
              </a:ext>
            </a:extLst>
          </p:cNvPr>
          <p:cNvPicPr>
            <a:picLocks noChangeAspect="1"/>
          </p:cNvPicPr>
          <p:nvPr/>
        </p:nvPicPr>
        <p:blipFill>
          <a:blip r:embed="rId5"/>
          <a:stretch>
            <a:fillRect/>
          </a:stretch>
        </p:blipFill>
        <p:spPr>
          <a:xfrm>
            <a:off x="4629074" y="3022579"/>
            <a:ext cx="2933851" cy="812842"/>
          </a:xfrm>
          <a:prstGeom prst="rect">
            <a:avLst/>
          </a:prstGeom>
        </p:spPr>
      </p:pic>
      <p:pic>
        <p:nvPicPr>
          <p:cNvPr id="16" name="Picture 15" descr="logo of the Institute on Community Integration, ICI. University of Minnesota; Driven to Discover. ">
            <a:extLst>
              <a:ext uri="{FF2B5EF4-FFF2-40B4-BE49-F238E27FC236}">
                <a16:creationId xmlns:a16="http://schemas.microsoft.com/office/drawing/2014/main" id="{63E26439-90DC-691F-3529-6AA4422F2BF7}"/>
              </a:ext>
            </a:extLst>
          </p:cNvPr>
          <p:cNvPicPr>
            <a:picLocks noChangeAspect="1"/>
          </p:cNvPicPr>
          <p:nvPr/>
        </p:nvPicPr>
        <p:blipFill>
          <a:blip r:embed="rId6"/>
          <a:stretch>
            <a:fillRect/>
          </a:stretch>
        </p:blipFill>
        <p:spPr>
          <a:xfrm>
            <a:off x="8183266" y="2103521"/>
            <a:ext cx="1382677" cy="1153820"/>
          </a:xfrm>
          <a:prstGeom prst="rect">
            <a:avLst/>
          </a:prstGeom>
        </p:spPr>
      </p:pic>
      <p:pic>
        <p:nvPicPr>
          <p:cNvPr id="5" name="Picture 4" descr="National Association of Councils on Developmental Disabilities, NACDD, logo. ">
            <a:extLst>
              <a:ext uri="{FF2B5EF4-FFF2-40B4-BE49-F238E27FC236}">
                <a16:creationId xmlns:a16="http://schemas.microsoft.com/office/drawing/2014/main" id="{5388FF31-AA8B-AD79-CB62-051B70FF94B2}"/>
              </a:ext>
            </a:extLst>
          </p:cNvPr>
          <p:cNvPicPr>
            <a:picLocks noChangeAspect="1"/>
          </p:cNvPicPr>
          <p:nvPr/>
        </p:nvPicPr>
        <p:blipFill>
          <a:blip r:embed="rId7"/>
          <a:stretch>
            <a:fillRect/>
          </a:stretch>
        </p:blipFill>
        <p:spPr>
          <a:xfrm>
            <a:off x="1121912" y="3830200"/>
            <a:ext cx="2445109" cy="828343"/>
          </a:xfrm>
          <a:prstGeom prst="rect">
            <a:avLst/>
          </a:prstGeom>
        </p:spPr>
      </p:pic>
      <p:pic>
        <p:nvPicPr>
          <p:cNvPr id="2" name="Picture 1" descr="National Association of State Workforce Agencies, NASWA, logo. ">
            <a:extLst>
              <a:ext uri="{FF2B5EF4-FFF2-40B4-BE49-F238E27FC236}">
                <a16:creationId xmlns:a16="http://schemas.microsoft.com/office/drawing/2014/main" id="{90D176AC-465D-5A2E-D62B-FF5DD08492E5}"/>
              </a:ext>
            </a:extLst>
          </p:cNvPr>
          <p:cNvPicPr>
            <a:picLocks noChangeAspect="1"/>
          </p:cNvPicPr>
          <p:nvPr/>
        </p:nvPicPr>
        <p:blipFill>
          <a:blip r:embed="rId8"/>
          <a:stretch>
            <a:fillRect/>
          </a:stretch>
        </p:blipFill>
        <p:spPr>
          <a:xfrm>
            <a:off x="5311302" y="4402987"/>
            <a:ext cx="1764752" cy="511112"/>
          </a:xfrm>
          <a:prstGeom prst="rect">
            <a:avLst/>
          </a:prstGeom>
        </p:spPr>
      </p:pic>
      <p:pic>
        <p:nvPicPr>
          <p:cNvPr id="21" name="Picture 20" descr="National Alliance for Caregiving, NAC, logo">
            <a:extLst>
              <a:ext uri="{FF2B5EF4-FFF2-40B4-BE49-F238E27FC236}">
                <a16:creationId xmlns:a16="http://schemas.microsoft.com/office/drawing/2014/main" id="{2667D0C8-6DB9-EFFA-A74F-97993A5BFEA2}"/>
              </a:ext>
            </a:extLst>
          </p:cNvPr>
          <p:cNvPicPr>
            <a:picLocks noChangeAspect="1"/>
          </p:cNvPicPr>
          <p:nvPr/>
        </p:nvPicPr>
        <p:blipFill>
          <a:blip r:embed="rId9"/>
          <a:stretch>
            <a:fillRect/>
          </a:stretch>
        </p:blipFill>
        <p:spPr>
          <a:xfrm>
            <a:off x="8329761" y="3629697"/>
            <a:ext cx="1954889" cy="915581"/>
          </a:xfrm>
          <a:prstGeom prst="rect">
            <a:avLst/>
          </a:prstGeom>
        </p:spPr>
      </p:pic>
      <p:pic>
        <p:nvPicPr>
          <p:cNvPr id="7" name="Picture 6" descr="logo of the Lincoln University; Learn. Liberate. Lead. ">
            <a:extLst>
              <a:ext uri="{FF2B5EF4-FFF2-40B4-BE49-F238E27FC236}">
                <a16:creationId xmlns:a16="http://schemas.microsoft.com/office/drawing/2014/main" id="{CC78FEDA-0931-1910-5310-598CB805CE90}"/>
              </a:ext>
            </a:extLst>
          </p:cNvPr>
          <p:cNvPicPr>
            <a:picLocks noChangeAspect="1"/>
          </p:cNvPicPr>
          <p:nvPr/>
        </p:nvPicPr>
        <p:blipFill>
          <a:blip r:embed="rId10"/>
          <a:stretch>
            <a:fillRect/>
          </a:stretch>
        </p:blipFill>
        <p:spPr>
          <a:xfrm>
            <a:off x="818494" y="5349066"/>
            <a:ext cx="2578847" cy="1065842"/>
          </a:xfrm>
          <a:prstGeom prst="rect">
            <a:avLst/>
          </a:prstGeom>
        </p:spPr>
      </p:pic>
      <p:pic>
        <p:nvPicPr>
          <p:cNvPr id="18" name="Picture 17" descr="Social Policy Research Associates, SPR, logo">
            <a:extLst>
              <a:ext uri="{FF2B5EF4-FFF2-40B4-BE49-F238E27FC236}">
                <a16:creationId xmlns:a16="http://schemas.microsoft.com/office/drawing/2014/main" id="{A6A067EC-AA2F-C176-D978-1DB6B94EE1C3}"/>
              </a:ext>
            </a:extLst>
          </p:cNvPr>
          <p:cNvPicPr>
            <a:picLocks noChangeAspect="1"/>
          </p:cNvPicPr>
          <p:nvPr/>
        </p:nvPicPr>
        <p:blipFill>
          <a:blip r:embed="rId11"/>
          <a:stretch>
            <a:fillRect/>
          </a:stretch>
        </p:blipFill>
        <p:spPr>
          <a:xfrm>
            <a:off x="4778306" y="5685768"/>
            <a:ext cx="2635385" cy="914958"/>
          </a:xfrm>
          <a:prstGeom prst="rect">
            <a:avLst/>
          </a:prstGeom>
        </p:spPr>
      </p:pic>
      <p:pic>
        <p:nvPicPr>
          <p:cNvPr id="9" name="Picture 8" descr="National Council on Independent Living, NCIL, logo">
            <a:extLst>
              <a:ext uri="{FF2B5EF4-FFF2-40B4-BE49-F238E27FC236}">
                <a16:creationId xmlns:a16="http://schemas.microsoft.com/office/drawing/2014/main" id="{7A6A401A-FCB6-B2A4-1B18-427973B40E75}"/>
              </a:ext>
            </a:extLst>
          </p:cNvPr>
          <p:cNvPicPr>
            <a:picLocks noChangeAspect="1"/>
          </p:cNvPicPr>
          <p:nvPr/>
        </p:nvPicPr>
        <p:blipFill>
          <a:blip r:embed="rId12"/>
          <a:stretch>
            <a:fillRect/>
          </a:stretch>
        </p:blipFill>
        <p:spPr>
          <a:xfrm>
            <a:off x="9137541" y="4917634"/>
            <a:ext cx="1545574" cy="1225613"/>
          </a:xfrm>
          <a:prstGeom prst="rect">
            <a:avLst/>
          </a:prstGeom>
        </p:spPr>
      </p:pic>
    </p:spTree>
    <p:extLst>
      <p:ext uri="{BB962C8B-B14F-4D97-AF65-F5344CB8AC3E}">
        <p14:creationId xmlns:p14="http://schemas.microsoft.com/office/powerpoint/2010/main" val="123610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DA470-4EA0-EDCA-B9AA-519E0C3C8C25}"/>
              </a:ext>
            </a:extLst>
          </p:cNvPr>
          <p:cNvSpPr>
            <a:spLocks noGrp="1"/>
          </p:cNvSpPr>
          <p:nvPr>
            <p:ph type="title" idx="4294967295"/>
          </p:nvPr>
        </p:nvSpPr>
        <p:spPr>
          <a:xfrm>
            <a:off x="620258" y="208341"/>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a:cs typeface="Arial"/>
              </a:rPr>
              <a:t>Strategies Center Activities Overview</a:t>
            </a:r>
            <a:endPar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endParaRPr>
          </a:p>
        </p:txBody>
      </p:sp>
      <p:sp>
        <p:nvSpPr>
          <p:cNvPr id="6" name="Text Placeholder 3">
            <a:extLst>
              <a:ext uri="{FF2B5EF4-FFF2-40B4-BE49-F238E27FC236}">
                <a16:creationId xmlns:a16="http://schemas.microsoft.com/office/drawing/2014/main" id="{E7B765C3-9BAD-45D5-8789-1372B261CE8A}"/>
              </a:ext>
            </a:extLst>
          </p:cNvPr>
          <p:cNvSpPr txBox="1">
            <a:spLocks/>
          </p:cNvSpPr>
          <p:nvPr/>
        </p:nvSpPr>
        <p:spPr>
          <a:xfrm>
            <a:off x="2260509" y="1246721"/>
            <a:ext cx="8997868" cy="5167193"/>
          </a:xfrm>
          <a:prstGeom prst="rect">
            <a:avLst/>
          </a:prstGeom>
        </p:spPr>
        <p:txBody>
          <a:bodyPr lIns="0" tIns="0" rIns="0" bIns="0" anchor="t"/>
          <a:lstStyle>
            <a:lvl1pPr marL="0" indent="-228600" algn="l" defTabSz="457200" rtl="0" eaLnBrk="1" latinLnBrk="0" hangingPunct="1">
              <a:lnSpc>
                <a:spcPct val="100000"/>
              </a:lnSpc>
              <a:spcBef>
                <a:spcPts val="0"/>
              </a:spcBef>
              <a:spcAft>
                <a:spcPts val="0"/>
              </a:spcAft>
              <a:buFontTx/>
              <a:buNone/>
              <a:tabLst>
                <a:tab pos="457200" algn="l"/>
              </a:tabLst>
              <a:defRPr sz="1600" kern="120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0"/>
              </a:spcAft>
              <a:buClr>
                <a:srgbClr val="04A299"/>
              </a:buClr>
              <a:buSzPct val="125000"/>
              <a:buFont typeface="Arial" panose="020B0604020202020204" pitchFamily="34" charset="0"/>
              <a:buChar char="•"/>
              <a:tabLst>
                <a:tab pos="457200" algn="l"/>
              </a:tabLst>
              <a:defRPr sz="1600" kern="1200">
                <a:solidFill>
                  <a:schemeClr val="tx1"/>
                </a:solidFill>
                <a:latin typeface="+mn-lt"/>
                <a:ea typeface="+mn-ea"/>
                <a:cs typeface="+mn-cs"/>
              </a:defRPr>
            </a:lvl2pPr>
            <a:lvl3pPr marL="457200" indent="-228600" algn="l" defTabSz="457200" rtl="0" eaLnBrk="1" latinLnBrk="0" hangingPunct="1">
              <a:lnSpc>
                <a:spcPct val="100000"/>
              </a:lnSpc>
              <a:spcBef>
                <a:spcPts val="0"/>
              </a:spcBef>
              <a:spcAft>
                <a:spcPts val="0"/>
              </a:spcAft>
              <a:buFont typeface="Arial" panose="020B0604020202020204" pitchFamily="34" charset="0"/>
              <a:buChar char="•"/>
              <a:tabLst>
                <a:tab pos="457200" algn="l"/>
              </a:tabLst>
              <a:defRPr sz="1600" kern="1200">
                <a:solidFill>
                  <a:schemeClr val="tx1"/>
                </a:solidFill>
                <a:latin typeface="+mn-lt"/>
                <a:ea typeface="+mn-ea"/>
                <a:cs typeface="+mn-cs"/>
              </a:defRPr>
            </a:lvl3pPr>
            <a:lvl4pPr marL="685800" indent="-228600" algn="l" defTabSz="457200" rtl="0" eaLnBrk="1" latinLnBrk="0" hangingPunct="1">
              <a:lnSpc>
                <a:spcPct val="100000"/>
              </a:lnSpc>
              <a:spcBef>
                <a:spcPts val="0"/>
              </a:spcBef>
              <a:spcAft>
                <a:spcPts val="0"/>
              </a:spcAft>
              <a:buClr>
                <a:srgbClr val="0ED882"/>
              </a:buClr>
              <a:buSzPct val="90000"/>
              <a:buFont typeface="Wingdings" pitchFamily="2" charset="2"/>
              <a:buChar char="§"/>
              <a:tabLst>
                <a:tab pos="457200" algn="l"/>
              </a:tabLst>
              <a:defRPr sz="1600" kern="1200">
                <a:solidFill>
                  <a:schemeClr val="tx1"/>
                </a:solidFill>
                <a:latin typeface="+mn-lt"/>
                <a:ea typeface="+mn-ea"/>
                <a:cs typeface="+mn-cs"/>
              </a:defRPr>
            </a:lvl4pPr>
            <a:lvl5pPr marL="914400" indent="-228600" algn="l" defTabSz="457200" rtl="0" eaLnBrk="1" latinLnBrk="0" hangingPunct="1">
              <a:lnSpc>
                <a:spcPct val="100000"/>
              </a:lnSpc>
              <a:spcBef>
                <a:spcPts val="0"/>
              </a:spcBef>
              <a:spcAft>
                <a:spcPts val="0"/>
              </a:spcAft>
              <a:buSzPct val="80000"/>
              <a:buFont typeface="Wingdings" pitchFamily="2" charset="2"/>
              <a:buChar char="Ø"/>
              <a:tabLst>
                <a:tab pos="457200" algn="l"/>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300"/>
              </a:spcBef>
            </a:pPr>
            <a:r>
              <a:rPr lang="en-US" sz="2400" b="1" dirty="0">
                <a:solidFill>
                  <a:srgbClr val="005492"/>
                </a:solidFill>
                <a:latin typeface="Aptos Black" panose="020B0004020202020204" pitchFamily="34" charset="0"/>
                <a:cs typeface="Arial" panose="020B0604020202020204"/>
              </a:rPr>
              <a:t>Resource Hub</a:t>
            </a:r>
          </a:p>
          <a:p>
            <a:pPr indent="0">
              <a:spcBef>
                <a:spcPts val="300"/>
              </a:spcBef>
              <a:spcAft>
                <a:spcPts val="600"/>
              </a:spcAft>
            </a:pPr>
            <a:r>
              <a:rPr lang="en-US" sz="2000" dirty="0">
                <a:cs typeface="Arial" panose="020B0604020202020204"/>
              </a:rPr>
              <a:t>Emphasis on resource curation for the </a:t>
            </a:r>
            <a:r>
              <a:rPr lang="en-US" sz="2000" u="sng" dirty="0">
                <a:solidFill>
                  <a:srgbClr val="295E61"/>
                </a:solidFill>
                <a:latin typeface="+mj-lt"/>
                <a:cs typeface="Open Sans"/>
                <a:hlinkClick r:id="rId3">
                  <a:extLst>
                    <a:ext uri="{A12FA001-AC4F-418D-AE19-62706E023703}">
                      <ahyp:hlinkClr xmlns:ahyp="http://schemas.microsoft.com/office/drawing/2018/hyperlinkcolor" val="tx"/>
                    </a:ext>
                  </a:extLst>
                </a:hlinkClick>
              </a:rPr>
              <a:t>DCW website</a:t>
            </a:r>
            <a:r>
              <a:rPr lang="en-US" sz="2000" dirty="0">
                <a:solidFill>
                  <a:srgbClr val="295E61"/>
                </a:solidFill>
                <a:latin typeface="+mj-lt"/>
                <a:cs typeface="Open Sans"/>
              </a:rPr>
              <a:t> </a:t>
            </a:r>
            <a:r>
              <a:rPr lang="en-US" sz="2000" dirty="0">
                <a:cs typeface="Arial" panose="020B0604020202020204"/>
              </a:rPr>
              <a:t>with the development of materials being driven mainly by TA demand.</a:t>
            </a:r>
          </a:p>
          <a:p>
            <a:pPr indent="0">
              <a:spcBef>
                <a:spcPts val="1200"/>
              </a:spcBef>
            </a:pPr>
            <a:r>
              <a:rPr lang="en-US" sz="2400" b="1" dirty="0">
                <a:solidFill>
                  <a:srgbClr val="005492"/>
                </a:solidFill>
                <a:latin typeface="Aptos Black" panose="020B0004020202020204" pitchFamily="34" charset="0"/>
                <a:cs typeface="Arial" panose="020B0604020202020204"/>
              </a:rPr>
              <a:t>Advisory Committee</a:t>
            </a:r>
          </a:p>
          <a:p>
            <a:pPr indent="0">
              <a:spcBef>
                <a:spcPts val="300"/>
              </a:spcBef>
              <a:spcAft>
                <a:spcPts val="600"/>
              </a:spcAft>
            </a:pPr>
            <a:r>
              <a:rPr lang="en-US" sz="2000" dirty="0">
                <a:cs typeface="Arial" panose="020B0604020202020204"/>
              </a:rPr>
              <a:t>Emphasis on opportunities to elevate the voices of direct care workers and service recipients/providing supports for member participation</a:t>
            </a:r>
            <a:r>
              <a:rPr lang="en-US" sz="2400" dirty="0">
                <a:cs typeface="Arial" panose="020B0604020202020204"/>
              </a:rPr>
              <a:t>.</a:t>
            </a:r>
          </a:p>
          <a:p>
            <a:pPr indent="0">
              <a:spcBef>
                <a:spcPts val="1200"/>
              </a:spcBef>
            </a:pPr>
            <a:r>
              <a:rPr lang="en-US" sz="2400" b="1" dirty="0">
                <a:solidFill>
                  <a:srgbClr val="005492"/>
                </a:solidFill>
                <a:latin typeface="Aptos Black" panose="020B0004020202020204" pitchFamily="34" charset="0"/>
                <a:cs typeface="Arial" panose="020B0604020202020204"/>
              </a:rPr>
              <a:t>Technical Assistance (TA)</a:t>
            </a:r>
          </a:p>
          <a:p>
            <a:pPr indent="0">
              <a:spcBef>
                <a:spcPts val="300"/>
              </a:spcBef>
              <a:spcAft>
                <a:spcPts val="600"/>
              </a:spcAft>
            </a:pPr>
            <a:r>
              <a:rPr lang="en-US" sz="2000" dirty="0">
                <a:cs typeface="Arial" panose="020B0604020202020204"/>
              </a:rPr>
              <a:t>TA opportunities include both state Intensive TA, State Peer-Learning Collaboratives, and self-guided TA.</a:t>
            </a:r>
            <a:endParaRPr lang="en-US" sz="2000" b="1" u="sng" dirty="0">
              <a:solidFill>
                <a:srgbClr val="BE1E2D"/>
              </a:solidFill>
              <a:cs typeface="Arial" panose="020B0604020202020204"/>
            </a:endParaRPr>
          </a:p>
          <a:p>
            <a:pPr indent="0">
              <a:spcBef>
                <a:spcPts val="1200"/>
              </a:spcBef>
            </a:pPr>
            <a:r>
              <a:rPr lang="en-US" sz="2400" b="1" dirty="0">
                <a:solidFill>
                  <a:srgbClr val="005492"/>
                </a:solidFill>
                <a:latin typeface="Aptos Black" panose="020B0004020202020204" pitchFamily="34" charset="0"/>
                <a:cs typeface="Arial" panose="020B0604020202020204"/>
              </a:rPr>
              <a:t>Center Data Project </a:t>
            </a:r>
          </a:p>
          <a:p>
            <a:pPr indent="0">
              <a:spcBef>
                <a:spcPts val="300"/>
              </a:spcBef>
              <a:spcAft>
                <a:spcPts val="600"/>
              </a:spcAft>
            </a:pPr>
            <a:r>
              <a:rPr lang="en-US" sz="2000" dirty="0">
                <a:cs typeface="Arial" panose="020B0604020202020204"/>
              </a:rPr>
              <a:t>Provide enhanced data collection efforts related to DCW, including policy briefs and expanded surveys. </a:t>
            </a:r>
          </a:p>
          <a:p>
            <a:pPr marL="514350" lvl="1" indent="-285750">
              <a:spcBef>
                <a:spcPts val="300"/>
              </a:spcBef>
              <a:spcAft>
                <a:spcPts val="600"/>
              </a:spcAft>
            </a:pPr>
            <a:endParaRPr lang="en-US" sz="1400" b="1" u="sng" dirty="0">
              <a:solidFill>
                <a:srgbClr val="BE1E2D"/>
              </a:solidFill>
              <a:cs typeface="Arial" panose="020B0604020202020204"/>
            </a:endParaRPr>
          </a:p>
          <a:p>
            <a:pPr marL="285750" indent="-285750">
              <a:spcBef>
                <a:spcPts val="300"/>
              </a:spcBef>
              <a:spcAft>
                <a:spcPts val="600"/>
              </a:spcAft>
            </a:pPr>
            <a:endParaRPr lang="en-US" sz="1400" dirty="0">
              <a:solidFill>
                <a:srgbClr val="BE1E2D"/>
              </a:solidFill>
              <a:cs typeface="Arial" panose="020B0604020202020204"/>
            </a:endParaRPr>
          </a:p>
          <a:p>
            <a:pPr marL="514350" lvl="1" indent="-285750">
              <a:spcBef>
                <a:spcPts val="300"/>
              </a:spcBef>
              <a:spcAft>
                <a:spcPts val="600"/>
              </a:spcAft>
            </a:pPr>
            <a:endParaRPr lang="en-US" dirty="0">
              <a:solidFill>
                <a:srgbClr val="BE1E2D"/>
              </a:solidFill>
              <a:cs typeface="Arial" panose="020B0604020202020204"/>
            </a:endParaRPr>
          </a:p>
          <a:p>
            <a:pPr indent="0">
              <a:spcBef>
                <a:spcPts val="300"/>
              </a:spcBef>
              <a:spcAft>
                <a:spcPts val="600"/>
              </a:spcAft>
            </a:pPr>
            <a:endParaRPr lang="en-US" dirty="0">
              <a:cs typeface="Arial" panose="020B0604020202020204"/>
            </a:endParaRPr>
          </a:p>
        </p:txBody>
      </p:sp>
      <p:pic>
        <p:nvPicPr>
          <p:cNvPr id="3" name="Graphic 2">
            <a:extLst>
              <a:ext uri="{FF2B5EF4-FFF2-40B4-BE49-F238E27FC236}">
                <a16:creationId xmlns:a16="http://schemas.microsoft.com/office/drawing/2014/main" id="{3C9737BC-23FA-5DCF-9114-B192BEE1F4D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313" y="1203882"/>
            <a:ext cx="1018207" cy="1018207"/>
          </a:xfrm>
          <a:prstGeom prst="rect">
            <a:avLst/>
          </a:prstGeom>
        </p:spPr>
      </p:pic>
      <p:pic>
        <p:nvPicPr>
          <p:cNvPr id="4" name="Graphic 3">
            <a:extLst>
              <a:ext uri="{FF2B5EF4-FFF2-40B4-BE49-F238E27FC236}">
                <a16:creationId xmlns:a16="http://schemas.microsoft.com/office/drawing/2014/main" id="{0C31F080-AF8D-2759-E7A3-AFE41D0B62F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312" y="2513603"/>
            <a:ext cx="1018208" cy="1018208"/>
          </a:xfrm>
          <a:prstGeom prst="rect">
            <a:avLst/>
          </a:prstGeom>
        </p:spPr>
      </p:pic>
      <p:pic>
        <p:nvPicPr>
          <p:cNvPr id="5" name="Graphic 4">
            <a:extLst>
              <a:ext uri="{FF2B5EF4-FFF2-40B4-BE49-F238E27FC236}">
                <a16:creationId xmlns:a16="http://schemas.microsoft.com/office/drawing/2014/main" id="{8FFBF762-9C1F-874F-E823-04E9E489996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199" y="3901236"/>
            <a:ext cx="834789" cy="834789"/>
          </a:xfrm>
          <a:prstGeom prst="rect">
            <a:avLst/>
          </a:prstGeom>
        </p:spPr>
      </p:pic>
      <p:pic>
        <p:nvPicPr>
          <p:cNvPr id="8" name="Graphic 7">
            <a:extLst>
              <a:ext uri="{FF2B5EF4-FFF2-40B4-BE49-F238E27FC236}">
                <a16:creationId xmlns:a16="http://schemas.microsoft.com/office/drawing/2014/main" id="{94963A7A-AA92-EE83-143B-F5F9FDD9110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47" y="5002690"/>
            <a:ext cx="939434" cy="939434"/>
          </a:xfrm>
          <a:prstGeom prst="rect">
            <a:avLst/>
          </a:prstGeom>
        </p:spPr>
      </p:pic>
    </p:spTree>
    <p:extLst>
      <p:ext uri="{BB962C8B-B14F-4D97-AF65-F5344CB8AC3E}">
        <p14:creationId xmlns:p14="http://schemas.microsoft.com/office/powerpoint/2010/main" val="150588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480E0A-4C20-9874-4CE3-BEAA0DBCE95A}"/>
              </a:ext>
            </a:extLst>
          </p:cNvPr>
          <p:cNvSpPr>
            <a:spLocks noGrp="1"/>
          </p:cNvSpPr>
          <p:nvPr>
            <p:ph type="title" idx="4294967295"/>
          </p:nvPr>
        </p:nvSpPr>
        <p:spPr>
          <a:xfrm>
            <a:off x="703387" y="506651"/>
            <a:ext cx="10436469" cy="91496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a:cs typeface="Arial"/>
              </a:rPr>
              <a:t>Strategies Center Technical Assistance</a:t>
            </a:r>
          </a:p>
        </p:txBody>
      </p:sp>
      <p:sp>
        <p:nvSpPr>
          <p:cNvPr id="7" name="Freeform: Shape 6">
            <a:extLst>
              <a:ext uri="{FF2B5EF4-FFF2-40B4-BE49-F238E27FC236}">
                <a16:creationId xmlns:a16="http://schemas.microsoft.com/office/drawing/2014/main" id="{53ED1AE1-EB87-2977-CB7E-199DF644AA6B}"/>
              </a:ext>
            </a:extLst>
          </p:cNvPr>
          <p:cNvSpPr/>
          <p:nvPr/>
        </p:nvSpPr>
        <p:spPr>
          <a:xfrm>
            <a:off x="643860" y="3491732"/>
            <a:ext cx="3294843" cy="586894"/>
          </a:xfrm>
          <a:custGeom>
            <a:avLst/>
            <a:gdLst>
              <a:gd name="connsiteX0" fmla="*/ 0 w 3294843"/>
              <a:gd name="connsiteY0" fmla="*/ 0 h 586894"/>
              <a:gd name="connsiteX1" fmla="*/ 3294843 w 3294843"/>
              <a:gd name="connsiteY1" fmla="*/ 0 h 586894"/>
              <a:gd name="connsiteX2" fmla="*/ 3294843 w 3294843"/>
              <a:gd name="connsiteY2" fmla="*/ 586894 h 586894"/>
              <a:gd name="connsiteX3" fmla="*/ 0 w 3294843"/>
              <a:gd name="connsiteY3" fmla="*/ 586894 h 586894"/>
              <a:gd name="connsiteX4" fmla="*/ 0 w 3294843"/>
              <a:gd name="connsiteY4" fmla="*/ 0 h 58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43" h="586894">
                <a:moveTo>
                  <a:pt x="0" y="0"/>
                </a:moveTo>
                <a:lnTo>
                  <a:pt x="3294843" y="0"/>
                </a:lnTo>
                <a:lnTo>
                  <a:pt x="3294843" y="586894"/>
                </a:lnTo>
                <a:lnTo>
                  <a:pt x="0" y="5868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t>Self-Guided Technical Assistance</a:t>
            </a:r>
            <a:endParaRPr lang="en-US" sz="2000" kern="1200" dirty="0"/>
          </a:p>
        </p:txBody>
      </p:sp>
      <p:sp>
        <p:nvSpPr>
          <p:cNvPr id="10" name="Freeform: Shape 9">
            <a:extLst>
              <a:ext uri="{FF2B5EF4-FFF2-40B4-BE49-F238E27FC236}">
                <a16:creationId xmlns:a16="http://schemas.microsoft.com/office/drawing/2014/main" id="{6DA3FA02-D172-25A3-2E19-3C017573E82F}"/>
              </a:ext>
            </a:extLst>
          </p:cNvPr>
          <p:cNvSpPr/>
          <p:nvPr/>
        </p:nvSpPr>
        <p:spPr>
          <a:xfrm>
            <a:off x="643860" y="4161335"/>
            <a:ext cx="3294843" cy="2134818"/>
          </a:xfrm>
          <a:custGeom>
            <a:avLst/>
            <a:gdLst>
              <a:gd name="connsiteX0" fmla="*/ 0 w 3294843"/>
              <a:gd name="connsiteY0" fmla="*/ 0 h 2134818"/>
              <a:gd name="connsiteX1" fmla="*/ 3294843 w 3294843"/>
              <a:gd name="connsiteY1" fmla="*/ 0 h 2134818"/>
              <a:gd name="connsiteX2" fmla="*/ 3294843 w 3294843"/>
              <a:gd name="connsiteY2" fmla="*/ 2134818 h 2134818"/>
              <a:gd name="connsiteX3" fmla="*/ 0 w 3294843"/>
              <a:gd name="connsiteY3" fmla="*/ 2134818 h 2134818"/>
              <a:gd name="connsiteX4" fmla="*/ 0 w 3294843"/>
              <a:gd name="connsiteY4" fmla="*/ 0 h 213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43" h="2134818">
                <a:moveTo>
                  <a:pt x="0" y="0"/>
                </a:moveTo>
                <a:lnTo>
                  <a:pt x="3294843" y="0"/>
                </a:lnTo>
                <a:lnTo>
                  <a:pt x="3294843" y="2134818"/>
                </a:lnTo>
                <a:lnTo>
                  <a:pt x="0" y="213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Center Resource Hub </a:t>
            </a:r>
          </a:p>
          <a:p>
            <a:pPr marL="0" lvl="0" indent="0" algn="l" defTabSz="711200">
              <a:lnSpc>
                <a:spcPct val="100000"/>
              </a:lnSpc>
              <a:spcBef>
                <a:spcPct val="0"/>
              </a:spcBef>
              <a:spcAft>
                <a:spcPct val="35000"/>
              </a:spcAft>
              <a:buNone/>
            </a:pPr>
            <a:r>
              <a:rPr lang="en-US" sz="1600" kern="1200" dirty="0"/>
              <a:t>Strategies Center Webinar Series</a:t>
            </a:r>
          </a:p>
          <a:p>
            <a:pPr marL="0" lvl="0" indent="0" algn="l" defTabSz="711200">
              <a:lnSpc>
                <a:spcPct val="100000"/>
              </a:lnSpc>
              <a:spcBef>
                <a:spcPct val="0"/>
              </a:spcBef>
              <a:spcAft>
                <a:spcPct val="35000"/>
              </a:spcAft>
              <a:buNone/>
            </a:pPr>
            <a:r>
              <a:rPr lang="en-US" sz="1600" kern="1200" dirty="0"/>
              <a:t>Partner Conference Sessions</a:t>
            </a:r>
          </a:p>
          <a:p>
            <a:pPr marL="0" lvl="0" indent="0" algn="l" defTabSz="711200" rtl="0">
              <a:lnSpc>
                <a:spcPct val="100000"/>
              </a:lnSpc>
              <a:spcBef>
                <a:spcPct val="0"/>
              </a:spcBef>
              <a:spcAft>
                <a:spcPct val="35000"/>
              </a:spcAft>
              <a:buNone/>
            </a:pPr>
            <a:r>
              <a:rPr lang="en-US" sz="1600" kern="1200" dirty="0"/>
              <a:t>Policy briefs or other </a:t>
            </a:r>
            <a:r>
              <a:rPr lang="en-US" sz="1600" kern="1200" dirty="0">
                <a:latin typeface="Arial" panose="020B0604020202020204"/>
              </a:rPr>
              <a:t>Strategies Center-produced</a:t>
            </a:r>
            <a:r>
              <a:rPr lang="en-US" sz="1600" kern="1200" dirty="0"/>
              <a:t> materials</a:t>
            </a:r>
          </a:p>
        </p:txBody>
      </p:sp>
      <p:sp>
        <p:nvSpPr>
          <p:cNvPr id="14" name="Freeform: Shape 13">
            <a:extLst>
              <a:ext uri="{FF2B5EF4-FFF2-40B4-BE49-F238E27FC236}">
                <a16:creationId xmlns:a16="http://schemas.microsoft.com/office/drawing/2014/main" id="{0EA1D393-D979-2DE4-19E6-F9824E054692}"/>
              </a:ext>
            </a:extLst>
          </p:cNvPr>
          <p:cNvSpPr/>
          <p:nvPr/>
        </p:nvSpPr>
        <p:spPr>
          <a:xfrm>
            <a:off x="4515302" y="3491732"/>
            <a:ext cx="3294843" cy="586894"/>
          </a:xfrm>
          <a:custGeom>
            <a:avLst/>
            <a:gdLst>
              <a:gd name="connsiteX0" fmla="*/ 0 w 3294843"/>
              <a:gd name="connsiteY0" fmla="*/ 0 h 586894"/>
              <a:gd name="connsiteX1" fmla="*/ 3294843 w 3294843"/>
              <a:gd name="connsiteY1" fmla="*/ 0 h 586894"/>
              <a:gd name="connsiteX2" fmla="*/ 3294843 w 3294843"/>
              <a:gd name="connsiteY2" fmla="*/ 586894 h 586894"/>
              <a:gd name="connsiteX3" fmla="*/ 0 w 3294843"/>
              <a:gd name="connsiteY3" fmla="*/ 586894 h 586894"/>
              <a:gd name="connsiteX4" fmla="*/ 0 w 3294843"/>
              <a:gd name="connsiteY4" fmla="*/ 0 h 58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43" h="586894">
                <a:moveTo>
                  <a:pt x="0" y="0"/>
                </a:moveTo>
                <a:lnTo>
                  <a:pt x="3294843" y="0"/>
                </a:lnTo>
                <a:lnTo>
                  <a:pt x="3294843" y="586894"/>
                </a:lnTo>
                <a:lnTo>
                  <a:pt x="0" y="5868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a:t>DCW State Peer-Learning Collaboratives</a:t>
            </a:r>
            <a:endParaRPr lang="en-US" sz="2000" kern="1200"/>
          </a:p>
        </p:txBody>
      </p:sp>
      <p:sp>
        <p:nvSpPr>
          <p:cNvPr id="15" name="Freeform: Shape 14">
            <a:extLst>
              <a:ext uri="{FF2B5EF4-FFF2-40B4-BE49-F238E27FC236}">
                <a16:creationId xmlns:a16="http://schemas.microsoft.com/office/drawing/2014/main" id="{6DF1AAD9-54C6-E1D5-DE35-9887174EE820}"/>
              </a:ext>
            </a:extLst>
          </p:cNvPr>
          <p:cNvSpPr/>
          <p:nvPr/>
        </p:nvSpPr>
        <p:spPr>
          <a:xfrm>
            <a:off x="4515302" y="4161335"/>
            <a:ext cx="3294843" cy="2134818"/>
          </a:xfrm>
          <a:custGeom>
            <a:avLst/>
            <a:gdLst>
              <a:gd name="connsiteX0" fmla="*/ 0 w 3294843"/>
              <a:gd name="connsiteY0" fmla="*/ 0 h 2134818"/>
              <a:gd name="connsiteX1" fmla="*/ 3294843 w 3294843"/>
              <a:gd name="connsiteY1" fmla="*/ 0 h 2134818"/>
              <a:gd name="connsiteX2" fmla="*/ 3294843 w 3294843"/>
              <a:gd name="connsiteY2" fmla="*/ 2134818 h 2134818"/>
              <a:gd name="connsiteX3" fmla="*/ 0 w 3294843"/>
              <a:gd name="connsiteY3" fmla="*/ 2134818 h 2134818"/>
              <a:gd name="connsiteX4" fmla="*/ 0 w 3294843"/>
              <a:gd name="connsiteY4" fmla="*/ 0 h 213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43" h="2134818">
                <a:moveTo>
                  <a:pt x="0" y="0"/>
                </a:moveTo>
                <a:lnTo>
                  <a:pt x="3294843" y="0"/>
                </a:lnTo>
                <a:lnTo>
                  <a:pt x="3294843" y="2134818"/>
                </a:lnTo>
                <a:lnTo>
                  <a:pt x="0" y="213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Full group virtual sessions with the support of facilitators and subject matter experts to coach and support progress</a:t>
            </a:r>
          </a:p>
          <a:p>
            <a:pPr marL="0" lvl="0" indent="0" algn="l" defTabSz="711200">
              <a:lnSpc>
                <a:spcPct val="100000"/>
              </a:lnSpc>
              <a:spcBef>
                <a:spcPct val="0"/>
              </a:spcBef>
              <a:spcAft>
                <a:spcPct val="35000"/>
              </a:spcAft>
              <a:buNone/>
            </a:pPr>
            <a:r>
              <a:rPr lang="en-US" sz="1600" kern="1200" dirty="0"/>
              <a:t>Selection of 6 topics</a:t>
            </a:r>
          </a:p>
          <a:p>
            <a:pPr marL="0" lvl="0" indent="0" algn="l" defTabSz="711200">
              <a:lnSpc>
                <a:spcPct val="100000"/>
              </a:lnSpc>
              <a:spcBef>
                <a:spcPct val="0"/>
              </a:spcBef>
              <a:spcAft>
                <a:spcPct val="35000"/>
              </a:spcAft>
              <a:buNone/>
            </a:pPr>
            <a:r>
              <a:rPr lang="en-US" sz="1600" kern="1200" dirty="0"/>
              <a:t>Time-limited, action-oriented, topically focused</a:t>
            </a:r>
          </a:p>
          <a:p>
            <a:pPr marL="0" lvl="0" indent="0" algn="l" defTabSz="711200">
              <a:lnSpc>
                <a:spcPct val="100000"/>
              </a:lnSpc>
              <a:spcBef>
                <a:spcPct val="0"/>
              </a:spcBef>
              <a:spcAft>
                <a:spcPct val="35000"/>
              </a:spcAft>
              <a:buNone/>
            </a:pPr>
            <a:r>
              <a:rPr lang="en-US" sz="1600" kern="1200" dirty="0"/>
              <a:t>Application required</a:t>
            </a:r>
          </a:p>
        </p:txBody>
      </p:sp>
      <p:sp>
        <p:nvSpPr>
          <p:cNvPr id="17" name="Freeform: Shape 16">
            <a:extLst>
              <a:ext uri="{FF2B5EF4-FFF2-40B4-BE49-F238E27FC236}">
                <a16:creationId xmlns:a16="http://schemas.microsoft.com/office/drawing/2014/main" id="{D02EB127-214F-6D03-3130-01204B37AFAC}"/>
              </a:ext>
            </a:extLst>
          </p:cNvPr>
          <p:cNvSpPr/>
          <p:nvPr/>
        </p:nvSpPr>
        <p:spPr>
          <a:xfrm>
            <a:off x="8386743" y="3491732"/>
            <a:ext cx="3294843" cy="586894"/>
          </a:xfrm>
          <a:custGeom>
            <a:avLst/>
            <a:gdLst>
              <a:gd name="connsiteX0" fmla="*/ 0 w 3294843"/>
              <a:gd name="connsiteY0" fmla="*/ 0 h 586894"/>
              <a:gd name="connsiteX1" fmla="*/ 3294843 w 3294843"/>
              <a:gd name="connsiteY1" fmla="*/ 0 h 586894"/>
              <a:gd name="connsiteX2" fmla="*/ 3294843 w 3294843"/>
              <a:gd name="connsiteY2" fmla="*/ 586894 h 586894"/>
              <a:gd name="connsiteX3" fmla="*/ 0 w 3294843"/>
              <a:gd name="connsiteY3" fmla="*/ 586894 h 586894"/>
              <a:gd name="connsiteX4" fmla="*/ 0 w 3294843"/>
              <a:gd name="connsiteY4" fmla="*/ 0 h 58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43" h="586894">
                <a:moveTo>
                  <a:pt x="0" y="0"/>
                </a:moveTo>
                <a:lnTo>
                  <a:pt x="3294843" y="0"/>
                </a:lnTo>
                <a:lnTo>
                  <a:pt x="3294843" y="586894"/>
                </a:lnTo>
                <a:lnTo>
                  <a:pt x="0" y="5868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a:t>DCW Intensive Technical Assistance Opportunity </a:t>
            </a:r>
            <a:endParaRPr lang="en-US" sz="2000" kern="1200"/>
          </a:p>
        </p:txBody>
      </p:sp>
      <p:sp>
        <p:nvSpPr>
          <p:cNvPr id="18" name="Freeform: Shape 17">
            <a:extLst>
              <a:ext uri="{FF2B5EF4-FFF2-40B4-BE49-F238E27FC236}">
                <a16:creationId xmlns:a16="http://schemas.microsoft.com/office/drawing/2014/main" id="{A1408C42-238C-E11A-4275-FDB7F08E3EDB}"/>
              </a:ext>
            </a:extLst>
          </p:cNvPr>
          <p:cNvSpPr/>
          <p:nvPr/>
        </p:nvSpPr>
        <p:spPr>
          <a:xfrm>
            <a:off x="8386743" y="4161335"/>
            <a:ext cx="3294843" cy="2134818"/>
          </a:xfrm>
          <a:custGeom>
            <a:avLst/>
            <a:gdLst>
              <a:gd name="connsiteX0" fmla="*/ 0 w 3294843"/>
              <a:gd name="connsiteY0" fmla="*/ 0 h 2134818"/>
              <a:gd name="connsiteX1" fmla="*/ 3294843 w 3294843"/>
              <a:gd name="connsiteY1" fmla="*/ 0 h 2134818"/>
              <a:gd name="connsiteX2" fmla="*/ 3294843 w 3294843"/>
              <a:gd name="connsiteY2" fmla="*/ 2134818 h 2134818"/>
              <a:gd name="connsiteX3" fmla="*/ 0 w 3294843"/>
              <a:gd name="connsiteY3" fmla="*/ 2134818 h 2134818"/>
              <a:gd name="connsiteX4" fmla="*/ 0 w 3294843"/>
              <a:gd name="connsiteY4" fmla="*/ 0 h 213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43" h="2134818">
                <a:moveTo>
                  <a:pt x="0" y="0"/>
                </a:moveTo>
                <a:lnTo>
                  <a:pt x="3294843" y="0"/>
                </a:lnTo>
                <a:lnTo>
                  <a:pt x="3294843" y="2134818"/>
                </a:lnTo>
                <a:lnTo>
                  <a:pt x="0" y="213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5-6 states receive up to 240 hours of virtual and in-person technical assistance from a small group of subject matter experts selected based on participating states’ systems-change priorities and SME knowledge areas</a:t>
            </a:r>
          </a:p>
          <a:p>
            <a:pPr marL="0" lvl="0" indent="0" algn="l" defTabSz="711200">
              <a:lnSpc>
                <a:spcPct val="100000"/>
              </a:lnSpc>
              <a:spcBef>
                <a:spcPct val="0"/>
              </a:spcBef>
              <a:spcAft>
                <a:spcPct val="35000"/>
              </a:spcAft>
              <a:buNone/>
            </a:pPr>
            <a:r>
              <a:rPr lang="en-US" sz="1600" kern="1200" dirty="0"/>
              <a:t>Application required</a:t>
            </a:r>
          </a:p>
        </p:txBody>
      </p:sp>
      <p:grpSp>
        <p:nvGrpSpPr>
          <p:cNvPr id="21" name="Group 20">
            <a:extLst>
              <a:ext uri="{FF2B5EF4-FFF2-40B4-BE49-F238E27FC236}">
                <a16:creationId xmlns:a16="http://schemas.microsoft.com/office/drawing/2014/main" id="{D825446C-577E-3136-2680-C1D2BC0AF5F1}"/>
              </a:ext>
              <a:ext uri="{C183D7F6-B498-43B3-948B-1728B52AA6E4}">
                <adec:decorative xmlns:adec="http://schemas.microsoft.com/office/drawing/2017/decorative" val="1"/>
              </a:ext>
            </a:extLst>
          </p:cNvPr>
          <p:cNvGrpSpPr/>
          <p:nvPr/>
        </p:nvGrpSpPr>
        <p:grpSpPr>
          <a:xfrm>
            <a:off x="642427" y="2163688"/>
            <a:ext cx="1260880" cy="1153195"/>
            <a:chOff x="642427" y="2163688"/>
            <a:chExt cx="1260880" cy="1153195"/>
          </a:xfrm>
        </p:grpSpPr>
        <p:sp>
          <p:nvSpPr>
            <p:cNvPr id="4" name="Rectangle: Rounded Corners 3">
              <a:extLst>
                <a:ext uri="{FF2B5EF4-FFF2-40B4-BE49-F238E27FC236}">
                  <a16:creationId xmlns:a16="http://schemas.microsoft.com/office/drawing/2014/main" id="{0D19FB36-829A-8043-5358-31F57ACD6BF8}"/>
                </a:ext>
                <a:ext uri="{C183D7F6-B498-43B3-948B-1728B52AA6E4}">
                  <adec:decorative xmlns:adec="http://schemas.microsoft.com/office/drawing/2017/decorative" val="1"/>
                </a:ext>
              </a:extLst>
            </p:cNvPr>
            <p:cNvSpPr/>
            <p:nvPr/>
          </p:nvSpPr>
          <p:spPr>
            <a:xfrm>
              <a:off x="703387" y="2350347"/>
              <a:ext cx="1199920" cy="887306"/>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091D71-E8A8-B084-7BB0-01E233343679}"/>
                </a:ext>
                <a:ext uri="{C183D7F6-B498-43B3-948B-1728B52AA6E4}">
                  <adec:decorative xmlns:adec="http://schemas.microsoft.com/office/drawing/2017/decorative" val="1"/>
                </a:ext>
              </a:extLst>
            </p:cNvPr>
            <p:cNvSpPr/>
            <p:nvPr/>
          </p:nvSpPr>
          <p:spPr>
            <a:xfrm>
              <a:off x="642427" y="2163688"/>
              <a:ext cx="1153195" cy="1153195"/>
            </a:xfrm>
            <a:prstGeom prst="rect">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pic>
          <p:nvPicPr>
            <p:cNvPr id="8" name="Graphic 7">
              <a:extLst>
                <a:ext uri="{FF2B5EF4-FFF2-40B4-BE49-F238E27FC236}">
                  <a16:creationId xmlns:a16="http://schemas.microsoft.com/office/drawing/2014/main" id="{3E0B0CD9-C11B-CBC7-9385-F8042729FA6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427" y="2197498"/>
              <a:ext cx="1091546" cy="1091546"/>
            </a:xfrm>
            <a:prstGeom prst="rect">
              <a:avLst/>
            </a:prstGeom>
          </p:spPr>
        </p:pic>
      </p:grpSp>
      <p:grpSp>
        <p:nvGrpSpPr>
          <p:cNvPr id="22" name="Group 21">
            <a:extLst>
              <a:ext uri="{FF2B5EF4-FFF2-40B4-BE49-F238E27FC236}">
                <a16:creationId xmlns:a16="http://schemas.microsoft.com/office/drawing/2014/main" id="{0B527DE9-DECC-1354-EC01-B3CDDD63AC36}"/>
              </a:ext>
              <a:ext uri="{C183D7F6-B498-43B3-948B-1728B52AA6E4}">
                <adec:decorative xmlns:adec="http://schemas.microsoft.com/office/drawing/2017/decorative" val="1"/>
              </a:ext>
            </a:extLst>
          </p:cNvPr>
          <p:cNvGrpSpPr/>
          <p:nvPr/>
        </p:nvGrpSpPr>
        <p:grpSpPr>
          <a:xfrm>
            <a:off x="4538965" y="2166675"/>
            <a:ext cx="1153195" cy="1153195"/>
            <a:chOff x="4538965" y="2166675"/>
            <a:chExt cx="1153195" cy="1153195"/>
          </a:xfrm>
        </p:grpSpPr>
        <p:sp>
          <p:nvSpPr>
            <p:cNvPr id="12" name="Rectangle 11">
              <a:extLst>
                <a:ext uri="{FF2B5EF4-FFF2-40B4-BE49-F238E27FC236}">
                  <a16:creationId xmlns:a16="http://schemas.microsoft.com/office/drawing/2014/main" id="{FC867840-3B2B-09B0-66C3-B32EBCC42536}"/>
                </a:ext>
                <a:ext uri="{C183D7F6-B498-43B3-948B-1728B52AA6E4}">
                  <adec:decorative xmlns:adec="http://schemas.microsoft.com/office/drawing/2017/decorative" val="1"/>
                </a:ext>
              </a:extLst>
            </p:cNvPr>
            <p:cNvSpPr/>
            <p:nvPr/>
          </p:nvSpPr>
          <p:spPr>
            <a:xfrm>
              <a:off x="4538965" y="2166675"/>
              <a:ext cx="1153195" cy="1153195"/>
            </a:xfrm>
            <a:prstGeom prst="rect">
              <a:avLst/>
            </a:prstGeom>
            <a:solidFill>
              <a:srgbClr val="C00000"/>
            </a:solidFill>
          </p:spPr>
          <p:style>
            <a:lnRef idx="2">
              <a:schemeClr val="lt1">
                <a:hueOff val="0"/>
                <a:satOff val="0"/>
                <a:lumOff val="0"/>
                <a:alphaOff val="0"/>
              </a:schemeClr>
            </a:lnRef>
            <a:fillRef idx="1">
              <a:scrgbClr r="0" g="0" b="0"/>
            </a:fillRef>
            <a:effectRef idx="0">
              <a:schemeClr val="accent2">
                <a:hueOff val="-10763498"/>
                <a:satOff val="-45122"/>
                <a:lumOff val="-1569"/>
                <a:alphaOff val="0"/>
              </a:schemeClr>
            </a:effectRef>
            <a:fontRef idx="minor">
              <a:schemeClr val="lt1"/>
            </a:fontRef>
          </p:style>
          <p:txBody>
            <a:bodyPr/>
            <a:lstStyle/>
            <a:p>
              <a:endParaRPr lang="en-US"/>
            </a:p>
          </p:txBody>
        </p:sp>
        <p:pic>
          <p:nvPicPr>
            <p:cNvPr id="11" name="Graphic 10">
              <a:extLst>
                <a:ext uri="{FF2B5EF4-FFF2-40B4-BE49-F238E27FC236}">
                  <a16:creationId xmlns:a16="http://schemas.microsoft.com/office/drawing/2014/main" id="{F4093E42-2191-ACFB-701E-DAD7ABD6ADA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6027" y="2225111"/>
              <a:ext cx="999066" cy="999066"/>
            </a:xfrm>
            <a:prstGeom prst="rect">
              <a:avLst/>
            </a:prstGeom>
          </p:spPr>
        </p:pic>
      </p:grpSp>
      <p:grpSp>
        <p:nvGrpSpPr>
          <p:cNvPr id="23" name="Group 22">
            <a:extLst>
              <a:ext uri="{FF2B5EF4-FFF2-40B4-BE49-F238E27FC236}">
                <a16:creationId xmlns:a16="http://schemas.microsoft.com/office/drawing/2014/main" id="{FC9FC766-8E20-F647-EB3B-8D16E78CBE3E}"/>
              </a:ext>
              <a:ext uri="{C183D7F6-B498-43B3-948B-1728B52AA6E4}">
                <adec:decorative xmlns:adec="http://schemas.microsoft.com/office/drawing/2017/decorative" val="1"/>
              </a:ext>
            </a:extLst>
          </p:cNvPr>
          <p:cNvGrpSpPr/>
          <p:nvPr/>
        </p:nvGrpSpPr>
        <p:grpSpPr>
          <a:xfrm>
            <a:off x="8386743" y="2160713"/>
            <a:ext cx="1153195" cy="1153195"/>
            <a:chOff x="8386743" y="2160713"/>
            <a:chExt cx="1153195" cy="1153195"/>
          </a:xfrm>
        </p:grpSpPr>
        <p:sp>
          <p:nvSpPr>
            <p:cNvPr id="16" name="Rectangle 15">
              <a:extLst>
                <a:ext uri="{FF2B5EF4-FFF2-40B4-BE49-F238E27FC236}">
                  <a16:creationId xmlns:a16="http://schemas.microsoft.com/office/drawing/2014/main" id="{5C9E790E-EE3E-50C7-E7FE-F46E7B0F3B5F}"/>
                </a:ext>
                <a:ext uri="{C183D7F6-B498-43B3-948B-1728B52AA6E4}">
                  <adec:decorative xmlns:adec="http://schemas.microsoft.com/office/drawing/2017/decorative" val="1"/>
                </a:ext>
              </a:extLst>
            </p:cNvPr>
            <p:cNvSpPr/>
            <p:nvPr/>
          </p:nvSpPr>
          <p:spPr>
            <a:xfrm>
              <a:off x="8386743" y="2160713"/>
              <a:ext cx="1153195" cy="1153195"/>
            </a:xfrm>
            <a:prstGeom prst="rect">
              <a:avLst/>
            </a:prstGeom>
            <a:solidFill>
              <a:srgbClr val="C00000"/>
            </a:solidFill>
          </p:spPr>
          <p:style>
            <a:lnRef idx="2">
              <a:schemeClr val="lt1">
                <a:hueOff val="0"/>
                <a:satOff val="0"/>
                <a:lumOff val="0"/>
                <a:alphaOff val="0"/>
              </a:schemeClr>
            </a:lnRef>
            <a:fillRef idx="1">
              <a:scrgbClr r="0" g="0" b="0"/>
            </a:fillRef>
            <a:effectRef idx="0">
              <a:schemeClr val="accent2">
                <a:hueOff val="-21526996"/>
                <a:satOff val="-90244"/>
                <a:lumOff val="-3137"/>
                <a:alphaOff val="0"/>
              </a:schemeClr>
            </a:effectRef>
            <a:fontRef idx="minor">
              <a:schemeClr val="lt1"/>
            </a:fontRef>
          </p:style>
          <p:txBody>
            <a:bodyPr/>
            <a:lstStyle/>
            <a:p>
              <a:endParaRPr lang="en-US"/>
            </a:p>
          </p:txBody>
        </p:sp>
        <p:pic>
          <p:nvPicPr>
            <p:cNvPr id="13" name="Graphic 12">
              <a:extLst>
                <a:ext uri="{FF2B5EF4-FFF2-40B4-BE49-F238E27FC236}">
                  <a16:creationId xmlns:a16="http://schemas.microsoft.com/office/drawing/2014/main" id="{4D640E97-B96C-BE64-2CEC-D4875195D2C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3920" y="2248821"/>
              <a:ext cx="944880" cy="944880"/>
            </a:xfrm>
            <a:prstGeom prst="rect">
              <a:avLst/>
            </a:prstGeom>
          </p:spPr>
        </p:pic>
      </p:grpSp>
    </p:spTree>
    <p:extLst>
      <p:ext uri="{BB962C8B-B14F-4D97-AF65-F5344CB8AC3E}">
        <p14:creationId xmlns:p14="http://schemas.microsoft.com/office/powerpoint/2010/main" val="503601441"/>
      </p:ext>
    </p:extLst>
  </p:cSld>
  <p:clrMapOvr>
    <a:masterClrMapping/>
  </p:clrMapOvr>
</p:sld>
</file>

<file path=ppt/theme/theme1.xml><?xml version="1.0" encoding="utf-8"?>
<a:theme xmlns:a="http://schemas.openxmlformats.org/drawingml/2006/main" name="Office Theme">
  <a:themeElements>
    <a:clrScheme name="Custom 3">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4777C"/>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f06a9f50-680d-45b5-8ba6-a12e973f5114" xsi:nil="true"/>
    <lcf76f155ced4ddcb4097134ff3c332f xmlns="f06a9f50-680d-45b5-8ba6-a12e973f5114">
      <Terms xmlns="http://schemas.microsoft.com/office/infopath/2007/PartnerControls"/>
    </lcf76f155ced4ddcb4097134ff3c332f>
    <TaxCatchAll xmlns="b83dec03-63b4-4233-b1c3-ee51fbe5d8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05C5001389F547A200C986EF384673" ma:contentTypeVersion="14" ma:contentTypeDescription="Create a new document." ma:contentTypeScope="" ma:versionID="244ab5e969d2c427975d1996349c1181">
  <xsd:schema xmlns:xsd="http://www.w3.org/2001/XMLSchema" xmlns:xs="http://www.w3.org/2001/XMLSchema" xmlns:p="http://schemas.microsoft.com/office/2006/metadata/properties" xmlns:ns2="f06a9f50-680d-45b5-8ba6-a12e973f5114" xmlns:ns3="b83dec03-63b4-4233-b1c3-ee51fbe5d8f8" targetNamespace="http://schemas.microsoft.com/office/2006/metadata/properties" ma:root="true" ma:fieldsID="fb42539e6c8e87552b647a69cc729258" ns2:_="" ns3:_="">
    <xsd:import namespace="f06a9f50-680d-45b5-8ba6-a12e973f5114"/>
    <xsd:import namespace="b83dec03-63b4-4233-b1c3-ee51fbe5d8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6a9f50-680d-45b5-8ba6-a12e973f51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22be46-4812-4b26-9bc5-fd804f41ea2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3dec03-63b4-4233-b1c3-ee51fbe5d8f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47cf524-bbd8-4a8f-a757-62f82762ffe9}" ma:internalName="TaxCatchAll" ma:showField="CatchAllData" ma:web="b83dec03-63b4-4233-b1c3-ee51fbe5d8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8FE4C7-50A8-4121-8E27-D02C5E151536}">
  <ds:schemaRefs>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712b9fdd-f140-49f0-9ff8-b837d4eba5d3"/>
    <ds:schemaRef ds:uri="http://purl.org/dc/dcmitype/"/>
    <ds:schemaRef ds:uri="http://www.w3.org/XML/1998/namespace"/>
    <ds:schemaRef ds:uri="http://schemas.openxmlformats.org/package/2006/metadata/core-properties"/>
    <ds:schemaRef ds:uri="7ff3d9f6-52cc-4da5-9bdf-97b2cc1853cd"/>
    <ds:schemaRef ds:uri="http://schemas.microsoft.com/sharepoint/v3"/>
  </ds:schemaRefs>
</ds:datastoreItem>
</file>

<file path=customXml/itemProps2.xml><?xml version="1.0" encoding="utf-8"?>
<ds:datastoreItem xmlns:ds="http://schemas.openxmlformats.org/officeDocument/2006/customXml" ds:itemID="{D85482E1-3D2E-48AF-A621-10632FAFD977}">
  <ds:schemaRefs>
    <ds:schemaRef ds:uri="http://schemas.microsoft.com/sharepoint/v3/contenttype/forms"/>
  </ds:schemaRefs>
</ds:datastoreItem>
</file>

<file path=customXml/itemProps3.xml><?xml version="1.0" encoding="utf-8"?>
<ds:datastoreItem xmlns:ds="http://schemas.openxmlformats.org/officeDocument/2006/customXml" ds:itemID="{FD72F891-E17A-4D82-8AA2-68C24D07F8C1}"/>
</file>

<file path=docMetadata/LabelInfo.xml><?xml version="1.0" encoding="utf-8"?>
<clbl:labelList xmlns:clbl="http://schemas.microsoft.com/office/2020/mipLabelMetadata">
  <clbl:label id="{d58addea-5053-4a80-8499-ba4d944910df}" enabled="0" method="" siteId="{d58addea-5053-4a80-8499-ba4d944910df}" removed="1"/>
</clbl:labelList>
</file>

<file path=docProps/app.xml><?xml version="1.0" encoding="utf-8"?>
<Properties xmlns="http://schemas.openxmlformats.org/officeDocument/2006/extended-properties" xmlns:vt="http://schemas.openxmlformats.org/officeDocument/2006/docPropsVTypes">
  <Template/>
  <TotalTime>5704</TotalTime>
  <Words>1562</Words>
  <Application>Microsoft Office PowerPoint</Application>
  <PresentationFormat>Widescreen</PresentationFormat>
  <Paragraphs>191</Paragraphs>
  <Slides>24</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Wingdings</vt:lpstr>
      <vt:lpstr>Aptos Black</vt:lpstr>
      <vt:lpstr>Arial</vt:lpstr>
      <vt:lpstr>Source Serif Pro</vt:lpstr>
      <vt:lpstr>Open Sans</vt:lpstr>
      <vt:lpstr>Source Serif Pro SemiBold</vt:lpstr>
      <vt:lpstr>Calibri</vt:lpstr>
      <vt:lpstr>Tw Cen MT</vt:lpstr>
      <vt:lpstr>Aptos</vt:lpstr>
      <vt:lpstr>Courier New</vt:lpstr>
      <vt:lpstr>Office Theme</vt:lpstr>
      <vt:lpstr>Innovation in the Direct Care Workforce: Unlocking Success through  Peer-Learning Collaboratives (PLCs)</vt:lpstr>
      <vt:lpstr>Housekeeping</vt:lpstr>
      <vt:lpstr>Welcome &amp; Overview</vt:lpstr>
      <vt:lpstr>DCW Strategies Center Overview</vt:lpstr>
      <vt:lpstr>Building national capacity to support community living</vt:lpstr>
      <vt:lpstr>DCW Strategies Center Objectives</vt:lpstr>
      <vt:lpstr>Representative List of Strategies Center Partners</vt:lpstr>
      <vt:lpstr>Strategies Center Activities Overview</vt:lpstr>
      <vt:lpstr>Strategies Center Technical Assistance</vt:lpstr>
      <vt:lpstr>Strategies Center Webinar Series </vt:lpstr>
      <vt:lpstr>States Receiving Strategies Center Technical Assistance</vt:lpstr>
      <vt:lpstr>Strategies Center Year Two Accomplishments</vt:lpstr>
      <vt:lpstr>Overview of the Strategies Center’s Peer-Learning Collaboratives</vt:lpstr>
      <vt:lpstr>2024 Peer-Learning Collaboratives</vt:lpstr>
      <vt:lpstr>2024 Peer-Learning Collaborative Meetings</vt:lpstr>
      <vt:lpstr>2024 PLC Subject Matter Experts (SMEs)</vt:lpstr>
      <vt:lpstr>2024 PLC Sample State Milestones</vt:lpstr>
      <vt:lpstr>PLC Timeline</vt:lpstr>
      <vt:lpstr> PLC Contacts</vt:lpstr>
      <vt:lpstr>Experience of State Leaders in the Peer-Learning Collaboratives</vt:lpstr>
      <vt:lpstr>Panelists </vt:lpstr>
      <vt:lpstr>Final Reminders</vt:lpstr>
      <vt:lpstr>Contact Building national capacity to support community living</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in the Direct Care Workforce: Unlocking Success through Peer-Learning Collaboratives (PLCs)</dc:title>
  <dc:subject>January 29, 2025, webinar presentation about innovation related to peer-learning collaboratives</dc:subject>
  <dc:creator>Direct Care Workforce Strategies Center</dc:creator>
  <cp:keywords>Direct Care Workforce Strategies Center; DCW; Administration for Community Living; ACL; National Council on Aging; NCOA; peer-learning collaboratives; PLC; state initiative; engagement; innovation; workforce investment; state workforce systems; partnerships</cp:keywords>
  <dc:description/>
  <cp:lastModifiedBy>Gina Lofaro</cp:lastModifiedBy>
  <cp:revision>8</cp:revision>
  <dcterms:created xsi:type="dcterms:W3CDTF">2020-11-13T04:28:18Z</dcterms:created>
  <dcterms:modified xsi:type="dcterms:W3CDTF">2026-01-26T22:10:25Z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0x010100BD05C5001389F547A200C986EF384673</vt:lpwstr>
  </property>
  <property fmtid="{D5CDD505-2E9C-101B-9397-08002B2CF9AE}" pid="3" name="Order">
    <vt:r8>9460100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section 508 compliance">
    <vt:lpwstr>palladian partners</vt:lpwstr>
  </property>
</Properties>
</file>