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3" r:id="rId5"/>
  </p:sldMasterIdLst>
  <p:notesMasterIdLst>
    <p:notesMasterId r:id="rId68"/>
  </p:notesMasterIdLst>
  <p:sldIdLst>
    <p:sldId id="256" r:id="rId6"/>
    <p:sldId id="346" r:id="rId7"/>
    <p:sldId id="345" r:id="rId8"/>
    <p:sldId id="347" r:id="rId9"/>
    <p:sldId id="309" r:id="rId10"/>
    <p:sldId id="378" r:id="rId11"/>
    <p:sldId id="2147471134" r:id="rId12"/>
    <p:sldId id="2147471144" r:id="rId13"/>
    <p:sldId id="2147471135" r:id="rId14"/>
    <p:sldId id="2147479931" r:id="rId15"/>
    <p:sldId id="2147471146" r:id="rId16"/>
    <p:sldId id="2147471140" r:id="rId17"/>
    <p:sldId id="2147471138" r:id="rId18"/>
    <p:sldId id="2147471141" r:id="rId19"/>
    <p:sldId id="2147479918" r:id="rId20"/>
    <p:sldId id="2147479917" r:id="rId21"/>
    <p:sldId id="2147479932" r:id="rId22"/>
    <p:sldId id="2147471142" r:id="rId23"/>
    <p:sldId id="2147471170" r:id="rId24"/>
    <p:sldId id="274" r:id="rId25"/>
    <p:sldId id="263" r:id="rId26"/>
    <p:sldId id="2147471109" r:id="rId27"/>
    <p:sldId id="2147479944" r:id="rId28"/>
    <p:sldId id="2147474930" r:id="rId29"/>
    <p:sldId id="2147474962" r:id="rId30"/>
    <p:sldId id="2147474960" r:id="rId31"/>
    <p:sldId id="2147474963" r:id="rId32"/>
    <p:sldId id="2147474951" r:id="rId33"/>
    <p:sldId id="1944" r:id="rId34"/>
    <p:sldId id="2147479937" r:id="rId35"/>
    <p:sldId id="287" r:id="rId36"/>
    <p:sldId id="389" r:id="rId37"/>
    <p:sldId id="2147479933" r:id="rId38"/>
    <p:sldId id="290" r:id="rId39"/>
    <p:sldId id="405" r:id="rId40"/>
    <p:sldId id="2147479939" r:id="rId41"/>
    <p:sldId id="286" r:id="rId42"/>
    <p:sldId id="2147479945" r:id="rId43"/>
    <p:sldId id="390" r:id="rId44"/>
    <p:sldId id="1943" r:id="rId45"/>
    <p:sldId id="289" r:id="rId46"/>
    <p:sldId id="2147479941" r:id="rId47"/>
    <p:sldId id="2147479934" r:id="rId48"/>
    <p:sldId id="402" r:id="rId49"/>
    <p:sldId id="2147479940" r:id="rId50"/>
    <p:sldId id="386" r:id="rId51"/>
    <p:sldId id="391" r:id="rId52"/>
    <p:sldId id="388" r:id="rId53"/>
    <p:sldId id="406" r:id="rId54"/>
    <p:sldId id="407" r:id="rId55"/>
    <p:sldId id="2147479947" r:id="rId56"/>
    <p:sldId id="2147479938" r:id="rId57"/>
    <p:sldId id="349" r:id="rId58"/>
    <p:sldId id="306" r:id="rId59"/>
    <p:sldId id="401" r:id="rId60"/>
    <p:sldId id="300" r:id="rId61"/>
    <p:sldId id="403" r:id="rId62"/>
    <p:sldId id="1937" r:id="rId63"/>
    <p:sldId id="1938" r:id="rId64"/>
    <p:sldId id="2147479946" r:id="rId65"/>
    <p:sldId id="1939" r:id="rId66"/>
    <p:sldId id="351" r:id="rId67"/>
  </p:sldIdLst>
  <p:sldSz cx="12192000" cy="6858000"/>
  <p:notesSz cx="6858000" cy="9144000"/>
  <p:embeddedFontLst>
    <p:embeddedFont>
      <p:font typeface="Segoe UI" panose="020B0502040204020203" pitchFamily="34" charset="0"/>
      <p:regular r:id="rId69"/>
      <p:bold r:id="rId70"/>
      <p:italic r:id="rId71"/>
      <p:boldItalic r:id="rId72"/>
    </p:embeddedFont>
    <p:embeddedFont>
      <p:font typeface="Titillium Web" panose="00000500000000000000" pitchFamily="2" charset="0"/>
      <p:regular r:id="rId73"/>
      <p:bold r:id="rId74"/>
      <p:italic r:id="rId75"/>
      <p:boldItalic r:id="rId76"/>
    </p:embeddedFont>
    <p:embeddedFont>
      <p:font typeface="Titillium Web SemiBold" panose="00000700000000000000" pitchFamily="2" charset="0"/>
      <p:bold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88" roundtripDataSignature="AMtx7mik5AF6+0WCC9DsNPwq7uKaVTC/6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48AF35-379D-A5AF-88AB-AB0979575DD6}" name="Lewers, Riley (ACL) (CTR)" initials="LR((" userId="S::Riley.Lewers@acl.hhs.gov::2b523080-4327-4504-9198-18bdfe85c2d4" providerId="AD"/>
  <p188:author id="{5E815941-32D0-DE92-3CB7-1EC23D2E02F7}" name="Frank-Carr, Claire (ACL) (CTR)" initials="FCC((" userId="S::Claire.Frank-carr@acl.hhs.gov::023a24b7-4ee5-46bf-8a1c-3b2e4b8d21fb" providerId="AD"/>
  <p188:author id="{726A7B76-8263-9A40-0CA0-2EF4AAF5759D}" name="Ryan, Louise (ACL)" initials="RL(" userId="S::Louise.Ryan@acl.hhs.gov::054d49d2-76d3-4340-b943-7a0a9371e90f" providerId="AD"/>
  <p188:author id="{0B1BA57E-8AC0-BF1F-B247-744CD619657F}" name="Becerra, Nicole (ACL)" initials="BN" userId="S::nicole.becerra@acl.hhs.gov::aad039dc-73cb-47a4-8ff4-a01e143eb7de" providerId="AD"/>
  <p188:author id="{696E6287-AD6E-2DE1-FDC1-25BA5C08C53E}" name="Ryan, Louise (ACL)" initials="RL" userId="S::louise.ryan@acl.hhs.gov::054d49d2-76d3-4340-b943-7a0a9371e90f" providerId="AD"/>
  <p188:author id="{2091F188-69E6-1671-7117-31A16AB1751D}" name="Laubert, Beverley (ACL)" initials="LB" userId="S::beverley.laubert@acl.hhs.gov::827bf483-9bea-4fc2-b4c5-fcb2cb2922fb" providerId="AD"/>
  <p188:author id="{B2189C8E-0476-BC3F-E942-3F7EDA6FBDCF}" name="Mitchell, Chris (ACL)" initials="MC" userId="S::chris.mitchell@acl.hhs.gov::1d5b1b1b-353f-4197-b308-3ed49cfdde1d" providerId="AD"/>
  <p188:author id="{B0B058A8-5F7D-7D8F-C9F5-41AD6BC2A646}" name="Mosey, Adam (ACL)" initials="AM" userId="S::Adam.Mosey@acl.hhs.gov::fd712309-00fe-48f8-906f-39a689e4f7db" providerId="AD"/>
  <p188:author id="{F3FF99C9-31F7-A497-853C-EB20D8DEB351}" name="Wiatr-Rodriguez, Amy (ACL)" initials="WRA(" userId="S::Amy.Wiatr-Rodriguez@acl.hhs.gov::c0cc0f9c-2144-4fff-96fa-b7fe924e9c14" providerId="AD"/>
  <p188:author id="{C05E54DC-62B5-988C-94FB-F320B69764D4}" name="Claire Frank-Carr" initials="CF" userId="S::cfrankcarr@wrma.com::9e80ca65-c066-4569-b0b5-fd4edc553995" providerId="AD"/>
  <p188:author id="{527466E8-E149-695B-D33C-FD8D1E93F918}" name="ACL" initials="ACL" userId="ACL" providerId="None"/>
  <p188:author id="{69B02EF4-3CB6-4182-62DF-54DB0CFF56E8}" name="Lacey Boven" initials="LB" userId="S::lboven@wrma.com::02e14ddd-4929-420c-b2b5-13f1aa268b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BA0B8-98E3-48DF-AB17-C9E0B1C41A53}" v="1" dt="2026-03-23T14:51:37.639"/>
  </p1510:revLst>
</p1510:revInfo>
</file>

<file path=ppt/tableStyles.xml><?xml version="1.0" encoding="utf-8"?>
<a:tblStyleLst xmlns:a="http://schemas.openxmlformats.org/drawingml/2006/main" def="{200ED9BF-9D1D-4861-8CE4-F2797EB4B9B3}">
  <a:tblStyle styleId="{200ED9BF-9D1D-4861-8CE4-F2797EB4B9B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E"/>
          </a:solidFill>
        </a:fill>
      </a:tcStyle>
    </a:wholeTbl>
    <a:band1H>
      <a:tcTxStyle b="off" i="off"/>
      <a:tcStyle>
        <a:tcBdr/>
        <a:fill>
          <a:solidFill>
            <a:srgbClr val="CACFDB"/>
          </a:solidFill>
        </a:fill>
      </a:tcStyle>
    </a:band1H>
    <a:band2H>
      <a:tcTxStyle b="off" i="off"/>
      <a:tcStyle>
        <a:tcBdr/>
      </a:tcStyle>
    </a:band2H>
    <a:band1V>
      <a:tcTxStyle b="off" i="off"/>
      <a:tcStyle>
        <a:tcBdr/>
        <a:fill>
          <a:solidFill>
            <a:srgbClr val="CACFD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38F9B8A-2C53-42EA-BEEE-5DBB675C68AD}"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86441" autoAdjust="0"/>
  </p:normalViewPr>
  <p:slideViewPr>
    <p:cSldViewPr snapToGrid="0">
      <p:cViewPr varScale="1">
        <p:scale>
          <a:sx n="95" d="100"/>
          <a:sy n="95" d="100"/>
        </p:scale>
        <p:origin x="396" y="96"/>
      </p:cViewPr>
      <p:guideLst>
        <p:guide orient="horz" pos="2160"/>
        <p:guide pos="3840"/>
      </p:guideLst>
    </p:cSldViewPr>
  </p:slideViewPr>
  <p:outlineViewPr>
    <p:cViewPr>
      <p:scale>
        <a:sx n="33" d="100"/>
        <a:sy n="33" d="100"/>
      </p:scale>
      <p:origin x="0" y="-5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6" Type="http://schemas.openxmlformats.org/officeDocument/2006/relationships/font" Target="fonts/font8.fntdata"/><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3.fntdata"/><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font" Target="fonts/font6.fntdata"/><Relationship Id="rId5" Type="http://schemas.openxmlformats.org/officeDocument/2006/relationships/slideMaster" Target="slideMasters/slideMaster2.xml"/><Relationship Id="rId61" Type="http://schemas.openxmlformats.org/officeDocument/2006/relationships/slide" Target="slides/slide56.xml"/><Relationship Id="rId90" Type="http://schemas.openxmlformats.org/officeDocument/2006/relationships/viewProps" Target="viewProps.xml"/><Relationship Id="rId95" Type="http://schemas.microsoft.com/office/2018/10/relationships/authors" Target="author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4.fntdata"/><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2.fntdata"/><Relationship Id="rId75" Type="http://schemas.openxmlformats.org/officeDocument/2006/relationships/font" Target="fonts/font7.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5.fntdata"/><Relationship Id="rId78" Type="http://schemas.openxmlformats.org/officeDocument/2006/relationships/font" Target="fonts/font10.fntdata"/><Relationship Id="rId9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ey, Adam (ACL)" userId="fd712309-00fe-48f8-906f-39a689e4f7db" providerId="ADAL" clId="{7E61B210-0C1C-4C47-96DA-ECD936780465}"/>
    <pc:docChg chg="undo custSel addSld delSld modSld sldOrd">
      <pc:chgData name="Mosey, Adam (ACL)" userId="fd712309-00fe-48f8-906f-39a689e4f7db" providerId="ADAL" clId="{7E61B210-0C1C-4C47-96DA-ECD936780465}" dt="2026-03-23T14:52:27.105" v="125" actId="47"/>
      <pc:docMkLst>
        <pc:docMk/>
      </pc:docMkLst>
      <pc:sldChg chg="modNotesTx">
        <pc:chgData name="Mosey, Adam (ACL)" userId="fd712309-00fe-48f8-906f-39a689e4f7db" providerId="ADAL" clId="{7E61B210-0C1C-4C47-96DA-ECD936780465}" dt="2026-02-25T15:41:45.884" v="0" actId="20577"/>
        <pc:sldMkLst>
          <pc:docMk/>
          <pc:sldMk cId="0" sldId="256"/>
        </pc:sldMkLst>
      </pc:sldChg>
      <pc:sldChg chg="modNotesTx">
        <pc:chgData name="Mosey, Adam (ACL)" userId="fd712309-00fe-48f8-906f-39a689e4f7db" providerId="ADAL" clId="{7E61B210-0C1C-4C47-96DA-ECD936780465}" dt="2026-02-25T15:46:28.977" v="28" actId="20577"/>
        <pc:sldMkLst>
          <pc:docMk/>
          <pc:sldMk cId="592602493" sldId="286"/>
        </pc:sldMkLst>
      </pc:sldChg>
      <pc:sldChg chg="modNotesTx">
        <pc:chgData name="Mosey, Adam (ACL)" userId="fd712309-00fe-48f8-906f-39a689e4f7db" providerId="ADAL" clId="{7E61B210-0C1C-4C47-96DA-ECD936780465}" dt="2026-02-25T15:42:51.190" v="14" actId="20577"/>
        <pc:sldMkLst>
          <pc:docMk/>
          <pc:sldMk cId="930188247" sldId="287"/>
        </pc:sldMkLst>
      </pc:sldChg>
      <pc:sldChg chg="modNotesTx">
        <pc:chgData name="Mosey, Adam (ACL)" userId="fd712309-00fe-48f8-906f-39a689e4f7db" providerId="ADAL" clId="{7E61B210-0C1C-4C47-96DA-ECD936780465}" dt="2026-02-25T15:47:04.644" v="34" actId="20577"/>
        <pc:sldMkLst>
          <pc:docMk/>
          <pc:sldMk cId="4077503871" sldId="289"/>
        </pc:sldMkLst>
      </pc:sldChg>
      <pc:sldChg chg="modNotesTx">
        <pc:chgData name="Mosey, Adam (ACL)" userId="fd712309-00fe-48f8-906f-39a689e4f7db" providerId="ADAL" clId="{7E61B210-0C1C-4C47-96DA-ECD936780465}" dt="2026-02-25T15:45:52.140" v="16" actId="5793"/>
        <pc:sldMkLst>
          <pc:docMk/>
          <pc:sldMk cId="1584206673" sldId="290"/>
        </pc:sldMkLst>
      </pc:sldChg>
      <pc:sldChg chg="modNotesTx">
        <pc:chgData name="Mosey, Adam (ACL)" userId="fd712309-00fe-48f8-906f-39a689e4f7db" providerId="ADAL" clId="{7E61B210-0C1C-4C47-96DA-ECD936780465}" dt="2026-02-25T15:47:55.898" v="46" actId="20577"/>
        <pc:sldMkLst>
          <pc:docMk/>
          <pc:sldMk cId="3732273727" sldId="306"/>
        </pc:sldMkLst>
      </pc:sldChg>
      <pc:sldChg chg="modNotesTx">
        <pc:chgData name="Mosey, Adam (ACL)" userId="fd712309-00fe-48f8-906f-39a689e4f7db" providerId="ADAL" clId="{7E61B210-0C1C-4C47-96DA-ECD936780465}" dt="2026-02-25T15:41:58.132" v="5" actId="20577"/>
        <pc:sldMkLst>
          <pc:docMk/>
          <pc:sldMk cId="1323994241" sldId="309"/>
        </pc:sldMkLst>
      </pc:sldChg>
      <pc:sldChg chg="modNotesTx">
        <pc:chgData name="Mosey, Adam (ACL)" userId="fd712309-00fe-48f8-906f-39a689e4f7db" providerId="ADAL" clId="{7E61B210-0C1C-4C47-96DA-ECD936780465}" dt="2026-02-25T15:41:51.845" v="2" actId="20577"/>
        <pc:sldMkLst>
          <pc:docMk/>
          <pc:sldMk cId="3911390851" sldId="345"/>
        </pc:sldMkLst>
      </pc:sldChg>
      <pc:sldChg chg="modNotesTx">
        <pc:chgData name="Mosey, Adam (ACL)" userId="fd712309-00fe-48f8-906f-39a689e4f7db" providerId="ADAL" clId="{7E61B210-0C1C-4C47-96DA-ECD936780465}" dt="2026-02-25T15:41:49.306" v="1" actId="20577"/>
        <pc:sldMkLst>
          <pc:docMk/>
          <pc:sldMk cId="0" sldId="346"/>
        </pc:sldMkLst>
      </pc:sldChg>
      <pc:sldChg chg="modNotesTx">
        <pc:chgData name="Mosey, Adam (ACL)" userId="fd712309-00fe-48f8-906f-39a689e4f7db" providerId="ADAL" clId="{7E61B210-0C1C-4C47-96DA-ECD936780465}" dt="2026-02-25T15:41:55.659" v="4" actId="5793"/>
        <pc:sldMkLst>
          <pc:docMk/>
          <pc:sldMk cId="2415035927" sldId="347"/>
        </pc:sldMkLst>
      </pc:sldChg>
      <pc:sldChg chg="modNotesTx">
        <pc:chgData name="Mosey, Adam (ACL)" userId="fd712309-00fe-48f8-906f-39a689e4f7db" providerId="ADAL" clId="{7E61B210-0C1C-4C47-96DA-ECD936780465}" dt="2026-02-25T15:48:55.310" v="50" actId="20577"/>
        <pc:sldMkLst>
          <pc:docMk/>
          <pc:sldMk cId="3268045519" sldId="349"/>
        </pc:sldMkLst>
      </pc:sldChg>
      <pc:sldChg chg="modNotesTx">
        <pc:chgData name="Mosey, Adam (ACL)" userId="fd712309-00fe-48f8-906f-39a689e4f7db" providerId="ADAL" clId="{7E61B210-0C1C-4C47-96DA-ECD936780465}" dt="2026-02-25T15:48:15.445" v="48" actId="20577"/>
        <pc:sldMkLst>
          <pc:docMk/>
          <pc:sldMk cId="0" sldId="351"/>
        </pc:sldMkLst>
      </pc:sldChg>
      <pc:sldChg chg="modNotesTx">
        <pc:chgData name="Mosey, Adam (ACL)" userId="fd712309-00fe-48f8-906f-39a689e4f7db" providerId="ADAL" clId="{7E61B210-0C1C-4C47-96DA-ECD936780465}" dt="2026-02-25T15:42:02.889" v="7" actId="5793"/>
        <pc:sldMkLst>
          <pc:docMk/>
          <pc:sldMk cId="2936578380" sldId="378"/>
        </pc:sldMkLst>
      </pc:sldChg>
      <pc:sldChg chg="modNotesTx">
        <pc:chgData name="Mosey, Adam (ACL)" userId="fd712309-00fe-48f8-906f-39a689e4f7db" providerId="ADAL" clId="{7E61B210-0C1C-4C47-96DA-ECD936780465}" dt="2026-02-25T15:47:27.777" v="40" actId="20577"/>
        <pc:sldMkLst>
          <pc:docMk/>
          <pc:sldMk cId="4271092903" sldId="386"/>
        </pc:sldMkLst>
      </pc:sldChg>
      <pc:sldChg chg="modNotesTx">
        <pc:chgData name="Mosey, Adam (ACL)" userId="fd712309-00fe-48f8-906f-39a689e4f7db" providerId="ADAL" clId="{7E61B210-0C1C-4C47-96DA-ECD936780465}" dt="2026-02-25T15:42:45.417" v="13" actId="20577"/>
        <pc:sldMkLst>
          <pc:docMk/>
          <pc:sldMk cId="1457275323" sldId="389"/>
        </pc:sldMkLst>
      </pc:sldChg>
      <pc:sldChg chg="modNotesTx">
        <pc:chgData name="Mosey, Adam (ACL)" userId="fd712309-00fe-48f8-906f-39a689e4f7db" providerId="ADAL" clId="{7E61B210-0C1C-4C47-96DA-ECD936780465}" dt="2026-02-25T15:46:55.196" v="32" actId="20577"/>
        <pc:sldMkLst>
          <pc:docMk/>
          <pc:sldMk cId="1260295033" sldId="390"/>
        </pc:sldMkLst>
      </pc:sldChg>
      <pc:sldChg chg="modNotesTx">
        <pc:chgData name="Mosey, Adam (ACL)" userId="fd712309-00fe-48f8-906f-39a689e4f7db" providerId="ADAL" clId="{7E61B210-0C1C-4C47-96DA-ECD936780465}" dt="2026-02-25T15:47:34.560" v="41" actId="20577"/>
        <pc:sldMkLst>
          <pc:docMk/>
          <pc:sldMk cId="4090730116" sldId="391"/>
        </pc:sldMkLst>
      </pc:sldChg>
      <pc:sldChg chg="modNotesTx">
        <pc:chgData name="Mosey, Adam (ACL)" userId="fd712309-00fe-48f8-906f-39a689e4f7db" providerId="ADAL" clId="{7E61B210-0C1C-4C47-96DA-ECD936780465}" dt="2026-02-25T15:47:22.541" v="38" actId="20577"/>
        <pc:sldMkLst>
          <pc:docMk/>
          <pc:sldMk cId="2866577505" sldId="402"/>
        </pc:sldMkLst>
      </pc:sldChg>
      <pc:sldChg chg="modNotesTx">
        <pc:chgData name="Mosey, Adam (ACL)" userId="fd712309-00fe-48f8-906f-39a689e4f7db" providerId="ADAL" clId="{7E61B210-0C1C-4C47-96DA-ECD936780465}" dt="2026-02-25T15:45:56.527" v="18" actId="5793"/>
        <pc:sldMkLst>
          <pc:docMk/>
          <pc:sldMk cId="354390993" sldId="405"/>
        </pc:sldMkLst>
      </pc:sldChg>
      <pc:sldChg chg="modNotesTx">
        <pc:chgData name="Mosey, Adam (ACL)" userId="fd712309-00fe-48f8-906f-39a689e4f7db" providerId="ADAL" clId="{7E61B210-0C1C-4C47-96DA-ECD936780465}" dt="2026-02-25T15:47:40.644" v="42" actId="20577"/>
        <pc:sldMkLst>
          <pc:docMk/>
          <pc:sldMk cId="2032782422" sldId="406"/>
        </pc:sldMkLst>
      </pc:sldChg>
      <pc:sldChg chg="modNotesTx">
        <pc:chgData name="Mosey, Adam (ACL)" userId="fd712309-00fe-48f8-906f-39a689e4f7db" providerId="ADAL" clId="{7E61B210-0C1C-4C47-96DA-ECD936780465}" dt="2026-02-25T15:47:48.592" v="45" actId="5793"/>
        <pc:sldMkLst>
          <pc:docMk/>
          <pc:sldMk cId="2850481796" sldId="407"/>
        </pc:sldMkLst>
      </pc:sldChg>
      <pc:sldChg chg="modNotesTx">
        <pc:chgData name="Mosey, Adam (ACL)" userId="fd712309-00fe-48f8-906f-39a689e4f7db" providerId="ADAL" clId="{7E61B210-0C1C-4C47-96DA-ECD936780465}" dt="2026-02-25T15:48:09.669" v="47" actId="20577"/>
        <pc:sldMkLst>
          <pc:docMk/>
          <pc:sldMk cId="4026241831" sldId="1937"/>
        </pc:sldMkLst>
      </pc:sldChg>
      <pc:sldChg chg="modNotesTx">
        <pc:chgData name="Mosey, Adam (ACL)" userId="fd712309-00fe-48f8-906f-39a689e4f7db" providerId="ADAL" clId="{7E61B210-0C1C-4C47-96DA-ECD936780465}" dt="2026-02-25T15:46:59.704" v="33" actId="20577"/>
        <pc:sldMkLst>
          <pc:docMk/>
          <pc:sldMk cId="2988995945" sldId="1943"/>
        </pc:sldMkLst>
      </pc:sldChg>
      <pc:sldChg chg="modNotesTx">
        <pc:chgData name="Mosey, Adam (ACL)" userId="fd712309-00fe-48f8-906f-39a689e4f7db" providerId="ADAL" clId="{7E61B210-0C1C-4C47-96DA-ECD936780465}" dt="2026-02-25T15:42:27.502" v="8" actId="20577"/>
        <pc:sldMkLst>
          <pc:docMk/>
          <pc:sldMk cId="953017944" sldId="1944"/>
        </pc:sldMkLst>
      </pc:sldChg>
      <pc:sldChg chg="del">
        <pc:chgData name="Mosey, Adam (ACL)" userId="fd712309-00fe-48f8-906f-39a689e4f7db" providerId="ADAL" clId="{7E61B210-0C1C-4C47-96DA-ECD936780465}" dt="2026-03-23T14:52:23.633" v="124" actId="47"/>
        <pc:sldMkLst>
          <pc:docMk/>
          <pc:sldMk cId="2975529602" sldId="2147471145"/>
        </pc:sldMkLst>
      </pc:sldChg>
      <pc:sldChg chg="modSp add mod">
        <pc:chgData name="Mosey, Adam (ACL)" userId="fd712309-00fe-48f8-906f-39a689e4f7db" providerId="ADAL" clId="{7E61B210-0C1C-4C47-96DA-ECD936780465}" dt="2026-03-23T14:52:14.783" v="122" actId="1076"/>
        <pc:sldMkLst>
          <pc:docMk/>
          <pc:sldMk cId="3337385013" sldId="2147471146"/>
        </pc:sldMkLst>
        <pc:graphicFrameChg chg="mod modGraphic">
          <ac:chgData name="Mosey, Adam (ACL)" userId="fd712309-00fe-48f8-906f-39a689e4f7db" providerId="ADAL" clId="{7E61B210-0C1C-4C47-96DA-ECD936780465}" dt="2026-03-23T14:52:14.783" v="122" actId="1076"/>
          <ac:graphicFrameMkLst>
            <pc:docMk/>
            <pc:sldMk cId="3337385013" sldId="2147471146"/>
            <ac:graphicFrameMk id="2" creationId="{C099B4FB-533C-0923-A450-9135DE3067D7}"/>
          </ac:graphicFrameMkLst>
        </pc:graphicFrameChg>
      </pc:sldChg>
      <pc:sldChg chg="modNotesTx">
        <pc:chgData name="Mosey, Adam (ACL)" userId="fd712309-00fe-48f8-906f-39a689e4f7db" providerId="ADAL" clId="{7E61B210-0C1C-4C47-96DA-ECD936780465}" dt="2026-02-25T15:42:38.831" v="10" actId="20577"/>
        <pc:sldMkLst>
          <pc:docMk/>
          <pc:sldMk cId="4019500455" sldId="2147479933"/>
        </pc:sldMkLst>
      </pc:sldChg>
      <pc:sldChg chg="modNotesTx">
        <pc:chgData name="Mosey, Adam (ACL)" userId="fd712309-00fe-48f8-906f-39a689e4f7db" providerId="ADAL" clId="{7E61B210-0C1C-4C47-96DA-ECD936780465}" dt="2026-02-25T15:47:17.582" v="37" actId="20577"/>
        <pc:sldMkLst>
          <pc:docMk/>
          <pc:sldMk cId="3280432172" sldId="2147479934"/>
        </pc:sldMkLst>
      </pc:sldChg>
      <pc:sldChg chg="modNotesTx">
        <pc:chgData name="Mosey, Adam (ACL)" userId="fd712309-00fe-48f8-906f-39a689e4f7db" providerId="ADAL" clId="{7E61B210-0C1C-4C47-96DA-ECD936780465}" dt="2026-02-25T15:42:30.543" v="9" actId="20577"/>
        <pc:sldMkLst>
          <pc:docMk/>
          <pc:sldMk cId="892425494" sldId="2147479937"/>
        </pc:sldMkLst>
      </pc:sldChg>
      <pc:sldChg chg="modNotesTx">
        <pc:chgData name="Mosey, Adam (ACL)" userId="fd712309-00fe-48f8-906f-39a689e4f7db" providerId="ADAL" clId="{7E61B210-0C1C-4C47-96DA-ECD936780465}" dt="2026-02-25T15:46:00.515" v="19" actId="20577"/>
        <pc:sldMkLst>
          <pc:docMk/>
          <pc:sldMk cId="2124165475" sldId="2147479939"/>
        </pc:sldMkLst>
      </pc:sldChg>
      <pc:sldChg chg="modNotesTx">
        <pc:chgData name="Mosey, Adam (ACL)" userId="fd712309-00fe-48f8-906f-39a689e4f7db" providerId="ADAL" clId="{7E61B210-0C1C-4C47-96DA-ECD936780465}" dt="2026-02-25T15:47:25.669" v="39" actId="20577"/>
        <pc:sldMkLst>
          <pc:docMk/>
          <pc:sldMk cId="2479208629" sldId="2147479940"/>
        </pc:sldMkLst>
      </pc:sldChg>
      <pc:sldChg chg="modSp mod modNotesTx">
        <pc:chgData name="Mosey, Adam (ACL)" userId="fd712309-00fe-48f8-906f-39a689e4f7db" providerId="ADAL" clId="{7E61B210-0C1C-4C47-96DA-ECD936780465}" dt="2026-02-25T16:56:01.480" v="59" actId="20577"/>
        <pc:sldMkLst>
          <pc:docMk/>
          <pc:sldMk cId="3339278623" sldId="2147479941"/>
        </pc:sldMkLst>
        <pc:spChg chg="mod">
          <ac:chgData name="Mosey, Adam (ACL)" userId="fd712309-00fe-48f8-906f-39a689e4f7db" providerId="ADAL" clId="{7E61B210-0C1C-4C47-96DA-ECD936780465}" dt="2026-02-25T16:56:01.480" v="59" actId="20577"/>
          <ac:spMkLst>
            <pc:docMk/>
            <pc:sldMk cId="3339278623" sldId="2147479941"/>
            <ac:spMk id="3" creationId="{1A4D1E4C-FE77-D876-B1CE-0417C7F57AB2}"/>
          </ac:spMkLst>
        </pc:spChg>
      </pc:sldChg>
      <pc:sldChg chg="add del">
        <pc:chgData name="Mosey, Adam (ACL)" userId="fd712309-00fe-48f8-906f-39a689e4f7db" providerId="ADAL" clId="{7E61B210-0C1C-4C47-96DA-ECD936780465}" dt="2026-03-23T14:52:27.105" v="125" actId="47"/>
        <pc:sldMkLst>
          <pc:docMk/>
          <pc:sldMk cId="2902909422" sldId="2147479948"/>
        </pc:sldMkLst>
      </pc:sldChg>
      <pc:sldChg chg="delSp modSp add del mod ord">
        <pc:chgData name="Mosey, Adam (ACL)" userId="fd712309-00fe-48f8-906f-39a689e4f7db" providerId="ADAL" clId="{7E61B210-0C1C-4C47-96DA-ECD936780465}" dt="2026-03-23T14:52:19.569" v="123" actId="47"/>
        <pc:sldMkLst>
          <pc:docMk/>
          <pc:sldMk cId="1129255635" sldId="2147479949"/>
        </pc:sldMkLst>
        <pc:spChg chg="mod">
          <ac:chgData name="Mosey, Adam (ACL)" userId="fd712309-00fe-48f8-906f-39a689e4f7db" providerId="ADAL" clId="{7E61B210-0C1C-4C47-96DA-ECD936780465}" dt="2026-03-23T14:51:20.498" v="110" actId="20577"/>
          <ac:spMkLst>
            <pc:docMk/>
            <pc:sldMk cId="1129255635" sldId="2147479949"/>
            <ac:spMk id="2" creationId="{612C2831-EA81-55C7-B9D3-7446BE40A8A1}"/>
          </ac:spMkLst>
        </pc:spChg>
        <pc:spChg chg="mod">
          <ac:chgData name="Mosey, Adam (ACL)" userId="fd712309-00fe-48f8-906f-39a689e4f7db" providerId="ADAL" clId="{7E61B210-0C1C-4C47-96DA-ECD936780465}" dt="2026-03-23T14:50:40.046" v="68"/>
          <ac:spMkLst>
            <pc:docMk/>
            <pc:sldMk cId="1129255635" sldId="2147479949"/>
            <ac:spMk id="3" creationId="{7195A1C0-56F7-6183-FF86-9D7BF20BB504}"/>
          </ac:spMkLst>
        </pc:spChg>
        <pc:picChg chg="del">
          <ac:chgData name="Mosey, Adam (ACL)" userId="fd712309-00fe-48f8-906f-39a689e4f7db" providerId="ADAL" clId="{7E61B210-0C1C-4C47-96DA-ECD936780465}" dt="2026-03-23T14:50:29.102" v="65" actId="21"/>
          <ac:picMkLst>
            <pc:docMk/>
            <pc:sldMk cId="1129255635" sldId="2147479949"/>
            <ac:picMk id="4" creationId="{6E677CA4-F033-39FC-405A-573E4D6C630B}"/>
          </ac:picMkLst>
        </pc:picChg>
      </pc:sldChg>
      <pc:sldChg chg="new del">
        <pc:chgData name="Mosey, Adam (ACL)" userId="fd712309-00fe-48f8-906f-39a689e4f7db" providerId="ADAL" clId="{7E61B210-0C1C-4C47-96DA-ECD936780465}" dt="2026-03-23T14:51:34.762" v="112" actId="680"/>
        <pc:sldMkLst>
          <pc:docMk/>
          <pc:sldMk cId="199125514" sldId="2147479950"/>
        </pc:sldMkLst>
      </pc:sldChg>
    </pc:docChg>
  </pc:docChgLst>
  <pc:docChgLst>
    <pc:chgData name="Claire Frank-Carr" userId="9e80ca65-c066-4569-b0b5-fd4edc553995" providerId="ADAL" clId="{83890569-9AFA-431F-8782-5772D11FE7B8}"/>
    <pc:docChg chg="undo redo custSel addSld delSld modSld sldOrd delMainMaster">
      <pc:chgData name="Claire Frank-Carr" userId="9e80ca65-c066-4569-b0b5-fd4edc553995" providerId="ADAL" clId="{83890569-9AFA-431F-8782-5772D11FE7B8}" dt="2026-03-20T04:26:29.146" v="9600" actId="1076"/>
      <pc:docMkLst>
        <pc:docMk/>
      </pc:docMkLst>
      <pc:sldChg chg="modSp mod">
        <pc:chgData name="Claire Frank-Carr" userId="9e80ca65-c066-4569-b0b5-fd4edc553995" providerId="ADAL" clId="{83890569-9AFA-431F-8782-5772D11FE7B8}" dt="2026-03-02T15:38:46.226" v="34" actId="1076"/>
        <pc:sldMkLst>
          <pc:docMk/>
          <pc:sldMk cId="0" sldId="256"/>
        </pc:sldMkLst>
        <pc:spChg chg="mod">
          <ac:chgData name="Claire Frank-Carr" userId="9e80ca65-c066-4569-b0b5-fd4edc553995" providerId="ADAL" clId="{83890569-9AFA-431F-8782-5772D11FE7B8}" dt="2026-03-02T15:38:46.226" v="34" actId="1076"/>
          <ac:spMkLst>
            <pc:docMk/>
            <pc:sldMk cId="0" sldId="256"/>
            <ac:spMk id="3" creationId="{ABE3A34F-DF11-4EFC-A8AE-8CB74B3F2EB5}"/>
          </ac:spMkLst>
        </pc:spChg>
      </pc:sldChg>
      <pc:sldChg chg="addSp delSp modSp mod">
        <pc:chgData name="Claire Frank-Carr" userId="9e80ca65-c066-4569-b0b5-fd4edc553995" providerId="ADAL" clId="{83890569-9AFA-431F-8782-5772D11FE7B8}" dt="2026-03-20T04:26:29.146" v="9600" actId="1076"/>
        <pc:sldMkLst>
          <pc:docMk/>
          <pc:sldMk cId="3372261055" sldId="263"/>
        </pc:sldMkLst>
        <pc:spChg chg="mod topLvl">
          <ac:chgData name="Claire Frank-Carr" userId="9e80ca65-c066-4569-b0b5-fd4edc553995" providerId="ADAL" clId="{83890569-9AFA-431F-8782-5772D11FE7B8}" dt="2026-03-20T04:19:28.791" v="9480" actId="164"/>
          <ac:spMkLst>
            <pc:docMk/>
            <pc:sldMk cId="3372261055" sldId="263"/>
            <ac:spMk id="13" creationId="{B9DC32A4-966C-10CE-E47E-22DBC7EE8931}"/>
          </ac:spMkLst>
        </pc:spChg>
        <pc:spChg chg="mod topLvl">
          <ac:chgData name="Claire Frank-Carr" userId="9e80ca65-c066-4569-b0b5-fd4edc553995" providerId="ADAL" clId="{83890569-9AFA-431F-8782-5772D11FE7B8}" dt="2026-03-20T04:19:24.027" v="9479" actId="164"/>
          <ac:spMkLst>
            <pc:docMk/>
            <pc:sldMk cId="3372261055" sldId="263"/>
            <ac:spMk id="15" creationId="{C095411F-D375-B3F1-1452-23A59C4295D7}"/>
          </ac:spMkLst>
        </pc:spChg>
        <pc:spChg chg="mod topLvl">
          <ac:chgData name="Claire Frank-Carr" userId="9e80ca65-c066-4569-b0b5-fd4edc553995" providerId="ADAL" clId="{83890569-9AFA-431F-8782-5772D11FE7B8}" dt="2026-03-20T04:19:17.151" v="9478" actId="164"/>
          <ac:spMkLst>
            <pc:docMk/>
            <pc:sldMk cId="3372261055" sldId="263"/>
            <ac:spMk id="17" creationId="{4D224102-AF53-0330-E10C-C7EE88B2187A}"/>
          </ac:spMkLst>
        </pc:spChg>
        <pc:spChg chg="add mod ord">
          <ac:chgData name="Claire Frank-Carr" userId="9e80ca65-c066-4569-b0b5-fd4edc553995" providerId="ADAL" clId="{83890569-9AFA-431F-8782-5772D11FE7B8}" dt="2026-03-20T04:25:37.991" v="9591" actId="255"/>
          <ac:spMkLst>
            <pc:docMk/>
            <pc:sldMk cId="3372261055" sldId="263"/>
            <ac:spMk id="29" creationId="{71BA36E4-613F-D6A5-B649-EA59C72F9E15}"/>
          </ac:spMkLst>
        </pc:spChg>
        <pc:spChg chg="add mod ord">
          <ac:chgData name="Claire Frank-Carr" userId="9e80ca65-c066-4569-b0b5-fd4edc553995" providerId="ADAL" clId="{83890569-9AFA-431F-8782-5772D11FE7B8}" dt="2026-03-20T04:26:08.613" v="9596" actId="1076"/>
          <ac:spMkLst>
            <pc:docMk/>
            <pc:sldMk cId="3372261055" sldId="263"/>
            <ac:spMk id="30" creationId="{8AF1C353-2161-9969-D067-4BF1982458AC}"/>
          </ac:spMkLst>
        </pc:spChg>
        <pc:spChg chg="add mod">
          <ac:chgData name="Claire Frank-Carr" userId="9e80ca65-c066-4569-b0b5-fd4edc553995" providerId="ADAL" clId="{83890569-9AFA-431F-8782-5772D11FE7B8}" dt="2026-03-20T04:25:45.231" v="9592" actId="255"/>
          <ac:spMkLst>
            <pc:docMk/>
            <pc:sldMk cId="3372261055" sldId="263"/>
            <ac:spMk id="32" creationId="{A6E06304-A3D6-A78F-4709-23A556F6B7A6}"/>
          </ac:spMkLst>
        </pc:spChg>
        <pc:grpChg chg="add mod">
          <ac:chgData name="Claire Frank-Carr" userId="9e80ca65-c066-4569-b0b5-fd4edc553995" providerId="ADAL" clId="{83890569-9AFA-431F-8782-5772D11FE7B8}" dt="2026-03-20T04:26:13.974" v="9597" actId="1076"/>
          <ac:grpSpMkLst>
            <pc:docMk/>
            <pc:sldMk cId="3372261055" sldId="263"/>
            <ac:grpSpMk id="26" creationId="{5D55824C-E909-2835-F597-4F22AD75AD35}"/>
          </ac:grpSpMkLst>
        </pc:grpChg>
        <pc:grpChg chg="add mod">
          <ac:chgData name="Claire Frank-Carr" userId="9e80ca65-c066-4569-b0b5-fd4edc553995" providerId="ADAL" clId="{83890569-9AFA-431F-8782-5772D11FE7B8}" dt="2026-03-20T04:26:29.146" v="9600" actId="1076"/>
          <ac:grpSpMkLst>
            <pc:docMk/>
            <pc:sldMk cId="3372261055" sldId="263"/>
            <ac:grpSpMk id="27" creationId="{CBC533B0-CE8E-8BFA-EF1B-E3DB44212FB8}"/>
          </ac:grpSpMkLst>
        </pc:grpChg>
        <pc:grpChg chg="add mod">
          <ac:chgData name="Claire Frank-Carr" userId="9e80ca65-c066-4569-b0b5-fd4edc553995" providerId="ADAL" clId="{83890569-9AFA-431F-8782-5772D11FE7B8}" dt="2026-03-20T04:26:22.734" v="9599" actId="1076"/>
          <ac:grpSpMkLst>
            <pc:docMk/>
            <pc:sldMk cId="3372261055" sldId="263"/>
            <ac:grpSpMk id="28" creationId="{390BFF85-ECC3-1535-1D63-EF7374C7FDB9}"/>
          </ac:grpSpMkLst>
        </pc:grpChg>
        <pc:picChg chg="mod topLvl">
          <ac:chgData name="Claire Frank-Carr" userId="9e80ca65-c066-4569-b0b5-fd4edc553995" providerId="ADAL" clId="{83890569-9AFA-431F-8782-5772D11FE7B8}" dt="2026-03-20T04:19:17.151" v="9478" actId="164"/>
          <ac:picMkLst>
            <pc:docMk/>
            <pc:sldMk cId="3372261055" sldId="263"/>
            <ac:picMk id="10" creationId="{1A7A1761-5049-FBFC-5EA3-903018E1C301}"/>
          </ac:picMkLst>
        </pc:picChg>
        <pc:picChg chg="mod topLvl">
          <ac:chgData name="Claire Frank-Carr" userId="9e80ca65-c066-4569-b0b5-fd4edc553995" providerId="ADAL" clId="{83890569-9AFA-431F-8782-5772D11FE7B8}" dt="2026-03-20T04:19:24.027" v="9479" actId="164"/>
          <ac:picMkLst>
            <pc:docMk/>
            <pc:sldMk cId="3372261055" sldId="263"/>
            <ac:picMk id="11" creationId="{F9869AF0-D2D8-AC7D-D4F3-575D8B4230FC}"/>
          </ac:picMkLst>
        </pc:picChg>
        <pc:picChg chg="mod topLvl">
          <ac:chgData name="Claire Frank-Carr" userId="9e80ca65-c066-4569-b0b5-fd4edc553995" providerId="ADAL" clId="{83890569-9AFA-431F-8782-5772D11FE7B8}" dt="2026-03-20T04:19:28.791" v="9480" actId="164"/>
          <ac:picMkLst>
            <pc:docMk/>
            <pc:sldMk cId="3372261055" sldId="263"/>
            <ac:picMk id="12" creationId="{F58AC3FC-E1C9-F3AF-78BA-218F8C81FD18}"/>
          </ac:picMkLst>
        </pc:picChg>
      </pc:sldChg>
      <pc:sldChg chg="modSp mod modNotesTx">
        <pc:chgData name="Claire Frank-Carr" userId="9e80ca65-c066-4569-b0b5-fd4edc553995" providerId="ADAL" clId="{83890569-9AFA-431F-8782-5772D11FE7B8}" dt="2026-03-06T21:44:10.062" v="6660" actId="20577"/>
        <pc:sldMkLst>
          <pc:docMk/>
          <pc:sldMk cId="592602493" sldId="286"/>
        </pc:sldMkLst>
        <pc:spChg chg="mod">
          <ac:chgData name="Claire Frank-Carr" userId="9e80ca65-c066-4569-b0b5-fd4edc553995" providerId="ADAL" clId="{83890569-9AFA-431F-8782-5772D11FE7B8}" dt="2026-03-06T21:44:10.062" v="6660" actId="20577"/>
          <ac:spMkLst>
            <pc:docMk/>
            <pc:sldMk cId="592602493" sldId="286"/>
            <ac:spMk id="3" creationId="{0F90E6D3-83F6-D079-FBCC-167BC97E8CB2}"/>
          </ac:spMkLst>
        </pc:spChg>
      </pc:sldChg>
      <pc:sldChg chg="modNotesTx">
        <pc:chgData name="Claire Frank-Carr" userId="9e80ca65-c066-4569-b0b5-fd4edc553995" providerId="ADAL" clId="{83890569-9AFA-431F-8782-5772D11FE7B8}" dt="2026-03-06T21:22:13.069" v="6407" actId="6549"/>
        <pc:sldMkLst>
          <pc:docMk/>
          <pc:sldMk cId="930188247" sldId="287"/>
        </pc:sldMkLst>
      </pc:sldChg>
      <pc:sldChg chg="modNotesTx">
        <pc:chgData name="Claire Frank-Carr" userId="9e80ca65-c066-4569-b0b5-fd4edc553995" providerId="ADAL" clId="{83890569-9AFA-431F-8782-5772D11FE7B8}" dt="2026-03-06T21:24:30.603" v="6415" actId="6549"/>
        <pc:sldMkLst>
          <pc:docMk/>
          <pc:sldMk cId="4077503871" sldId="289"/>
        </pc:sldMkLst>
      </pc:sldChg>
      <pc:sldChg chg="modNotesTx">
        <pc:chgData name="Claire Frank-Carr" userId="9e80ca65-c066-4569-b0b5-fd4edc553995" providerId="ADAL" clId="{83890569-9AFA-431F-8782-5772D11FE7B8}" dt="2026-03-06T21:26:40.181" v="6426" actId="20577"/>
        <pc:sldMkLst>
          <pc:docMk/>
          <pc:sldMk cId="2537411370" sldId="388"/>
        </pc:sldMkLst>
      </pc:sldChg>
      <pc:sldChg chg="modSp mod modNotesTx">
        <pc:chgData name="Claire Frank-Carr" userId="9e80ca65-c066-4569-b0b5-fd4edc553995" providerId="ADAL" clId="{83890569-9AFA-431F-8782-5772D11FE7B8}" dt="2026-03-06T21:49:05.379" v="6827" actId="20577"/>
        <pc:sldMkLst>
          <pc:docMk/>
          <pc:sldMk cId="1260295033" sldId="390"/>
        </pc:sldMkLst>
        <pc:spChg chg="mod">
          <ac:chgData name="Claire Frank-Carr" userId="9e80ca65-c066-4569-b0b5-fd4edc553995" providerId="ADAL" clId="{83890569-9AFA-431F-8782-5772D11FE7B8}" dt="2026-03-06T21:49:05.379" v="6827" actId="20577"/>
          <ac:spMkLst>
            <pc:docMk/>
            <pc:sldMk cId="1260295033" sldId="390"/>
            <ac:spMk id="3" creationId="{0F90E6D3-83F6-D079-FBCC-167BC97E8CB2}"/>
          </ac:spMkLst>
        </pc:spChg>
      </pc:sldChg>
      <pc:sldChg chg="modNotesTx">
        <pc:chgData name="Claire Frank-Carr" userId="9e80ca65-c066-4569-b0b5-fd4edc553995" providerId="ADAL" clId="{83890569-9AFA-431F-8782-5772D11FE7B8}" dt="2026-03-06T21:25:54.174" v="6425" actId="6549"/>
        <pc:sldMkLst>
          <pc:docMk/>
          <pc:sldMk cId="4090730116" sldId="391"/>
        </pc:sldMkLst>
      </pc:sldChg>
      <pc:sldChg chg="modSp mod modNotesTx">
        <pc:chgData name="Claire Frank-Carr" userId="9e80ca65-c066-4569-b0b5-fd4edc553995" providerId="ADAL" clId="{83890569-9AFA-431F-8782-5772D11FE7B8}" dt="2026-03-06T21:51:32.010" v="6865" actId="20577"/>
        <pc:sldMkLst>
          <pc:docMk/>
          <pc:sldMk cId="4228155232" sldId="401"/>
        </pc:sldMkLst>
        <pc:spChg chg="mod">
          <ac:chgData name="Claire Frank-Carr" userId="9e80ca65-c066-4569-b0b5-fd4edc553995" providerId="ADAL" clId="{83890569-9AFA-431F-8782-5772D11FE7B8}" dt="2026-03-06T21:51:32.010" v="6865" actId="20577"/>
          <ac:spMkLst>
            <pc:docMk/>
            <pc:sldMk cId="4228155232" sldId="401"/>
            <ac:spMk id="3" creationId="{0F90E6D3-83F6-D079-FBCC-167BC97E8CB2}"/>
          </ac:spMkLst>
        </pc:spChg>
      </pc:sldChg>
      <pc:sldChg chg="modSp mod">
        <pc:chgData name="Claire Frank-Carr" userId="9e80ca65-c066-4569-b0b5-fd4edc553995" providerId="ADAL" clId="{83890569-9AFA-431F-8782-5772D11FE7B8}" dt="2026-03-06T21:52:21.013" v="6894" actId="20577"/>
        <pc:sldMkLst>
          <pc:docMk/>
          <pc:sldMk cId="2892282098" sldId="403"/>
        </pc:sldMkLst>
        <pc:spChg chg="mod">
          <ac:chgData name="Claire Frank-Carr" userId="9e80ca65-c066-4569-b0b5-fd4edc553995" providerId="ADAL" clId="{83890569-9AFA-431F-8782-5772D11FE7B8}" dt="2026-03-06T21:52:21.013" v="6894" actId="20577"/>
          <ac:spMkLst>
            <pc:docMk/>
            <pc:sldMk cId="2892282098" sldId="403"/>
            <ac:spMk id="3" creationId="{0F90E6D3-83F6-D079-FBCC-167BC97E8CB2}"/>
          </ac:spMkLst>
        </pc:spChg>
      </pc:sldChg>
      <pc:sldChg chg="modSp mod">
        <pc:chgData name="Claire Frank-Carr" userId="9e80ca65-c066-4569-b0b5-fd4edc553995" providerId="ADAL" clId="{83890569-9AFA-431F-8782-5772D11FE7B8}" dt="2026-03-06T20:00:15.746" v="5415" actId="20577"/>
        <pc:sldMkLst>
          <pc:docMk/>
          <pc:sldMk cId="354390993" sldId="405"/>
        </pc:sldMkLst>
        <pc:spChg chg="mod">
          <ac:chgData name="Claire Frank-Carr" userId="9e80ca65-c066-4569-b0b5-fd4edc553995" providerId="ADAL" clId="{83890569-9AFA-431F-8782-5772D11FE7B8}" dt="2026-03-06T20:00:15.746" v="5415" actId="20577"/>
          <ac:spMkLst>
            <pc:docMk/>
            <pc:sldMk cId="354390993" sldId="405"/>
            <ac:spMk id="3" creationId="{0F90E6D3-83F6-D079-FBCC-167BC97E8CB2}"/>
          </ac:spMkLst>
        </pc:spChg>
      </pc:sldChg>
      <pc:sldChg chg="modNotesTx">
        <pc:chgData name="Claire Frank-Carr" userId="9e80ca65-c066-4569-b0b5-fd4edc553995" providerId="ADAL" clId="{83890569-9AFA-431F-8782-5772D11FE7B8}" dt="2026-03-06T21:26:51.134" v="6428" actId="6549"/>
        <pc:sldMkLst>
          <pc:docMk/>
          <pc:sldMk cId="2850481796" sldId="407"/>
        </pc:sldMkLst>
      </pc:sldChg>
      <pc:sldChg chg="delSp modSp mod">
        <pc:chgData name="Claire Frank-Carr" userId="9e80ca65-c066-4569-b0b5-fd4edc553995" providerId="ADAL" clId="{83890569-9AFA-431F-8782-5772D11FE7B8}" dt="2026-03-06T20:52:50.267" v="6240" actId="27636"/>
        <pc:sldMkLst>
          <pc:docMk/>
          <pc:sldMk cId="4026241831" sldId="1937"/>
        </pc:sldMkLst>
        <pc:spChg chg="mod">
          <ac:chgData name="Claire Frank-Carr" userId="9e80ca65-c066-4569-b0b5-fd4edc553995" providerId="ADAL" clId="{83890569-9AFA-431F-8782-5772D11FE7B8}" dt="2026-03-06T20:52:50.267" v="6240" actId="27636"/>
          <ac:spMkLst>
            <pc:docMk/>
            <pc:sldMk cId="4026241831" sldId="1937"/>
            <ac:spMk id="3" creationId="{D9838C8E-CE68-B704-F14D-C6DDAF9E4749}"/>
          </ac:spMkLst>
        </pc:spChg>
      </pc:sldChg>
      <pc:sldChg chg="modSp mod modNotesTx">
        <pc:chgData name="Claire Frank-Carr" userId="9e80ca65-c066-4569-b0b5-fd4edc553995" providerId="ADAL" clId="{83890569-9AFA-431F-8782-5772D11FE7B8}" dt="2026-03-06T21:29:41.896" v="6430" actId="20577"/>
        <pc:sldMkLst>
          <pc:docMk/>
          <pc:sldMk cId="849456260" sldId="1938"/>
        </pc:sldMkLst>
        <pc:spChg chg="mod">
          <ac:chgData name="Claire Frank-Carr" userId="9e80ca65-c066-4569-b0b5-fd4edc553995" providerId="ADAL" clId="{83890569-9AFA-431F-8782-5772D11FE7B8}" dt="2026-03-06T20:55:53.299" v="6257" actId="255"/>
          <ac:spMkLst>
            <pc:docMk/>
            <pc:sldMk cId="849456260" sldId="1938"/>
            <ac:spMk id="9" creationId="{CE7D341E-AAAE-EE76-D781-78B37B057BA0}"/>
          </ac:spMkLst>
        </pc:spChg>
        <pc:graphicFrameChg chg="mod modGraphic">
          <ac:chgData name="Claire Frank-Carr" userId="9e80ca65-c066-4569-b0b5-fd4edc553995" providerId="ADAL" clId="{83890569-9AFA-431F-8782-5772D11FE7B8}" dt="2026-03-06T20:57:21.270" v="6270" actId="1076"/>
          <ac:graphicFrameMkLst>
            <pc:docMk/>
            <pc:sldMk cId="849456260" sldId="1938"/>
            <ac:graphicFrameMk id="2" creationId="{0DA112AA-A7C7-5CDC-C3FC-8A1F54E538E9}"/>
          </ac:graphicFrameMkLst>
        </pc:graphicFrameChg>
      </pc:sldChg>
      <pc:sldChg chg="modSp mod">
        <pc:chgData name="Claire Frank-Carr" userId="9e80ca65-c066-4569-b0b5-fd4edc553995" providerId="ADAL" clId="{83890569-9AFA-431F-8782-5772D11FE7B8}" dt="2026-03-06T20:58:37.281" v="6281" actId="14734"/>
        <pc:sldMkLst>
          <pc:docMk/>
          <pc:sldMk cId="2449110488" sldId="1939"/>
        </pc:sldMkLst>
        <pc:spChg chg="mod">
          <ac:chgData name="Claire Frank-Carr" userId="9e80ca65-c066-4569-b0b5-fd4edc553995" providerId="ADAL" clId="{83890569-9AFA-431F-8782-5772D11FE7B8}" dt="2026-03-06T20:58:04.749" v="6274" actId="1076"/>
          <ac:spMkLst>
            <pc:docMk/>
            <pc:sldMk cId="2449110488" sldId="1939"/>
            <ac:spMk id="9" creationId="{274E2EAD-24CB-9895-8876-22DA9AB34F85}"/>
          </ac:spMkLst>
        </pc:spChg>
        <pc:graphicFrameChg chg="mod modGraphic">
          <ac:chgData name="Claire Frank-Carr" userId="9e80ca65-c066-4569-b0b5-fd4edc553995" providerId="ADAL" clId="{83890569-9AFA-431F-8782-5772D11FE7B8}" dt="2026-03-06T20:58:37.281" v="6281" actId="14734"/>
          <ac:graphicFrameMkLst>
            <pc:docMk/>
            <pc:sldMk cId="2449110488" sldId="1939"/>
            <ac:graphicFrameMk id="2" creationId="{5BEFBF06-68D7-06CE-4AC9-73BF5E60ACDB}"/>
          </ac:graphicFrameMkLst>
        </pc:graphicFrameChg>
      </pc:sldChg>
      <pc:sldChg chg="addSp delSp modSp mod modNotesTx">
        <pc:chgData name="Claire Frank-Carr" userId="9e80ca65-c066-4569-b0b5-fd4edc553995" providerId="ADAL" clId="{83890569-9AFA-431F-8782-5772D11FE7B8}" dt="2026-03-06T21:24:04.858" v="6414" actId="6549"/>
        <pc:sldMkLst>
          <pc:docMk/>
          <pc:sldMk cId="2988995945" sldId="1943"/>
        </pc:sldMkLst>
        <pc:spChg chg="add mod ord">
          <ac:chgData name="Claire Frank-Carr" userId="9e80ca65-c066-4569-b0b5-fd4edc553995" providerId="ADAL" clId="{83890569-9AFA-431F-8782-5772D11FE7B8}" dt="2026-03-06T20:39:48.091" v="5577" actId="13244"/>
          <ac:spMkLst>
            <pc:docMk/>
            <pc:sldMk cId="2988995945" sldId="1943"/>
            <ac:spMk id="6" creationId="{16203FDE-FD86-8A3C-C9E0-23357710E9DA}"/>
          </ac:spMkLst>
        </pc:spChg>
        <pc:graphicFrameChg chg="add mod ord modGraphic">
          <ac:chgData name="Claire Frank-Carr" userId="9e80ca65-c066-4569-b0b5-fd4edc553995" providerId="ADAL" clId="{83890569-9AFA-431F-8782-5772D11FE7B8}" dt="2026-03-06T20:39:56.778" v="5578" actId="13244"/>
          <ac:graphicFrameMkLst>
            <pc:docMk/>
            <pc:sldMk cId="2988995945" sldId="1943"/>
            <ac:graphicFrameMk id="3" creationId="{CFBAF945-72DA-6039-1B64-A9D9885B2FED}"/>
          </ac:graphicFrameMkLst>
        </pc:graphicFrameChg>
      </pc:sldChg>
      <pc:sldChg chg="modSp mod">
        <pc:chgData name="Claire Frank-Carr" userId="9e80ca65-c066-4569-b0b5-fd4edc553995" providerId="ADAL" clId="{83890569-9AFA-431F-8782-5772D11FE7B8}" dt="2026-03-04T16:41:37.085" v="3732" actId="962"/>
        <pc:sldMkLst>
          <pc:docMk/>
          <pc:sldMk cId="2586312685" sldId="2147471109"/>
        </pc:sldMkLst>
        <pc:picChg chg="mod">
          <ac:chgData name="Claire Frank-Carr" userId="9e80ca65-c066-4569-b0b5-fd4edc553995" providerId="ADAL" clId="{83890569-9AFA-431F-8782-5772D11FE7B8}" dt="2026-03-04T16:41:37.085" v="3732" actId="962"/>
          <ac:picMkLst>
            <pc:docMk/>
            <pc:sldMk cId="2586312685" sldId="2147471109"/>
            <ac:picMk id="7" creationId="{CB6D897C-162B-3DC8-ADC9-11CAC04C4024}"/>
          </ac:picMkLst>
        </pc:picChg>
        <pc:picChg chg="mod">
          <ac:chgData name="Claire Frank-Carr" userId="9e80ca65-c066-4569-b0b5-fd4edc553995" providerId="ADAL" clId="{83890569-9AFA-431F-8782-5772D11FE7B8}" dt="2026-03-04T16:41:07.251" v="3708" actId="962"/>
          <ac:picMkLst>
            <pc:docMk/>
            <pc:sldMk cId="2586312685" sldId="2147471109"/>
            <ac:picMk id="9" creationId="{4534C7A1-1EE2-228C-DB3F-885B929A0BCE}"/>
          </ac:picMkLst>
        </pc:picChg>
      </pc:sldChg>
      <pc:sldChg chg="modSp mod">
        <pc:chgData name="Claire Frank-Carr" userId="9e80ca65-c066-4569-b0b5-fd4edc553995" providerId="ADAL" clId="{83890569-9AFA-431F-8782-5772D11FE7B8}" dt="2026-03-02T16:39:58.737" v="36" actId="962"/>
        <pc:sldMkLst>
          <pc:docMk/>
          <pc:sldMk cId="684849003" sldId="2147471134"/>
        </pc:sldMkLst>
        <pc:picChg chg="mod">
          <ac:chgData name="Claire Frank-Carr" userId="9e80ca65-c066-4569-b0b5-fd4edc553995" providerId="ADAL" clId="{83890569-9AFA-431F-8782-5772D11FE7B8}" dt="2026-03-02T16:39:58.737" v="36" actId="962"/>
          <ac:picMkLst>
            <pc:docMk/>
            <pc:sldMk cId="684849003" sldId="2147471134"/>
            <ac:picMk id="3" creationId="{7E72B643-BB59-C7CD-EDB6-BEC739B14901}"/>
          </ac:picMkLst>
        </pc:picChg>
      </pc:sldChg>
      <pc:sldChg chg="modSp mod">
        <pc:chgData name="Claire Frank-Carr" userId="9e80ca65-c066-4569-b0b5-fd4edc553995" providerId="ADAL" clId="{83890569-9AFA-431F-8782-5772D11FE7B8}" dt="2026-03-02T16:45:20.571" v="63" actId="962"/>
        <pc:sldMkLst>
          <pc:docMk/>
          <pc:sldMk cId="3075787086" sldId="2147471135"/>
        </pc:sldMkLst>
        <pc:picChg chg="mod">
          <ac:chgData name="Claire Frank-Carr" userId="9e80ca65-c066-4569-b0b5-fd4edc553995" providerId="ADAL" clId="{83890569-9AFA-431F-8782-5772D11FE7B8}" dt="2026-03-02T16:45:20.571" v="63" actId="962"/>
          <ac:picMkLst>
            <pc:docMk/>
            <pc:sldMk cId="3075787086" sldId="2147471135"/>
            <ac:picMk id="4" creationId="{FE1DD4E8-6171-9D94-6656-09E41F822294}"/>
          </ac:picMkLst>
        </pc:picChg>
      </pc:sldChg>
      <pc:sldChg chg="modSp mod">
        <pc:chgData name="Claire Frank-Carr" userId="9e80ca65-c066-4569-b0b5-fd4edc553995" providerId="ADAL" clId="{83890569-9AFA-431F-8782-5772D11FE7B8}" dt="2026-03-20T04:06:20.328" v="9396" actId="962"/>
        <pc:sldMkLst>
          <pc:docMk/>
          <pc:sldMk cId="692461969" sldId="2147471138"/>
        </pc:sldMkLst>
        <pc:spChg chg="mod">
          <ac:chgData name="Claire Frank-Carr" userId="9e80ca65-c066-4569-b0b5-fd4edc553995" providerId="ADAL" clId="{83890569-9AFA-431F-8782-5772D11FE7B8}" dt="2026-03-04T16:05:19.524" v="2584" actId="1076"/>
          <ac:spMkLst>
            <pc:docMk/>
            <pc:sldMk cId="692461969" sldId="2147471138"/>
            <ac:spMk id="3" creationId="{DBB460BB-7FA3-EBA3-BB8E-B526FA6AF910}"/>
          </ac:spMkLst>
        </pc:spChg>
        <pc:graphicFrameChg chg="mod">
          <ac:chgData name="Claire Frank-Carr" userId="9e80ca65-c066-4569-b0b5-fd4edc553995" providerId="ADAL" clId="{83890569-9AFA-431F-8782-5772D11FE7B8}" dt="2026-03-20T04:06:20.328" v="9396" actId="962"/>
          <ac:graphicFrameMkLst>
            <pc:docMk/>
            <pc:sldMk cId="692461969" sldId="2147471138"/>
            <ac:graphicFrameMk id="6" creationId="{059ADFB7-7EFF-031B-A1E1-FA6E22A8EB9A}"/>
          </ac:graphicFrameMkLst>
        </pc:graphicFrameChg>
      </pc:sldChg>
      <pc:sldChg chg="modSp mod">
        <pc:chgData name="Claire Frank-Carr" userId="9e80ca65-c066-4569-b0b5-fd4edc553995" providerId="ADAL" clId="{83890569-9AFA-431F-8782-5772D11FE7B8}" dt="2026-03-20T03:59:16.780" v="7840" actId="962"/>
        <pc:sldMkLst>
          <pc:docMk/>
          <pc:sldMk cId="1102153178" sldId="2147471140"/>
        </pc:sldMkLst>
        <pc:spChg chg="mod">
          <ac:chgData name="Claire Frank-Carr" userId="9e80ca65-c066-4569-b0b5-fd4edc553995" providerId="ADAL" clId="{83890569-9AFA-431F-8782-5772D11FE7B8}" dt="2026-03-02T16:57:24.126" v="130" actId="13244"/>
          <ac:spMkLst>
            <pc:docMk/>
            <pc:sldMk cId="1102153178" sldId="2147471140"/>
            <ac:spMk id="10" creationId="{EC6A9890-3475-4E70-AED7-82FB3642B3B1}"/>
          </ac:spMkLst>
        </pc:spChg>
        <pc:graphicFrameChg chg="mod">
          <ac:chgData name="Claire Frank-Carr" userId="9e80ca65-c066-4569-b0b5-fd4edc553995" providerId="ADAL" clId="{83890569-9AFA-431F-8782-5772D11FE7B8}" dt="2026-03-20T03:58:19.474" v="7568" actId="962"/>
          <ac:graphicFrameMkLst>
            <pc:docMk/>
            <pc:sldMk cId="1102153178" sldId="2147471140"/>
            <ac:graphicFrameMk id="12" creationId="{BE4C8802-2A45-6D19-AE80-8921C4F35BD2}"/>
          </ac:graphicFrameMkLst>
        </pc:graphicFrameChg>
        <pc:picChg chg="mod">
          <ac:chgData name="Claire Frank-Carr" userId="9e80ca65-c066-4569-b0b5-fd4edc553995" providerId="ADAL" clId="{83890569-9AFA-431F-8782-5772D11FE7B8}" dt="2026-03-20T03:59:16.780" v="7840" actId="962"/>
          <ac:picMkLst>
            <pc:docMk/>
            <pc:sldMk cId="1102153178" sldId="2147471140"/>
            <ac:picMk id="5" creationId="{D860D48F-61DE-E94F-E9AF-3865DE4179FD}"/>
          </ac:picMkLst>
        </pc:picChg>
        <pc:cxnChg chg="mod">
          <ac:chgData name="Claire Frank-Carr" userId="9e80ca65-c066-4569-b0b5-fd4edc553995" providerId="ADAL" clId="{83890569-9AFA-431F-8782-5772D11FE7B8}" dt="2026-03-02T16:56:44.407" v="128" actId="962"/>
          <ac:cxnSpMkLst>
            <pc:docMk/>
            <pc:sldMk cId="1102153178" sldId="2147471140"/>
            <ac:cxnSpMk id="6" creationId="{45FA4F2B-DA56-F0A4-9E0E-3E0B76F2076D}"/>
          </ac:cxnSpMkLst>
        </pc:cxnChg>
      </pc:sldChg>
      <pc:sldChg chg="modSp mod">
        <pc:chgData name="Claire Frank-Carr" userId="9e80ca65-c066-4569-b0b5-fd4edc553995" providerId="ADAL" clId="{83890569-9AFA-431F-8782-5772D11FE7B8}" dt="2026-03-04T16:12:27.088" v="3128" actId="1076"/>
        <pc:sldMkLst>
          <pc:docMk/>
          <pc:sldMk cId="117126155" sldId="2147471141"/>
        </pc:sldMkLst>
        <pc:spChg chg="mod">
          <ac:chgData name="Claire Frank-Carr" userId="9e80ca65-c066-4569-b0b5-fd4edc553995" providerId="ADAL" clId="{83890569-9AFA-431F-8782-5772D11FE7B8}" dt="2026-03-04T16:11:48.361" v="3122" actId="948"/>
          <ac:spMkLst>
            <pc:docMk/>
            <pc:sldMk cId="117126155" sldId="2147471141"/>
            <ac:spMk id="3" creationId="{7240829B-9471-A217-E7E3-D3AA2F973F8E}"/>
          </ac:spMkLst>
        </pc:spChg>
        <pc:spChg chg="mod ord">
          <ac:chgData name="Claire Frank-Carr" userId="9e80ca65-c066-4569-b0b5-fd4edc553995" providerId="ADAL" clId="{83890569-9AFA-431F-8782-5772D11FE7B8}" dt="2026-03-04T16:12:27.088" v="3128" actId="1076"/>
          <ac:spMkLst>
            <pc:docMk/>
            <pc:sldMk cId="117126155" sldId="2147471141"/>
            <ac:spMk id="4" creationId="{518FD6EC-BC67-D8C9-A151-475857148FC4}"/>
          </ac:spMkLst>
        </pc:spChg>
        <pc:picChg chg="mod">
          <ac:chgData name="Claire Frank-Carr" userId="9e80ca65-c066-4569-b0b5-fd4edc553995" providerId="ADAL" clId="{83890569-9AFA-431F-8782-5772D11FE7B8}" dt="2026-03-04T16:07:17.044" v="2966" actId="962"/>
          <ac:picMkLst>
            <pc:docMk/>
            <pc:sldMk cId="117126155" sldId="2147471141"/>
            <ac:picMk id="5" creationId="{1C18DA37-15AB-F285-061D-3E874B9B1BA2}"/>
          </ac:picMkLst>
        </pc:picChg>
        <pc:picChg chg="mod">
          <ac:chgData name="Claire Frank-Carr" userId="9e80ca65-c066-4569-b0b5-fd4edc553995" providerId="ADAL" clId="{83890569-9AFA-431F-8782-5772D11FE7B8}" dt="2026-03-04T16:12:10.273" v="3126" actId="1076"/>
          <ac:picMkLst>
            <pc:docMk/>
            <pc:sldMk cId="117126155" sldId="2147471141"/>
            <ac:picMk id="6" creationId="{08BBECA0-0C85-0659-2DCF-06998004E55A}"/>
          </ac:picMkLst>
        </pc:picChg>
        <pc:picChg chg="mod">
          <ac:chgData name="Claire Frank-Carr" userId="9e80ca65-c066-4569-b0b5-fd4edc553995" providerId="ADAL" clId="{83890569-9AFA-431F-8782-5772D11FE7B8}" dt="2026-03-04T16:12:04.805" v="3125" actId="1076"/>
          <ac:picMkLst>
            <pc:docMk/>
            <pc:sldMk cId="117126155" sldId="2147471141"/>
            <ac:picMk id="8" creationId="{9528200C-F400-27C7-C825-B57B0E7A02E3}"/>
          </ac:picMkLst>
        </pc:picChg>
        <pc:picChg chg="mod">
          <ac:chgData name="Claire Frank-Carr" userId="9e80ca65-c066-4569-b0b5-fd4edc553995" providerId="ADAL" clId="{83890569-9AFA-431F-8782-5772D11FE7B8}" dt="2026-03-04T16:12:01.005" v="3124" actId="1076"/>
          <ac:picMkLst>
            <pc:docMk/>
            <pc:sldMk cId="117126155" sldId="2147471141"/>
            <ac:picMk id="12" creationId="{A2E90DED-1654-6EDC-35B5-B3F710077A07}"/>
          </ac:picMkLst>
        </pc:picChg>
      </pc:sldChg>
      <pc:sldChg chg="modSp mod">
        <pc:chgData name="Claire Frank-Carr" userId="9e80ca65-c066-4569-b0b5-fd4edc553995" providerId="ADAL" clId="{83890569-9AFA-431F-8782-5772D11FE7B8}" dt="2026-03-04T16:28:32.714" v="3263" actId="13244"/>
        <pc:sldMkLst>
          <pc:docMk/>
          <pc:sldMk cId="2447690341" sldId="2147471142"/>
        </pc:sldMkLst>
        <pc:spChg chg="ord">
          <ac:chgData name="Claire Frank-Carr" userId="9e80ca65-c066-4569-b0b5-fd4edc553995" providerId="ADAL" clId="{83890569-9AFA-431F-8782-5772D11FE7B8}" dt="2026-03-04T16:28:32.714" v="3263" actId="13244"/>
          <ac:spMkLst>
            <pc:docMk/>
            <pc:sldMk cId="2447690341" sldId="2147471142"/>
            <ac:spMk id="6" creationId="{B6EB4ED4-AD1C-3EB7-F192-F15E6D6E4EAD}"/>
          </ac:spMkLst>
        </pc:spChg>
        <pc:picChg chg="mod">
          <ac:chgData name="Claire Frank-Carr" userId="9e80ca65-c066-4569-b0b5-fd4edc553995" providerId="ADAL" clId="{83890569-9AFA-431F-8782-5772D11FE7B8}" dt="2026-03-04T16:28:23.966" v="3262" actId="962"/>
          <ac:picMkLst>
            <pc:docMk/>
            <pc:sldMk cId="2447690341" sldId="2147471142"/>
            <ac:picMk id="4" creationId="{0C554ADA-53E3-AE12-B688-CC327E099A56}"/>
          </ac:picMkLst>
        </pc:picChg>
      </pc:sldChg>
      <pc:sldChg chg="addSp modSp mod">
        <pc:chgData name="Claire Frank-Carr" userId="9e80ca65-c066-4569-b0b5-fd4edc553995" providerId="ADAL" clId="{83890569-9AFA-431F-8782-5772D11FE7B8}" dt="2026-03-04T15:51:48.291" v="1889" actId="962"/>
        <pc:sldMkLst>
          <pc:docMk/>
          <pc:sldMk cId="196049751" sldId="2147471144"/>
        </pc:sldMkLst>
        <pc:spChg chg="mod">
          <ac:chgData name="Claire Frank-Carr" userId="9e80ca65-c066-4569-b0b5-fd4edc553995" providerId="ADAL" clId="{83890569-9AFA-431F-8782-5772D11FE7B8}" dt="2026-03-04T04:49:38.143" v="135" actId="164"/>
          <ac:spMkLst>
            <pc:docMk/>
            <pc:sldMk cId="196049751" sldId="2147471144"/>
            <ac:spMk id="4" creationId="{61503285-52A4-8680-6E9B-464B17D1A410}"/>
          </ac:spMkLst>
        </pc:spChg>
        <pc:spChg chg="mod">
          <ac:chgData name="Claire Frank-Carr" userId="9e80ca65-c066-4569-b0b5-fd4edc553995" providerId="ADAL" clId="{83890569-9AFA-431F-8782-5772D11FE7B8}" dt="2026-03-04T04:47:53.182" v="132" actId="962"/>
          <ac:spMkLst>
            <pc:docMk/>
            <pc:sldMk cId="196049751" sldId="2147471144"/>
            <ac:spMk id="6" creationId="{00000000-0000-0000-0000-000000000000}"/>
          </ac:spMkLst>
        </pc:spChg>
        <pc:grpChg chg="add mod">
          <ac:chgData name="Claire Frank-Carr" userId="9e80ca65-c066-4569-b0b5-fd4edc553995" providerId="ADAL" clId="{83890569-9AFA-431F-8782-5772D11FE7B8}" dt="2026-03-04T05:29:35.018" v="1327" actId="962"/>
          <ac:grpSpMkLst>
            <pc:docMk/>
            <pc:sldMk cId="196049751" sldId="2147471144"/>
            <ac:grpSpMk id="3" creationId="{478CAEBC-013D-78B8-50AC-876D81FB7042}"/>
          </ac:grpSpMkLst>
        </pc:grpChg>
        <pc:picChg chg="mod">
          <ac:chgData name="Claire Frank-Carr" userId="9e80ca65-c066-4569-b0b5-fd4edc553995" providerId="ADAL" clId="{83890569-9AFA-431F-8782-5772D11FE7B8}" dt="2026-03-04T15:51:48.291" v="1889" actId="962"/>
          <ac:picMkLst>
            <pc:docMk/>
            <pc:sldMk cId="196049751" sldId="2147471144"/>
            <ac:picMk id="1026" creationId="{609DE442-F01A-A0F8-FD31-40C1C33D9958}"/>
          </ac:picMkLst>
        </pc:picChg>
        <pc:picChg chg="mod">
          <ac:chgData name="Claire Frank-Carr" userId="9e80ca65-c066-4569-b0b5-fd4edc553995" providerId="ADAL" clId="{83890569-9AFA-431F-8782-5772D11FE7B8}" dt="2026-03-04T15:51:00.598" v="1809" actId="962"/>
          <ac:picMkLst>
            <pc:docMk/>
            <pc:sldMk cId="196049751" sldId="2147471144"/>
            <ac:picMk id="1027" creationId="{F24FFA71-7D0E-3C14-34EF-82AD2DDDF2BE}"/>
          </ac:picMkLst>
        </pc:picChg>
      </pc:sldChg>
      <pc:sldChg chg="modSp">
        <pc:chgData name="Claire Frank-Carr" userId="9e80ca65-c066-4569-b0b5-fd4edc553995" providerId="ADAL" clId="{83890569-9AFA-431F-8782-5772D11FE7B8}" dt="2026-03-02T16:55:31.468" v="125" actId="13244"/>
        <pc:sldMkLst>
          <pc:docMk/>
          <pc:sldMk cId="2975529602" sldId="2147471145"/>
        </pc:sldMkLst>
        <pc:spChg chg="mod">
          <ac:chgData name="Claire Frank-Carr" userId="9e80ca65-c066-4569-b0b5-fd4edc553995" providerId="ADAL" clId="{83890569-9AFA-431F-8782-5772D11FE7B8}" dt="2026-03-02T16:53:30.328" v="103" actId="13244"/>
          <ac:spMkLst>
            <pc:docMk/>
            <pc:sldMk cId="2975529602" sldId="2147471145"/>
            <ac:spMk id="5" creationId="{E63A9E6B-D9C0-986E-FBA3-5F0B4254EF09}"/>
          </ac:spMkLst>
        </pc:spChg>
        <pc:spChg chg="mod">
          <ac:chgData name="Claire Frank-Carr" userId="9e80ca65-c066-4569-b0b5-fd4edc553995" providerId="ADAL" clId="{83890569-9AFA-431F-8782-5772D11FE7B8}" dt="2026-03-02T16:52:25.175" v="96" actId="13244"/>
          <ac:spMkLst>
            <pc:docMk/>
            <pc:sldMk cId="2975529602" sldId="2147471145"/>
            <ac:spMk id="21" creationId="{00000000-0000-0000-0000-000000000000}"/>
          </ac:spMkLst>
        </pc:spChg>
        <pc:spChg chg="mod">
          <ac:chgData name="Claire Frank-Carr" userId="9e80ca65-c066-4569-b0b5-fd4edc553995" providerId="ADAL" clId="{83890569-9AFA-431F-8782-5772D11FE7B8}" dt="2026-03-02T16:52:28.886" v="97" actId="13244"/>
          <ac:spMkLst>
            <pc:docMk/>
            <pc:sldMk cId="2975529602" sldId="2147471145"/>
            <ac:spMk id="23" creationId="{00000000-0000-0000-0000-000000000000}"/>
          </ac:spMkLst>
        </pc:spChg>
        <pc:spChg chg="mod">
          <ac:chgData name="Claire Frank-Carr" userId="9e80ca65-c066-4569-b0b5-fd4edc553995" providerId="ADAL" clId="{83890569-9AFA-431F-8782-5772D11FE7B8}" dt="2026-03-02T16:52:45" v="98" actId="13244"/>
          <ac:spMkLst>
            <pc:docMk/>
            <pc:sldMk cId="2975529602" sldId="2147471145"/>
            <ac:spMk id="44" creationId="{00000000-0000-0000-0000-000000000000}"/>
          </ac:spMkLst>
        </pc:spChg>
        <pc:spChg chg="mod">
          <ac:chgData name="Claire Frank-Carr" userId="9e80ca65-c066-4569-b0b5-fd4edc553995" providerId="ADAL" clId="{83890569-9AFA-431F-8782-5772D11FE7B8}" dt="2026-03-02T16:52:47.157" v="99" actId="13244"/>
          <ac:spMkLst>
            <pc:docMk/>
            <pc:sldMk cId="2975529602" sldId="2147471145"/>
            <ac:spMk id="49" creationId="{00000000-0000-0000-0000-000000000000}"/>
          </ac:spMkLst>
        </pc:spChg>
        <pc:spChg chg="mod">
          <ac:chgData name="Claire Frank-Carr" userId="9e80ca65-c066-4569-b0b5-fd4edc553995" providerId="ADAL" clId="{83890569-9AFA-431F-8782-5772D11FE7B8}" dt="2026-03-02T16:52:59.503" v="100" actId="13244"/>
          <ac:spMkLst>
            <pc:docMk/>
            <pc:sldMk cId="2975529602" sldId="2147471145"/>
            <ac:spMk id="58" creationId="{00000000-0000-0000-0000-000000000000}"/>
          </ac:spMkLst>
        </pc:spChg>
        <pc:spChg chg="mod">
          <ac:chgData name="Claire Frank-Carr" userId="9e80ca65-c066-4569-b0b5-fd4edc553995" providerId="ADAL" clId="{83890569-9AFA-431F-8782-5772D11FE7B8}" dt="2026-03-02T16:53:02.816" v="101" actId="13244"/>
          <ac:spMkLst>
            <pc:docMk/>
            <pc:sldMk cId="2975529602" sldId="2147471145"/>
            <ac:spMk id="59" creationId="{00000000-0000-0000-0000-000000000000}"/>
          </ac:spMkLst>
        </pc:spChg>
        <pc:spChg chg="mod">
          <ac:chgData name="Claire Frank-Carr" userId="9e80ca65-c066-4569-b0b5-fd4edc553995" providerId="ADAL" clId="{83890569-9AFA-431F-8782-5772D11FE7B8}" dt="2026-03-02T16:54:48.645" v="121" actId="13244"/>
          <ac:spMkLst>
            <pc:docMk/>
            <pc:sldMk cId="2975529602" sldId="2147471145"/>
            <ac:spMk id="63" creationId="{36E6DF67-D071-45D3-92B4-47EB1F9BED22}"/>
          </ac:spMkLst>
        </pc:spChg>
        <pc:spChg chg="mod">
          <ac:chgData name="Claire Frank-Carr" userId="9e80ca65-c066-4569-b0b5-fd4edc553995" providerId="ADAL" clId="{83890569-9AFA-431F-8782-5772D11FE7B8}" dt="2026-03-02T16:53:04.813" v="102" actId="13244"/>
          <ac:spMkLst>
            <pc:docMk/>
            <pc:sldMk cId="2975529602" sldId="2147471145"/>
            <ac:spMk id="90" creationId="{00000000-0000-0000-0000-000000000000}"/>
          </ac:spMkLst>
        </pc:spChg>
        <pc:spChg chg="mod">
          <ac:chgData name="Claire Frank-Carr" userId="9e80ca65-c066-4569-b0b5-fd4edc553995" providerId="ADAL" clId="{83890569-9AFA-431F-8782-5772D11FE7B8}" dt="2026-03-02T16:54:07.597" v="106" actId="962"/>
          <ac:spMkLst>
            <pc:docMk/>
            <pc:sldMk cId="2975529602" sldId="2147471145"/>
            <ac:spMk id="99" creationId="{00000000-0000-0000-0000-000000000000}"/>
          </ac:spMkLst>
        </pc:spChg>
        <pc:spChg chg="mod">
          <ac:chgData name="Claire Frank-Carr" userId="9e80ca65-c066-4569-b0b5-fd4edc553995" providerId="ADAL" clId="{83890569-9AFA-431F-8782-5772D11FE7B8}" dt="2026-03-02T16:54:25.653" v="109" actId="962"/>
          <ac:spMkLst>
            <pc:docMk/>
            <pc:sldMk cId="2975529602" sldId="2147471145"/>
            <ac:spMk id="105" creationId="{00000000-0000-0000-0000-000000000000}"/>
          </ac:spMkLst>
        </pc:spChg>
        <pc:spChg chg="mod">
          <ac:chgData name="Claire Frank-Carr" userId="9e80ca65-c066-4569-b0b5-fd4edc553995" providerId="ADAL" clId="{83890569-9AFA-431F-8782-5772D11FE7B8}" dt="2026-03-02T16:55:05.047" v="122" actId="13244"/>
          <ac:spMkLst>
            <pc:docMk/>
            <pc:sldMk cId="2975529602" sldId="2147471145"/>
            <ac:spMk id="113" creationId="{00000000-0000-0000-0000-000000000000}"/>
          </ac:spMkLst>
        </pc:spChg>
        <pc:spChg chg="mod">
          <ac:chgData name="Claire Frank-Carr" userId="9e80ca65-c066-4569-b0b5-fd4edc553995" providerId="ADAL" clId="{83890569-9AFA-431F-8782-5772D11FE7B8}" dt="2026-03-02T16:55:27.285" v="124" actId="13244"/>
          <ac:spMkLst>
            <pc:docMk/>
            <pc:sldMk cId="2975529602" sldId="2147471145"/>
            <ac:spMk id="115" creationId="{00000000-0000-0000-0000-000000000000}"/>
          </ac:spMkLst>
        </pc:spChg>
        <pc:spChg chg="mod">
          <ac:chgData name="Claire Frank-Carr" userId="9e80ca65-c066-4569-b0b5-fd4edc553995" providerId="ADAL" clId="{83890569-9AFA-431F-8782-5772D11FE7B8}" dt="2026-03-02T16:55:31.468" v="125" actId="13244"/>
          <ac:spMkLst>
            <pc:docMk/>
            <pc:sldMk cId="2975529602" sldId="2147471145"/>
            <ac:spMk id="129" creationId="{00000000-0000-0000-0000-000000000000}"/>
          </ac:spMkLst>
        </pc:spChg>
        <pc:spChg chg="mod">
          <ac:chgData name="Claire Frank-Carr" userId="9e80ca65-c066-4569-b0b5-fd4edc553995" providerId="ADAL" clId="{83890569-9AFA-431F-8782-5772D11FE7B8}" dt="2026-03-02T16:55:17.739" v="123" actId="13244"/>
          <ac:spMkLst>
            <pc:docMk/>
            <pc:sldMk cId="2975529602" sldId="2147471145"/>
            <ac:spMk id="135" creationId="{00000000-0000-0000-0000-000000000000}"/>
          </ac:spMkLst>
        </pc:spChg>
      </pc:sldChg>
      <pc:sldChg chg="modSp mod">
        <pc:chgData name="Claire Frank-Carr" userId="9e80ca65-c066-4569-b0b5-fd4edc553995" providerId="ADAL" clId="{83890569-9AFA-431F-8782-5772D11FE7B8}" dt="2026-03-06T21:56:22.961" v="6990" actId="13926"/>
        <pc:sldMkLst>
          <pc:docMk/>
          <pc:sldMk cId="2040859214" sldId="2147471170"/>
        </pc:sldMkLst>
        <pc:spChg chg="mod">
          <ac:chgData name="Claire Frank-Carr" userId="9e80ca65-c066-4569-b0b5-fd4edc553995" providerId="ADAL" clId="{83890569-9AFA-431F-8782-5772D11FE7B8}" dt="2026-03-06T21:56:22.961" v="6990" actId="13926"/>
          <ac:spMkLst>
            <pc:docMk/>
            <pc:sldMk cId="2040859214" sldId="2147471170"/>
            <ac:spMk id="3" creationId="{3EEC21BA-6A91-CDA1-12CB-7EA853A8E1DC}"/>
          </ac:spMkLst>
        </pc:spChg>
        <pc:picChg chg="mod">
          <ac:chgData name="Claire Frank-Carr" userId="9e80ca65-c066-4569-b0b5-fd4edc553995" providerId="ADAL" clId="{83890569-9AFA-431F-8782-5772D11FE7B8}" dt="2026-03-04T16:29:10.887" v="3265" actId="962"/>
          <ac:picMkLst>
            <pc:docMk/>
            <pc:sldMk cId="2040859214" sldId="2147471170"/>
            <ac:picMk id="4" creationId="{2428F329-C76F-A35C-4CE5-37AB5E4FD363}"/>
          </ac:picMkLst>
        </pc:picChg>
        <pc:picChg chg="mod">
          <ac:chgData name="Claire Frank-Carr" userId="9e80ca65-c066-4569-b0b5-fd4edc553995" providerId="ADAL" clId="{83890569-9AFA-431F-8782-5772D11FE7B8}" dt="2026-03-04T16:29:25.138" v="3285" actId="962"/>
          <ac:picMkLst>
            <pc:docMk/>
            <pc:sldMk cId="2040859214" sldId="2147471170"/>
            <ac:picMk id="1028" creationId="{03AC1091-39FD-B2A9-4022-8FF56C218AA8}"/>
          </ac:picMkLst>
        </pc:picChg>
      </pc:sldChg>
      <pc:sldChg chg="modSp mod modNotesTx">
        <pc:chgData name="Claire Frank-Carr" userId="9e80ca65-c066-4569-b0b5-fd4edc553995" providerId="ADAL" clId="{83890569-9AFA-431F-8782-5772D11FE7B8}" dt="2026-03-06T21:14:35.366" v="6370" actId="20577"/>
        <pc:sldMkLst>
          <pc:docMk/>
          <pc:sldMk cId="4198889553" sldId="2147474930"/>
        </pc:sldMkLst>
        <pc:spChg chg="mod">
          <ac:chgData name="Claire Frank-Carr" userId="9e80ca65-c066-4569-b0b5-fd4edc553995" providerId="ADAL" clId="{83890569-9AFA-431F-8782-5772D11FE7B8}" dt="2026-03-04T23:30:57.647" v="3801" actId="20577"/>
          <ac:spMkLst>
            <pc:docMk/>
            <pc:sldMk cId="4198889553" sldId="2147474930"/>
            <ac:spMk id="2" creationId="{3F5C1EAA-475E-62A0-91AB-ECD63268C693}"/>
          </ac:spMkLst>
        </pc:spChg>
        <pc:spChg chg="mod">
          <ac:chgData name="Claire Frank-Carr" userId="9e80ca65-c066-4569-b0b5-fd4edc553995" providerId="ADAL" clId="{83890569-9AFA-431F-8782-5772D11FE7B8}" dt="2026-03-04T23:30:47.408" v="3788" actId="255"/>
          <ac:spMkLst>
            <pc:docMk/>
            <pc:sldMk cId="4198889553" sldId="2147474930"/>
            <ac:spMk id="3" creationId="{95742EFF-BA39-E53E-D5A7-DB8FEF7A684A}"/>
          </ac:spMkLst>
        </pc:spChg>
      </pc:sldChg>
      <pc:sldChg chg="modSp mod modNotesTx">
        <pc:chgData name="Claire Frank-Carr" userId="9e80ca65-c066-4569-b0b5-fd4edc553995" providerId="ADAL" clId="{83890569-9AFA-431F-8782-5772D11FE7B8}" dt="2026-03-06T21:21:54.594" v="6406" actId="20577"/>
        <pc:sldMkLst>
          <pc:docMk/>
          <pc:sldMk cId="3911433745" sldId="2147474951"/>
        </pc:sldMkLst>
        <pc:spChg chg="ord">
          <ac:chgData name="Claire Frank-Carr" userId="9e80ca65-c066-4569-b0b5-fd4edc553995" providerId="ADAL" clId="{83890569-9AFA-431F-8782-5772D11FE7B8}" dt="2026-03-06T19:58:20.721" v="4953" actId="13244"/>
          <ac:spMkLst>
            <pc:docMk/>
            <pc:sldMk cId="3911433745" sldId="2147474951"/>
            <ac:spMk id="4" creationId="{DA454848-4A08-104F-9D29-FE780F47DFD8}"/>
          </ac:spMkLst>
        </pc:spChg>
        <pc:picChg chg="mod">
          <ac:chgData name="Claire Frank-Carr" userId="9e80ca65-c066-4569-b0b5-fd4edc553995" providerId="ADAL" clId="{83890569-9AFA-431F-8782-5772D11FE7B8}" dt="2026-03-06T19:59:35.322" v="5413" actId="962"/>
          <ac:picMkLst>
            <pc:docMk/>
            <pc:sldMk cId="3911433745" sldId="2147474951"/>
            <ac:picMk id="3" creationId="{1E149E67-8CDC-8034-A4DE-6C602C7C0EFD}"/>
          </ac:picMkLst>
        </pc:picChg>
      </pc:sldChg>
      <pc:sldChg chg="modSp mod">
        <pc:chgData name="Claire Frank-Carr" userId="9e80ca65-c066-4569-b0b5-fd4edc553995" providerId="ADAL" clId="{83890569-9AFA-431F-8782-5772D11FE7B8}" dt="2026-03-06T19:57:15.599" v="4950" actId="962"/>
        <pc:sldMkLst>
          <pc:docMk/>
          <pc:sldMk cId="2752679796" sldId="2147474960"/>
        </pc:sldMkLst>
        <pc:picChg chg="mod">
          <ac:chgData name="Claire Frank-Carr" userId="9e80ca65-c066-4569-b0b5-fd4edc553995" providerId="ADAL" clId="{83890569-9AFA-431F-8782-5772D11FE7B8}" dt="2026-03-06T19:48:13.025" v="4614" actId="962"/>
          <ac:picMkLst>
            <pc:docMk/>
            <pc:sldMk cId="2752679796" sldId="2147474960"/>
            <ac:picMk id="6" creationId="{B2C20C2F-56D7-AC4D-B148-D8D535CA2FA7}"/>
          </ac:picMkLst>
        </pc:picChg>
        <pc:picChg chg="mod">
          <ac:chgData name="Claire Frank-Carr" userId="9e80ca65-c066-4569-b0b5-fd4edc553995" providerId="ADAL" clId="{83890569-9AFA-431F-8782-5772D11FE7B8}" dt="2026-03-06T19:57:15.599" v="4950" actId="962"/>
          <ac:picMkLst>
            <pc:docMk/>
            <pc:sldMk cId="2752679796" sldId="2147474960"/>
            <ac:picMk id="9" creationId="{20C94C9A-2DBA-F0FE-3595-9BBA41A7E584}"/>
          </ac:picMkLst>
        </pc:picChg>
      </pc:sldChg>
      <pc:sldChg chg="modSp mod">
        <pc:chgData name="Claire Frank-Carr" userId="9e80ca65-c066-4569-b0b5-fd4edc553995" providerId="ADAL" clId="{83890569-9AFA-431F-8782-5772D11FE7B8}" dt="2026-03-06T19:44:05.173" v="4548" actId="13244"/>
        <pc:sldMkLst>
          <pc:docMk/>
          <pc:sldMk cId="3059785180" sldId="2147474962"/>
        </pc:sldMkLst>
        <pc:picChg chg="mod">
          <ac:chgData name="Claire Frank-Carr" userId="9e80ca65-c066-4569-b0b5-fd4edc553995" providerId="ADAL" clId="{83890569-9AFA-431F-8782-5772D11FE7B8}" dt="2026-03-06T19:42:31.766" v="4547" actId="962"/>
          <ac:picMkLst>
            <pc:docMk/>
            <pc:sldMk cId="3059785180" sldId="2147474962"/>
            <ac:picMk id="5" creationId="{2D267409-9AB3-9304-C3E7-1149D00B4F68}"/>
          </ac:picMkLst>
        </pc:picChg>
        <pc:picChg chg="mod ord">
          <ac:chgData name="Claire Frank-Carr" userId="9e80ca65-c066-4569-b0b5-fd4edc553995" providerId="ADAL" clId="{83890569-9AFA-431F-8782-5772D11FE7B8}" dt="2026-03-06T19:44:05.173" v="4548" actId="13244"/>
          <ac:picMkLst>
            <pc:docMk/>
            <pc:sldMk cId="3059785180" sldId="2147474962"/>
            <ac:picMk id="6" creationId="{F20106A1-D38F-49F9-AD87-A44BA4FB07FE}"/>
          </ac:picMkLst>
        </pc:picChg>
      </pc:sldChg>
      <pc:sldChg chg="modSp mod modNotesTx">
        <pc:chgData name="Claire Frank-Carr" userId="9e80ca65-c066-4569-b0b5-fd4edc553995" providerId="ADAL" clId="{83890569-9AFA-431F-8782-5772D11FE7B8}" dt="2026-03-06T21:42:46.062" v="6647" actId="20577"/>
        <pc:sldMkLst>
          <pc:docMk/>
          <pc:sldMk cId="3211618006" sldId="2147474963"/>
        </pc:sldMkLst>
        <pc:spChg chg="mod">
          <ac:chgData name="Claire Frank-Carr" userId="9e80ca65-c066-4569-b0b5-fd4edc553995" providerId="ADAL" clId="{83890569-9AFA-431F-8782-5772D11FE7B8}" dt="2026-03-06T21:42:46.062" v="6647" actId="20577"/>
          <ac:spMkLst>
            <pc:docMk/>
            <pc:sldMk cId="3211618006" sldId="2147474963"/>
            <ac:spMk id="3" creationId="{FDFB99A5-846D-E83A-42E9-CDBBA2E63E6C}"/>
          </ac:spMkLst>
        </pc:spChg>
      </pc:sldChg>
      <pc:sldChg chg="modSp mod">
        <pc:chgData name="Claire Frank-Carr" userId="9e80ca65-c066-4569-b0b5-fd4edc553995" providerId="ADAL" clId="{83890569-9AFA-431F-8782-5772D11FE7B8}" dt="2026-03-04T16:21:35.067" v="3208" actId="13244"/>
        <pc:sldMkLst>
          <pc:docMk/>
          <pc:sldMk cId="2423272333" sldId="2147479917"/>
        </pc:sldMkLst>
        <pc:spChg chg="mod">
          <ac:chgData name="Claire Frank-Carr" userId="9e80ca65-c066-4569-b0b5-fd4edc553995" providerId="ADAL" clId="{83890569-9AFA-431F-8782-5772D11FE7B8}" dt="2026-03-04T16:21:06.461" v="3205" actId="1035"/>
          <ac:spMkLst>
            <pc:docMk/>
            <pc:sldMk cId="2423272333" sldId="2147479917"/>
            <ac:spMk id="3" creationId="{AA7CA0A9-F761-1905-263E-DCFA8D6FCA29}"/>
          </ac:spMkLst>
        </pc:spChg>
        <pc:spChg chg="ord">
          <ac:chgData name="Claire Frank-Carr" userId="9e80ca65-c066-4569-b0b5-fd4edc553995" providerId="ADAL" clId="{83890569-9AFA-431F-8782-5772D11FE7B8}" dt="2026-03-04T16:21:33.319" v="3207" actId="13244"/>
          <ac:spMkLst>
            <pc:docMk/>
            <pc:sldMk cId="2423272333" sldId="2147479917"/>
            <ac:spMk id="4" creationId="{2A609B79-EBFE-56EF-6132-6C91D32BF97C}"/>
          </ac:spMkLst>
        </pc:spChg>
        <pc:spChg chg="ord">
          <ac:chgData name="Claire Frank-Carr" userId="9e80ca65-c066-4569-b0b5-fd4edc553995" providerId="ADAL" clId="{83890569-9AFA-431F-8782-5772D11FE7B8}" dt="2026-03-04T16:20:41.879" v="3201" actId="13244"/>
          <ac:spMkLst>
            <pc:docMk/>
            <pc:sldMk cId="2423272333" sldId="2147479917"/>
            <ac:spMk id="12" creationId="{36DDA78A-B4C3-CAED-FFDA-FEDA8A613D83}"/>
          </ac:spMkLst>
        </pc:spChg>
        <pc:spChg chg="ord">
          <ac:chgData name="Claire Frank-Carr" userId="9e80ca65-c066-4569-b0b5-fd4edc553995" providerId="ADAL" clId="{83890569-9AFA-431F-8782-5772D11FE7B8}" dt="2026-03-04T16:21:35.067" v="3208" actId="13244"/>
          <ac:spMkLst>
            <pc:docMk/>
            <pc:sldMk cId="2423272333" sldId="2147479917"/>
            <ac:spMk id="16" creationId="{4C4031CC-2381-5EDD-6D24-D867AEC5BDBB}"/>
          </ac:spMkLst>
        </pc:spChg>
        <pc:picChg chg="mod ord">
          <ac:chgData name="Claire Frank-Carr" userId="9e80ca65-c066-4569-b0b5-fd4edc553995" providerId="ADAL" clId="{83890569-9AFA-431F-8782-5772D11FE7B8}" dt="2026-03-04T16:20:19.280" v="3199" actId="962"/>
          <ac:picMkLst>
            <pc:docMk/>
            <pc:sldMk cId="2423272333" sldId="2147479917"/>
            <ac:picMk id="7" creationId="{394B821A-5C87-6F49-CDB5-C97BBFF7AA75}"/>
          </ac:picMkLst>
        </pc:picChg>
        <pc:picChg chg="ord">
          <ac:chgData name="Claire Frank-Carr" userId="9e80ca65-c066-4569-b0b5-fd4edc553995" providerId="ADAL" clId="{83890569-9AFA-431F-8782-5772D11FE7B8}" dt="2026-03-04T16:20:58.015" v="3203" actId="13244"/>
          <ac:picMkLst>
            <pc:docMk/>
            <pc:sldMk cId="2423272333" sldId="2147479917"/>
            <ac:picMk id="8" creationId="{A5546377-B617-BB12-5F9B-263961C28490}"/>
          </ac:picMkLst>
        </pc:picChg>
        <pc:picChg chg="mod ord">
          <ac:chgData name="Claire Frank-Carr" userId="9e80ca65-c066-4569-b0b5-fd4edc553995" providerId="ADAL" clId="{83890569-9AFA-431F-8782-5772D11FE7B8}" dt="2026-03-04T16:21:28.868" v="3206" actId="962"/>
          <ac:picMkLst>
            <pc:docMk/>
            <pc:sldMk cId="2423272333" sldId="2147479917"/>
            <ac:picMk id="10" creationId="{00313FF8-56CB-ADC6-0180-CE31C856A301}"/>
          </ac:picMkLst>
        </pc:picChg>
        <pc:picChg chg="ord">
          <ac:chgData name="Claire Frank-Carr" userId="9e80ca65-c066-4569-b0b5-fd4edc553995" providerId="ADAL" clId="{83890569-9AFA-431F-8782-5772D11FE7B8}" dt="2026-03-04T16:20:39.551" v="3200" actId="13244"/>
          <ac:picMkLst>
            <pc:docMk/>
            <pc:sldMk cId="2423272333" sldId="2147479917"/>
            <ac:picMk id="18" creationId="{AB3EFC61-95AA-DD3D-65C6-45144D038E63}"/>
          </ac:picMkLst>
        </pc:picChg>
      </pc:sldChg>
      <pc:sldChg chg="delSp modSp mod">
        <pc:chgData name="Claire Frank-Carr" userId="9e80ca65-c066-4569-b0b5-fd4edc553995" providerId="ADAL" clId="{83890569-9AFA-431F-8782-5772D11FE7B8}" dt="2026-03-06T21:36:10.431" v="6472" actId="1076"/>
        <pc:sldMkLst>
          <pc:docMk/>
          <pc:sldMk cId="2270651269" sldId="2147479918"/>
        </pc:sldMkLst>
        <pc:spChg chg="mod">
          <ac:chgData name="Claire Frank-Carr" userId="9e80ca65-c066-4569-b0b5-fd4edc553995" providerId="ADAL" clId="{83890569-9AFA-431F-8782-5772D11FE7B8}" dt="2026-03-06T21:36:10.431" v="6472" actId="1076"/>
          <ac:spMkLst>
            <pc:docMk/>
            <pc:sldMk cId="2270651269" sldId="2147479918"/>
            <ac:spMk id="3" creationId="{695BF0DC-4D56-4D5B-1B0C-88491B242169}"/>
          </ac:spMkLst>
        </pc:spChg>
        <pc:spChg chg="mod">
          <ac:chgData name="Claire Frank-Carr" userId="9e80ca65-c066-4569-b0b5-fd4edc553995" providerId="ADAL" clId="{83890569-9AFA-431F-8782-5772D11FE7B8}" dt="2026-03-06T21:35:51.770" v="6470" actId="20577"/>
          <ac:spMkLst>
            <pc:docMk/>
            <pc:sldMk cId="2270651269" sldId="2147479918"/>
            <ac:spMk id="31" creationId="{A9CD61F7-8501-7014-9AD6-57EA59A35C8D}"/>
          </ac:spMkLst>
        </pc:spChg>
        <pc:grpChg chg="mod">
          <ac:chgData name="Claire Frank-Carr" userId="9e80ca65-c066-4569-b0b5-fd4edc553995" providerId="ADAL" clId="{83890569-9AFA-431F-8782-5772D11FE7B8}" dt="2026-03-04T16:14:45.092" v="3130" actId="962"/>
          <ac:grpSpMkLst>
            <pc:docMk/>
            <pc:sldMk cId="2270651269" sldId="2147479918"/>
            <ac:grpSpMk id="8" creationId="{39BEC75C-FBBC-EF59-B63D-2A40B8EEA93F}"/>
          </ac:grpSpMkLst>
        </pc:grpChg>
        <pc:grpChg chg="mod">
          <ac:chgData name="Claire Frank-Carr" userId="9e80ca65-c066-4569-b0b5-fd4edc553995" providerId="ADAL" clId="{83890569-9AFA-431F-8782-5772D11FE7B8}" dt="2026-03-04T16:15:07.076" v="3132" actId="962"/>
          <ac:grpSpMkLst>
            <pc:docMk/>
            <pc:sldMk cId="2270651269" sldId="2147479918"/>
            <ac:grpSpMk id="9" creationId="{C705D48C-FBA0-5187-25DB-216EE7AE06A1}"/>
          </ac:grpSpMkLst>
        </pc:grpChg>
        <pc:grpChg chg="mod ord">
          <ac:chgData name="Claire Frank-Carr" userId="9e80ca65-c066-4569-b0b5-fd4edc553995" providerId="ADAL" clId="{83890569-9AFA-431F-8782-5772D11FE7B8}" dt="2026-03-04T16:15:54.077" v="3136" actId="962"/>
          <ac:grpSpMkLst>
            <pc:docMk/>
            <pc:sldMk cId="2270651269" sldId="2147479918"/>
            <ac:grpSpMk id="10" creationId="{2CAD5468-6E4A-E277-6D7C-6BEF92781244}"/>
          </ac:grpSpMkLst>
        </pc:grpChg>
      </pc:sldChg>
      <pc:sldChg chg="modSp mod">
        <pc:chgData name="Claire Frank-Carr" userId="9e80ca65-c066-4569-b0b5-fd4edc553995" providerId="ADAL" clId="{83890569-9AFA-431F-8782-5772D11FE7B8}" dt="2026-03-04T15:59:23.689" v="2522" actId="962"/>
        <pc:sldMkLst>
          <pc:docMk/>
          <pc:sldMk cId="187615321" sldId="2147479931"/>
        </pc:sldMkLst>
        <pc:spChg chg="mod">
          <ac:chgData name="Claire Frank-Carr" userId="9e80ca65-c066-4569-b0b5-fd4edc553995" providerId="ADAL" clId="{83890569-9AFA-431F-8782-5772D11FE7B8}" dt="2026-03-02T16:46:41.941" v="64" actId="33553"/>
          <ac:spMkLst>
            <pc:docMk/>
            <pc:sldMk cId="187615321" sldId="2147479931"/>
            <ac:spMk id="2" creationId="{5A9C0FE2-63BF-7949-A755-8768358BE3C4}"/>
          </ac:spMkLst>
        </pc:spChg>
        <pc:grpChg chg="mod ord">
          <ac:chgData name="Claire Frank-Carr" userId="9e80ca65-c066-4569-b0b5-fd4edc553995" providerId="ADAL" clId="{83890569-9AFA-431F-8782-5772D11FE7B8}" dt="2026-03-04T15:53:41.167" v="1938" actId="962"/>
          <ac:grpSpMkLst>
            <pc:docMk/>
            <pc:sldMk cId="187615321" sldId="2147479931"/>
            <ac:grpSpMk id="8" creationId="{D65F002D-6CA0-2AAE-7905-8FAC738C5E3A}"/>
          </ac:grpSpMkLst>
        </pc:grpChg>
        <pc:picChg chg="mod">
          <ac:chgData name="Claire Frank-Carr" userId="9e80ca65-c066-4569-b0b5-fd4edc553995" providerId="ADAL" clId="{83890569-9AFA-431F-8782-5772D11FE7B8}" dt="2026-03-04T15:55:38.947" v="2286" actId="962"/>
          <ac:picMkLst>
            <pc:docMk/>
            <pc:sldMk cId="187615321" sldId="2147479931"/>
            <ac:picMk id="9" creationId="{DE6DF221-9D8D-1266-FD73-DC28CB03C619}"/>
          </ac:picMkLst>
        </pc:picChg>
        <pc:picChg chg="mod">
          <ac:chgData name="Claire Frank-Carr" userId="9e80ca65-c066-4569-b0b5-fd4edc553995" providerId="ADAL" clId="{83890569-9AFA-431F-8782-5772D11FE7B8}" dt="2026-03-04T15:59:23.689" v="2522" actId="962"/>
          <ac:picMkLst>
            <pc:docMk/>
            <pc:sldMk cId="187615321" sldId="2147479931"/>
            <ac:picMk id="11" creationId="{124056C5-1E15-D0EF-C142-D76AB0A3EFBA}"/>
          </ac:picMkLst>
        </pc:picChg>
        <pc:picChg chg="mod">
          <ac:chgData name="Claire Frank-Carr" userId="9e80ca65-c066-4569-b0b5-fd4edc553995" providerId="ADAL" clId="{83890569-9AFA-431F-8782-5772D11FE7B8}" dt="2026-03-04T15:54:05.817" v="2020" actId="962"/>
          <ac:picMkLst>
            <pc:docMk/>
            <pc:sldMk cId="187615321" sldId="2147479931"/>
            <ac:picMk id="12" creationId="{A7F87D05-8943-4AA9-5E1D-3D10B495E026}"/>
          </ac:picMkLst>
        </pc:picChg>
        <pc:picChg chg="mod">
          <ac:chgData name="Claire Frank-Carr" userId="9e80ca65-c066-4569-b0b5-fd4edc553995" providerId="ADAL" clId="{83890569-9AFA-431F-8782-5772D11FE7B8}" dt="2026-03-04T15:58:37.116" v="2426" actId="962"/>
          <ac:picMkLst>
            <pc:docMk/>
            <pc:sldMk cId="187615321" sldId="2147479931"/>
            <ac:picMk id="13" creationId="{0EEC36B0-457E-6BED-E0D4-F1940379695E}"/>
          </ac:picMkLst>
        </pc:picChg>
      </pc:sldChg>
      <pc:sldChg chg="delSp modSp mod">
        <pc:chgData name="Claire Frank-Carr" userId="9e80ca65-c066-4569-b0b5-fd4edc553995" providerId="ADAL" clId="{83890569-9AFA-431F-8782-5772D11FE7B8}" dt="2026-03-04T16:27:59.617" v="3260" actId="13244"/>
        <pc:sldMkLst>
          <pc:docMk/>
          <pc:sldMk cId="450811912" sldId="2147479932"/>
        </pc:sldMkLst>
        <pc:graphicFrameChg chg="mod modGraphic">
          <ac:chgData name="Claire Frank-Carr" userId="9e80ca65-c066-4569-b0b5-fd4edc553995" providerId="ADAL" clId="{83890569-9AFA-431F-8782-5772D11FE7B8}" dt="2026-03-04T16:27:39.407" v="3259" actId="962"/>
          <ac:graphicFrameMkLst>
            <pc:docMk/>
            <pc:sldMk cId="450811912" sldId="2147479932"/>
            <ac:graphicFrameMk id="4" creationId="{DED9A912-56A4-9ABD-F7AA-5D7D8119A02A}"/>
          </ac:graphicFrameMkLst>
        </pc:graphicFrameChg>
        <pc:picChg chg="mod">
          <ac:chgData name="Claire Frank-Carr" userId="9e80ca65-c066-4569-b0b5-fd4edc553995" providerId="ADAL" clId="{83890569-9AFA-431F-8782-5772D11FE7B8}" dt="2026-03-04T16:27:28.608" v="3255" actId="962"/>
          <ac:picMkLst>
            <pc:docMk/>
            <pc:sldMk cId="450811912" sldId="2147479932"/>
            <ac:picMk id="3" creationId="{E821ABD0-66E0-D707-FFF8-BF41A02B68C4}"/>
          </ac:picMkLst>
        </pc:picChg>
        <pc:picChg chg="mod ord">
          <ac:chgData name="Claire Frank-Carr" userId="9e80ca65-c066-4569-b0b5-fd4edc553995" providerId="ADAL" clId="{83890569-9AFA-431F-8782-5772D11FE7B8}" dt="2026-03-04T16:27:59.617" v="3260" actId="13244"/>
          <ac:picMkLst>
            <pc:docMk/>
            <pc:sldMk cId="450811912" sldId="2147479932"/>
            <ac:picMk id="6" creationId="{BBF08654-24AF-502C-D79C-7B5949D6F906}"/>
          </ac:picMkLst>
        </pc:picChg>
      </pc:sldChg>
      <pc:sldChg chg="modSp mod">
        <pc:chgData name="Claire Frank-Carr" userId="9e80ca65-c066-4569-b0b5-fd4edc553995" providerId="ADAL" clId="{83890569-9AFA-431F-8782-5772D11FE7B8}" dt="2026-03-06T21:25:19.196" v="6424" actId="207"/>
        <pc:sldMkLst>
          <pc:docMk/>
          <pc:sldMk cId="3280432172" sldId="2147479934"/>
        </pc:sldMkLst>
        <pc:graphicFrameChg chg="mod modGraphic">
          <ac:chgData name="Claire Frank-Carr" userId="9e80ca65-c066-4569-b0b5-fd4edc553995" providerId="ADAL" clId="{83890569-9AFA-431F-8782-5772D11FE7B8}" dt="2026-03-06T21:25:19.196" v="6424" actId="207"/>
          <ac:graphicFrameMkLst>
            <pc:docMk/>
            <pc:sldMk cId="3280432172" sldId="2147479934"/>
            <ac:graphicFrameMk id="3" creationId="{80876748-D058-E097-86CB-88FF10C57DE5}"/>
          </ac:graphicFrameMkLst>
        </pc:graphicFrameChg>
      </pc:sldChg>
      <pc:sldChg chg="modNotesTx">
        <pc:chgData name="Claire Frank-Carr" userId="9e80ca65-c066-4569-b0b5-fd4edc553995" providerId="ADAL" clId="{83890569-9AFA-431F-8782-5772D11FE7B8}" dt="2026-03-06T21:24:43.679" v="6416" actId="6549"/>
        <pc:sldMkLst>
          <pc:docMk/>
          <pc:sldMk cId="3339278623" sldId="2147479941"/>
        </pc:sldMkLst>
      </pc:sldChg>
      <pc:sldChg chg="modSp add mod ord modNotesTx">
        <pc:chgData name="Claire Frank-Carr" userId="9e80ca65-c066-4569-b0b5-fd4edc553995" providerId="ADAL" clId="{83890569-9AFA-431F-8782-5772D11FE7B8}" dt="2026-03-06T21:06:54.613" v="6316" actId="20577"/>
        <pc:sldMkLst>
          <pc:docMk/>
          <pc:sldMk cId="1535038236" sldId="2147479944"/>
        </pc:sldMkLst>
        <pc:spChg chg="mod">
          <ac:chgData name="Claire Frank-Carr" userId="9e80ca65-c066-4569-b0b5-fd4edc553995" providerId="ADAL" clId="{83890569-9AFA-431F-8782-5772D11FE7B8}" dt="2026-03-04T23:29:57.014" v="3784" actId="20577"/>
          <ac:spMkLst>
            <pc:docMk/>
            <pc:sldMk cId="1535038236" sldId="2147479944"/>
            <ac:spMk id="3" creationId="{7B325D17-27CE-0A1E-1B5D-9670027213A0}"/>
          </ac:spMkLst>
        </pc:spChg>
      </pc:sldChg>
      <pc:sldChg chg="addSp delSp modSp add mod modNotesTx">
        <pc:chgData name="Claire Frank-Carr" userId="9e80ca65-c066-4569-b0b5-fd4edc553995" providerId="ADAL" clId="{83890569-9AFA-431F-8782-5772D11FE7B8}" dt="2026-03-06T21:47:57.428" v="6757" actId="20577"/>
        <pc:sldMkLst>
          <pc:docMk/>
          <pc:sldMk cId="217238666" sldId="2147479945"/>
        </pc:sldMkLst>
        <pc:spChg chg="mod">
          <ac:chgData name="Claire Frank-Carr" userId="9e80ca65-c066-4569-b0b5-fd4edc553995" providerId="ADAL" clId="{83890569-9AFA-431F-8782-5772D11FE7B8}" dt="2026-03-06T20:02:27.232" v="5446" actId="20577"/>
          <ac:spMkLst>
            <pc:docMk/>
            <pc:sldMk cId="217238666" sldId="2147479945"/>
            <ac:spMk id="2" creationId="{98528CD4-45D1-770E-A9CD-D13D6737E1B8}"/>
          </ac:spMkLst>
        </pc:spChg>
        <pc:spChg chg="add mod">
          <ac:chgData name="Claire Frank-Carr" userId="9e80ca65-c066-4569-b0b5-fd4edc553995" providerId="ADAL" clId="{83890569-9AFA-431F-8782-5772D11FE7B8}" dt="2026-03-06T20:10:59.350" v="5452" actId="1076"/>
          <ac:spMkLst>
            <pc:docMk/>
            <pc:sldMk cId="217238666" sldId="2147479945"/>
            <ac:spMk id="6" creationId="{5A71ECFF-A3DE-82A9-FD65-32A2B097FFFD}"/>
          </ac:spMkLst>
        </pc:spChg>
        <pc:graphicFrameChg chg="add mod modGraphic">
          <ac:chgData name="Claire Frank-Carr" userId="9e80ca65-c066-4569-b0b5-fd4edc553995" providerId="ADAL" clId="{83890569-9AFA-431F-8782-5772D11FE7B8}" dt="2026-03-06T21:47:57.428" v="6757" actId="20577"/>
          <ac:graphicFrameMkLst>
            <pc:docMk/>
            <pc:sldMk cId="217238666" sldId="2147479945"/>
            <ac:graphicFrameMk id="7" creationId="{FF6C678F-8167-A927-32E8-E1CDB63CC4D9}"/>
          </ac:graphicFrameMkLst>
        </pc:graphicFrameChg>
      </pc:sldChg>
      <pc:sldChg chg="addSp delSp modSp add mod modNotesTx">
        <pc:chgData name="Claire Frank-Carr" userId="9e80ca65-c066-4569-b0b5-fd4edc553995" providerId="ADAL" clId="{83890569-9AFA-431F-8782-5772D11FE7B8}" dt="2026-03-06T21:29:54.076" v="6431" actId="20577"/>
        <pc:sldMkLst>
          <pc:docMk/>
          <pc:sldMk cId="2206320607" sldId="2147479946"/>
        </pc:sldMkLst>
        <pc:spChg chg="mod">
          <ac:chgData name="Claire Frank-Carr" userId="9e80ca65-c066-4569-b0b5-fd4edc553995" providerId="ADAL" clId="{83890569-9AFA-431F-8782-5772D11FE7B8}" dt="2026-03-06T20:56:11.886" v="6262" actId="255"/>
          <ac:spMkLst>
            <pc:docMk/>
            <pc:sldMk cId="2206320607" sldId="2147479946"/>
            <ac:spMk id="9" creationId="{B0E0B773-1EE4-5C86-7504-7D8C9E46CE45}"/>
          </ac:spMkLst>
        </pc:spChg>
        <pc:graphicFrameChg chg="mod modGraphic">
          <ac:chgData name="Claire Frank-Carr" userId="9e80ca65-c066-4569-b0b5-fd4edc553995" providerId="ADAL" clId="{83890569-9AFA-431F-8782-5772D11FE7B8}" dt="2026-03-06T20:57:33.230" v="6272" actId="1076"/>
          <ac:graphicFrameMkLst>
            <pc:docMk/>
            <pc:sldMk cId="2206320607" sldId="2147479946"/>
            <ac:graphicFrameMk id="2" creationId="{0677F304-0205-6B32-5255-E8B94E804F50}"/>
          </ac:graphicFrameMkLst>
        </pc:graphicFrameChg>
      </pc:sldChg>
      <pc:sldChg chg="modSp add mod">
        <pc:chgData name="Claire Frank-Carr" userId="9e80ca65-c066-4569-b0b5-fd4edc553995" providerId="ADAL" clId="{83890569-9AFA-431F-8782-5772D11FE7B8}" dt="2026-03-20T04:11:57.606" v="9445" actId="208"/>
        <pc:sldMkLst>
          <pc:docMk/>
          <pc:sldMk cId="3411769103" sldId="2147479947"/>
        </pc:sldMkLst>
        <pc:spChg chg="mod">
          <ac:chgData name="Claire Frank-Carr" userId="9e80ca65-c066-4569-b0b5-fd4edc553995" providerId="ADAL" clId="{83890569-9AFA-431F-8782-5772D11FE7B8}" dt="2026-03-20T04:11:57.606" v="9445" actId="208"/>
          <ac:spMkLst>
            <pc:docMk/>
            <pc:sldMk cId="3411769103" sldId="2147479947"/>
            <ac:spMk id="2" creationId="{D711CA73-9ABA-7D59-ACFA-C0394718A555}"/>
          </ac:spMkLst>
        </pc:spChg>
        <pc:spChg chg="mod">
          <ac:chgData name="Claire Frank-Carr" userId="9e80ca65-c066-4569-b0b5-fd4edc553995" providerId="ADAL" clId="{83890569-9AFA-431F-8782-5772D11FE7B8}" dt="2026-03-20T04:11:25.125" v="9442" actId="14100"/>
          <ac:spMkLst>
            <pc:docMk/>
            <pc:sldMk cId="3411769103" sldId="2147479947"/>
            <ac:spMk id="3" creationId="{5025B733-B27A-AA0A-7E05-F6FA328279C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solidFill>
                <a:schemeClr val="accent1">
                  <a:lumMod val="75000"/>
                  <a:alpha val="88000"/>
                </a:schemeClr>
              </a:solidFill>
            </c:spPr>
            <c:extLst>
              <c:ext xmlns:c16="http://schemas.microsoft.com/office/drawing/2014/chart" uri="{C3380CC4-5D6E-409C-BE32-E72D297353CC}">
                <c16:uniqueId val="{00000001-6157-4006-8DC1-E2614A22677A}"/>
              </c:ext>
            </c:extLst>
          </c:dPt>
          <c:dPt>
            <c:idx val="1"/>
            <c:invertIfNegative val="0"/>
            <c:bubble3D val="0"/>
            <c:spPr>
              <a:solidFill>
                <a:srgbClr val="663300"/>
              </a:solidFill>
            </c:spPr>
            <c:extLst>
              <c:ext xmlns:c16="http://schemas.microsoft.com/office/drawing/2014/chart" uri="{C3380CC4-5D6E-409C-BE32-E72D297353CC}">
                <c16:uniqueId val="{00000003-6157-4006-8DC1-E2614A22677A}"/>
              </c:ext>
            </c:extLst>
          </c:dPt>
          <c:dPt>
            <c:idx val="2"/>
            <c:invertIfNegative val="0"/>
            <c:bubble3D val="0"/>
            <c:spPr>
              <a:solidFill>
                <a:srgbClr val="996633">
                  <a:alpha val="91000"/>
                </a:srgbClr>
              </a:solidFill>
            </c:spPr>
            <c:extLst>
              <c:ext xmlns:c16="http://schemas.microsoft.com/office/drawing/2014/chart" uri="{C3380CC4-5D6E-409C-BE32-E72D297353CC}">
                <c16:uniqueId val="{00000005-6157-4006-8DC1-E2614A22677A}"/>
              </c:ext>
            </c:extLst>
          </c:dPt>
          <c:dPt>
            <c:idx val="3"/>
            <c:invertIfNegative val="0"/>
            <c:bubble3D val="0"/>
            <c:spPr>
              <a:solidFill>
                <a:srgbClr val="CCCC00"/>
              </a:solidFill>
            </c:spPr>
            <c:extLst>
              <c:ext xmlns:c16="http://schemas.microsoft.com/office/drawing/2014/chart" uri="{C3380CC4-5D6E-409C-BE32-E72D297353CC}">
                <c16:uniqueId val="{00000007-6157-4006-8DC1-E2614A22677A}"/>
              </c:ext>
            </c:extLst>
          </c:dPt>
          <c:dPt>
            <c:idx val="4"/>
            <c:invertIfNegative val="0"/>
            <c:bubble3D val="0"/>
            <c:spPr>
              <a:solidFill>
                <a:srgbClr val="339966"/>
              </a:solidFill>
            </c:spPr>
            <c:extLst>
              <c:ext xmlns:c16="http://schemas.microsoft.com/office/drawing/2014/chart" uri="{C3380CC4-5D6E-409C-BE32-E72D297353CC}">
                <c16:uniqueId val="{00000009-6157-4006-8DC1-E2614A22677A}"/>
              </c:ext>
            </c:extLst>
          </c:dPt>
          <c:dPt>
            <c:idx val="5"/>
            <c:invertIfNegative val="0"/>
            <c:bubble3D val="0"/>
            <c:spPr>
              <a:solidFill>
                <a:srgbClr val="FF9103"/>
              </a:solidFill>
            </c:spPr>
            <c:extLst>
              <c:ext xmlns:c16="http://schemas.microsoft.com/office/drawing/2014/chart" uri="{C3380CC4-5D6E-409C-BE32-E72D297353CC}">
                <c16:uniqueId val="{00000012-6B7F-4958-AB31-E0DCAF03E1B1}"/>
              </c:ext>
            </c:extLst>
          </c:dPt>
          <c:dPt>
            <c:idx val="6"/>
            <c:invertIfNegative val="0"/>
            <c:bubble3D val="0"/>
            <c:spPr>
              <a:solidFill>
                <a:srgbClr val="006699">
                  <a:alpha val="89000"/>
                </a:srgbClr>
              </a:solidFill>
            </c:spPr>
            <c:extLst>
              <c:ext xmlns:c16="http://schemas.microsoft.com/office/drawing/2014/chart" uri="{C3380CC4-5D6E-409C-BE32-E72D297353CC}">
                <c16:uniqueId val="{0000000B-6157-4006-8DC1-E2614A22677A}"/>
              </c:ext>
            </c:extLst>
          </c:dPt>
          <c:dPt>
            <c:idx val="7"/>
            <c:invertIfNegative val="0"/>
            <c:bubble3D val="0"/>
            <c:spPr>
              <a:solidFill>
                <a:srgbClr val="663300">
                  <a:alpha val="50000"/>
                </a:srgbClr>
              </a:solidFill>
            </c:spPr>
            <c:extLst>
              <c:ext xmlns:c16="http://schemas.microsoft.com/office/drawing/2014/chart" uri="{C3380CC4-5D6E-409C-BE32-E72D297353CC}">
                <c16:uniqueId val="{0000000D-6157-4006-8DC1-E2614A22677A}"/>
              </c:ext>
            </c:extLst>
          </c:dPt>
          <c:dPt>
            <c:idx val="8"/>
            <c:invertIfNegative val="0"/>
            <c:bubble3D val="0"/>
            <c:spPr>
              <a:solidFill>
                <a:schemeClr val="bg2">
                  <a:lumMod val="75000"/>
                </a:schemeClr>
              </a:solidFill>
            </c:spPr>
            <c:extLst>
              <c:ext xmlns:c16="http://schemas.microsoft.com/office/drawing/2014/chart" uri="{C3380CC4-5D6E-409C-BE32-E72D297353CC}">
                <c16:uniqueId val="{0000000F-6157-4006-8DC1-E2614A22677A}"/>
              </c:ext>
            </c:extLst>
          </c:dPt>
          <c:dPt>
            <c:idx val="9"/>
            <c:invertIfNegative val="0"/>
            <c:bubble3D val="0"/>
            <c:spPr>
              <a:solidFill>
                <a:schemeClr val="accent2">
                  <a:lumMod val="20000"/>
                  <a:lumOff val="80000"/>
                </a:schemeClr>
              </a:solidFill>
            </c:spPr>
            <c:extLst>
              <c:ext xmlns:c16="http://schemas.microsoft.com/office/drawing/2014/chart" uri="{C3380CC4-5D6E-409C-BE32-E72D297353CC}">
                <c16:uniqueId val="{00000011-6157-4006-8DC1-E2614A22677A}"/>
              </c:ext>
            </c:extLst>
          </c:dPt>
          <c:dLbls>
            <c:spPr>
              <a:noFill/>
              <a:ln>
                <a:noFill/>
              </a:ln>
              <a:effectLst/>
            </c:spPr>
            <c:txPr>
              <a:bodyPr anchor="ctr" anchorCtr="1"/>
              <a:lstStyle/>
              <a:p>
                <a:pPr>
                  <a:defRPr sz="1400" b="1">
                    <a:solidFill>
                      <a:schemeClr val="tx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Region 1</c:v>
                </c:pt>
                <c:pt idx="1">
                  <c:v>Region 2</c:v>
                </c:pt>
                <c:pt idx="2">
                  <c:v>Region 3</c:v>
                </c:pt>
                <c:pt idx="3">
                  <c:v>Region 4</c:v>
                </c:pt>
                <c:pt idx="4">
                  <c:v>Region 5</c:v>
                </c:pt>
                <c:pt idx="5">
                  <c:v>Region 6</c:v>
                </c:pt>
                <c:pt idx="6">
                  <c:v>Region 7</c:v>
                </c:pt>
                <c:pt idx="7">
                  <c:v>Region 8</c:v>
                </c:pt>
                <c:pt idx="8">
                  <c:v>Region 9</c:v>
                </c:pt>
                <c:pt idx="9">
                  <c:v>Region 10</c:v>
                </c:pt>
              </c:strCache>
            </c:strRef>
          </c:cat>
          <c:val>
            <c:numRef>
              <c:f>Sheet1!$B$2:$B$11</c:f>
              <c:numCache>
                <c:formatCode>General</c:formatCode>
                <c:ptCount val="10"/>
                <c:pt idx="0">
                  <c:v>84</c:v>
                </c:pt>
                <c:pt idx="1">
                  <c:v>56</c:v>
                </c:pt>
                <c:pt idx="2">
                  <c:v>54</c:v>
                </c:pt>
                <c:pt idx="3">
                  <c:v>96</c:v>
                </c:pt>
                <c:pt idx="4">
                  <c:v>207</c:v>
                </c:pt>
                <c:pt idx="5">
                  <c:v>58</c:v>
                </c:pt>
                <c:pt idx="6">
                  <c:v>47</c:v>
                </c:pt>
                <c:pt idx="7">
                  <c:v>36</c:v>
                </c:pt>
                <c:pt idx="8">
                  <c:v>57</c:v>
                </c:pt>
                <c:pt idx="9">
                  <c:v>45</c:v>
                </c:pt>
              </c:numCache>
            </c:numRef>
          </c:val>
          <c:extLst>
            <c:ext xmlns:c16="http://schemas.microsoft.com/office/drawing/2014/chart" uri="{C3380CC4-5D6E-409C-BE32-E72D297353CC}">
              <c16:uniqueId val="{00000012-6157-4006-8DC1-E2614A22677A}"/>
            </c:ext>
          </c:extLst>
        </c:ser>
        <c:dLbls>
          <c:showLegendKey val="0"/>
          <c:showVal val="0"/>
          <c:showCatName val="0"/>
          <c:showSerName val="0"/>
          <c:showPercent val="0"/>
          <c:showBubbleSize val="0"/>
        </c:dLbls>
        <c:gapWidth val="75"/>
        <c:overlap val="40"/>
        <c:axId val="168573184"/>
        <c:axId val="179867648"/>
      </c:barChart>
      <c:catAx>
        <c:axId val="168573184"/>
        <c:scaling>
          <c:orientation val="minMax"/>
        </c:scaling>
        <c:delete val="0"/>
        <c:axPos val="b"/>
        <c:numFmt formatCode="General" sourceLinked="1"/>
        <c:majorTickMark val="none"/>
        <c:minorTickMark val="none"/>
        <c:tickLblPos val="nextTo"/>
        <c:txPr>
          <a:bodyPr/>
          <a:lstStyle/>
          <a:p>
            <a:pPr>
              <a:defRPr sz="1200">
                <a:solidFill>
                  <a:schemeClr val="tx2"/>
                </a:solidFill>
              </a:defRPr>
            </a:pPr>
            <a:endParaRPr lang="en-US"/>
          </a:p>
        </c:txPr>
        <c:crossAx val="179867648"/>
        <c:crosses val="autoZero"/>
        <c:auto val="1"/>
        <c:lblAlgn val="ctr"/>
        <c:lblOffset val="100"/>
        <c:noMultiLvlLbl val="0"/>
      </c:catAx>
      <c:valAx>
        <c:axId val="179867648"/>
        <c:scaling>
          <c:orientation val="minMax"/>
        </c:scaling>
        <c:delete val="0"/>
        <c:axPos val="l"/>
        <c:majorGridlines/>
        <c:title>
          <c:tx>
            <c:rich>
              <a:bodyPr rot="-5400000" vert="horz"/>
              <a:lstStyle/>
              <a:p>
                <a:pPr>
                  <a:defRPr>
                    <a:solidFill>
                      <a:schemeClr val="tx2"/>
                    </a:solidFill>
                  </a:defRPr>
                </a:pPr>
                <a:r>
                  <a:rPr lang="en-US" sz="1200">
                    <a:solidFill>
                      <a:schemeClr val="tx2"/>
                    </a:solidFill>
                  </a:rPr>
                  <a:t>Number of MRC Units</a:t>
                </a:r>
              </a:p>
            </c:rich>
          </c:tx>
          <c:layout>
            <c:manualLayout>
              <c:xMode val="edge"/>
              <c:yMode val="edge"/>
              <c:x val="8.7632795900512428E-3"/>
              <c:y val="6.620214139899179E-2"/>
            </c:manualLayout>
          </c:layout>
          <c:overlay val="0"/>
        </c:title>
        <c:numFmt formatCode="General" sourceLinked="1"/>
        <c:majorTickMark val="none"/>
        <c:minorTickMark val="none"/>
        <c:tickLblPos val="nextTo"/>
        <c:txPr>
          <a:bodyPr/>
          <a:lstStyle/>
          <a:p>
            <a:pPr>
              <a:defRPr>
                <a:solidFill>
                  <a:schemeClr val="tx2"/>
                </a:solidFill>
              </a:defRPr>
            </a:pPr>
            <a:endParaRPr lang="en-US"/>
          </a:p>
        </c:txPr>
        <c:crossAx val="168573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62340376789652"/>
          <c:y val="4.1782121703740481E-2"/>
          <c:w val="0.88637659623210341"/>
          <c:h val="0.56095138739236383"/>
        </c:manualLayout>
      </c:layout>
      <c:barChart>
        <c:barDir val="col"/>
        <c:grouping val="clustered"/>
        <c:varyColors val="1"/>
        <c:ser>
          <c:idx val="0"/>
          <c:order val="0"/>
          <c:tx>
            <c:strRef>
              <c:f>Sheet1!$B$1</c:f>
              <c:strCache>
                <c:ptCount val="1"/>
                <c:pt idx="0">
                  <c:v>MRC Volunteer Type Distribution</c:v>
                </c:pt>
              </c:strCache>
            </c:strRef>
          </c:tx>
          <c:invertIfNegative val="0"/>
          <c:dPt>
            <c:idx val="0"/>
            <c:invertIfNegative val="0"/>
            <c:bubble3D val="0"/>
            <c:spPr>
              <a:solidFill>
                <a:srgbClr val="F145CC"/>
              </a:solidFill>
              <a:ln>
                <a:noFill/>
              </a:ln>
              <a:effectLst/>
            </c:spPr>
            <c:extLst>
              <c:ext xmlns:c16="http://schemas.microsoft.com/office/drawing/2014/chart" uri="{C3380CC4-5D6E-409C-BE32-E72D297353CC}">
                <c16:uniqueId val="{00000001-7178-405A-B69A-FA66177A8DA8}"/>
              </c:ext>
            </c:extLst>
          </c:dPt>
          <c:dPt>
            <c:idx val="1"/>
            <c:invertIfNegative val="0"/>
            <c:bubble3D val="0"/>
            <c:spPr>
              <a:solidFill>
                <a:srgbClr val="7030A0"/>
              </a:solidFill>
              <a:ln>
                <a:noFill/>
              </a:ln>
              <a:effectLst/>
            </c:spPr>
            <c:extLst>
              <c:ext xmlns:c16="http://schemas.microsoft.com/office/drawing/2014/chart" uri="{C3380CC4-5D6E-409C-BE32-E72D297353CC}">
                <c16:uniqueId val="{00000003-7178-405A-B69A-FA66177A8DA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7178-405A-B69A-FA66177A8DA8}"/>
              </c:ext>
            </c:extLst>
          </c:dPt>
          <c:dPt>
            <c:idx val="3"/>
            <c:invertIfNegative val="0"/>
            <c:bubble3D val="0"/>
            <c:spPr>
              <a:solidFill>
                <a:srgbClr val="808000"/>
              </a:solidFill>
              <a:ln>
                <a:noFill/>
              </a:ln>
              <a:effectLst/>
            </c:spPr>
            <c:extLst>
              <c:ext xmlns:c16="http://schemas.microsoft.com/office/drawing/2014/chart" uri="{C3380CC4-5D6E-409C-BE32-E72D297353CC}">
                <c16:uniqueId val="{00000007-7178-405A-B69A-FA66177A8DA8}"/>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7178-405A-B69A-FA66177A8DA8}"/>
              </c:ext>
            </c:extLst>
          </c:dPt>
          <c:dPt>
            <c:idx val="5"/>
            <c:invertIfNegative val="0"/>
            <c:bubble3D val="0"/>
            <c:spPr>
              <a:solidFill>
                <a:srgbClr val="FFC000"/>
              </a:solidFill>
              <a:ln>
                <a:noFill/>
              </a:ln>
              <a:effectLst/>
            </c:spPr>
            <c:extLst>
              <c:ext xmlns:c16="http://schemas.microsoft.com/office/drawing/2014/chart" uri="{C3380CC4-5D6E-409C-BE32-E72D297353CC}">
                <c16:uniqueId val="{0000000B-7178-405A-B69A-FA66177A8DA8}"/>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7178-405A-B69A-FA66177A8DA8}"/>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F-7178-405A-B69A-FA66177A8DA8}"/>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7178-405A-B69A-FA66177A8DA8}"/>
              </c:ext>
            </c:extLst>
          </c:dPt>
          <c:dPt>
            <c:idx val="9"/>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3-7178-405A-B69A-FA66177A8DA8}"/>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7178-405A-B69A-FA66177A8DA8}"/>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7178-405A-B69A-FA66177A8DA8}"/>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8-A636-4CCE-B60E-9FEEB0E4DF1C}"/>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9-A636-4CCE-B60E-9FEEB0E4DF1C}"/>
              </c:ext>
            </c:extLst>
          </c:dPt>
          <c:dPt>
            <c:idx val="14"/>
            <c:invertIfNegative val="0"/>
            <c:bubble3D val="0"/>
            <c:spPr>
              <a:solidFill>
                <a:schemeClr val="accent3">
                  <a:lumMod val="80000"/>
                  <a:lumOff val="20000"/>
                </a:schemeClr>
              </a:solidFill>
              <a:ln>
                <a:noFill/>
              </a:ln>
              <a:effectLst/>
            </c:spPr>
            <c:extLst>
              <c:ext xmlns:c16="http://schemas.microsoft.com/office/drawing/2014/chart" uri="{C3380CC4-5D6E-409C-BE32-E72D297353CC}">
                <c16:uniqueId val="{0000001D-8FC0-4DC9-A583-AF005CF5A7E0}"/>
              </c:ext>
            </c:extLst>
          </c:dPt>
          <c:dPt>
            <c:idx val="15"/>
            <c:invertIfNegative val="0"/>
            <c:bubble3D val="0"/>
            <c:spPr>
              <a:solidFill>
                <a:schemeClr val="accent4">
                  <a:lumMod val="80000"/>
                  <a:lumOff val="20000"/>
                </a:schemeClr>
              </a:solidFill>
              <a:ln>
                <a:noFill/>
              </a:ln>
              <a:effectLst/>
            </c:spPr>
            <c:extLst>
              <c:ext xmlns:c16="http://schemas.microsoft.com/office/drawing/2014/chart" uri="{C3380CC4-5D6E-409C-BE32-E72D297353CC}">
                <c16:uniqueId val="{0000001F-8FC0-4DC9-A583-AF005CF5A7E0}"/>
              </c:ext>
            </c:extLst>
          </c:dPt>
          <c:dPt>
            <c:idx val="16"/>
            <c:invertIfNegative val="0"/>
            <c:bubble3D val="0"/>
            <c:spPr>
              <a:solidFill>
                <a:schemeClr val="accent5">
                  <a:lumMod val="80000"/>
                  <a:lumOff val="20000"/>
                </a:schemeClr>
              </a:solidFill>
              <a:ln>
                <a:noFill/>
              </a:ln>
              <a:effectLst/>
            </c:spPr>
            <c:extLst>
              <c:ext xmlns:c16="http://schemas.microsoft.com/office/drawing/2014/chart" uri="{C3380CC4-5D6E-409C-BE32-E72D297353CC}">
                <c16:uniqueId val="{00000021-8FC0-4DC9-A583-AF005CF5A7E0}"/>
              </c:ext>
            </c:extLst>
          </c:dPt>
          <c:dPt>
            <c:idx val="17"/>
            <c:invertIfNegative val="0"/>
            <c:bubble3D val="0"/>
            <c:spPr>
              <a:solidFill>
                <a:schemeClr val="accent6">
                  <a:lumMod val="80000"/>
                  <a:lumOff val="20000"/>
                </a:schemeClr>
              </a:solidFill>
              <a:ln>
                <a:noFill/>
              </a:ln>
              <a:effectLst/>
            </c:spPr>
            <c:extLst>
              <c:ext xmlns:c16="http://schemas.microsoft.com/office/drawing/2014/chart" uri="{C3380CC4-5D6E-409C-BE32-E72D297353CC}">
                <c16:uniqueId val="{00000023-8FC0-4DC9-A583-AF005CF5A7E0}"/>
              </c:ext>
            </c:extLst>
          </c:dPt>
          <c:dLbls>
            <c:dLbl>
              <c:idx val="3"/>
              <c:layout>
                <c:manualLayout>
                  <c:x val="-2.9498525073746312E-3"/>
                  <c:y val="1.0204081632653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78-405A-B69A-FA66177A8DA8}"/>
                </c:ext>
              </c:extLst>
            </c:dLbl>
            <c:dLbl>
              <c:idx val="6"/>
              <c:layout>
                <c:manualLayout>
                  <c:x val="3.6429872495446301E-3"/>
                  <c:y val="5.4644808743169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178-405A-B69A-FA66177A8DA8}"/>
                </c:ext>
              </c:extLst>
            </c:dLbl>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Dentist</c:v>
                </c:pt>
                <c:pt idx="1">
                  <c:v>EMS Professional</c:v>
                </c:pt>
                <c:pt idx="2">
                  <c:v>Mental Health Counselor/Therapist</c:v>
                </c:pt>
                <c:pt idx="3">
                  <c:v>Nurse Practitioner</c:v>
                </c:pt>
                <c:pt idx="4">
                  <c:v>Registered Nurse</c:v>
                </c:pt>
                <c:pt idx="5">
                  <c:v>Other Public Health/Medical</c:v>
                </c:pt>
                <c:pt idx="6">
                  <c:v>Pharmacist</c:v>
                </c:pt>
                <c:pt idx="7">
                  <c:v>Physician Assistant</c:v>
                </c:pt>
                <c:pt idx="8">
                  <c:v>Physician</c:v>
                </c:pt>
                <c:pt idx="9">
                  <c:v>Psychiatrist</c:v>
                </c:pt>
                <c:pt idx="10">
                  <c:v>Psychologist</c:v>
                </c:pt>
                <c:pt idx="11">
                  <c:v>Respiratory Therapist</c:v>
                </c:pt>
                <c:pt idx="12">
                  <c:v>Veterinarian</c:v>
                </c:pt>
                <c:pt idx="13">
                  <c:v>Veterinarian Technician</c:v>
                </c:pt>
                <c:pt idx="14">
                  <c:v>Acupuncturist</c:v>
                </c:pt>
                <c:pt idx="15">
                  <c:v>Chaplain</c:v>
                </c:pt>
                <c:pt idx="16">
                  <c:v>Clinical Social Worker</c:v>
                </c:pt>
                <c:pt idx="17">
                  <c:v>Licensed Practical/Vocational Nurse</c:v>
                </c:pt>
              </c:strCache>
            </c:strRef>
          </c:cat>
          <c:val>
            <c:numRef>
              <c:f>Sheet1!$B$2:$B$19</c:f>
              <c:numCache>
                <c:formatCode>#,##0</c:formatCode>
                <c:ptCount val="18"/>
                <c:pt idx="0">
                  <c:v>2812</c:v>
                </c:pt>
                <c:pt idx="1">
                  <c:v>13316</c:v>
                </c:pt>
                <c:pt idx="2">
                  <c:v>3848</c:v>
                </c:pt>
                <c:pt idx="3">
                  <c:v>6608</c:v>
                </c:pt>
                <c:pt idx="4">
                  <c:v>65911</c:v>
                </c:pt>
                <c:pt idx="5">
                  <c:v>33525</c:v>
                </c:pt>
                <c:pt idx="6">
                  <c:v>6444</c:v>
                </c:pt>
                <c:pt idx="7">
                  <c:v>3212</c:v>
                </c:pt>
                <c:pt idx="8">
                  <c:v>17431</c:v>
                </c:pt>
                <c:pt idx="9">
                  <c:v>73</c:v>
                </c:pt>
                <c:pt idx="10">
                  <c:v>1104</c:v>
                </c:pt>
                <c:pt idx="11">
                  <c:v>1214</c:v>
                </c:pt>
                <c:pt idx="12">
                  <c:v>3577</c:v>
                </c:pt>
                <c:pt idx="13">
                  <c:v>390</c:v>
                </c:pt>
                <c:pt idx="14" formatCode="General">
                  <c:v>238</c:v>
                </c:pt>
                <c:pt idx="15" formatCode="General">
                  <c:v>634</c:v>
                </c:pt>
                <c:pt idx="16" formatCode="General">
                  <c:v>2609</c:v>
                </c:pt>
                <c:pt idx="17" formatCode="General">
                  <c:v>5540</c:v>
                </c:pt>
              </c:numCache>
            </c:numRef>
          </c:val>
          <c:extLst>
            <c:ext xmlns:c16="http://schemas.microsoft.com/office/drawing/2014/chart" uri="{C3380CC4-5D6E-409C-BE32-E72D297353CC}">
              <c16:uniqueId val="{00000018-7178-405A-B69A-FA66177A8DA8}"/>
            </c:ext>
          </c:extLst>
        </c:ser>
        <c:dLbls>
          <c:showLegendKey val="0"/>
          <c:showVal val="0"/>
          <c:showCatName val="0"/>
          <c:showSerName val="0"/>
          <c:showPercent val="0"/>
          <c:showBubbleSize val="0"/>
        </c:dLbls>
        <c:gapWidth val="75"/>
        <c:overlap val="40"/>
        <c:axId val="181666944"/>
        <c:axId val="181668480"/>
      </c:barChart>
      <c:catAx>
        <c:axId val="18166694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81668480"/>
        <c:crosses val="autoZero"/>
        <c:auto val="1"/>
        <c:lblAlgn val="ctr"/>
        <c:lblOffset val="100"/>
        <c:noMultiLvlLbl val="0"/>
      </c:catAx>
      <c:valAx>
        <c:axId val="181668480"/>
        <c:scaling>
          <c:orientation val="minMax"/>
          <c:max val="75000"/>
          <c:min val="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a:solidFill>
                      <a:schemeClr val="tx2"/>
                    </a:solidFill>
                  </a:rPr>
                  <a:t>Number of Volunteers</a:t>
                </a:r>
              </a:p>
            </c:rich>
          </c:tx>
          <c:layout>
            <c:manualLayout>
              <c:xMode val="edge"/>
              <c:yMode val="edge"/>
              <c:x val="2.2584953429493899E-3"/>
              <c:y val="1.22563259689626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81666944"/>
        <c:crosses val="autoZero"/>
        <c:crossBetween val="between"/>
        <c:majorUnit val="10000"/>
        <c:minorUnit val="5000"/>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7D612-9F05-4D67-A928-AC8EF462E73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4D46FF5A-957B-44ED-82A5-DB8732A3CCD2}">
      <dgm:prSet custT="1"/>
      <dgm:spPr/>
      <dgm:t>
        <a:bodyPr/>
        <a:lstStyle/>
        <a:p>
          <a:pPr>
            <a:defRPr b="1"/>
          </a:pPr>
          <a:r>
            <a:rPr lang="en-US" sz="2400" dirty="0"/>
            <a:t>Apr. 2009</a:t>
          </a:r>
        </a:p>
      </dgm:t>
    </dgm:pt>
    <dgm:pt modelId="{9ABDAF4C-86FC-4F47-A8B4-2863D42FD92E}" type="parTrans" cxnId="{C3CCAB03-0806-407C-AD7C-561592844843}">
      <dgm:prSet/>
      <dgm:spPr/>
      <dgm:t>
        <a:bodyPr/>
        <a:lstStyle/>
        <a:p>
          <a:endParaRPr lang="en-US"/>
        </a:p>
      </dgm:t>
    </dgm:pt>
    <dgm:pt modelId="{587330A0-F143-425A-BBCD-0E49AC6A50BA}" type="sibTrans" cxnId="{C3CCAB03-0806-407C-AD7C-561592844843}">
      <dgm:prSet/>
      <dgm:spPr/>
      <dgm:t>
        <a:bodyPr/>
        <a:lstStyle/>
        <a:p>
          <a:endParaRPr lang="en-US"/>
        </a:p>
      </dgm:t>
    </dgm:pt>
    <dgm:pt modelId="{4645B3AC-A6B0-49B2-A703-3E08D7F6FF72}">
      <dgm:prSet custT="1"/>
      <dgm:spPr/>
      <dgm:t>
        <a:bodyPr/>
        <a:lstStyle/>
        <a:p>
          <a:r>
            <a:rPr lang="en-US" sz="1800" dirty="0"/>
            <a:t>Joint Memo signed between the American Red Cross (ARC) and the Medical Reserve Corps</a:t>
          </a:r>
        </a:p>
      </dgm:t>
    </dgm:pt>
    <dgm:pt modelId="{077CED2C-A17E-4B2F-8DAF-640177CD84AA}" type="parTrans" cxnId="{AD2C7B71-93EA-4636-BCF9-EB293A1FFC6B}">
      <dgm:prSet/>
      <dgm:spPr/>
      <dgm:t>
        <a:bodyPr/>
        <a:lstStyle/>
        <a:p>
          <a:endParaRPr lang="en-US"/>
        </a:p>
      </dgm:t>
    </dgm:pt>
    <dgm:pt modelId="{1496D973-1E44-4E3C-AA69-FBDE51AFC5D8}" type="sibTrans" cxnId="{AD2C7B71-93EA-4636-BCF9-EB293A1FFC6B}">
      <dgm:prSet/>
      <dgm:spPr/>
      <dgm:t>
        <a:bodyPr/>
        <a:lstStyle/>
        <a:p>
          <a:endParaRPr lang="en-US"/>
        </a:p>
      </dgm:t>
    </dgm:pt>
    <dgm:pt modelId="{C78F5E1D-7894-43E6-9884-33C230810678}">
      <dgm:prSet custT="1"/>
      <dgm:spPr/>
      <dgm:t>
        <a:bodyPr/>
        <a:lstStyle/>
        <a:p>
          <a:pPr>
            <a:defRPr b="1"/>
          </a:pPr>
          <a:r>
            <a:rPr lang="en-US" sz="2400" dirty="0"/>
            <a:t>May 2017</a:t>
          </a:r>
        </a:p>
      </dgm:t>
    </dgm:pt>
    <dgm:pt modelId="{A52F8320-8D3A-4D41-B11F-453974B69230}" type="parTrans" cxnId="{8B8EA567-9C3C-4FEC-9A9E-518808818E98}">
      <dgm:prSet/>
      <dgm:spPr/>
      <dgm:t>
        <a:bodyPr/>
        <a:lstStyle/>
        <a:p>
          <a:endParaRPr lang="en-US"/>
        </a:p>
      </dgm:t>
    </dgm:pt>
    <dgm:pt modelId="{25313724-7E4E-4C3F-BCC5-28CACD81E6AC}" type="sibTrans" cxnId="{8B8EA567-9C3C-4FEC-9A9E-518808818E98}">
      <dgm:prSet/>
      <dgm:spPr/>
      <dgm:t>
        <a:bodyPr/>
        <a:lstStyle/>
        <a:p>
          <a:endParaRPr lang="en-US"/>
        </a:p>
      </dgm:t>
    </dgm:pt>
    <dgm:pt modelId="{D6D0CE8E-7C9D-4D65-9723-1134D6FB76C2}">
      <dgm:prSet custT="1"/>
      <dgm:spPr/>
      <dgm:t>
        <a:bodyPr/>
        <a:lstStyle/>
        <a:p>
          <a:r>
            <a:rPr lang="en-US" sz="1800" dirty="0"/>
            <a:t>Letter of Agreement with an MRC/ARC Partnership Implementation Plan</a:t>
          </a:r>
        </a:p>
      </dgm:t>
    </dgm:pt>
    <dgm:pt modelId="{F94A6FE6-F8A9-4DAD-9091-025D9042AD9A}" type="parTrans" cxnId="{53DA53B4-8294-48D4-BD7D-941C1B3EFA92}">
      <dgm:prSet/>
      <dgm:spPr/>
      <dgm:t>
        <a:bodyPr/>
        <a:lstStyle/>
        <a:p>
          <a:endParaRPr lang="en-US"/>
        </a:p>
      </dgm:t>
    </dgm:pt>
    <dgm:pt modelId="{5B9144FB-3DF5-46C3-AE9C-03DDF1B7F346}" type="sibTrans" cxnId="{53DA53B4-8294-48D4-BD7D-941C1B3EFA92}">
      <dgm:prSet/>
      <dgm:spPr/>
      <dgm:t>
        <a:bodyPr/>
        <a:lstStyle/>
        <a:p>
          <a:endParaRPr lang="en-US"/>
        </a:p>
      </dgm:t>
    </dgm:pt>
    <dgm:pt modelId="{B80249C0-4AAA-4B4E-B0AA-75B13D00BB29}">
      <dgm:prSet custT="1"/>
      <dgm:spPr/>
      <dgm:t>
        <a:bodyPr/>
        <a:lstStyle/>
        <a:p>
          <a:pPr>
            <a:defRPr b="1"/>
          </a:pPr>
          <a:r>
            <a:rPr lang="en-US" sz="2400" dirty="0"/>
            <a:t>Fall 2024</a:t>
          </a:r>
        </a:p>
      </dgm:t>
    </dgm:pt>
    <dgm:pt modelId="{521EC7F8-6C27-4BF9-859B-56A6A0200B78}" type="parTrans" cxnId="{386ADFBD-059B-470F-AD92-762BEDD353B8}">
      <dgm:prSet/>
      <dgm:spPr/>
      <dgm:t>
        <a:bodyPr/>
        <a:lstStyle/>
        <a:p>
          <a:endParaRPr lang="en-US"/>
        </a:p>
      </dgm:t>
    </dgm:pt>
    <dgm:pt modelId="{1CCB8D36-59F9-4D7A-B66C-9EF0C6571653}" type="sibTrans" cxnId="{386ADFBD-059B-470F-AD92-762BEDD353B8}">
      <dgm:prSet/>
      <dgm:spPr/>
      <dgm:t>
        <a:bodyPr/>
        <a:lstStyle/>
        <a:p>
          <a:endParaRPr lang="en-US"/>
        </a:p>
      </dgm:t>
    </dgm:pt>
    <dgm:pt modelId="{F0F59904-C472-42C7-9E20-E1A1FFEAAF2B}">
      <dgm:prSet custT="1"/>
      <dgm:spPr/>
      <dgm:t>
        <a:bodyPr/>
        <a:lstStyle/>
        <a:p>
          <a:r>
            <a:rPr lang="en-US" sz="1800" dirty="0"/>
            <a:t>National Memorandum of Agreement (MOA),  including template for ARC Region – Local MRC Unit agreement, and streamlined processes to support local and large-scale disaster relief operations</a:t>
          </a:r>
        </a:p>
      </dgm:t>
      <dgm:extLst>
        <a:ext uri="{E40237B7-FDA0-4F09-8148-C483321AD2D9}">
          <dgm14:cNvPr xmlns:dgm14="http://schemas.microsoft.com/office/drawing/2010/diagram" id="0" name="" descr="This object depicts a timeline with the following information: April 2009 - Joint Memo signed between the American Red Cross (ARC) and the Medical Reserve Corps; May 2017 - Letter of Agreement with an MRC/ARC Partnership Implementation Plan; Fall 2024 - National Memorandum of Agreement (MOA),  including template for ARC Region – Local MRC Unit agreement, and streamlined processes to support local and large-scale disaster relief operations."/>
        </a:ext>
      </dgm:extLst>
    </dgm:pt>
    <dgm:pt modelId="{729A8A7B-F066-4C18-954D-6AB4050EE92B}" type="parTrans" cxnId="{C58961E3-9B2C-4A03-A4DA-30482E32D3B9}">
      <dgm:prSet/>
      <dgm:spPr/>
      <dgm:t>
        <a:bodyPr/>
        <a:lstStyle/>
        <a:p>
          <a:endParaRPr lang="en-US"/>
        </a:p>
      </dgm:t>
    </dgm:pt>
    <dgm:pt modelId="{20AD6DA4-A129-42CA-AFC5-FEB45B1B2C17}" type="sibTrans" cxnId="{C58961E3-9B2C-4A03-A4DA-30482E32D3B9}">
      <dgm:prSet/>
      <dgm:spPr/>
      <dgm:t>
        <a:bodyPr/>
        <a:lstStyle/>
        <a:p>
          <a:endParaRPr lang="en-US"/>
        </a:p>
      </dgm:t>
    </dgm:pt>
    <dgm:pt modelId="{196AE46E-B2E8-43B2-8CF5-06BE55505B74}" type="pres">
      <dgm:prSet presAssocID="{E027D612-9F05-4D67-A928-AC8EF462E731}" presName="root" presStyleCnt="0">
        <dgm:presLayoutVars>
          <dgm:chMax/>
          <dgm:chPref/>
          <dgm:animLvl val="lvl"/>
        </dgm:presLayoutVars>
      </dgm:prSet>
      <dgm:spPr/>
    </dgm:pt>
    <dgm:pt modelId="{8A9638F0-4316-4C64-9905-3CFCA2B22AAD}" type="pres">
      <dgm:prSet presAssocID="{E027D612-9F05-4D67-A928-AC8EF462E731}" presName="divider" presStyleLbl="fgAcc1" presStyleIdx="0" presStyleCnt="4"/>
      <dgm:spPr>
        <a:solidFill>
          <a:schemeClr val="lt1">
            <a:alpha val="90000"/>
            <a:hueOff val="0"/>
            <a:satOff val="0"/>
            <a:lumOff val="0"/>
            <a:alphaOff val="0"/>
          </a:schemeClr>
        </a:solidFill>
        <a:ln w="19050" cap="flat" cmpd="sng" algn="ctr">
          <a:solidFill>
            <a:srgbClr val="FFC000"/>
          </a:solidFill>
          <a:prstDash val="solid"/>
          <a:tailEnd type="triangle" w="lg" len="lg"/>
        </a:ln>
        <a:effectLst/>
      </dgm:spPr>
    </dgm:pt>
    <dgm:pt modelId="{2DED4FA4-E297-40EC-8FCF-1A27D45C4C4B}" type="pres">
      <dgm:prSet presAssocID="{E027D612-9F05-4D67-A928-AC8EF462E731}" presName="nodes" presStyleCnt="0">
        <dgm:presLayoutVars>
          <dgm:chMax/>
          <dgm:chPref/>
          <dgm:animLvl val="lvl"/>
        </dgm:presLayoutVars>
      </dgm:prSet>
      <dgm:spPr/>
    </dgm:pt>
    <dgm:pt modelId="{35851B8B-27FC-4AE5-974B-4B6E9B94CBDF}" type="pres">
      <dgm:prSet presAssocID="{4D46FF5A-957B-44ED-82A5-DB8732A3CCD2}" presName="composite" presStyleCnt="0"/>
      <dgm:spPr/>
    </dgm:pt>
    <dgm:pt modelId="{313243EE-B459-4A12-942A-D584986B79EE}" type="pres">
      <dgm:prSet presAssocID="{4D46FF5A-957B-44ED-82A5-DB8732A3CCD2}"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CE07E906-6F07-42F0-94D4-5FBCB439349F}" type="pres">
      <dgm:prSet presAssocID="{4D46FF5A-957B-44ED-82A5-DB8732A3CCD2}" presName="DropPinPlaceHolder" presStyleCnt="0"/>
      <dgm:spPr/>
    </dgm:pt>
    <dgm:pt modelId="{0D03D2A0-219D-47F7-8E38-799C5B9BFBC7}" type="pres">
      <dgm:prSet presAssocID="{4D46FF5A-957B-44ED-82A5-DB8732A3CCD2}" presName="DropPin" presStyleLbl="alignNode1" presStyleIdx="0" presStyleCnt="3"/>
      <dgm:spPr>
        <a:ln>
          <a:solidFill>
            <a:srgbClr val="002060"/>
          </a:solidFill>
        </a:ln>
      </dgm:spPr>
    </dgm:pt>
    <dgm:pt modelId="{072AC8B8-E7E0-4606-B65B-77A437499AB6}" type="pres">
      <dgm:prSet presAssocID="{4D46FF5A-957B-44ED-82A5-DB8732A3CCD2}" presName="Ellipse" presStyleLbl="fgAcc1" presStyleIdx="1" presStyleCnt="4"/>
      <dgm:spPr>
        <a:solidFill>
          <a:schemeClr val="lt1">
            <a:alpha val="90000"/>
            <a:hueOff val="0"/>
            <a:satOff val="0"/>
            <a:lumOff val="0"/>
            <a:alphaOff val="0"/>
          </a:schemeClr>
        </a:solidFill>
        <a:ln w="25400" cap="flat" cmpd="sng" algn="ctr">
          <a:solidFill>
            <a:srgbClr val="0070C0"/>
          </a:solidFill>
          <a:prstDash val="solid"/>
        </a:ln>
        <a:effectLst/>
      </dgm:spPr>
    </dgm:pt>
    <dgm:pt modelId="{17F1F0F3-0D81-473B-B412-4BDC97665965}" type="pres">
      <dgm:prSet presAssocID="{4D46FF5A-957B-44ED-82A5-DB8732A3CCD2}" presName="L2TextContainer" presStyleLbl="revTx" presStyleIdx="0" presStyleCnt="6">
        <dgm:presLayoutVars>
          <dgm:bulletEnabled val="1"/>
        </dgm:presLayoutVars>
      </dgm:prSet>
      <dgm:spPr/>
    </dgm:pt>
    <dgm:pt modelId="{B92CBAAF-FB69-4528-AEE3-96A2E6676600}" type="pres">
      <dgm:prSet presAssocID="{4D46FF5A-957B-44ED-82A5-DB8732A3CCD2}" presName="L1TextContainer" presStyleLbl="revTx" presStyleIdx="1" presStyleCnt="6">
        <dgm:presLayoutVars>
          <dgm:chMax val="1"/>
          <dgm:chPref val="1"/>
          <dgm:bulletEnabled val="1"/>
        </dgm:presLayoutVars>
      </dgm:prSet>
      <dgm:spPr/>
    </dgm:pt>
    <dgm:pt modelId="{7932C3EB-528D-4A0A-A7ED-4EAC188E6799}" type="pres">
      <dgm:prSet presAssocID="{4D46FF5A-957B-44ED-82A5-DB8732A3CCD2}" presName="ConnectLine" presStyleLbl="sibTrans1D1" presStyleIdx="0" presStyleCnt="3"/>
      <dgm:spPr>
        <a:noFill/>
        <a:ln w="12700" cap="flat" cmpd="sng" algn="ctr">
          <a:solidFill>
            <a:srgbClr val="0070C0"/>
          </a:solidFill>
          <a:prstDash val="dash"/>
        </a:ln>
        <a:effectLst/>
      </dgm:spPr>
    </dgm:pt>
    <dgm:pt modelId="{AAB7F485-2033-4917-A9E3-8E11E7E73AAD}" type="pres">
      <dgm:prSet presAssocID="{4D46FF5A-957B-44ED-82A5-DB8732A3CCD2}" presName="EmptyPlaceHolder" presStyleCnt="0"/>
      <dgm:spPr/>
    </dgm:pt>
    <dgm:pt modelId="{18715E3E-893A-41A3-B54D-B65A8B7EDF2E}" type="pres">
      <dgm:prSet presAssocID="{587330A0-F143-425A-BBCD-0E49AC6A50BA}" presName="spaceBetweenRectangles" presStyleCnt="0"/>
      <dgm:spPr/>
    </dgm:pt>
    <dgm:pt modelId="{24FE8237-B453-465F-B969-1EAB807CCF8B}" type="pres">
      <dgm:prSet presAssocID="{C78F5E1D-7894-43E6-9884-33C230810678}" presName="composite" presStyleCnt="0"/>
      <dgm:spPr/>
    </dgm:pt>
    <dgm:pt modelId="{5651E1AF-57EA-44A3-A85E-31BBC960A7C0}" type="pres">
      <dgm:prSet presAssocID="{C78F5E1D-7894-43E6-9884-33C230810678}" presName="ConnectorPoint" presStyleLbl="lnNode1" presStyleIdx="1" presStyleCnt="3"/>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ln>
        <a:effectLst/>
      </dgm:spPr>
    </dgm:pt>
    <dgm:pt modelId="{5FA7FDC5-8030-49FA-851E-9EE90AB236D8}" type="pres">
      <dgm:prSet presAssocID="{C78F5E1D-7894-43E6-9884-33C230810678}" presName="DropPinPlaceHolder" presStyleCnt="0"/>
      <dgm:spPr/>
    </dgm:pt>
    <dgm:pt modelId="{D82D3A6B-F713-43C5-BC81-6A0BFA72700E}" type="pres">
      <dgm:prSet presAssocID="{C78F5E1D-7894-43E6-9884-33C230810678}" presName="DropPin" presStyleLbl="alignNode1" presStyleIdx="1" presStyleCnt="3"/>
      <dgm:spPr>
        <a:ln>
          <a:solidFill>
            <a:srgbClr val="00B050"/>
          </a:solidFill>
        </a:ln>
      </dgm:spPr>
    </dgm:pt>
    <dgm:pt modelId="{5F0C2925-3242-4E8F-BEB9-3BFE88C5AD0A}" type="pres">
      <dgm:prSet presAssocID="{C78F5E1D-7894-43E6-9884-33C230810678}" presName="Ellipse" presStyleLbl="fgAcc1" presStyleIdx="2" presStyleCnt="4"/>
      <dgm:spPr>
        <a:solidFill>
          <a:schemeClr val="lt1">
            <a:alpha val="90000"/>
            <a:hueOff val="0"/>
            <a:satOff val="0"/>
            <a:lumOff val="0"/>
            <a:alphaOff val="0"/>
          </a:schemeClr>
        </a:solidFill>
        <a:ln w="25400" cap="flat" cmpd="sng" algn="ctr">
          <a:solidFill>
            <a:srgbClr val="00B050"/>
          </a:solidFill>
          <a:prstDash val="solid"/>
        </a:ln>
        <a:effectLst/>
      </dgm:spPr>
    </dgm:pt>
    <dgm:pt modelId="{893F126A-85FD-4944-94CE-095D94499718}" type="pres">
      <dgm:prSet presAssocID="{C78F5E1D-7894-43E6-9884-33C230810678}" presName="L2TextContainer" presStyleLbl="revTx" presStyleIdx="2" presStyleCnt="6">
        <dgm:presLayoutVars>
          <dgm:bulletEnabled val="1"/>
        </dgm:presLayoutVars>
      </dgm:prSet>
      <dgm:spPr/>
    </dgm:pt>
    <dgm:pt modelId="{6CD22C09-5B4E-4C4C-B39F-C451DCFED03D}" type="pres">
      <dgm:prSet presAssocID="{C78F5E1D-7894-43E6-9884-33C230810678}" presName="L1TextContainer" presStyleLbl="revTx" presStyleIdx="3" presStyleCnt="6">
        <dgm:presLayoutVars>
          <dgm:chMax val="1"/>
          <dgm:chPref val="1"/>
          <dgm:bulletEnabled val="1"/>
        </dgm:presLayoutVars>
      </dgm:prSet>
      <dgm:spPr/>
    </dgm:pt>
    <dgm:pt modelId="{7049366B-0242-4487-9E31-37F14210840B}" type="pres">
      <dgm:prSet presAssocID="{C78F5E1D-7894-43E6-9884-33C230810678}" presName="ConnectLine" presStyleLbl="sibTrans1D1" presStyleIdx="1" presStyleCnt="3"/>
      <dgm:spPr>
        <a:noFill/>
        <a:ln w="12700" cap="flat" cmpd="sng" algn="ctr">
          <a:solidFill>
            <a:srgbClr val="70AD47"/>
          </a:solidFill>
          <a:prstDash val="dash"/>
        </a:ln>
        <a:effectLst/>
      </dgm:spPr>
    </dgm:pt>
    <dgm:pt modelId="{5F446EFF-5351-4F9D-AC8F-F98E585DD604}" type="pres">
      <dgm:prSet presAssocID="{C78F5E1D-7894-43E6-9884-33C230810678}" presName="EmptyPlaceHolder" presStyleCnt="0"/>
      <dgm:spPr/>
    </dgm:pt>
    <dgm:pt modelId="{7467B1B4-4437-4359-ADFD-B15FE46C36E7}" type="pres">
      <dgm:prSet presAssocID="{25313724-7E4E-4C3F-BCC5-28CACD81E6AC}" presName="spaceBetweenRectangles" presStyleCnt="0"/>
      <dgm:spPr/>
    </dgm:pt>
    <dgm:pt modelId="{49E584EF-43B5-4AD3-9A4C-83A76B76B638}" type="pres">
      <dgm:prSet presAssocID="{B80249C0-4AAA-4B4E-B0AA-75B13D00BB29}" presName="composite" presStyleCnt="0"/>
      <dgm:spPr/>
    </dgm:pt>
    <dgm:pt modelId="{B09D80BF-3C84-4A84-9595-81C0F7F76014}" type="pres">
      <dgm:prSet presAssocID="{B80249C0-4AAA-4B4E-B0AA-75B13D00BB29}" presName="ConnectorPoint" presStyleLbl="lnNode1" presStyleIdx="2" presStyleCnt="3"/>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ln>
        <a:effectLst/>
      </dgm:spPr>
    </dgm:pt>
    <dgm:pt modelId="{32D8A6B2-919E-4F2A-B37F-98A61B0708AE}" type="pres">
      <dgm:prSet presAssocID="{B80249C0-4AAA-4B4E-B0AA-75B13D00BB29}" presName="DropPinPlaceHolder" presStyleCnt="0"/>
      <dgm:spPr/>
    </dgm:pt>
    <dgm:pt modelId="{39749472-C6CF-4F64-9771-B1D15CB51776}" type="pres">
      <dgm:prSet presAssocID="{B80249C0-4AAA-4B4E-B0AA-75B13D00BB29}" presName="DropPin" presStyleLbl="alignNode1" presStyleIdx="2" presStyleCnt="3"/>
      <dgm:spPr>
        <a:ln>
          <a:solidFill>
            <a:srgbClr val="FF0000"/>
          </a:solidFill>
        </a:ln>
      </dgm:spPr>
    </dgm:pt>
    <dgm:pt modelId="{B927205F-D1BC-40FA-96E6-06214A59C6E3}" type="pres">
      <dgm:prSet presAssocID="{B80249C0-4AAA-4B4E-B0AA-75B13D00BB29}" presName="Ellipse" presStyleLbl="fgAcc1" presStyleIdx="3" presStyleCnt="4"/>
      <dgm:spPr>
        <a:solidFill>
          <a:schemeClr val="lt1">
            <a:alpha val="90000"/>
            <a:hueOff val="0"/>
            <a:satOff val="0"/>
            <a:lumOff val="0"/>
            <a:alphaOff val="0"/>
          </a:schemeClr>
        </a:solidFill>
        <a:ln w="25400" cap="flat" cmpd="sng" algn="ctr">
          <a:solidFill>
            <a:srgbClr val="FF0000"/>
          </a:solidFill>
          <a:prstDash val="solid"/>
        </a:ln>
        <a:effectLst/>
      </dgm:spPr>
    </dgm:pt>
    <dgm:pt modelId="{522C5DE5-366F-4183-BCB6-2448FBB7CB38}" type="pres">
      <dgm:prSet presAssocID="{B80249C0-4AAA-4B4E-B0AA-75B13D00BB29}" presName="L2TextContainer" presStyleLbl="revTx" presStyleIdx="4" presStyleCnt="6">
        <dgm:presLayoutVars>
          <dgm:bulletEnabled val="1"/>
        </dgm:presLayoutVars>
      </dgm:prSet>
      <dgm:spPr/>
    </dgm:pt>
    <dgm:pt modelId="{A51CB6CC-C88E-49A2-BF73-B49E76789742}" type="pres">
      <dgm:prSet presAssocID="{B80249C0-4AAA-4B4E-B0AA-75B13D00BB29}" presName="L1TextContainer" presStyleLbl="revTx" presStyleIdx="5" presStyleCnt="6" custLinFactNeighborX="870" custLinFactNeighborY="-16377">
        <dgm:presLayoutVars>
          <dgm:chMax val="1"/>
          <dgm:chPref val="1"/>
          <dgm:bulletEnabled val="1"/>
        </dgm:presLayoutVars>
      </dgm:prSet>
      <dgm:spPr/>
    </dgm:pt>
    <dgm:pt modelId="{62B5B5F6-5EA6-48EB-9517-01AE25567482}" type="pres">
      <dgm:prSet presAssocID="{B80249C0-4AAA-4B4E-B0AA-75B13D00BB29}" presName="ConnectLine" presStyleLbl="sibTrans1D1" presStyleIdx="2" presStyleCnt="3"/>
      <dgm:spPr>
        <a:noFill/>
        <a:ln w="12700" cap="flat" cmpd="sng" algn="ctr">
          <a:solidFill>
            <a:srgbClr val="C00000"/>
          </a:solidFill>
          <a:prstDash val="dash"/>
        </a:ln>
        <a:effectLst/>
      </dgm:spPr>
    </dgm:pt>
    <dgm:pt modelId="{8AACE20B-87B6-4804-861D-098C36AE5D85}" type="pres">
      <dgm:prSet presAssocID="{B80249C0-4AAA-4B4E-B0AA-75B13D00BB29}" presName="EmptyPlaceHolder" presStyleCnt="0"/>
      <dgm:spPr/>
    </dgm:pt>
  </dgm:ptLst>
  <dgm:cxnLst>
    <dgm:cxn modelId="{C3CCAB03-0806-407C-AD7C-561592844843}" srcId="{E027D612-9F05-4D67-A928-AC8EF462E731}" destId="{4D46FF5A-957B-44ED-82A5-DB8732A3CCD2}" srcOrd="0" destOrd="0" parTransId="{9ABDAF4C-86FC-4F47-A8B4-2863D42FD92E}" sibTransId="{587330A0-F143-425A-BBCD-0E49AC6A50BA}"/>
    <dgm:cxn modelId="{C554B704-2ADF-4F6F-A37F-5CF908206157}" type="presOf" srcId="{B80249C0-4AAA-4B4E-B0AA-75B13D00BB29}" destId="{A51CB6CC-C88E-49A2-BF73-B49E76789742}" srcOrd="0" destOrd="0" presId="urn:microsoft.com/office/officeart/2017/3/layout/DropPinTimeline"/>
    <dgm:cxn modelId="{72D6C82B-754F-472D-96D3-64CEF0A531BE}" type="presOf" srcId="{F0F59904-C472-42C7-9E20-E1A1FFEAAF2B}" destId="{522C5DE5-366F-4183-BCB6-2448FBB7CB38}" srcOrd="0" destOrd="0" presId="urn:microsoft.com/office/officeart/2017/3/layout/DropPinTimeline"/>
    <dgm:cxn modelId="{8B8EA567-9C3C-4FEC-9A9E-518808818E98}" srcId="{E027D612-9F05-4D67-A928-AC8EF462E731}" destId="{C78F5E1D-7894-43E6-9884-33C230810678}" srcOrd="1" destOrd="0" parTransId="{A52F8320-8D3A-4D41-B11F-453974B69230}" sibTransId="{25313724-7E4E-4C3F-BCC5-28CACD81E6AC}"/>
    <dgm:cxn modelId="{AD2C7B71-93EA-4636-BCF9-EB293A1FFC6B}" srcId="{4D46FF5A-957B-44ED-82A5-DB8732A3CCD2}" destId="{4645B3AC-A6B0-49B2-A703-3E08D7F6FF72}" srcOrd="0" destOrd="0" parTransId="{077CED2C-A17E-4B2F-8DAF-640177CD84AA}" sibTransId="{1496D973-1E44-4E3C-AA69-FBDE51AFC5D8}"/>
    <dgm:cxn modelId="{E86CAC72-05FD-40B3-991E-7477A23DF74E}" type="presOf" srcId="{D6D0CE8E-7C9D-4D65-9723-1134D6FB76C2}" destId="{893F126A-85FD-4944-94CE-095D94499718}" srcOrd="0" destOrd="0" presId="urn:microsoft.com/office/officeart/2017/3/layout/DropPinTimeline"/>
    <dgm:cxn modelId="{B16621A6-C886-44F8-A9DA-9AC6D0C24D50}" type="presOf" srcId="{C78F5E1D-7894-43E6-9884-33C230810678}" destId="{6CD22C09-5B4E-4C4C-B39F-C451DCFED03D}" srcOrd="0" destOrd="0" presId="urn:microsoft.com/office/officeart/2017/3/layout/DropPinTimeline"/>
    <dgm:cxn modelId="{53DA53B4-8294-48D4-BD7D-941C1B3EFA92}" srcId="{C78F5E1D-7894-43E6-9884-33C230810678}" destId="{D6D0CE8E-7C9D-4D65-9723-1134D6FB76C2}" srcOrd="0" destOrd="0" parTransId="{F94A6FE6-F8A9-4DAD-9091-025D9042AD9A}" sibTransId="{5B9144FB-3DF5-46C3-AE9C-03DDF1B7F346}"/>
    <dgm:cxn modelId="{386ADFBD-059B-470F-AD92-762BEDD353B8}" srcId="{E027D612-9F05-4D67-A928-AC8EF462E731}" destId="{B80249C0-4AAA-4B4E-B0AA-75B13D00BB29}" srcOrd="2" destOrd="0" parTransId="{521EC7F8-6C27-4BF9-859B-56A6A0200B78}" sibTransId="{1CCB8D36-59F9-4D7A-B66C-9EF0C6571653}"/>
    <dgm:cxn modelId="{110FF3C5-38F3-44A0-B527-A6B2FAB1E0E8}" type="presOf" srcId="{4D46FF5A-957B-44ED-82A5-DB8732A3CCD2}" destId="{B92CBAAF-FB69-4528-AEE3-96A2E6676600}" srcOrd="0" destOrd="0" presId="urn:microsoft.com/office/officeart/2017/3/layout/DropPinTimeline"/>
    <dgm:cxn modelId="{E509A6E2-55D6-4668-99AD-A0A9D11C72C7}" type="presOf" srcId="{4645B3AC-A6B0-49B2-A703-3E08D7F6FF72}" destId="{17F1F0F3-0D81-473B-B412-4BDC97665965}" srcOrd="0" destOrd="0" presId="urn:microsoft.com/office/officeart/2017/3/layout/DropPinTimeline"/>
    <dgm:cxn modelId="{C58961E3-9B2C-4A03-A4DA-30482E32D3B9}" srcId="{B80249C0-4AAA-4B4E-B0AA-75B13D00BB29}" destId="{F0F59904-C472-42C7-9E20-E1A1FFEAAF2B}" srcOrd="0" destOrd="0" parTransId="{729A8A7B-F066-4C18-954D-6AB4050EE92B}" sibTransId="{20AD6DA4-A129-42CA-AFC5-FEB45B1B2C17}"/>
    <dgm:cxn modelId="{35AE0CFE-B3AC-4537-A6E8-7D79682C4CD9}" type="presOf" srcId="{E027D612-9F05-4D67-A928-AC8EF462E731}" destId="{196AE46E-B2E8-43B2-8CF5-06BE55505B74}" srcOrd="0" destOrd="0" presId="urn:microsoft.com/office/officeart/2017/3/layout/DropPinTimeline"/>
    <dgm:cxn modelId="{7AF38190-043F-48FB-8CF7-2C840BF3999E}" type="presParOf" srcId="{196AE46E-B2E8-43B2-8CF5-06BE55505B74}" destId="{8A9638F0-4316-4C64-9905-3CFCA2B22AAD}" srcOrd="0" destOrd="0" presId="urn:microsoft.com/office/officeart/2017/3/layout/DropPinTimeline"/>
    <dgm:cxn modelId="{3AC261AE-4AB7-490C-B137-37209C7501A4}" type="presParOf" srcId="{196AE46E-B2E8-43B2-8CF5-06BE55505B74}" destId="{2DED4FA4-E297-40EC-8FCF-1A27D45C4C4B}" srcOrd="1" destOrd="0" presId="urn:microsoft.com/office/officeart/2017/3/layout/DropPinTimeline"/>
    <dgm:cxn modelId="{4D809BD4-AAD5-4015-A67F-1FACA48E05F9}" type="presParOf" srcId="{2DED4FA4-E297-40EC-8FCF-1A27D45C4C4B}" destId="{35851B8B-27FC-4AE5-974B-4B6E9B94CBDF}" srcOrd="0" destOrd="0" presId="urn:microsoft.com/office/officeart/2017/3/layout/DropPinTimeline"/>
    <dgm:cxn modelId="{B2690258-0EC5-49CC-9BC3-E51C22292348}" type="presParOf" srcId="{35851B8B-27FC-4AE5-974B-4B6E9B94CBDF}" destId="{313243EE-B459-4A12-942A-D584986B79EE}" srcOrd="0" destOrd="0" presId="urn:microsoft.com/office/officeart/2017/3/layout/DropPinTimeline"/>
    <dgm:cxn modelId="{33E2FD92-33A3-4C06-AFFB-316A3FF00A3E}" type="presParOf" srcId="{35851B8B-27FC-4AE5-974B-4B6E9B94CBDF}" destId="{CE07E906-6F07-42F0-94D4-5FBCB439349F}" srcOrd="1" destOrd="0" presId="urn:microsoft.com/office/officeart/2017/3/layout/DropPinTimeline"/>
    <dgm:cxn modelId="{B4D6942F-9002-4C4C-9C3F-2E50E78097E1}" type="presParOf" srcId="{CE07E906-6F07-42F0-94D4-5FBCB439349F}" destId="{0D03D2A0-219D-47F7-8E38-799C5B9BFBC7}" srcOrd="0" destOrd="0" presId="urn:microsoft.com/office/officeart/2017/3/layout/DropPinTimeline"/>
    <dgm:cxn modelId="{4CDC4A80-9DAE-4FD2-9001-2E9AEB4A464F}" type="presParOf" srcId="{CE07E906-6F07-42F0-94D4-5FBCB439349F}" destId="{072AC8B8-E7E0-4606-B65B-77A437499AB6}" srcOrd="1" destOrd="0" presId="urn:microsoft.com/office/officeart/2017/3/layout/DropPinTimeline"/>
    <dgm:cxn modelId="{BEBACDA6-1BC3-497E-B295-16B1CD75B2AB}" type="presParOf" srcId="{35851B8B-27FC-4AE5-974B-4B6E9B94CBDF}" destId="{17F1F0F3-0D81-473B-B412-4BDC97665965}" srcOrd="2" destOrd="0" presId="urn:microsoft.com/office/officeart/2017/3/layout/DropPinTimeline"/>
    <dgm:cxn modelId="{DA352719-6173-44B3-9418-A94653D740DF}" type="presParOf" srcId="{35851B8B-27FC-4AE5-974B-4B6E9B94CBDF}" destId="{B92CBAAF-FB69-4528-AEE3-96A2E6676600}" srcOrd="3" destOrd="0" presId="urn:microsoft.com/office/officeart/2017/3/layout/DropPinTimeline"/>
    <dgm:cxn modelId="{56179FE6-CBDE-428D-8632-3E818E93AFB2}" type="presParOf" srcId="{35851B8B-27FC-4AE5-974B-4B6E9B94CBDF}" destId="{7932C3EB-528D-4A0A-A7ED-4EAC188E6799}" srcOrd="4" destOrd="0" presId="urn:microsoft.com/office/officeart/2017/3/layout/DropPinTimeline"/>
    <dgm:cxn modelId="{7CB6D09D-75E7-4B96-95E5-AEB80CEED3D2}" type="presParOf" srcId="{35851B8B-27FC-4AE5-974B-4B6E9B94CBDF}" destId="{AAB7F485-2033-4917-A9E3-8E11E7E73AAD}" srcOrd="5" destOrd="0" presId="urn:microsoft.com/office/officeart/2017/3/layout/DropPinTimeline"/>
    <dgm:cxn modelId="{A71660B8-A457-4D73-9E00-796FC6A31D28}" type="presParOf" srcId="{2DED4FA4-E297-40EC-8FCF-1A27D45C4C4B}" destId="{18715E3E-893A-41A3-B54D-B65A8B7EDF2E}" srcOrd="1" destOrd="0" presId="urn:microsoft.com/office/officeart/2017/3/layout/DropPinTimeline"/>
    <dgm:cxn modelId="{9DB68A59-3400-4787-BB9F-4352051A883D}" type="presParOf" srcId="{2DED4FA4-E297-40EC-8FCF-1A27D45C4C4B}" destId="{24FE8237-B453-465F-B969-1EAB807CCF8B}" srcOrd="2" destOrd="0" presId="urn:microsoft.com/office/officeart/2017/3/layout/DropPinTimeline"/>
    <dgm:cxn modelId="{4CD967C9-1AC1-4B77-BCDE-B3B1497FD7FC}" type="presParOf" srcId="{24FE8237-B453-465F-B969-1EAB807CCF8B}" destId="{5651E1AF-57EA-44A3-A85E-31BBC960A7C0}" srcOrd="0" destOrd="0" presId="urn:microsoft.com/office/officeart/2017/3/layout/DropPinTimeline"/>
    <dgm:cxn modelId="{467CB7A6-14AC-4A5D-9872-73D1AC8E0D59}" type="presParOf" srcId="{24FE8237-B453-465F-B969-1EAB807CCF8B}" destId="{5FA7FDC5-8030-49FA-851E-9EE90AB236D8}" srcOrd="1" destOrd="0" presId="urn:microsoft.com/office/officeart/2017/3/layout/DropPinTimeline"/>
    <dgm:cxn modelId="{5D3B4300-0E2D-469F-ACCA-F61EAFAFE89B}" type="presParOf" srcId="{5FA7FDC5-8030-49FA-851E-9EE90AB236D8}" destId="{D82D3A6B-F713-43C5-BC81-6A0BFA72700E}" srcOrd="0" destOrd="0" presId="urn:microsoft.com/office/officeart/2017/3/layout/DropPinTimeline"/>
    <dgm:cxn modelId="{4FEBA67B-CC8C-44F8-8D57-80A23E19C537}" type="presParOf" srcId="{5FA7FDC5-8030-49FA-851E-9EE90AB236D8}" destId="{5F0C2925-3242-4E8F-BEB9-3BFE88C5AD0A}" srcOrd="1" destOrd="0" presId="urn:microsoft.com/office/officeart/2017/3/layout/DropPinTimeline"/>
    <dgm:cxn modelId="{8A2800C7-DF2F-452F-A7F8-4F6FE29816BF}" type="presParOf" srcId="{24FE8237-B453-465F-B969-1EAB807CCF8B}" destId="{893F126A-85FD-4944-94CE-095D94499718}" srcOrd="2" destOrd="0" presId="urn:microsoft.com/office/officeart/2017/3/layout/DropPinTimeline"/>
    <dgm:cxn modelId="{AF78EF56-659B-44D8-A433-B303DF54739B}" type="presParOf" srcId="{24FE8237-B453-465F-B969-1EAB807CCF8B}" destId="{6CD22C09-5B4E-4C4C-B39F-C451DCFED03D}" srcOrd="3" destOrd="0" presId="urn:microsoft.com/office/officeart/2017/3/layout/DropPinTimeline"/>
    <dgm:cxn modelId="{103A8681-FF48-4844-AB46-0D6B6E20DAB1}" type="presParOf" srcId="{24FE8237-B453-465F-B969-1EAB807CCF8B}" destId="{7049366B-0242-4487-9E31-37F14210840B}" srcOrd="4" destOrd="0" presId="urn:microsoft.com/office/officeart/2017/3/layout/DropPinTimeline"/>
    <dgm:cxn modelId="{254A2140-EAEA-4746-BC27-89E9A32B705D}" type="presParOf" srcId="{24FE8237-B453-465F-B969-1EAB807CCF8B}" destId="{5F446EFF-5351-4F9D-AC8F-F98E585DD604}" srcOrd="5" destOrd="0" presId="urn:microsoft.com/office/officeart/2017/3/layout/DropPinTimeline"/>
    <dgm:cxn modelId="{0A84DA98-665E-43A7-8FE5-87A2765E872A}" type="presParOf" srcId="{2DED4FA4-E297-40EC-8FCF-1A27D45C4C4B}" destId="{7467B1B4-4437-4359-ADFD-B15FE46C36E7}" srcOrd="3" destOrd="0" presId="urn:microsoft.com/office/officeart/2017/3/layout/DropPinTimeline"/>
    <dgm:cxn modelId="{EB7A5CCA-C659-4056-B4E4-B917F37297FC}" type="presParOf" srcId="{2DED4FA4-E297-40EC-8FCF-1A27D45C4C4B}" destId="{49E584EF-43B5-4AD3-9A4C-83A76B76B638}" srcOrd="4" destOrd="0" presId="urn:microsoft.com/office/officeart/2017/3/layout/DropPinTimeline"/>
    <dgm:cxn modelId="{0C69A2B3-0D96-4A1E-A1A2-F63798D31BF4}" type="presParOf" srcId="{49E584EF-43B5-4AD3-9A4C-83A76B76B638}" destId="{B09D80BF-3C84-4A84-9595-81C0F7F76014}" srcOrd="0" destOrd="0" presId="urn:microsoft.com/office/officeart/2017/3/layout/DropPinTimeline"/>
    <dgm:cxn modelId="{59DE1D9C-0280-4F81-8174-699402693970}" type="presParOf" srcId="{49E584EF-43B5-4AD3-9A4C-83A76B76B638}" destId="{32D8A6B2-919E-4F2A-B37F-98A61B0708AE}" srcOrd="1" destOrd="0" presId="urn:microsoft.com/office/officeart/2017/3/layout/DropPinTimeline"/>
    <dgm:cxn modelId="{2AFBB25E-DCDF-429E-BA93-1E2EE967996E}" type="presParOf" srcId="{32D8A6B2-919E-4F2A-B37F-98A61B0708AE}" destId="{39749472-C6CF-4F64-9771-B1D15CB51776}" srcOrd="0" destOrd="0" presId="urn:microsoft.com/office/officeart/2017/3/layout/DropPinTimeline"/>
    <dgm:cxn modelId="{B0563EB5-C782-435C-9782-FBDD30B9D36A}" type="presParOf" srcId="{32D8A6B2-919E-4F2A-B37F-98A61B0708AE}" destId="{B927205F-D1BC-40FA-96E6-06214A59C6E3}" srcOrd="1" destOrd="0" presId="urn:microsoft.com/office/officeart/2017/3/layout/DropPinTimeline"/>
    <dgm:cxn modelId="{127A8E33-4980-438A-8ADF-38D2CBD2EB8C}" type="presParOf" srcId="{49E584EF-43B5-4AD3-9A4C-83A76B76B638}" destId="{522C5DE5-366F-4183-BCB6-2448FBB7CB38}" srcOrd="2" destOrd="0" presId="urn:microsoft.com/office/officeart/2017/3/layout/DropPinTimeline"/>
    <dgm:cxn modelId="{6AC5691C-63F2-4E9B-815D-3AE24627BE4F}" type="presParOf" srcId="{49E584EF-43B5-4AD3-9A4C-83A76B76B638}" destId="{A51CB6CC-C88E-49A2-BF73-B49E76789742}" srcOrd="3" destOrd="0" presId="urn:microsoft.com/office/officeart/2017/3/layout/DropPinTimeline"/>
    <dgm:cxn modelId="{878D101A-12ED-46A7-8076-3341C67E91D2}" type="presParOf" srcId="{49E584EF-43B5-4AD3-9A4C-83A76B76B638}" destId="{62B5B5F6-5EA6-48EB-9517-01AE25567482}" srcOrd="4" destOrd="0" presId="urn:microsoft.com/office/officeart/2017/3/layout/DropPinTimeline"/>
    <dgm:cxn modelId="{0826173A-5C2D-4AFF-9041-A779F1259823}" type="presParOf" srcId="{49E584EF-43B5-4AD3-9A4C-83A76B76B638}" destId="{8AACE20B-87B6-4804-861D-098C36AE5D85}"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9DAFF-FC50-4D8B-811F-F587F485EA1E}"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EA4FA77-33C3-477E-82F4-02DD343B0EBA}">
      <dgm:prSet/>
      <dgm:spPr>
        <a:solidFill>
          <a:schemeClr val="accent2">
            <a:lumMod val="20000"/>
            <a:lumOff val="80000"/>
          </a:schemeClr>
        </a:solidFill>
      </dgm:spPr>
      <dgm:t>
        <a:bodyPr/>
        <a:lstStyle/>
        <a:p>
          <a:r>
            <a:rPr lang="en-US" b="0" i="0" dirty="0">
              <a:solidFill>
                <a:schemeClr val="tx1"/>
              </a:solidFill>
            </a:rPr>
            <a:t>Emergency planning is required</a:t>
          </a:r>
          <a:endParaRPr lang="en-US" dirty="0">
            <a:solidFill>
              <a:schemeClr val="tx1"/>
            </a:solidFill>
          </a:endParaRPr>
        </a:p>
      </dgm:t>
    </dgm:pt>
    <dgm:pt modelId="{EDE4E65E-651B-4F16-BD96-CFEA70C4C83E}" type="parTrans" cxnId="{80F520D4-5D82-47F5-A967-DC05ECF2B7D6}">
      <dgm:prSet/>
      <dgm:spPr/>
      <dgm:t>
        <a:bodyPr/>
        <a:lstStyle/>
        <a:p>
          <a:endParaRPr lang="en-US"/>
        </a:p>
      </dgm:t>
    </dgm:pt>
    <dgm:pt modelId="{3BBFA66D-42B6-4C18-A501-2FC906882E94}" type="sibTrans" cxnId="{80F520D4-5D82-47F5-A967-DC05ECF2B7D6}">
      <dgm:prSet/>
      <dgm:spPr/>
      <dgm:t>
        <a:bodyPr/>
        <a:lstStyle/>
        <a:p>
          <a:endParaRPr lang="en-US"/>
        </a:p>
      </dgm:t>
    </dgm:pt>
    <dgm:pt modelId="{76FAAB90-D2DF-44BA-8FB7-CFCE009EBA95}">
      <dgm:prSet/>
      <dgm:spPr>
        <a:solidFill>
          <a:schemeClr val="accent2">
            <a:lumMod val="20000"/>
            <a:lumOff val="80000"/>
          </a:schemeClr>
        </a:solidFill>
      </dgm:spPr>
      <dgm:t>
        <a:bodyPr/>
        <a:lstStyle/>
        <a:p>
          <a:r>
            <a:rPr lang="en-US" b="0" i="0" dirty="0">
              <a:solidFill>
                <a:schemeClr val="tx1"/>
              </a:solidFill>
            </a:rPr>
            <a:t>Coordination is mandatory</a:t>
          </a:r>
          <a:endParaRPr lang="en-US" dirty="0">
            <a:solidFill>
              <a:schemeClr val="tx1"/>
            </a:solidFill>
          </a:endParaRPr>
        </a:p>
      </dgm:t>
    </dgm:pt>
    <dgm:pt modelId="{859BF2F3-3365-4E10-B2E0-9F8932B3BA28}" type="parTrans" cxnId="{64DCAB2F-8841-42FE-B8C6-FE7B5F5EF072}">
      <dgm:prSet/>
      <dgm:spPr/>
      <dgm:t>
        <a:bodyPr/>
        <a:lstStyle/>
        <a:p>
          <a:endParaRPr lang="en-US"/>
        </a:p>
      </dgm:t>
    </dgm:pt>
    <dgm:pt modelId="{34B17C1C-2FB3-4105-AFB7-A495E221E5AB}" type="sibTrans" cxnId="{64DCAB2F-8841-42FE-B8C6-FE7B5F5EF072}">
      <dgm:prSet/>
      <dgm:spPr/>
      <dgm:t>
        <a:bodyPr/>
        <a:lstStyle/>
        <a:p>
          <a:endParaRPr lang="en-US"/>
        </a:p>
      </dgm:t>
    </dgm:pt>
    <dgm:pt modelId="{A6071E5A-FEF1-4CD9-82CE-04E3556E0033}">
      <dgm:prSet/>
      <dgm:spPr>
        <a:solidFill>
          <a:schemeClr val="accent2">
            <a:lumMod val="20000"/>
            <a:lumOff val="80000"/>
          </a:schemeClr>
        </a:solidFill>
      </dgm:spPr>
      <dgm:t>
        <a:bodyPr/>
        <a:lstStyle/>
        <a:p>
          <a:r>
            <a:rPr lang="en-US" b="0" i="0" dirty="0">
              <a:solidFill>
                <a:schemeClr val="tx1"/>
              </a:solidFill>
            </a:rPr>
            <a:t>Flexibilities are tied to an MDD</a:t>
          </a:r>
          <a:endParaRPr lang="en-US" dirty="0">
            <a:solidFill>
              <a:schemeClr val="tx1"/>
            </a:solidFill>
          </a:endParaRPr>
        </a:p>
      </dgm:t>
    </dgm:pt>
    <dgm:pt modelId="{44B5F7BF-7807-41CD-99AE-458724294BC8}" type="parTrans" cxnId="{DA44F1E2-B80A-48A0-B315-90C01698F731}">
      <dgm:prSet/>
      <dgm:spPr/>
      <dgm:t>
        <a:bodyPr/>
        <a:lstStyle/>
        <a:p>
          <a:endParaRPr lang="en-US"/>
        </a:p>
      </dgm:t>
    </dgm:pt>
    <dgm:pt modelId="{4F2887EE-4555-499C-B412-3C1DCEC4DE5B}" type="sibTrans" cxnId="{DA44F1E2-B80A-48A0-B315-90C01698F731}">
      <dgm:prSet/>
      <dgm:spPr/>
      <dgm:t>
        <a:bodyPr/>
        <a:lstStyle/>
        <a:p>
          <a:endParaRPr lang="en-US"/>
        </a:p>
      </dgm:t>
    </dgm:pt>
    <dgm:pt modelId="{A6B96166-26FD-4459-BEB7-073AFD3EC515}">
      <dgm:prSet/>
      <dgm:spPr>
        <a:solidFill>
          <a:schemeClr val="accent2">
            <a:lumMod val="20000"/>
            <a:lumOff val="80000"/>
          </a:schemeClr>
        </a:solidFill>
      </dgm:spPr>
      <dgm:t>
        <a:bodyPr/>
        <a:lstStyle/>
        <a:p>
          <a:r>
            <a:rPr lang="en-US" b="0" i="0" dirty="0">
              <a:solidFill>
                <a:schemeClr val="tx1"/>
              </a:solidFill>
            </a:rPr>
            <a:t>Accountability and reporting remain in effect</a:t>
          </a:r>
          <a:endParaRPr lang="en-US" dirty="0">
            <a:solidFill>
              <a:schemeClr val="tx1"/>
            </a:solidFill>
          </a:endParaRPr>
        </a:p>
      </dgm:t>
    </dgm:pt>
    <dgm:pt modelId="{A17C8915-80E8-402B-A641-5A642E65E951}" type="parTrans" cxnId="{E8FC245A-ACEC-46A3-9ADC-76F293729D15}">
      <dgm:prSet/>
      <dgm:spPr/>
      <dgm:t>
        <a:bodyPr/>
        <a:lstStyle/>
        <a:p>
          <a:endParaRPr lang="en-US"/>
        </a:p>
      </dgm:t>
    </dgm:pt>
    <dgm:pt modelId="{3A5700FE-E513-4D32-8852-851830E8F8D2}" type="sibTrans" cxnId="{E8FC245A-ACEC-46A3-9ADC-76F293729D15}">
      <dgm:prSet/>
      <dgm:spPr/>
      <dgm:t>
        <a:bodyPr/>
        <a:lstStyle/>
        <a:p>
          <a:endParaRPr lang="en-US"/>
        </a:p>
      </dgm:t>
    </dgm:pt>
    <dgm:pt modelId="{E6163119-4502-4A43-8FA4-BC2F4492AA0B}" type="pres">
      <dgm:prSet presAssocID="{B8F9DAFF-FC50-4D8B-811F-F587F485EA1E}" presName="linear" presStyleCnt="0">
        <dgm:presLayoutVars>
          <dgm:dir/>
          <dgm:animLvl val="lvl"/>
          <dgm:resizeHandles val="exact"/>
        </dgm:presLayoutVars>
      </dgm:prSet>
      <dgm:spPr/>
    </dgm:pt>
    <dgm:pt modelId="{78875282-30E7-475F-B8D3-44C5AF8316AF}" type="pres">
      <dgm:prSet presAssocID="{6EA4FA77-33C3-477E-82F4-02DD343B0EBA}" presName="parentLin" presStyleCnt="0"/>
      <dgm:spPr/>
    </dgm:pt>
    <dgm:pt modelId="{B4B147CC-B55D-4715-9606-5823C3693280}" type="pres">
      <dgm:prSet presAssocID="{6EA4FA77-33C3-477E-82F4-02DD343B0EBA}" presName="parentLeftMargin" presStyleLbl="node1" presStyleIdx="0" presStyleCnt="4"/>
      <dgm:spPr/>
    </dgm:pt>
    <dgm:pt modelId="{7E7FFB41-D869-46E7-9B30-BBC952AE2B55}" type="pres">
      <dgm:prSet presAssocID="{6EA4FA77-33C3-477E-82F4-02DD343B0EBA}" presName="parentText" presStyleLbl="node1" presStyleIdx="0" presStyleCnt="4">
        <dgm:presLayoutVars>
          <dgm:chMax val="0"/>
          <dgm:bulletEnabled val="1"/>
        </dgm:presLayoutVars>
      </dgm:prSet>
      <dgm:spPr/>
    </dgm:pt>
    <dgm:pt modelId="{01186D3A-B4BB-410C-93EB-0BDBCEEAD6A1}" type="pres">
      <dgm:prSet presAssocID="{6EA4FA77-33C3-477E-82F4-02DD343B0EBA}" presName="negativeSpace" presStyleCnt="0"/>
      <dgm:spPr/>
    </dgm:pt>
    <dgm:pt modelId="{5F30B6C5-5432-4BA3-AFA7-E14D41280F72}" type="pres">
      <dgm:prSet presAssocID="{6EA4FA77-33C3-477E-82F4-02DD343B0EBA}" presName="childText" presStyleLbl="conFgAcc1" presStyleIdx="0" presStyleCnt="4">
        <dgm:presLayoutVars>
          <dgm:bulletEnabled val="1"/>
        </dgm:presLayoutVars>
      </dgm:prSet>
      <dgm:spPr/>
    </dgm:pt>
    <dgm:pt modelId="{52EEF564-970D-4BA5-BD72-FBEA920E7AF7}" type="pres">
      <dgm:prSet presAssocID="{3BBFA66D-42B6-4C18-A501-2FC906882E94}" presName="spaceBetweenRectangles" presStyleCnt="0"/>
      <dgm:spPr/>
    </dgm:pt>
    <dgm:pt modelId="{DDC85C7A-D846-4446-A0B8-CEEC4460D066}" type="pres">
      <dgm:prSet presAssocID="{76FAAB90-D2DF-44BA-8FB7-CFCE009EBA95}" presName="parentLin" presStyleCnt="0"/>
      <dgm:spPr/>
    </dgm:pt>
    <dgm:pt modelId="{BB094F7A-CB29-4843-A97F-EE62C1E17FCE}" type="pres">
      <dgm:prSet presAssocID="{76FAAB90-D2DF-44BA-8FB7-CFCE009EBA95}" presName="parentLeftMargin" presStyleLbl="node1" presStyleIdx="0" presStyleCnt="4"/>
      <dgm:spPr/>
    </dgm:pt>
    <dgm:pt modelId="{013568D7-3603-4700-B409-36AB5657EEDE}" type="pres">
      <dgm:prSet presAssocID="{76FAAB90-D2DF-44BA-8FB7-CFCE009EBA95}" presName="parentText" presStyleLbl="node1" presStyleIdx="1" presStyleCnt="4">
        <dgm:presLayoutVars>
          <dgm:chMax val="0"/>
          <dgm:bulletEnabled val="1"/>
        </dgm:presLayoutVars>
      </dgm:prSet>
      <dgm:spPr/>
    </dgm:pt>
    <dgm:pt modelId="{77AA479C-BA73-43BE-A26E-27A03179289F}" type="pres">
      <dgm:prSet presAssocID="{76FAAB90-D2DF-44BA-8FB7-CFCE009EBA95}" presName="negativeSpace" presStyleCnt="0"/>
      <dgm:spPr/>
    </dgm:pt>
    <dgm:pt modelId="{8810EF5C-26D1-4C82-AD2E-E2365455B517}" type="pres">
      <dgm:prSet presAssocID="{76FAAB90-D2DF-44BA-8FB7-CFCE009EBA95}" presName="childText" presStyleLbl="conFgAcc1" presStyleIdx="1" presStyleCnt="4">
        <dgm:presLayoutVars>
          <dgm:bulletEnabled val="1"/>
        </dgm:presLayoutVars>
      </dgm:prSet>
      <dgm:spPr/>
    </dgm:pt>
    <dgm:pt modelId="{75FBEB9F-6026-4812-9148-9D6650E284CE}" type="pres">
      <dgm:prSet presAssocID="{34B17C1C-2FB3-4105-AFB7-A495E221E5AB}" presName="spaceBetweenRectangles" presStyleCnt="0"/>
      <dgm:spPr/>
    </dgm:pt>
    <dgm:pt modelId="{BB1CFD0B-E9CB-48FE-9E1A-27CDF98494BF}" type="pres">
      <dgm:prSet presAssocID="{A6071E5A-FEF1-4CD9-82CE-04E3556E0033}" presName="parentLin" presStyleCnt="0"/>
      <dgm:spPr/>
    </dgm:pt>
    <dgm:pt modelId="{FB3D78C8-380B-4ADE-A959-EC5BC5013CE5}" type="pres">
      <dgm:prSet presAssocID="{A6071E5A-FEF1-4CD9-82CE-04E3556E0033}" presName="parentLeftMargin" presStyleLbl="node1" presStyleIdx="1" presStyleCnt="4"/>
      <dgm:spPr/>
    </dgm:pt>
    <dgm:pt modelId="{BEE7761C-70E0-44CA-94AD-226E31F3A1BF}" type="pres">
      <dgm:prSet presAssocID="{A6071E5A-FEF1-4CD9-82CE-04E3556E0033}" presName="parentText" presStyleLbl="node1" presStyleIdx="2" presStyleCnt="4">
        <dgm:presLayoutVars>
          <dgm:chMax val="0"/>
          <dgm:bulletEnabled val="1"/>
        </dgm:presLayoutVars>
      </dgm:prSet>
      <dgm:spPr/>
    </dgm:pt>
    <dgm:pt modelId="{D4508B5C-D63B-4867-97E6-4F83D91EF394}" type="pres">
      <dgm:prSet presAssocID="{A6071E5A-FEF1-4CD9-82CE-04E3556E0033}" presName="negativeSpace" presStyleCnt="0"/>
      <dgm:spPr/>
    </dgm:pt>
    <dgm:pt modelId="{A28613BB-AFE9-4E55-9D77-CE3171946035}" type="pres">
      <dgm:prSet presAssocID="{A6071E5A-FEF1-4CD9-82CE-04E3556E0033}" presName="childText" presStyleLbl="conFgAcc1" presStyleIdx="2" presStyleCnt="4">
        <dgm:presLayoutVars>
          <dgm:bulletEnabled val="1"/>
        </dgm:presLayoutVars>
      </dgm:prSet>
      <dgm:spPr/>
    </dgm:pt>
    <dgm:pt modelId="{1B267426-8007-45CA-B356-3B939B5AE765}" type="pres">
      <dgm:prSet presAssocID="{4F2887EE-4555-499C-B412-3C1DCEC4DE5B}" presName="spaceBetweenRectangles" presStyleCnt="0"/>
      <dgm:spPr/>
    </dgm:pt>
    <dgm:pt modelId="{65DE59DC-1447-418B-9770-E392FDEB7CDC}" type="pres">
      <dgm:prSet presAssocID="{A6B96166-26FD-4459-BEB7-073AFD3EC515}" presName="parentLin" presStyleCnt="0"/>
      <dgm:spPr/>
    </dgm:pt>
    <dgm:pt modelId="{B3A3416E-6780-4D27-9FA8-22D30932EFF7}" type="pres">
      <dgm:prSet presAssocID="{A6B96166-26FD-4459-BEB7-073AFD3EC515}" presName="parentLeftMargin" presStyleLbl="node1" presStyleIdx="2" presStyleCnt="4"/>
      <dgm:spPr/>
    </dgm:pt>
    <dgm:pt modelId="{D5F263A6-C809-457A-BB50-B7C631FBF4D8}" type="pres">
      <dgm:prSet presAssocID="{A6B96166-26FD-4459-BEB7-073AFD3EC515}" presName="parentText" presStyleLbl="node1" presStyleIdx="3" presStyleCnt="4">
        <dgm:presLayoutVars>
          <dgm:chMax val="0"/>
          <dgm:bulletEnabled val="1"/>
        </dgm:presLayoutVars>
      </dgm:prSet>
      <dgm:spPr/>
    </dgm:pt>
    <dgm:pt modelId="{DD2C4BBE-968C-4AD5-9A5B-3B47D990BD2E}" type="pres">
      <dgm:prSet presAssocID="{A6B96166-26FD-4459-BEB7-073AFD3EC515}" presName="negativeSpace" presStyleCnt="0"/>
      <dgm:spPr/>
    </dgm:pt>
    <dgm:pt modelId="{53F2DD7C-9432-415E-8B8B-D54D4FD8FD19}" type="pres">
      <dgm:prSet presAssocID="{A6B96166-26FD-4459-BEB7-073AFD3EC515}" presName="childText" presStyleLbl="conFgAcc1" presStyleIdx="3" presStyleCnt="4">
        <dgm:presLayoutVars>
          <dgm:bulletEnabled val="1"/>
        </dgm:presLayoutVars>
      </dgm:prSet>
      <dgm:spPr/>
    </dgm:pt>
  </dgm:ptLst>
  <dgm:cxnLst>
    <dgm:cxn modelId="{E164D41E-01BF-4354-802A-F242CA702407}" type="presOf" srcId="{6EA4FA77-33C3-477E-82F4-02DD343B0EBA}" destId="{7E7FFB41-D869-46E7-9B30-BBC952AE2B55}" srcOrd="1" destOrd="0" presId="urn:microsoft.com/office/officeart/2005/8/layout/list1"/>
    <dgm:cxn modelId="{BECBDE26-F4E7-4AE5-AEA0-10558869E566}" type="presOf" srcId="{76FAAB90-D2DF-44BA-8FB7-CFCE009EBA95}" destId="{013568D7-3603-4700-B409-36AB5657EEDE}" srcOrd="1" destOrd="0" presId="urn:microsoft.com/office/officeart/2005/8/layout/list1"/>
    <dgm:cxn modelId="{64DCAB2F-8841-42FE-B8C6-FE7B5F5EF072}" srcId="{B8F9DAFF-FC50-4D8B-811F-F587F485EA1E}" destId="{76FAAB90-D2DF-44BA-8FB7-CFCE009EBA95}" srcOrd="1" destOrd="0" parTransId="{859BF2F3-3365-4E10-B2E0-9F8932B3BA28}" sibTransId="{34B17C1C-2FB3-4105-AFB7-A495E221E5AB}"/>
    <dgm:cxn modelId="{5C3F5964-DE8D-4A11-9ABD-AC4FA96491E8}" type="presOf" srcId="{B8F9DAFF-FC50-4D8B-811F-F587F485EA1E}" destId="{E6163119-4502-4A43-8FA4-BC2F4492AA0B}" srcOrd="0" destOrd="0" presId="urn:microsoft.com/office/officeart/2005/8/layout/list1"/>
    <dgm:cxn modelId="{208D8576-1B98-437D-A035-63A6B4BFACD4}" type="presOf" srcId="{A6B96166-26FD-4459-BEB7-073AFD3EC515}" destId="{B3A3416E-6780-4D27-9FA8-22D30932EFF7}" srcOrd="0" destOrd="0" presId="urn:microsoft.com/office/officeart/2005/8/layout/list1"/>
    <dgm:cxn modelId="{E8FC245A-ACEC-46A3-9ADC-76F293729D15}" srcId="{B8F9DAFF-FC50-4D8B-811F-F587F485EA1E}" destId="{A6B96166-26FD-4459-BEB7-073AFD3EC515}" srcOrd="3" destOrd="0" parTransId="{A17C8915-80E8-402B-A641-5A642E65E951}" sibTransId="{3A5700FE-E513-4D32-8852-851830E8F8D2}"/>
    <dgm:cxn modelId="{F8939191-E29F-40C1-BAB6-57A45854C1B0}" type="presOf" srcId="{76FAAB90-D2DF-44BA-8FB7-CFCE009EBA95}" destId="{BB094F7A-CB29-4843-A97F-EE62C1E17FCE}" srcOrd="0" destOrd="0" presId="urn:microsoft.com/office/officeart/2005/8/layout/list1"/>
    <dgm:cxn modelId="{43089D9E-2FB2-487A-AD60-CD77C0B1B6DC}" type="presOf" srcId="{6EA4FA77-33C3-477E-82F4-02DD343B0EBA}" destId="{B4B147CC-B55D-4715-9606-5823C3693280}" srcOrd="0" destOrd="0" presId="urn:microsoft.com/office/officeart/2005/8/layout/list1"/>
    <dgm:cxn modelId="{34F7DBCC-64BA-45D4-BDC7-D2C949B4EB19}" type="presOf" srcId="{A6B96166-26FD-4459-BEB7-073AFD3EC515}" destId="{D5F263A6-C809-457A-BB50-B7C631FBF4D8}" srcOrd="1" destOrd="0" presId="urn:microsoft.com/office/officeart/2005/8/layout/list1"/>
    <dgm:cxn modelId="{80F520D4-5D82-47F5-A967-DC05ECF2B7D6}" srcId="{B8F9DAFF-FC50-4D8B-811F-F587F485EA1E}" destId="{6EA4FA77-33C3-477E-82F4-02DD343B0EBA}" srcOrd="0" destOrd="0" parTransId="{EDE4E65E-651B-4F16-BD96-CFEA70C4C83E}" sibTransId="{3BBFA66D-42B6-4C18-A501-2FC906882E94}"/>
    <dgm:cxn modelId="{DA44F1E2-B80A-48A0-B315-90C01698F731}" srcId="{B8F9DAFF-FC50-4D8B-811F-F587F485EA1E}" destId="{A6071E5A-FEF1-4CD9-82CE-04E3556E0033}" srcOrd="2" destOrd="0" parTransId="{44B5F7BF-7807-41CD-99AE-458724294BC8}" sibTransId="{4F2887EE-4555-499C-B412-3C1DCEC4DE5B}"/>
    <dgm:cxn modelId="{9F1AA5E5-4BE7-4314-9804-27835F3BAD79}" type="presOf" srcId="{A6071E5A-FEF1-4CD9-82CE-04E3556E0033}" destId="{FB3D78C8-380B-4ADE-A959-EC5BC5013CE5}" srcOrd="0" destOrd="0" presId="urn:microsoft.com/office/officeart/2005/8/layout/list1"/>
    <dgm:cxn modelId="{3A08D7F5-1064-44B5-AD90-63DEEB4A5C25}" type="presOf" srcId="{A6071E5A-FEF1-4CD9-82CE-04E3556E0033}" destId="{BEE7761C-70E0-44CA-94AD-226E31F3A1BF}" srcOrd="1" destOrd="0" presId="urn:microsoft.com/office/officeart/2005/8/layout/list1"/>
    <dgm:cxn modelId="{BC3C3F8A-9B5B-41C8-B2B2-0681579678F7}" type="presParOf" srcId="{E6163119-4502-4A43-8FA4-BC2F4492AA0B}" destId="{78875282-30E7-475F-B8D3-44C5AF8316AF}" srcOrd="0" destOrd="0" presId="urn:microsoft.com/office/officeart/2005/8/layout/list1"/>
    <dgm:cxn modelId="{3D90943E-9718-4883-918F-19960F3972AF}" type="presParOf" srcId="{78875282-30E7-475F-B8D3-44C5AF8316AF}" destId="{B4B147CC-B55D-4715-9606-5823C3693280}" srcOrd="0" destOrd="0" presId="urn:microsoft.com/office/officeart/2005/8/layout/list1"/>
    <dgm:cxn modelId="{03C61FCF-BD7C-4B63-818A-FB632F0C7045}" type="presParOf" srcId="{78875282-30E7-475F-B8D3-44C5AF8316AF}" destId="{7E7FFB41-D869-46E7-9B30-BBC952AE2B55}" srcOrd="1" destOrd="0" presId="urn:microsoft.com/office/officeart/2005/8/layout/list1"/>
    <dgm:cxn modelId="{152F4470-98D5-4334-8820-D3A85FD376E2}" type="presParOf" srcId="{E6163119-4502-4A43-8FA4-BC2F4492AA0B}" destId="{01186D3A-B4BB-410C-93EB-0BDBCEEAD6A1}" srcOrd="1" destOrd="0" presId="urn:microsoft.com/office/officeart/2005/8/layout/list1"/>
    <dgm:cxn modelId="{8C73EB32-EA8A-4F82-86C7-AADD3DDB742D}" type="presParOf" srcId="{E6163119-4502-4A43-8FA4-BC2F4492AA0B}" destId="{5F30B6C5-5432-4BA3-AFA7-E14D41280F72}" srcOrd="2" destOrd="0" presId="urn:microsoft.com/office/officeart/2005/8/layout/list1"/>
    <dgm:cxn modelId="{A118C718-9A8D-4473-928C-C22D2A6B8BF1}" type="presParOf" srcId="{E6163119-4502-4A43-8FA4-BC2F4492AA0B}" destId="{52EEF564-970D-4BA5-BD72-FBEA920E7AF7}" srcOrd="3" destOrd="0" presId="urn:microsoft.com/office/officeart/2005/8/layout/list1"/>
    <dgm:cxn modelId="{083E1F4B-DE7B-40A1-8388-0AE7EBDCF4EB}" type="presParOf" srcId="{E6163119-4502-4A43-8FA4-BC2F4492AA0B}" destId="{DDC85C7A-D846-4446-A0B8-CEEC4460D066}" srcOrd="4" destOrd="0" presId="urn:microsoft.com/office/officeart/2005/8/layout/list1"/>
    <dgm:cxn modelId="{7A3E93F1-7907-4044-B43E-A4BEF919266F}" type="presParOf" srcId="{DDC85C7A-D846-4446-A0B8-CEEC4460D066}" destId="{BB094F7A-CB29-4843-A97F-EE62C1E17FCE}" srcOrd="0" destOrd="0" presId="urn:microsoft.com/office/officeart/2005/8/layout/list1"/>
    <dgm:cxn modelId="{AACE8F5E-3EC2-4868-8E84-5987ABB18AA4}" type="presParOf" srcId="{DDC85C7A-D846-4446-A0B8-CEEC4460D066}" destId="{013568D7-3603-4700-B409-36AB5657EEDE}" srcOrd="1" destOrd="0" presId="urn:microsoft.com/office/officeart/2005/8/layout/list1"/>
    <dgm:cxn modelId="{49DFFE97-857F-4F90-B415-EAC67C30C019}" type="presParOf" srcId="{E6163119-4502-4A43-8FA4-BC2F4492AA0B}" destId="{77AA479C-BA73-43BE-A26E-27A03179289F}" srcOrd="5" destOrd="0" presId="urn:microsoft.com/office/officeart/2005/8/layout/list1"/>
    <dgm:cxn modelId="{F2F0A47A-697E-4EAF-B4C0-EE98F020E106}" type="presParOf" srcId="{E6163119-4502-4A43-8FA4-BC2F4492AA0B}" destId="{8810EF5C-26D1-4C82-AD2E-E2365455B517}" srcOrd="6" destOrd="0" presId="urn:microsoft.com/office/officeart/2005/8/layout/list1"/>
    <dgm:cxn modelId="{4A86B2AD-B019-41F3-905F-5E5859ADD0E9}" type="presParOf" srcId="{E6163119-4502-4A43-8FA4-BC2F4492AA0B}" destId="{75FBEB9F-6026-4812-9148-9D6650E284CE}" srcOrd="7" destOrd="0" presId="urn:microsoft.com/office/officeart/2005/8/layout/list1"/>
    <dgm:cxn modelId="{87730B83-B38E-447E-A81D-12F714394D53}" type="presParOf" srcId="{E6163119-4502-4A43-8FA4-BC2F4492AA0B}" destId="{BB1CFD0B-E9CB-48FE-9E1A-27CDF98494BF}" srcOrd="8" destOrd="0" presId="urn:microsoft.com/office/officeart/2005/8/layout/list1"/>
    <dgm:cxn modelId="{3A5B66A4-2A78-4893-BBA1-DDEF1AF35393}" type="presParOf" srcId="{BB1CFD0B-E9CB-48FE-9E1A-27CDF98494BF}" destId="{FB3D78C8-380B-4ADE-A959-EC5BC5013CE5}" srcOrd="0" destOrd="0" presId="urn:microsoft.com/office/officeart/2005/8/layout/list1"/>
    <dgm:cxn modelId="{02177C95-0C2E-43C7-BA42-8C591CA5BE09}" type="presParOf" srcId="{BB1CFD0B-E9CB-48FE-9E1A-27CDF98494BF}" destId="{BEE7761C-70E0-44CA-94AD-226E31F3A1BF}" srcOrd="1" destOrd="0" presId="urn:microsoft.com/office/officeart/2005/8/layout/list1"/>
    <dgm:cxn modelId="{51E6684C-01FE-49CB-991B-086A6D315E14}" type="presParOf" srcId="{E6163119-4502-4A43-8FA4-BC2F4492AA0B}" destId="{D4508B5C-D63B-4867-97E6-4F83D91EF394}" srcOrd="9" destOrd="0" presId="urn:microsoft.com/office/officeart/2005/8/layout/list1"/>
    <dgm:cxn modelId="{2CEFFA0F-7614-4992-85CF-D1F89E82C9F5}" type="presParOf" srcId="{E6163119-4502-4A43-8FA4-BC2F4492AA0B}" destId="{A28613BB-AFE9-4E55-9D77-CE3171946035}" srcOrd="10" destOrd="0" presId="urn:microsoft.com/office/officeart/2005/8/layout/list1"/>
    <dgm:cxn modelId="{49795619-C2DC-436D-BEA8-657072DD76C7}" type="presParOf" srcId="{E6163119-4502-4A43-8FA4-BC2F4492AA0B}" destId="{1B267426-8007-45CA-B356-3B939B5AE765}" srcOrd="11" destOrd="0" presId="urn:microsoft.com/office/officeart/2005/8/layout/list1"/>
    <dgm:cxn modelId="{58657AEF-FFF9-4BC4-9FD3-58CC30E1A829}" type="presParOf" srcId="{E6163119-4502-4A43-8FA4-BC2F4492AA0B}" destId="{65DE59DC-1447-418B-9770-E392FDEB7CDC}" srcOrd="12" destOrd="0" presId="urn:microsoft.com/office/officeart/2005/8/layout/list1"/>
    <dgm:cxn modelId="{71948CF8-2261-4300-9446-6FE3FF7FFCBB}" type="presParOf" srcId="{65DE59DC-1447-418B-9770-E392FDEB7CDC}" destId="{B3A3416E-6780-4D27-9FA8-22D30932EFF7}" srcOrd="0" destOrd="0" presId="urn:microsoft.com/office/officeart/2005/8/layout/list1"/>
    <dgm:cxn modelId="{9F60D773-C384-4A52-895F-A25ABAA9E366}" type="presParOf" srcId="{65DE59DC-1447-418B-9770-E392FDEB7CDC}" destId="{D5F263A6-C809-457A-BB50-B7C631FBF4D8}" srcOrd="1" destOrd="0" presId="urn:microsoft.com/office/officeart/2005/8/layout/list1"/>
    <dgm:cxn modelId="{73D978A5-228A-46A2-87F2-6358473D20FC}" type="presParOf" srcId="{E6163119-4502-4A43-8FA4-BC2F4492AA0B}" destId="{DD2C4BBE-968C-4AD5-9A5B-3B47D990BD2E}" srcOrd="13" destOrd="0" presId="urn:microsoft.com/office/officeart/2005/8/layout/list1"/>
    <dgm:cxn modelId="{279C77F6-303F-4135-AA16-41E97013667C}" type="presParOf" srcId="{E6163119-4502-4A43-8FA4-BC2F4492AA0B}" destId="{53F2DD7C-9432-415E-8B8B-D54D4FD8FD1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638F0-4316-4C64-9905-3CFCA2B22AAD}">
      <dsp:nvSpPr>
        <dsp:cNvPr id="0" name=""/>
        <dsp:cNvSpPr/>
      </dsp:nvSpPr>
      <dsp:spPr>
        <a:xfrm>
          <a:off x="0" y="2096402"/>
          <a:ext cx="10927828" cy="0"/>
        </a:xfrm>
        <a:prstGeom prst="line">
          <a:avLst/>
        </a:prstGeom>
        <a:solidFill>
          <a:schemeClr val="lt1">
            <a:alpha val="90000"/>
            <a:hueOff val="0"/>
            <a:satOff val="0"/>
            <a:lumOff val="0"/>
            <a:alphaOff val="0"/>
          </a:schemeClr>
        </a:solidFill>
        <a:ln w="19050" cap="flat" cmpd="sng" algn="ctr">
          <a:solidFill>
            <a:srgbClr val="FFC000"/>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D03D2A0-219D-47F7-8E38-799C5B9BFBC7}">
      <dsp:nvSpPr>
        <dsp:cNvPr id="0" name=""/>
        <dsp:cNvSpPr/>
      </dsp:nvSpPr>
      <dsp:spPr>
        <a:xfrm rot="8100000">
          <a:off x="71957" y="483138"/>
          <a:ext cx="308335" cy="308335"/>
        </a:xfrm>
        <a:prstGeom prst="teardrop">
          <a:avLst>
            <a:gd name="adj" fmla="val 115000"/>
          </a:avLst>
        </a:prstGeom>
        <a:solidFill>
          <a:schemeClr val="accent2">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AC8B8-E7E0-4606-B65B-77A437499AB6}">
      <dsp:nvSpPr>
        <dsp:cNvPr id="0" name=""/>
        <dsp:cNvSpPr/>
      </dsp:nvSpPr>
      <dsp:spPr>
        <a:xfrm>
          <a:off x="106210" y="517392"/>
          <a:ext cx="239828" cy="239828"/>
        </a:xfrm>
        <a:prstGeom prst="ellipse">
          <a:avLst/>
        </a:prstGeom>
        <a:solidFill>
          <a:schemeClr val="lt1">
            <a:alpha val="90000"/>
            <a:hueOff val="0"/>
            <a:satOff val="0"/>
            <a:lumOff val="0"/>
            <a:alphaOff val="0"/>
          </a:schemeClr>
        </a:solidFill>
        <a:ln w="254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sp>
    <dsp:sp modelId="{17F1F0F3-0D81-473B-B412-4BDC97665965}">
      <dsp:nvSpPr>
        <dsp:cNvPr id="0" name=""/>
        <dsp:cNvSpPr/>
      </dsp:nvSpPr>
      <dsp:spPr>
        <a:xfrm>
          <a:off x="444151" y="855332"/>
          <a:ext cx="4536472"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dirty="0"/>
            <a:t>Joint Memo signed between the American Red Cross (ARC) and the Medical Reserve Corps</a:t>
          </a:r>
        </a:p>
      </dsp:txBody>
      <dsp:txXfrm>
        <a:off x="444151" y="855332"/>
        <a:ext cx="4536472" cy="1241070"/>
      </dsp:txXfrm>
    </dsp:sp>
    <dsp:sp modelId="{B92CBAAF-FB69-4528-AEE3-96A2E6676600}">
      <dsp:nvSpPr>
        <dsp:cNvPr id="0" name=""/>
        <dsp:cNvSpPr/>
      </dsp:nvSpPr>
      <dsp:spPr>
        <a:xfrm>
          <a:off x="444151" y="419280"/>
          <a:ext cx="4536472"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dirty="0"/>
            <a:t>Apr. 2009</a:t>
          </a:r>
        </a:p>
      </dsp:txBody>
      <dsp:txXfrm>
        <a:off x="444151" y="419280"/>
        <a:ext cx="4536472" cy="436051"/>
      </dsp:txXfrm>
    </dsp:sp>
    <dsp:sp modelId="{7932C3EB-528D-4A0A-A7ED-4EAC188E6799}">
      <dsp:nvSpPr>
        <dsp:cNvPr id="0" name=""/>
        <dsp:cNvSpPr/>
      </dsp:nvSpPr>
      <dsp:spPr>
        <a:xfrm>
          <a:off x="226125" y="855332"/>
          <a:ext cx="0" cy="1241070"/>
        </a:xfrm>
        <a:prstGeom prst="line">
          <a:avLst/>
        </a:prstGeom>
        <a:noFill/>
        <a:ln w="12700" cap="flat" cmpd="sng" algn="ctr">
          <a:solidFill>
            <a:srgbClr val="0070C0"/>
          </a:solidFill>
          <a:prstDash val="dash"/>
          <a:miter lim="800000"/>
        </a:ln>
        <a:effectLst/>
      </dsp:spPr>
      <dsp:style>
        <a:lnRef idx="1">
          <a:scrgbClr r="0" g="0" b="0"/>
        </a:lnRef>
        <a:fillRef idx="0">
          <a:scrgbClr r="0" g="0" b="0"/>
        </a:fillRef>
        <a:effectRef idx="0">
          <a:scrgbClr r="0" g="0" b="0"/>
        </a:effectRef>
        <a:fontRef idx="minor"/>
      </dsp:style>
    </dsp:sp>
    <dsp:sp modelId="{313243EE-B459-4A12-942A-D584986B79EE}">
      <dsp:nvSpPr>
        <dsp:cNvPr id="0" name=""/>
        <dsp:cNvSpPr/>
      </dsp:nvSpPr>
      <dsp:spPr>
        <a:xfrm>
          <a:off x="186880" y="2057157"/>
          <a:ext cx="78489" cy="7848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D3A6B-F713-43C5-BC81-6A0BFA72700E}">
      <dsp:nvSpPr>
        <dsp:cNvPr id="0" name=""/>
        <dsp:cNvSpPr/>
      </dsp:nvSpPr>
      <dsp:spPr>
        <a:xfrm rot="18900000">
          <a:off x="2794957" y="3401331"/>
          <a:ext cx="308335" cy="308335"/>
        </a:xfrm>
        <a:prstGeom prst="teardrop">
          <a:avLst>
            <a:gd name="adj" fmla="val 115000"/>
          </a:avLst>
        </a:prstGeom>
        <a:solidFill>
          <a:schemeClr val="accent2">
            <a:hueOff val="1041033"/>
            <a:satOff val="-2291"/>
            <a:lumOff val="2057"/>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2925-3242-4E8F-BEB9-3BFE88C5AD0A}">
      <dsp:nvSpPr>
        <dsp:cNvPr id="0" name=""/>
        <dsp:cNvSpPr/>
      </dsp:nvSpPr>
      <dsp:spPr>
        <a:xfrm>
          <a:off x="2829211" y="3435584"/>
          <a:ext cx="239828" cy="239828"/>
        </a:xfrm>
        <a:prstGeom prst="ellipse">
          <a:avLst/>
        </a:prstGeom>
        <a:solidFill>
          <a:schemeClr val="lt1">
            <a:alpha val="90000"/>
            <a:hueOff val="0"/>
            <a:satOff val="0"/>
            <a:lumOff val="0"/>
            <a:alphaOff val="0"/>
          </a:schemeClr>
        </a:solid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sp>
    <dsp:sp modelId="{893F126A-85FD-4944-94CE-095D94499718}">
      <dsp:nvSpPr>
        <dsp:cNvPr id="0" name=""/>
        <dsp:cNvSpPr/>
      </dsp:nvSpPr>
      <dsp:spPr>
        <a:xfrm>
          <a:off x="3167151" y="2096402"/>
          <a:ext cx="4536472"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dirty="0"/>
            <a:t>Letter of Agreement with an MRC/ARC Partnership Implementation Plan</a:t>
          </a:r>
        </a:p>
      </dsp:txBody>
      <dsp:txXfrm>
        <a:off x="3167151" y="2096402"/>
        <a:ext cx="4536472" cy="1241070"/>
      </dsp:txXfrm>
    </dsp:sp>
    <dsp:sp modelId="{6CD22C09-5B4E-4C4C-B39F-C451DCFED03D}">
      <dsp:nvSpPr>
        <dsp:cNvPr id="0" name=""/>
        <dsp:cNvSpPr/>
      </dsp:nvSpPr>
      <dsp:spPr>
        <a:xfrm>
          <a:off x="3167151" y="3337472"/>
          <a:ext cx="4536472"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dirty="0"/>
            <a:t>May 2017</a:t>
          </a:r>
        </a:p>
      </dsp:txBody>
      <dsp:txXfrm>
        <a:off x="3167151" y="3337472"/>
        <a:ext cx="4536472" cy="436051"/>
      </dsp:txXfrm>
    </dsp:sp>
    <dsp:sp modelId="{7049366B-0242-4487-9E31-37F14210840B}">
      <dsp:nvSpPr>
        <dsp:cNvPr id="0" name=""/>
        <dsp:cNvSpPr/>
      </dsp:nvSpPr>
      <dsp:spPr>
        <a:xfrm>
          <a:off x="2949125" y="2096402"/>
          <a:ext cx="0" cy="1241070"/>
        </a:xfrm>
        <a:prstGeom prst="line">
          <a:avLst/>
        </a:prstGeom>
        <a:noFill/>
        <a:ln w="12700" cap="flat" cmpd="sng" algn="ctr">
          <a:solidFill>
            <a:srgbClr val="70AD47"/>
          </a:solidFill>
          <a:prstDash val="dash"/>
          <a:miter lim="800000"/>
        </a:ln>
        <a:effectLst/>
      </dsp:spPr>
      <dsp:style>
        <a:lnRef idx="1">
          <a:scrgbClr r="0" g="0" b="0"/>
        </a:lnRef>
        <a:fillRef idx="0">
          <a:scrgbClr r="0" g="0" b="0"/>
        </a:fillRef>
        <a:effectRef idx="0">
          <a:scrgbClr r="0" g="0" b="0"/>
        </a:effectRef>
        <a:fontRef idx="minor"/>
      </dsp:style>
    </dsp:sp>
    <dsp:sp modelId="{5651E1AF-57EA-44A3-A85E-31BBC960A7C0}">
      <dsp:nvSpPr>
        <dsp:cNvPr id="0" name=""/>
        <dsp:cNvSpPr/>
      </dsp:nvSpPr>
      <dsp:spPr>
        <a:xfrm>
          <a:off x="2909880" y="2057157"/>
          <a:ext cx="78489" cy="78489"/>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49472-C6CF-4F64-9771-B1D15CB51776}">
      <dsp:nvSpPr>
        <dsp:cNvPr id="0" name=""/>
        <dsp:cNvSpPr/>
      </dsp:nvSpPr>
      <dsp:spPr>
        <a:xfrm rot="8100000">
          <a:off x="5517958" y="483138"/>
          <a:ext cx="308335" cy="308335"/>
        </a:xfrm>
        <a:prstGeom prst="teardrop">
          <a:avLst>
            <a:gd name="adj" fmla="val 115000"/>
          </a:avLst>
        </a:prstGeom>
        <a:solidFill>
          <a:schemeClr val="accent2">
            <a:hueOff val="2082065"/>
            <a:satOff val="-4582"/>
            <a:lumOff val="4115"/>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7205F-D1BC-40FA-96E6-06214A59C6E3}">
      <dsp:nvSpPr>
        <dsp:cNvPr id="0" name=""/>
        <dsp:cNvSpPr/>
      </dsp:nvSpPr>
      <dsp:spPr>
        <a:xfrm>
          <a:off x="5552211" y="517392"/>
          <a:ext cx="239828" cy="239828"/>
        </a:xfrm>
        <a:prstGeom prst="ellipse">
          <a:avLst/>
        </a:prstGeom>
        <a:solidFill>
          <a:schemeClr val="lt1">
            <a:alpha val="90000"/>
            <a:hueOff val="0"/>
            <a:satOff val="0"/>
            <a:lumOff val="0"/>
            <a:alphaOff val="0"/>
          </a:schemeClr>
        </a:solidFill>
        <a:ln w="254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522C5DE5-366F-4183-BCB6-2448FBB7CB38}">
      <dsp:nvSpPr>
        <dsp:cNvPr id="0" name=""/>
        <dsp:cNvSpPr/>
      </dsp:nvSpPr>
      <dsp:spPr>
        <a:xfrm>
          <a:off x="5929618" y="783920"/>
          <a:ext cx="4536472"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dirty="0"/>
            <a:t>National Memorandum of Agreement (MOA),  including template for ARC Region – Local MRC Unit agreement, and streamlined processes to support local and large-scale disaster relief operations</a:t>
          </a:r>
        </a:p>
      </dsp:txBody>
      <dsp:txXfrm>
        <a:off x="5929618" y="783920"/>
        <a:ext cx="4536472" cy="1241070"/>
      </dsp:txXfrm>
    </dsp:sp>
    <dsp:sp modelId="{A51CB6CC-C88E-49A2-BF73-B49E76789742}">
      <dsp:nvSpPr>
        <dsp:cNvPr id="0" name=""/>
        <dsp:cNvSpPr/>
      </dsp:nvSpPr>
      <dsp:spPr>
        <a:xfrm>
          <a:off x="5929618" y="347868"/>
          <a:ext cx="4536472"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dirty="0"/>
            <a:t>Fall 2024</a:t>
          </a:r>
        </a:p>
      </dsp:txBody>
      <dsp:txXfrm>
        <a:off x="5929618" y="347868"/>
        <a:ext cx="4536472" cy="436051"/>
      </dsp:txXfrm>
    </dsp:sp>
    <dsp:sp modelId="{62B5B5F6-5EA6-48EB-9517-01AE25567482}">
      <dsp:nvSpPr>
        <dsp:cNvPr id="0" name=""/>
        <dsp:cNvSpPr/>
      </dsp:nvSpPr>
      <dsp:spPr>
        <a:xfrm>
          <a:off x="5672125" y="855332"/>
          <a:ext cx="0" cy="1241070"/>
        </a:xfrm>
        <a:prstGeom prst="line">
          <a:avLst/>
        </a:prstGeom>
        <a:noFill/>
        <a:ln w="12700" cap="flat" cmpd="sng" algn="ctr">
          <a:solidFill>
            <a:srgbClr val="C00000"/>
          </a:solidFill>
          <a:prstDash val="dash"/>
          <a:miter lim="800000"/>
        </a:ln>
        <a:effectLst/>
      </dsp:spPr>
      <dsp:style>
        <a:lnRef idx="1">
          <a:scrgbClr r="0" g="0" b="0"/>
        </a:lnRef>
        <a:fillRef idx="0">
          <a:scrgbClr r="0" g="0" b="0"/>
        </a:fillRef>
        <a:effectRef idx="0">
          <a:scrgbClr r="0" g="0" b="0"/>
        </a:effectRef>
        <a:fontRef idx="minor"/>
      </dsp:style>
    </dsp:sp>
    <dsp:sp modelId="{B09D80BF-3C84-4A84-9595-81C0F7F76014}">
      <dsp:nvSpPr>
        <dsp:cNvPr id="0" name=""/>
        <dsp:cNvSpPr/>
      </dsp:nvSpPr>
      <dsp:spPr>
        <a:xfrm>
          <a:off x="5632880" y="2057157"/>
          <a:ext cx="78489" cy="78489"/>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0B6C5-5432-4BA3-AFA7-E14D41280F72}">
      <dsp:nvSpPr>
        <dsp:cNvPr id="0" name=""/>
        <dsp:cNvSpPr/>
      </dsp:nvSpPr>
      <dsp:spPr>
        <a:xfrm>
          <a:off x="0" y="374351"/>
          <a:ext cx="1042104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7FFB41-D869-46E7-9B30-BBC952AE2B55}">
      <dsp:nvSpPr>
        <dsp:cNvPr id="0" name=""/>
        <dsp:cNvSpPr/>
      </dsp:nvSpPr>
      <dsp:spPr>
        <a:xfrm>
          <a:off x="521052" y="5351"/>
          <a:ext cx="7294728" cy="738000"/>
        </a:xfrm>
        <a:prstGeom prst="roundRect">
          <a:avLst/>
        </a:prstGeom>
        <a:solidFill>
          <a:schemeClr val="accent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5723" tIns="0" rIns="275723" bIns="0" numCol="1" spcCol="1270" anchor="ctr" anchorCtr="0">
          <a:noAutofit/>
        </a:bodyPr>
        <a:lstStyle/>
        <a:p>
          <a:pPr marL="0" lvl="0" indent="0" algn="l" defTabSz="1111250">
            <a:lnSpc>
              <a:spcPct val="90000"/>
            </a:lnSpc>
            <a:spcBef>
              <a:spcPct val="0"/>
            </a:spcBef>
            <a:spcAft>
              <a:spcPct val="35000"/>
            </a:spcAft>
            <a:buNone/>
          </a:pPr>
          <a:r>
            <a:rPr lang="en-US" sz="2500" b="0" i="0" kern="1200" dirty="0">
              <a:solidFill>
                <a:schemeClr val="tx1"/>
              </a:solidFill>
            </a:rPr>
            <a:t>Emergency planning is required</a:t>
          </a:r>
          <a:endParaRPr lang="en-US" sz="2500" kern="1200" dirty="0">
            <a:solidFill>
              <a:schemeClr val="tx1"/>
            </a:solidFill>
          </a:endParaRPr>
        </a:p>
      </dsp:txBody>
      <dsp:txXfrm>
        <a:off x="557078" y="41377"/>
        <a:ext cx="7222676" cy="665948"/>
      </dsp:txXfrm>
    </dsp:sp>
    <dsp:sp modelId="{8810EF5C-26D1-4C82-AD2E-E2365455B517}">
      <dsp:nvSpPr>
        <dsp:cNvPr id="0" name=""/>
        <dsp:cNvSpPr/>
      </dsp:nvSpPr>
      <dsp:spPr>
        <a:xfrm>
          <a:off x="0" y="1508351"/>
          <a:ext cx="1042104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568D7-3603-4700-B409-36AB5657EEDE}">
      <dsp:nvSpPr>
        <dsp:cNvPr id="0" name=""/>
        <dsp:cNvSpPr/>
      </dsp:nvSpPr>
      <dsp:spPr>
        <a:xfrm>
          <a:off x="521052" y="1139351"/>
          <a:ext cx="7294728" cy="738000"/>
        </a:xfrm>
        <a:prstGeom prst="roundRect">
          <a:avLst/>
        </a:prstGeom>
        <a:solidFill>
          <a:schemeClr val="accent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5723" tIns="0" rIns="275723" bIns="0" numCol="1" spcCol="1270" anchor="ctr" anchorCtr="0">
          <a:noAutofit/>
        </a:bodyPr>
        <a:lstStyle/>
        <a:p>
          <a:pPr marL="0" lvl="0" indent="0" algn="l" defTabSz="1111250">
            <a:lnSpc>
              <a:spcPct val="90000"/>
            </a:lnSpc>
            <a:spcBef>
              <a:spcPct val="0"/>
            </a:spcBef>
            <a:spcAft>
              <a:spcPct val="35000"/>
            </a:spcAft>
            <a:buNone/>
          </a:pPr>
          <a:r>
            <a:rPr lang="en-US" sz="2500" b="0" i="0" kern="1200" dirty="0">
              <a:solidFill>
                <a:schemeClr val="tx1"/>
              </a:solidFill>
            </a:rPr>
            <a:t>Coordination is mandatory</a:t>
          </a:r>
          <a:endParaRPr lang="en-US" sz="2500" kern="1200" dirty="0">
            <a:solidFill>
              <a:schemeClr val="tx1"/>
            </a:solidFill>
          </a:endParaRPr>
        </a:p>
      </dsp:txBody>
      <dsp:txXfrm>
        <a:off x="557078" y="1175377"/>
        <a:ext cx="7222676" cy="665948"/>
      </dsp:txXfrm>
    </dsp:sp>
    <dsp:sp modelId="{A28613BB-AFE9-4E55-9D77-CE3171946035}">
      <dsp:nvSpPr>
        <dsp:cNvPr id="0" name=""/>
        <dsp:cNvSpPr/>
      </dsp:nvSpPr>
      <dsp:spPr>
        <a:xfrm>
          <a:off x="0" y="2642350"/>
          <a:ext cx="1042104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E7761C-70E0-44CA-94AD-226E31F3A1BF}">
      <dsp:nvSpPr>
        <dsp:cNvPr id="0" name=""/>
        <dsp:cNvSpPr/>
      </dsp:nvSpPr>
      <dsp:spPr>
        <a:xfrm>
          <a:off x="521052" y="2273351"/>
          <a:ext cx="7294728" cy="738000"/>
        </a:xfrm>
        <a:prstGeom prst="roundRect">
          <a:avLst/>
        </a:prstGeom>
        <a:solidFill>
          <a:schemeClr val="accent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5723" tIns="0" rIns="275723" bIns="0" numCol="1" spcCol="1270" anchor="ctr" anchorCtr="0">
          <a:noAutofit/>
        </a:bodyPr>
        <a:lstStyle/>
        <a:p>
          <a:pPr marL="0" lvl="0" indent="0" algn="l" defTabSz="1111250">
            <a:lnSpc>
              <a:spcPct val="90000"/>
            </a:lnSpc>
            <a:spcBef>
              <a:spcPct val="0"/>
            </a:spcBef>
            <a:spcAft>
              <a:spcPct val="35000"/>
            </a:spcAft>
            <a:buNone/>
          </a:pPr>
          <a:r>
            <a:rPr lang="en-US" sz="2500" b="0" i="0" kern="1200" dirty="0">
              <a:solidFill>
                <a:schemeClr val="tx1"/>
              </a:solidFill>
            </a:rPr>
            <a:t>Flexibilities are tied to an MDD</a:t>
          </a:r>
          <a:endParaRPr lang="en-US" sz="2500" kern="1200" dirty="0">
            <a:solidFill>
              <a:schemeClr val="tx1"/>
            </a:solidFill>
          </a:endParaRPr>
        </a:p>
      </dsp:txBody>
      <dsp:txXfrm>
        <a:off x="557078" y="2309377"/>
        <a:ext cx="7222676" cy="665948"/>
      </dsp:txXfrm>
    </dsp:sp>
    <dsp:sp modelId="{53F2DD7C-9432-415E-8B8B-D54D4FD8FD19}">
      <dsp:nvSpPr>
        <dsp:cNvPr id="0" name=""/>
        <dsp:cNvSpPr/>
      </dsp:nvSpPr>
      <dsp:spPr>
        <a:xfrm>
          <a:off x="0" y="3776351"/>
          <a:ext cx="1042104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F263A6-C809-457A-BB50-B7C631FBF4D8}">
      <dsp:nvSpPr>
        <dsp:cNvPr id="0" name=""/>
        <dsp:cNvSpPr/>
      </dsp:nvSpPr>
      <dsp:spPr>
        <a:xfrm>
          <a:off x="521052" y="3407351"/>
          <a:ext cx="7294728" cy="738000"/>
        </a:xfrm>
        <a:prstGeom prst="roundRect">
          <a:avLst/>
        </a:prstGeom>
        <a:solidFill>
          <a:schemeClr val="accent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5723" tIns="0" rIns="275723" bIns="0" numCol="1" spcCol="1270" anchor="ctr" anchorCtr="0">
          <a:noAutofit/>
        </a:bodyPr>
        <a:lstStyle/>
        <a:p>
          <a:pPr marL="0" lvl="0" indent="0" algn="l" defTabSz="1111250">
            <a:lnSpc>
              <a:spcPct val="90000"/>
            </a:lnSpc>
            <a:spcBef>
              <a:spcPct val="0"/>
            </a:spcBef>
            <a:spcAft>
              <a:spcPct val="35000"/>
            </a:spcAft>
            <a:buNone/>
          </a:pPr>
          <a:r>
            <a:rPr lang="en-US" sz="2500" b="0" i="0" kern="1200" dirty="0">
              <a:solidFill>
                <a:schemeClr val="tx1"/>
              </a:solidFill>
            </a:rPr>
            <a:t>Accountability and reporting remain in effect</a:t>
          </a:r>
          <a:endParaRPr lang="en-US" sz="2500" kern="1200" dirty="0">
            <a:solidFill>
              <a:schemeClr val="tx1"/>
            </a:solidFill>
          </a:endParaRPr>
        </a:p>
      </dsp:txBody>
      <dsp:txXfrm>
        <a:off x="557078" y="3443377"/>
        <a:ext cx="7222676" cy="665948"/>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asprtracie.hhs.gov/technical-resources/79/risk-communications-emncy-public-information-and-warning/77" TargetMode="External"/><Relationship Id="rId13" Type="http://schemas.openxmlformats.org/officeDocument/2006/relationships/hyperlink" Target="https://asprtracie.hhs.gov/technical-resources/39/pre-hospital-patient-decontamination/37" TargetMode="External"/><Relationship Id="rId18" Type="http://schemas.openxmlformats.org/officeDocument/2006/relationships/hyperlink" Target="https://asprtracie.hhs.gov/technical-resources/3/hazard-vulnerability-risk-assessment/1" TargetMode="External"/><Relationship Id="rId26" Type="http://schemas.openxmlformats.org/officeDocument/2006/relationships/hyperlink" Target="https://asprtracie.hhs.gov/technical-resources/24/coalition-models-and-functions/21" TargetMode="External"/><Relationship Id="rId3" Type="http://schemas.openxmlformats.org/officeDocument/2006/relationships/hyperlink" Target="https://asprtracie.hhs.gov/technical-resources/30/active-shooter-and-explosives/0" TargetMode="External"/><Relationship Id="rId21" Type="http://schemas.openxmlformats.org/officeDocument/2006/relationships/hyperlink" Target="https://asprtracie.hhs.gov/technical-resources/11/training-and-workforce-development/1" TargetMode="External"/><Relationship Id="rId7" Type="http://schemas.openxmlformats.org/officeDocument/2006/relationships/hyperlink" Target="https://asprtracie.hhs.gov/technical-resources/80/information-sharing/77" TargetMode="External"/><Relationship Id="rId12" Type="http://schemas.openxmlformats.org/officeDocument/2006/relationships/hyperlink" Target="https://asprtracie.hhs.gov/technical-resources/38/hospital-patient-decontamination/37" TargetMode="External"/><Relationship Id="rId17" Type="http://schemas.openxmlformats.org/officeDocument/2006/relationships/hyperlink" Target="https://asprtracie.hhs.gov/technical-resources/7/exercise-program/1" TargetMode="External"/><Relationship Id="rId25" Type="http://schemas.openxmlformats.org/officeDocument/2006/relationships/hyperlink" Target="https://asprtracie.hhs.gov/technical-resources/22/coalition-administrative-issues/21" TargetMode="External"/><Relationship Id="rId2" Type="http://schemas.openxmlformats.org/officeDocument/2006/relationships/slide" Target="../slides/slide23.xml"/><Relationship Id="rId16" Type="http://schemas.openxmlformats.org/officeDocument/2006/relationships/hyperlink" Target="https://asprtracie.hhs.gov/technical-resources/84/emncy-operations-plans-emncy-management-program/1" TargetMode="External"/><Relationship Id="rId20" Type="http://schemas.openxmlformats.org/officeDocument/2006/relationships/hyperlink" Target="https://asprtracie.hhs.gov/technical-resources/14/incident-management/1" TargetMode="External"/><Relationship Id="rId29" Type="http://schemas.openxmlformats.org/officeDocument/2006/relationships/hyperlink" Target="https://asprtracie.hhs.gov/technical-resources/58/hospital-surge-capacity-and-immediate-bed-availability/0" TargetMode="External"/><Relationship Id="rId1" Type="http://schemas.openxmlformats.org/officeDocument/2006/relationships/notesMaster" Target="../notesMasters/notesMaster1.xml"/><Relationship Id="rId6" Type="http://schemas.openxmlformats.org/officeDocument/2006/relationships/hyperlink" Target="https://asprtracie.hhs.gov/technical-resources/78/communication-systems/77" TargetMode="External"/><Relationship Id="rId11" Type="http://schemas.openxmlformats.org/officeDocument/2006/relationships/hyperlink" Target="https://asprtracie.hhs.gov/technical-resources/86/cybersecurity/0" TargetMode="External"/><Relationship Id="rId24" Type="http://schemas.openxmlformats.org/officeDocument/2006/relationships/hyperlink" Target="https://asprtracie.hhs.gov/technical-resources/65/fatality-management/0" TargetMode="External"/><Relationship Id="rId5" Type="http://schemas.openxmlformats.org/officeDocument/2006/relationships/hyperlink" Target="https://asprtracie.hhs.gov/technical-resources/28/burns/0" TargetMode="External"/><Relationship Id="rId15" Type="http://schemas.openxmlformats.org/officeDocument/2006/relationships/hyperlink" Target="https://asprtracie.hhs.gov/technical-resources/66/electronic-health-records-and-downtime-procedures/0" TargetMode="External"/><Relationship Id="rId23" Type="http://schemas.openxmlformats.org/officeDocument/2006/relationships/hyperlink" Target="https://asprtracie.hhs.gov/technical-resources/64/family-reunification-and-support/0" TargetMode="External"/><Relationship Id="rId28" Type="http://schemas.openxmlformats.org/officeDocument/2006/relationships/hyperlink" Target="https://asprtracie.hhs.gov/technical-resources/57/healthcare-facility-evacuation-sheltering/0" TargetMode="External"/><Relationship Id="rId10" Type="http://schemas.openxmlformats.org/officeDocument/2006/relationships/hyperlink" Target="https://asprtracie.hhs.gov/technical-resources/63/crisis-standards-of-care/0" TargetMode="External"/><Relationship Id="rId19" Type="http://schemas.openxmlformats.org/officeDocument/2006/relationships/hyperlink" Target="https://asprtracie.hhs.gov/technical-resources/83/healthcare-related-disaster-legal-regulatory-federal-policy/1" TargetMode="External"/><Relationship Id="rId4" Type="http://schemas.openxmlformats.org/officeDocument/2006/relationships/hyperlink" Target="https://asprtracie.hhs.gov/technical-resources/96/blood-and-blood-products/0" TargetMode="External"/><Relationship Id="rId9" Type="http://schemas.openxmlformats.org/officeDocument/2006/relationships/hyperlink" Target="https://asprtracie.hhs.gov/technical-resources/73/social-media-in-emncy-response/77" TargetMode="External"/><Relationship Id="rId14" Type="http://schemas.openxmlformats.org/officeDocument/2006/relationships/hyperlink" Target="https://asprtracie.hhs.gov/technical-resources/156/disasters-and-at-risk-populations/0" TargetMode="External"/><Relationship Id="rId22" Type="http://schemas.openxmlformats.org/officeDocument/2006/relationships/hyperlink" Target="https://asprtracie.hhs.gov/technical-resources/61/ethics/0" TargetMode="External"/><Relationship Id="rId27" Type="http://schemas.openxmlformats.org/officeDocument/2006/relationships/hyperlink" Target="https://asprtracie.hhs.gov/technical-resources/25/coalition-response-operations-including-mutual-aid/21"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asprtracie.hhs.gov/technical-resources/53/pharmacy/47" TargetMode="External"/><Relationship Id="rId13" Type="http://schemas.openxmlformats.org/officeDocument/2006/relationships/hyperlink" Target="https://asprtracie.hhs.gov/technical-resources/68/mental-behavioral-health-non-responders/0" TargetMode="External"/><Relationship Id="rId18" Type="http://schemas.openxmlformats.org/officeDocument/2006/relationships/hyperlink" Target="https://asprtracie.hhs.gov/technical-resources/33/pre-hospital-mass-casualty-triage-and-trauma-care/0" TargetMode="External"/><Relationship Id="rId26" Type="http://schemas.openxmlformats.org/officeDocument/2006/relationships/hyperlink" Target="https://asprtracie.hhs.gov/technical-resources/42/influenza-epidemic-pandemic/27" TargetMode="External"/><Relationship Id="rId3" Type="http://schemas.openxmlformats.org/officeDocument/2006/relationships/hyperlink" Target="https://asprtracie.hhs.gov/technical-resources/48/alternate-care-sites-including-shelter-medical-care/47" TargetMode="External"/><Relationship Id="rId21" Type="http://schemas.openxmlformats.org/officeDocument/2006/relationships/hyperlink" Target="https://asprtracie.hhs.gov/technical-resources/72/responder-safety-and-health/0" TargetMode="External"/><Relationship Id="rId7" Type="http://schemas.openxmlformats.org/officeDocument/2006/relationships/hyperlink" Target="https://asprtracie.hhs.gov/technical-resources/52/long-term-care-facilities/47" TargetMode="External"/><Relationship Id="rId12" Type="http://schemas.openxmlformats.org/officeDocument/2006/relationships/hyperlink" Target="https://asprtracie.hhs.gov/technical-resources/85/mass-gatherings-special-events/0" TargetMode="External"/><Relationship Id="rId17" Type="http://schemas.openxmlformats.org/officeDocument/2006/relationships/hyperlink" Target="https://asprtracie.hhs.gov/technical-resources/54/pre-hospital-ems/0" TargetMode="External"/><Relationship Id="rId25" Type="http://schemas.openxmlformats.org/officeDocument/2006/relationships/hyperlink" Target="https://asprtracie.hhs.gov/technical-resources/45/ebola-vhf/27" TargetMode="External"/><Relationship Id="rId33" Type="http://schemas.openxmlformats.org/officeDocument/2006/relationships/hyperlink" Target="https://asprtracie.hhs.gov/technical-resources/75/workplace-violence/0" TargetMode="External"/><Relationship Id="rId2" Type="http://schemas.openxmlformats.org/officeDocument/2006/relationships/slide" Target="../slides/slide24.xml"/><Relationship Id="rId16" Type="http://schemas.openxmlformats.org/officeDocument/2006/relationships/hyperlink" Target="https://asprtracie.hhs.gov/technical-resources/62/populations-with-access-and-functional-needs/0" TargetMode="External"/><Relationship Id="rId20" Type="http://schemas.openxmlformats.org/officeDocument/2006/relationships/hyperlink" Target="https://asprtracie.hhs.gov/technical-resources/18/recovery-planning/110" TargetMode="External"/><Relationship Id="rId29" Type="http://schemas.openxmlformats.org/officeDocument/2006/relationships/hyperlink" Target="https://asprtracie.hhs.gov/technical-resources/87/zika/27" TargetMode="External"/><Relationship Id="rId1" Type="http://schemas.openxmlformats.org/officeDocument/2006/relationships/notesMaster" Target="../notesMasters/notesMaster1.xml"/><Relationship Id="rId6" Type="http://schemas.openxmlformats.org/officeDocument/2006/relationships/hyperlink" Target="https://asprtracie.hhs.gov/technical-resources/51/homecare-and-hospice/47" TargetMode="External"/><Relationship Id="rId11" Type="http://schemas.openxmlformats.org/officeDocument/2006/relationships/hyperlink" Target="https://asprtracie.hhs.gov/technical-resources/67/mass-distribution-and-dispensing-administration-of-medical-countermeasures/0" TargetMode="External"/><Relationship Id="rId24" Type="http://schemas.openxmlformats.org/officeDocument/2006/relationships/hyperlink" Target="https://asprtracie.hhs.gov/technical-resources/44/coronaviruses-sars-mers-and-covid-19/27" TargetMode="External"/><Relationship Id="rId32" Type="http://schemas.openxmlformats.org/officeDocument/2006/relationships/hyperlink" Target="https://asprtracie.hhs.gov/technical-resources/74/volunteer-management/0" TargetMode="External"/><Relationship Id="rId5" Type="http://schemas.openxmlformats.org/officeDocument/2006/relationships/hyperlink" Target="https://asprtracie.hhs.gov/technical-resources/50/dialysis-centers/47" TargetMode="External"/><Relationship Id="rId15" Type="http://schemas.openxmlformats.org/officeDocument/2006/relationships/hyperlink" Target="https://asprtracie.hhs.gov/technical-resources/31/pediatric-children/0" TargetMode="External"/><Relationship Id="rId23" Type="http://schemas.openxmlformats.org/officeDocument/2006/relationships/hyperlink" Target="https://asprtracie.hhs.gov/technical-resources/29/chemical-hazards/27" TargetMode="External"/><Relationship Id="rId28" Type="http://schemas.openxmlformats.org/officeDocument/2006/relationships/hyperlink" Target="https://asprtracie.hhs.gov/technical-resources/32/radiological-and-nuclear/27" TargetMode="External"/><Relationship Id="rId10" Type="http://schemas.openxmlformats.org/officeDocument/2006/relationships/hyperlink" Target="https://asprtracie.hhs.gov/technical-resources/55/virtual-medical-care/47" TargetMode="External"/><Relationship Id="rId19" Type="http://schemas.openxmlformats.org/officeDocument/2006/relationships/hyperlink" Target="https://asprtracie.hhs.gov/technical-resources/17/continuity-of-operations-coop-business-continuity-planning/110" TargetMode="External"/><Relationship Id="rId31" Type="http://schemas.openxmlformats.org/officeDocument/2006/relationships/hyperlink" Target="https://asprtracie.hhs.gov/technical-resources/81/veterinary-issues/0" TargetMode="External"/><Relationship Id="rId4" Type="http://schemas.openxmlformats.org/officeDocument/2006/relationships/hyperlink" Target="https://asprtracie.hhs.gov/technical-resources/49/ambulatory-care-and-federally-qualified-health-centers-fqhc/47" TargetMode="External"/><Relationship Id="rId9" Type="http://schemas.openxmlformats.org/officeDocument/2006/relationships/hyperlink" Target="https://asprtracie.hhs.gov/technical-resources/92/rural-disaster-health/47" TargetMode="External"/><Relationship Id="rId14" Type="http://schemas.openxmlformats.org/officeDocument/2006/relationships/hyperlink" Target="https://asprtracie.hhs.gov/technical-resources/70/patient-movement-moccs-and-tracking/0" TargetMode="External"/><Relationship Id="rId22" Type="http://schemas.openxmlformats.org/officeDocument/2006/relationships/hyperlink" Target="https://asprtracie.hhs.gov/technical-resources/41/bioterrorism-and-high-consequence-biological-threats/27" TargetMode="External"/><Relationship Id="rId27" Type="http://schemas.openxmlformats.org/officeDocument/2006/relationships/hyperlink" Target="https://asprtracie.hhs.gov/technical-resources/36/natural-disasters/27" TargetMode="External"/><Relationship Id="rId30" Type="http://schemas.openxmlformats.org/officeDocument/2006/relationships/hyperlink" Target="https://asprtracie.hhs.gov/technical-resources/35/utility-failures/0"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files.asprtracie.hhs.gov/documents/outbreak-considerations-for-long-term-care-communities.pdf" TargetMode="External"/><Relationship Id="rId3" Type="http://schemas.openxmlformats.org/officeDocument/2006/relationships/hyperlink" Target="https://asprtracie.hhs.gov/technical-resources/62/populations-with-access-and-functional-needs/0#population-specific-resources-older-adults" TargetMode="External"/><Relationship Id="rId7" Type="http://schemas.openxmlformats.org/officeDocument/2006/relationships/hyperlink" Target="https://files.asprtracie.hhs.gov/documents/aspr-tracie-cms-ep-rule-pace-requirements.pdf"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asprtracie.hhs.gov/technical-resources/52/long-term-care-facilities/47" TargetMode="External"/><Relationship Id="rId5" Type="http://schemas.openxmlformats.org/officeDocument/2006/relationships/hyperlink" Target="https://asprtracie.hhs.gov/technical-resources/51/homecare-and-hospice/47" TargetMode="External"/><Relationship Id="rId10" Type="http://schemas.openxmlformats.org/officeDocument/2006/relationships/hyperlink" Target="https://files.asprtracie.hhs.gov/documents/aspr-tracie-medical-surge-and-the-role-of-home-health-and-hospice-summary-final.pdf" TargetMode="External"/><Relationship Id="rId4" Type="http://schemas.openxmlformats.org/officeDocument/2006/relationships/hyperlink" Target="https://asprtracie.hhs.gov/technical-resources/50/dialysis-centers/47" TargetMode="External"/><Relationship Id="rId9" Type="http://schemas.openxmlformats.org/officeDocument/2006/relationships/hyperlink" Target="https://files.asprtracie.hhs.gov/documents/aspr-tracie-ta-post-disaster-dialysis-best-practices.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8" Type="http://schemas.openxmlformats.org/officeDocument/2006/relationships/hyperlink" Target="https://www.ready.gov/caregivers" TargetMode="External"/><Relationship Id="rId3" Type="http://schemas.openxmlformats.org/officeDocument/2006/relationships/hyperlink" Target="https://www.fema.gov/about/organization/tribal-affairs" TargetMode="External"/><Relationship Id="rId7" Type="http://schemas.openxmlformats.org/officeDocument/2006/relationships/hyperlink" Target="https://www.ready.gov/older-adults"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ready.gov/" TargetMode="External"/><Relationship Id="rId5" Type="http://schemas.openxmlformats.org/officeDocument/2006/relationships/hyperlink" Target="https://empowerprogram.hhs.gov/" TargetMode="External"/><Relationship Id="rId10" Type="http://schemas.openxmlformats.org/officeDocument/2006/relationships/hyperlink" Target="https://www.ready.gov/business" TargetMode="External"/><Relationship Id="rId4" Type="http://schemas.openxmlformats.org/officeDocument/2006/relationships/hyperlink" Target="https://www.ihs.gov/california/index.cfm/offices/oehe/dehs/emergency-management/?mobileFormat=0" TargetMode="External"/><Relationship Id="rId9" Type="http://schemas.openxmlformats.org/officeDocument/2006/relationships/hyperlink" Target="https://www.ready.gov/toolkits"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endParaRPr lang="en-US"/>
          </a:p>
        </p:txBody>
      </p:sp>
      <p:sp>
        <p:nvSpPr>
          <p:cNvPr id="234" name="Google Shape;2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73428-35CD-4E91-AB97-C93043B20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F3113-C135-5D13-81B1-0BE1537C22C6}"/>
              </a:ext>
            </a:extLst>
          </p:cNvPr>
          <p:cNvSpPr>
            <a:spLocks noGrp="1" noRot="1" noChangeAspect="1"/>
          </p:cNvSpPr>
          <p:nvPr>
            <p:ph type="sldImg"/>
          </p:nvPr>
        </p:nvSpPr>
        <p:spPr>
          <a:xfrm>
            <a:off x="381000" y="685800"/>
            <a:ext cx="6096000" cy="3429000"/>
          </a:xfrm>
        </p:spPr>
      </p:sp>
      <p:sp>
        <p:nvSpPr>
          <p:cNvPr id="4" name="Slide Number Placeholder 3">
            <a:extLst>
              <a:ext uri="{FF2B5EF4-FFF2-40B4-BE49-F238E27FC236}">
                <a16:creationId xmlns:a16="http://schemas.microsoft.com/office/drawing/2014/main" id="{B4368259-1410-EB1C-0FB8-F13C88D5C00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54524D14-8F3B-CAE4-3559-6586EDF4C7E4}"/>
              </a:ext>
            </a:extLst>
          </p:cNvPr>
          <p:cNvSpPr>
            <a:spLocks noGrp="1"/>
          </p:cNvSpPr>
          <p:nvPr>
            <p:ph type="body" sz="quarter" idx="11"/>
          </p:nvPr>
        </p:nvSpPr>
        <p:spPr/>
        <p:txBody>
          <a:bodyPr/>
          <a:lstStyle/>
          <a:p>
            <a:endParaRPr lang="en-US">
              <a:ea typeface="Calibri" panose="020F0502020204030204"/>
              <a:cs typeface="Calibri" panose="020F0502020204030204"/>
            </a:endParaRPr>
          </a:p>
        </p:txBody>
      </p:sp>
    </p:spTree>
    <p:extLst>
      <p:ext uri="{BB962C8B-B14F-4D97-AF65-F5344CB8AC3E}">
        <p14:creationId xmlns:p14="http://schemas.microsoft.com/office/powerpoint/2010/main" val="4082716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67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562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7E9444-2FC4-47A1-8141-63AC560D24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51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FC4D8-F3EF-4B07-8062-50A5E0455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EB2BC-D88F-76AC-575F-5D5DEAECA40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5F9619F-AECD-45AE-0FA6-F9307B5DA74E}"/>
              </a:ext>
            </a:extLst>
          </p:cNvPr>
          <p:cNvSpPr>
            <a:spLocks noGrp="1"/>
          </p:cNvSpPr>
          <p:nvPr>
            <p:ph type="body" idx="1"/>
          </p:nvPr>
        </p:nvSpPr>
        <p:spPr/>
        <p:txBody>
          <a:bodyPr/>
          <a:lstStyle/>
          <a:p>
            <a:pPr>
              <a:defRPr/>
            </a:pPr>
            <a:endParaRPr lang="en-US">
              <a:latin typeface="Arial"/>
              <a:ea typeface="Calibri"/>
              <a:cs typeface="Arial"/>
            </a:endParaRPr>
          </a:p>
        </p:txBody>
      </p:sp>
      <p:sp>
        <p:nvSpPr>
          <p:cNvPr id="4" name="Slide Number Placeholder 3">
            <a:extLst>
              <a:ext uri="{FF2B5EF4-FFF2-40B4-BE49-F238E27FC236}">
                <a16:creationId xmlns:a16="http://schemas.microsoft.com/office/drawing/2014/main" id="{F74E31A9-0087-0E84-A171-57C8E261907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7E9444-2FC4-47A1-8141-63AC560D24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003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86075-A0D4-AE4F-627B-6266DFED5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1673C-C321-5B17-A122-36CFD7E0A43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AB7DFEA-2DA4-91C9-C581-87527A7BFFC4}"/>
              </a:ext>
            </a:extLst>
          </p:cNvPr>
          <p:cNvSpPr>
            <a:spLocks noGrp="1"/>
          </p:cNvSpPr>
          <p:nvPr>
            <p:ph type="body" idx="1"/>
          </p:nvPr>
        </p:nvSpPr>
        <p:spPr/>
        <p:txBody>
          <a:bodyPr/>
          <a:lstStyle/>
          <a:p>
            <a:endParaRPr lang="en-US" sz="800"/>
          </a:p>
        </p:txBody>
      </p:sp>
      <p:sp>
        <p:nvSpPr>
          <p:cNvPr id="4" name="Slide Number Placeholder 3">
            <a:extLst>
              <a:ext uri="{FF2B5EF4-FFF2-40B4-BE49-F238E27FC236}">
                <a16:creationId xmlns:a16="http://schemas.microsoft.com/office/drawing/2014/main" id="{CA84CF44-4650-D005-ACB0-0CD66A17FA8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252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a:t>Record locator#UID-2025-11-21-477</a:t>
            </a:r>
          </a:p>
          <a:p>
            <a:pPr marL="457200" indent="-228600">
              <a:buSzPts val="1400"/>
              <a:buFont typeface="Arial"/>
            </a:pPr>
            <a:endParaRPr lang="en-US">
              <a:solidFill>
                <a:srgbClr val="616161"/>
              </a:solidFill>
              <a:latin typeface="Segoe UI"/>
              <a:cs typeface="Segoe U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7E9444-2FC4-47A1-8141-63AC560D24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973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Record locator#UID-2025-11-21-477</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7E9444-2FC4-47A1-8141-63AC560D24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23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Record Locator# UID-2026-01-06-525</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F5964-A1C1-4F80-AA48-993BF75932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2705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Record Locator# UID-2026-01-06-525</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FB16C-E5B3-4E26-9E88-570664486F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56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endParaRPr lang="en-US"/>
          </a:p>
        </p:txBody>
      </p:sp>
      <p:sp>
        <p:nvSpPr>
          <p:cNvPr id="242" name="Google Shape;242;p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rPr>
              <a:t>Record Locator# UID-2026-01-06-525</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E9444-2FC4-47A1-8141-63AC560D24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753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A4E1A-9189-F5AF-3506-68FAFF6F7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2C0BB-E23E-2167-782B-7501BA76763F}"/>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635080CE-91EF-68F8-B45E-BE0708CE56DB}"/>
              </a:ext>
            </a:extLst>
          </p:cNvPr>
          <p:cNvSpPr>
            <a:spLocks noGrp="1"/>
          </p:cNvSpPr>
          <p:nvPr>
            <p:ph type="body" idx="1"/>
          </p:nvPr>
        </p:nvSpPr>
        <p:spPr/>
        <p:txBody>
          <a:bodyPr/>
          <a:lstStyle/>
          <a:p>
            <a:pPr>
              <a:defRPr/>
            </a:pPr>
            <a:r>
              <a:rPr lang="en-US" dirty="0"/>
              <a:t>Record locator#UID-2025-11-21-477</a:t>
            </a:r>
          </a:p>
          <a:p>
            <a:pPr>
              <a:defRPr/>
            </a:pPr>
            <a:r>
              <a:rPr lang="en-US" dirty="0">
                <a:solidFill>
                  <a:srgbClr val="000000"/>
                </a:solidFill>
              </a:rPr>
              <a:t>Links:</a:t>
            </a:r>
          </a:p>
          <a:p>
            <a:pPr lvl="1">
              <a:defRPr/>
            </a:pPr>
            <a:r>
              <a:rPr lang="en-US" dirty="0">
                <a:hlinkClick r:id="rId3"/>
              </a:rPr>
              <a:t>https://asprtracie.hhs.gov/technical-resources/30/active-shooter-and-explosives/0</a:t>
            </a:r>
            <a:endParaRPr lang="en-US" dirty="0"/>
          </a:p>
          <a:p>
            <a:pPr lvl="1">
              <a:defRPr/>
            </a:pPr>
            <a:r>
              <a:rPr lang="en-US" dirty="0">
                <a:hlinkClick r:id="rId4"/>
              </a:rPr>
              <a:t>https://asprtracie.hhs.gov/technical-resources/96/blood-and-blood-products/0</a:t>
            </a:r>
            <a:endParaRPr lang="en-US" dirty="0"/>
          </a:p>
          <a:p>
            <a:pPr lvl="1">
              <a:defRPr/>
            </a:pPr>
            <a:r>
              <a:rPr lang="en-US" dirty="0">
                <a:hlinkClick r:id="rId5"/>
              </a:rPr>
              <a:t>https://asprtracie.hhs.gov/technical-resources/28/burns/0</a:t>
            </a:r>
            <a:endParaRPr lang="en-US" dirty="0"/>
          </a:p>
          <a:p>
            <a:pPr lvl="1">
              <a:defRPr/>
            </a:pPr>
            <a:r>
              <a:rPr lang="en-US" dirty="0">
                <a:hlinkClick r:id="rId6"/>
              </a:rPr>
              <a:t>https://asprtracie.hhs.gov/technical-resources/78/communication-systems/77</a:t>
            </a:r>
            <a:endParaRPr lang="en-US" dirty="0"/>
          </a:p>
          <a:p>
            <a:pPr lvl="1">
              <a:defRPr/>
            </a:pPr>
            <a:r>
              <a:rPr lang="en-US" dirty="0">
                <a:hlinkClick r:id="rId7"/>
              </a:rPr>
              <a:t>https://asprtracie.hhs.gov/technical-resources/80/information-sharing/77</a:t>
            </a:r>
            <a:endParaRPr lang="en-US" dirty="0"/>
          </a:p>
          <a:p>
            <a:pPr lvl="1">
              <a:defRPr/>
            </a:pPr>
            <a:r>
              <a:rPr lang="en-US" dirty="0">
                <a:hlinkClick r:id="rId8"/>
              </a:rPr>
              <a:t>https://asprtracie.hhs.gov/technical-resources/79/risk-communications-emncy-public-information-and-warning/77</a:t>
            </a:r>
            <a:endParaRPr lang="en-US" dirty="0"/>
          </a:p>
          <a:p>
            <a:pPr lvl="1">
              <a:defRPr/>
            </a:pPr>
            <a:r>
              <a:rPr lang="en-US" dirty="0">
                <a:hlinkClick r:id="rId9"/>
              </a:rPr>
              <a:t>https://asprtracie.hhs.gov/technical-resources/73/social-media-in-emncy-response/77</a:t>
            </a:r>
            <a:endParaRPr lang="en-US" dirty="0"/>
          </a:p>
          <a:p>
            <a:pPr lvl="1">
              <a:defRPr/>
            </a:pPr>
            <a:r>
              <a:rPr lang="en-US" dirty="0">
                <a:hlinkClick r:id="rId10"/>
              </a:rPr>
              <a:t>https://asprtracie.hhs.gov/technical-resources/63/crisis-standards-of-care/0</a:t>
            </a:r>
            <a:endParaRPr lang="en-US" dirty="0"/>
          </a:p>
          <a:p>
            <a:pPr lvl="1">
              <a:defRPr/>
            </a:pPr>
            <a:r>
              <a:rPr lang="en-US" dirty="0">
                <a:hlinkClick r:id="rId11"/>
              </a:rPr>
              <a:t>https://asprtracie.hhs.gov/technical-resources/86/cybersecurity/0</a:t>
            </a:r>
            <a:endParaRPr lang="en-US" dirty="0"/>
          </a:p>
          <a:p>
            <a:pPr lvl="1">
              <a:defRPr/>
            </a:pPr>
            <a:r>
              <a:rPr lang="en-US" dirty="0">
                <a:hlinkClick r:id="rId12"/>
              </a:rPr>
              <a:t>https://asprtracie.hhs.gov/technical-resources/38/hospital-patient-decontamination/37</a:t>
            </a:r>
            <a:endParaRPr lang="en-US" dirty="0"/>
          </a:p>
          <a:p>
            <a:pPr lvl="1">
              <a:defRPr/>
            </a:pPr>
            <a:r>
              <a:rPr lang="en-US" dirty="0">
                <a:hlinkClick r:id="rId13"/>
              </a:rPr>
              <a:t>https://asprtracie.hhs.gov/technical-resources/39/pre-hospital-patient-decontamination/37</a:t>
            </a:r>
            <a:endParaRPr lang="en-US" dirty="0"/>
          </a:p>
          <a:p>
            <a:pPr lvl="1">
              <a:defRPr/>
            </a:pPr>
            <a:r>
              <a:rPr lang="en-US" dirty="0">
                <a:hlinkClick r:id="rId14"/>
              </a:rPr>
              <a:t>https://asprtracie.hhs.gov/technical-resources/156/disasters-and-at-risk-populations/0</a:t>
            </a:r>
            <a:endParaRPr lang="en-US" dirty="0"/>
          </a:p>
          <a:p>
            <a:pPr lvl="1">
              <a:defRPr/>
            </a:pPr>
            <a:r>
              <a:rPr lang="en-US" dirty="0">
                <a:hlinkClick r:id="rId15"/>
              </a:rPr>
              <a:t>https://asprtracie.hhs.gov/technical-resources/66/electronic-health-records-and-downtime-procedures/0</a:t>
            </a:r>
            <a:endParaRPr lang="en-US" dirty="0"/>
          </a:p>
          <a:p>
            <a:pPr lvl="1">
              <a:defRPr/>
            </a:pPr>
            <a:r>
              <a:rPr lang="en-US" dirty="0">
                <a:hlinkClick r:id="rId16"/>
              </a:rPr>
              <a:t>https://asprtracie.hhs.gov/technical-resources/84/emncy-operations-plans-emncy-management-program/1</a:t>
            </a:r>
            <a:endParaRPr lang="en-US" dirty="0"/>
          </a:p>
          <a:p>
            <a:pPr lvl="1">
              <a:defRPr/>
            </a:pPr>
            <a:r>
              <a:rPr lang="en-US" dirty="0">
                <a:hlinkClick r:id="rId17"/>
              </a:rPr>
              <a:t>https://asprtracie.hhs.gov/technical-resources/7/exercise-program/1</a:t>
            </a:r>
            <a:endParaRPr lang="en-US" dirty="0"/>
          </a:p>
          <a:p>
            <a:pPr lvl="1">
              <a:defRPr/>
            </a:pPr>
            <a:r>
              <a:rPr lang="en-US" dirty="0">
                <a:hlinkClick r:id="rId18"/>
              </a:rPr>
              <a:t>https://asprtracie.hhs.gov/technical-resources/3/hazard-vulnerability-risk-assessment/1</a:t>
            </a:r>
            <a:endParaRPr lang="en-US" dirty="0"/>
          </a:p>
          <a:p>
            <a:pPr lvl="1">
              <a:defRPr/>
            </a:pPr>
            <a:r>
              <a:rPr lang="en-US" dirty="0">
                <a:hlinkClick r:id="rId19"/>
              </a:rPr>
              <a:t>https://asprtracie.hhs.gov/technical-resources/83/healthcare-related-disaster-legal-regulatory-federal-policy/1</a:t>
            </a:r>
            <a:endParaRPr lang="en-US" dirty="0"/>
          </a:p>
          <a:p>
            <a:pPr lvl="1">
              <a:defRPr/>
            </a:pPr>
            <a:r>
              <a:rPr lang="en-US" dirty="0">
                <a:hlinkClick r:id="rId20"/>
              </a:rPr>
              <a:t>https://asprtracie.hhs.gov/technical-resources/14/incident-management/1</a:t>
            </a:r>
            <a:endParaRPr lang="en-US" dirty="0"/>
          </a:p>
          <a:p>
            <a:pPr lvl="1">
              <a:defRPr/>
            </a:pPr>
            <a:r>
              <a:rPr lang="en-US" dirty="0">
                <a:hlinkClick r:id="rId21"/>
              </a:rPr>
              <a:t>https://asprtracie.hhs.gov/technical-resources/11/training-and-workforce-development/1</a:t>
            </a:r>
            <a:endParaRPr lang="en-US" dirty="0"/>
          </a:p>
          <a:p>
            <a:pPr lvl="1">
              <a:defRPr/>
            </a:pPr>
            <a:r>
              <a:rPr lang="en-US" dirty="0">
                <a:hlinkClick r:id="rId22"/>
              </a:rPr>
              <a:t>https://asprtracie.hhs.gov/technical-resources/61/ethics/0</a:t>
            </a:r>
            <a:endParaRPr lang="en-US" dirty="0"/>
          </a:p>
          <a:p>
            <a:pPr lvl="1">
              <a:defRPr/>
            </a:pPr>
            <a:r>
              <a:rPr lang="en-US" dirty="0">
                <a:hlinkClick r:id="rId23"/>
              </a:rPr>
              <a:t>https://asprtracie.hhs.gov/technical-resources/64/family-reunification-and-support/0</a:t>
            </a:r>
            <a:endParaRPr lang="en-US" dirty="0"/>
          </a:p>
          <a:p>
            <a:pPr lvl="1">
              <a:defRPr/>
            </a:pPr>
            <a:r>
              <a:rPr lang="en-US" dirty="0">
                <a:hlinkClick r:id="rId24"/>
              </a:rPr>
              <a:t>https://asprtracie.hhs.gov/technical-resources/65/fatality-management/0</a:t>
            </a:r>
            <a:endParaRPr lang="en-US" dirty="0"/>
          </a:p>
          <a:p>
            <a:pPr lvl="1">
              <a:defRPr/>
            </a:pPr>
            <a:r>
              <a:rPr lang="en-US" dirty="0">
                <a:hlinkClick r:id="rId25"/>
              </a:rPr>
              <a:t>https://asprtracie.hhs.gov/technical-resources/22/coalition-administrative-issues/21</a:t>
            </a:r>
            <a:endParaRPr lang="en-US" dirty="0"/>
          </a:p>
          <a:p>
            <a:pPr lvl="1">
              <a:defRPr/>
            </a:pPr>
            <a:r>
              <a:rPr lang="en-US" dirty="0">
                <a:hlinkClick r:id="rId26"/>
              </a:rPr>
              <a:t>https://asprtracie.hhs.gov/technical-resources/24/coalition-models-and-functions/21</a:t>
            </a:r>
            <a:endParaRPr lang="en-US" dirty="0"/>
          </a:p>
          <a:p>
            <a:pPr lvl="1">
              <a:defRPr/>
            </a:pPr>
            <a:r>
              <a:rPr lang="en-US" dirty="0">
                <a:hlinkClick r:id="rId27"/>
              </a:rPr>
              <a:t>https://asprtracie.hhs.gov/technical-resources/25/coalition-response-operations-including-mutual-aid/21</a:t>
            </a:r>
            <a:endParaRPr lang="en-US" dirty="0"/>
          </a:p>
          <a:p>
            <a:pPr lvl="1">
              <a:defRPr/>
            </a:pPr>
            <a:r>
              <a:rPr lang="en-US" dirty="0">
                <a:hlinkClick r:id="rId28"/>
              </a:rPr>
              <a:t>https://asprtracie.hhs.gov/technical-resources/57/healthcare-facility-evacuation-sheltering/0</a:t>
            </a:r>
            <a:endParaRPr lang="en-US" dirty="0"/>
          </a:p>
          <a:p>
            <a:pPr lvl="1">
              <a:defRPr/>
            </a:pPr>
            <a:r>
              <a:rPr lang="en-US" dirty="0">
                <a:hlinkClick r:id="rId29"/>
              </a:rPr>
              <a:t>https://asprtracie.hhs.gov/technical-resources/58/hospital-surge-capacity-and-immediate-bed-availability/0</a:t>
            </a:r>
            <a:endParaRPr lang="en-US" dirty="0">
              <a:solidFill>
                <a:srgbClr val="000000"/>
              </a:solidFill>
            </a:endParaRPr>
          </a:p>
          <a:p>
            <a:pPr marL="0" marR="0" lvl="0" indent="0" algn="l" defTabSz="914400">
              <a:lnSpc>
                <a:spcPct val="100000"/>
              </a:lnSpc>
              <a:spcBef>
                <a:spcPts val="0"/>
              </a:spcBef>
              <a:spcAft>
                <a:spcPts val="0"/>
              </a:spcAft>
              <a:buClrTx/>
              <a:buSzTx/>
              <a:buFontTx/>
              <a:buNone/>
              <a:tabLst/>
              <a:defRPr/>
            </a:pPr>
            <a:endParaRPr lang="en-US" dirty="0">
              <a:solidFill>
                <a:srgbClr val="616161"/>
              </a:solidFill>
              <a:latin typeface="Segoe UI"/>
              <a:cs typeface="Segoe UI"/>
            </a:endParaRPr>
          </a:p>
          <a:p>
            <a:endParaRPr lang="en-US" dirty="0"/>
          </a:p>
        </p:txBody>
      </p:sp>
      <p:sp>
        <p:nvSpPr>
          <p:cNvPr id="4" name="Slide Number Placeholder 3">
            <a:extLst>
              <a:ext uri="{FF2B5EF4-FFF2-40B4-BE49-F238E27FC236}">
                <a16:creationId xmlns:a16="http://schemas.microsoft.com/office/drawing/2014/main" id="{32C9B93A-406D-F5A5-4EB6-A62A3E643D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90715-5ABB-4101-A0A7-81EABFE69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280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a:defRPr/>
            </a:pPr>
            <a:r>
              <a:rPr lang="en-US" dirty="0"/>
              <a:t>Record locator#UID-2025-11-21-477</a:t>
            </a:r>
          </a:p>
          <a:p>
            <a:pPr>
              <a:defRPr/>
            </a:pPr>
            <a:r>
              <a:rPr lang="en-US" dirty="0">
                <a:solidFill>
                  <a:srgbClr val="000000"/>
                </a:solidFill>
              </a:rPr>
              <a:t>Links:</a:t>
            </a:r>
          </a:p>
          <a:p>
            <a:pPr lvl="1">
              <a:defRPr/>
            </a:pPr>
            <a:r>
              <a:rPr lang="en-US" dirty="0">
                <a:hlinkClick r:id="rId3"/>
              </a:rPr>
              <a:t>https://asprtracie.hhs.gov/technical-resources/48/alternate-care-sites-including-shelter-medical-care/47</a:t>
            </a:r>
            <a:endParaRPr lang="en-US" dirty="0"/>
          </a:p>
          <a:p>
            <a:pPr lvl="1">
              <a:defRPr/>
            </a:pPr>
            <a:r>
              <a:rPr lang="en-US" dirty="0">
                <a:hlinkClick r:id="rId4"/>
              </a:rPr>
              <a:t>https://asprtracie.hhs.gov/technical-resources/49/ambulatory-care-and-federally-qualified-health-centers-fqhc/47</a:t>
            </a:r>
            <a:endParaRPr lang="en-US" dirty="0"/>
          </a:p>
          <a:p>
            <a:pPr lvl="1">
              <a:defRPr/>
            </a:pPr>
            <a:r>
              <a:rPr lang="en-US" dirty="0">
                <a:hlinkClick r:id="rId5"/>
              </a:rPr>
              <a:t>https://asprtracie.hhs.gov/technical-resources/50/dialysis-centers/47</a:t>
            </a:r>
            <a:endParaRPr lang="en-US" dirty="0"/>
          </a:p>
          <a:p>
            <a:pPr lvl="1">
              <a:defRPr/>
            </a:pPr>
            <a:r>
              <a:rPr lang="en-US" dirty="0">
                <a:hlinkClick r:id="rId6"/>
              </a:rPr>
              <a:t>https://asprtracie.hhs.gov/technical-resources/51/homecare-and-hospice/47</a:t>
            </a:r>
            <a:endParaRPr lang="en-US" dirty="0"/>
          </a:p>
          <a:p>
            <a:pPr lvl="1">
              <a:defRPr/>
            </a:pPr>
            <a:r>
              <a:rPr lang="en-US" dirty="0">
                <a:hlinkClick r:id="rId7"/>
              </a:rPr>
              <a:t>https://asprtracie.hhs.gov/technical-resources/52/long-term-care-facilities/47</a:t>
            </a:r>
            <a:endParaRPr lang="en-US" dirty="0"/>
          </a:p>
          <a:p>
            <a:pPr lvl="1">
              <a:defRPr/>
            </a:pPr>
            <a:r>
              <a:rPr lang="en-US" dirty="0">
                <a:hlinkClick r:id="rId8"/>
              </a:rPr>
              <a:t>https://asprtracie.hhs.gov/technical-resources/53/pharmacy/47</a:t>
            </a:r>
            <a:endParaRPr lang="en-US" dirty="0"/>
          </a:p>
          <a:p>
            <a:pPr lvl="1">
              <a:defRPr/>
            </a:pPr>
            <a:r>
              <a:rPr lang="en-US" dirty="0">
                <a:hlinkClick r:id="rId9"/>
              </a:rPr>
              <a:t>https://asprtracie.hhs.gov/technical-resources/92/rural-disaster-health/47</a:t>
            </a:r>
            <a:endParaRPr lang="en-US" dirty="0"/>
          </a:p>
          <a:p>
            <a:pPr lvl="1">
              <a:defRPr/>
            </a:pPr>
            <a:r>
              <a:rPr lang="en-US" dirty="0">
                <a:hlinkClick r:id="rId10"/>
              </a:rPr>
              <a:t>https://asprtracie.hhs.gov/technical-resources/55/virtual-medical-care/47</a:t>
            </a:r>
            <a:endParaRPr lang="en-US" dirty="0"/>
          </a:p>
          <a:p>
            <a:pPr lvl="1">
              <a:defRPr/>
            </a:pPr>
            <a:r>
              <a:rPr lang="en-US" dirty="0">
                <a:hlinkClick r:id="rId11"/>
              </a:rPr>
              <a:t>https://asprtracie.hhs.gov/technical-resources/67/mass-distribution-and-dispensing-administration-of-medical-countermeasures/0</a:t>
            </a:r>
            <a:endParaRPr lang="en-US" dirty="0"/>
          </a:p>
          <a:p>
            <a:pPr lvl="1">
              <a:defRPr/>
            </a:pPr>
            <a:r>
              <a:rPr lang="en-US" dirty="0">
                <a:hlinkClick r:id="rId12"/>
              </a:rPr>
              <a:t>https://asprtracie.hhs.gov/technical-resources/85/mass-gatherings-special-events/0</a:t>
            </a:r>
            <a:endParaRPr lang="en-US" dirty="0"/>
          </a:p>
          <a:p>
            <a:pPr lvl="1">
              <a:defRPr/>
            </a:pPr>
            <a:r>
              <a:rPr lang="en-US" dirty="0">
                <a:hlinkClick r:id="rId13"/>
              </a:rPr>
              <a:t>https://asprtracie.hhs.gov/technical-resources/68/mental-behavioral-health-non-responders/0</a:t>
            </a:r>
            <a:endParaRPr lang="en-US" dirty="0"/>
          </a:p>
          <a:p>
            <a:pPr lvl="1">
              <a:defRPr/>
            </a:pPr>
            <a:r>
              <a:rPr lang="en-US" dirty="0">
                <a:hlinkClick r:id="rId14"/>
              </a:rPr>
              <a:t>https://asprtracie.hhs.gov/technical-resources/70/patient-movement-moccs-and-tracking/0</a:t>
            </a:r>
            <a:endParaRPr lang="en-US" dirty="0"/>
          </a:p>
          <a:p>
            <a:pPr lvl="1">
              <a:defRPr/>
            </a:pPr>
            <a:r>
              <a:rPr lang="en-US" dirty="0">
                <a:hlinkClick r:id="rId15"/>
              </a:rPr>
              <a:t>https://asprtracie.hhs.gov/technical-resources/31/pediatric-children/0</a:t>
            </a:r>
            <a:endParaRPr lang="en-US" dirty="0"/>
          </a:p>
          <a:p>
            <a:pPr lvl="1">
              <a:defRPr/>
            </a:pPr>
            <a:r>
              <a:rPr lang="en-US" dirty="0">
                <a:hlinkClick r:id="rId16"/>
              </a:rPr>
              <a:t>https://asprtracie.hhs.gov/technical-resources/62/populations-with-access-and-functional-needs/0</a:t>
            </a:r>
            <a:endParaRPr lang="en-US" dirty="0"/>
          </a:p>
          <a:p>
            <a:pPr lvl="1">
              <a:defRPr/>
            </a:pPr>
            <a:r>
              <a:rPr lang="en-US" dirty="0">
                <a:hlinkClick r:id="rId17"/>
              </a:rPr>
              <a:t>https://asprtracie.hhs.gov/technical-resources/54/pre-hospital-ems/0</a:t>
            </a:r>
            <a:endParaRPr lang="en-US" dirty="0"/>
          </a:p>
          <a:p>
            <a:pPr lvl="1">
              <a:defRPr/>
            </a:pPr>
            <a:r>
              <a:rPr lang="en-US" dirty="0">
                <a:hlinkClick r:id="rId18"/>
              </a:rPr>
              <a:t>https://asprtracie.hhs.gov/technical-resources/33/pre-hospital-mass-casualty-triage-and-trauma-care/0</a:t>
            </a:r>
            <a:endParaRPr lang="en-US" dirty="0"/>
          </a:p>
          <a:p>
            <a:pPr lvl="1">
              <a:defRPr/>
            </a:pPr>
            <a:r>
              <a:rPr lang="en-US" dirty="0">
                <a:hlinkClick r:id="rId19"/>
              </a:rPr>
              <a:t>https://asprtracie.hhs.gov/technical-resources/17/continuity-of-operations-coop-business-continuity-planning/110</a:t>
            </a:r>
            <a:endParaRPr lang="en-US" dirty="0"/>
          </a:p>
          <a:p>
            <a:pPr lvl="1">
              <a:defRPr/>
            </a:pPr>
            <a:r>
              <a:rPr lang="en-US" dirty="0">
                <a:hlinkClick r:id="rId20"/>
              </a:rPr>
              <a:t>https://asprtracie.hhs.gov/technical-resources/18/recovery-planning/110</a:t>
            </a:r>
            <a:endParaRPr lang="en-US" dirty="0"/>
          </a:p>
          <a:p>
            <a:pPr lvl="1">
              <a:defRPr/>
            </a:pPr>
            <a:r>
              <a:rPr lang="en-US" dirty="0">
                <a:hlinkClick r:id="rId21"/>
              </a:rPr>
              <a:t>https://asprtracie.hhs.gov/technical-resources/72/responder-safety-and-health/0</a:t>
            </a:r>
            <a:endParaRPr lang="en-US" dirty="0"/>
          </a:p>
          <a:p>
            <a:pPr lvl="1">
              <a:defRPr/>
            </a:pPr>
            <a:r>
              <a:rPr lang="en-US" dirty="0">
                <a:hlinkClick r:id="rId22"/>
              </a:rPr>
              <a:t>https://asprtracie.hhs.gov/technical-resources/41/bioterrorism-and-high-consequence-biological-threats/27</a:t>
            </a:r>
            <a:endParaRPr lang="en-US" dirty="0"/>
          </a:p>
          <a:p>
            <a:pPr lvl="1">
              <a:defRPr/>
            </a:pPr>
            <a:r>
              <a:rPr lang="en-US" dirty="0">
                <a:hlinkClick r:id="rId23"/>
              </a:rPr>
              <a:t>https://asprtracie.hhs.gov/technical-resources/29/chemical-hazards/27</a:t>
            </a:r>
            <a:endParaRPr lang="en-US" dirty="0"/>
          </a:p>
          <a:p>
            <a:pPr lvl="1">
              <a:defRPr/>
            </a:pPr>
            <a:r>
              <a:rPr lang="en-US" dirty="0">
                <a:hlinkClick r:id="rId24"/>
              </a:rPr>
              <a:t>https://asprtracie.hhs.gov/technical-resources/44/coronaviruses-sars-mers-and-covid-19/27</a:t>
            </a:r>
            <a:endParaRPr lang="en-US" dirty="0"/>
          </a:p>
          <a:p>
            <a:pPr lvl="1">
              <a:defRPr/>
            </a:pPr>
            <a:r>
              <a:rPr lang="en-US" dirty="0">
                <a:hlinkClick r:id="rId25"/>
              </a:rPr>
              <a:t>https://asprtracie.hhs.gov/technical-resources/45/ebola-vhf/27</a:t>
            </a:r>
            <a:endParaRPr lang="en-US" dirty="0"/>
          </a:p>
          <a:p>
            <a:pPr lvl="1">
              <a:defRPr/>
            </a:pPr>
            <a:r>
              <a:rPr lang="en-US" dirty="0">
                <a:hlinkClick r:id="rId26"/>
              </a:rPr>
              <a:t>https://asprtracie.hhs.gov/technical-resources/42/influenza-epidemic-pandemic/27</a:t>
            </a:r>
            <a:endParaRPr lang="en-US" dirty="0"/>
          </a:p>
          <a:p>
            <a:pPr lvl="1">
              <a:defRPr/>
            </a:pPr>
            <a:r>
              <a:rPr lang="en-US" dirty="0">
                <a:hlinkClick r:id="rId27"/>
              </a:rPr>
              <a:t>https://asprtracie.hhs.gov/technical-resources/36/natural-disasters/27</a:t>
            </a:r>
            <a:endParaRPr lang="en-US" dirty="0"/>
          </a:p>
          <a:p>
            <a:pPr lvl="1">
              <a:defRPr/>
            </a:pPr>
            <a:r>
              <a:rPr lang="en-US" dirty="0">
                <a:hlinkClick r:id="rId28"/>
              </a:rPr>
              <a:t>https://asprtracie.hhs.gov/technical-resources/32/radiological-and-nuclear/27</a:t>
            </a:r>
            <a:endParaRPr lang="en-US" dirty="0"/>
          </a:p>
          <a:p>
            <a:pPr lvl="1">
              <a:defRPr/>
            </a:pPr>
            <a:r>
              <a:rPr lang="en-US" dirty="0">
                <a:hlinkClick r:id="rId29"/>
              </a:rPr>
              <a:t>https://asprtracie.hhs.gov/technical-resources/87/zika/27</a:t>
            </a:r>
            <a:endParaRPr lang="en-US" dirty="0"/>
          </a:p>
          <a:p>
            <a:pPr lvl="1">
              <a:defRPr/>
            </a:pPr>
            <a:r>
              <a:rPr lang="en-US" dirty="0">
                <a:hlinkClick r:id="rId30"/>
              </a:rPr>
              <a:t>https://asprtracie.hhs.gov/technical-resources/35/utility-failures/0</a:t>
            </a:r>
            <a:endParaRPr lang="en-US" dirty="0"/>
          </a:p>
          <a:p>
            <a:pPr lvl="1">
              <a:defRPr/>
            </a:pPr>
            <a:r>
              <a:rPr lang="en-US" dirty="0">
                <a:hlinkClick r:id="rId31"/>
              </a:rPr>
              <a:t>https://asprtracie.hhs.gov/technical-resources/81/veterinary-issues/0</a:t>
            </a:r>
            <a:endParaRPr lang="en-US" dirty="0"/>
          </a:p>
          <a:p>
            <a:pPr lvl="1">
              <a:defRPr/>
            </a:pPr>
            <a:r>
              <a:rPr lang="en-US" dirty="0">
                <a:hlinkClick r:id="rId32"/>
              </a:rPr>
              <a:t>https://asprtracie.hhs.gov/technical-resources/74/volunteer-management/0</a:t>
            </a:r>
            <a:endParaRPr lang="en-US" dirty="0"/>
          </a:p>
          <a:p>
            <a:pPr lvl="1">
              <a:defRPr/>
            </a:pPr>
            <a:r>
              <a:rPr lang="en-US" dirty="0">
                <a:hlinkClick r:id="rId33"/>
              </a:rPr>
              <a:t>https://asprtracie.hhs.gov/technical-resources/75/workplace-violence/0</a:t>
            </a:r>
            <a:endParaRPr lang="en-US" dirty="0"/>
          </a:p>
          <a:p>
            <a:pPr lvl="1">
              <a:defRPr/>
            </a:pPr>
            <a:endParaRPr lang="en-US" dirty="0"/>
          </a:p>
          <a:p>
            <a:pPr lvl="1">
              <a:defRPr/>
            </a:pPr>
            <a:endParaRPr lang="en-US" dirty="0">
              <a:solidFill>
                <a:srgbClr val="000000"/>
              </a:solidFill>
            </a:endParaRPr>
          </a:p>
          <a:p>
            <a:pPr marL="0" marR="0" lvl="0" indent="0" algn="l" defTabSz="914400">
              <a:lnSpc>
                <a:spcPct val="100000"/>
              </a:lnSpc>
              <a:spcBef>
                <a:spcPts val="0"/>
              </a:spcBef>
              <a:spcAft>
                <a:spcPts val="0"/>
              </a:spcAft>
              <a:buClrTx/>
              <a:buSzTx/>
              <a:buFontTx/>
              <a:buNone/>
              <a:tabLst/>
              <a:defRPr/>
            </a:pPr>
            <a:endParaRPr lang="en-US" dirty="0">
              <a:solidFill>
                <a:srgbClr val="616161"/>
              </a:solidFill>
              <a:latin typeface="Segoe UI"/>
              <a:cs typeface="Segoe U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90715-5ABB-4101-A0A7-81EABFE69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199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en-US" sz="1100"/>
              <a:t>Record Locator# UID-2026-01-06-525</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533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7114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solidFill>
                  <a:srgbClr val="000000"/>
                </a:solidFill>
              </a:rPr>
              <a:t>Record Locator# UID-2026-01-06-525</a:t>
            </a:r>
            <a:endParaRPr lang="en-US"/>
          </a:p>
          <a:p>
            <a:pPr marL="285750" indent="-285750" defTabSz="471145">
              <a:buFont typeface="Arial" panose="020B0604020202020204" pitchFamily="34" charset="0"/>
              <a:buChar char="•"/>
              <a:defRPr/>
            </a:pPr>
            <a:endParaRPr lang="en-US" b="0" i="0">
              <a:solidFill>
                <a:srgbClr val="000000"/>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3921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Links:</a:t>
            </a:r>
          </a:p>
          <a:p>
            <a:pPr lvl="1"/>
            <a:r>
              <a:rPr lang="en-US" dirty="0">
                <a:hlinkClick r:id="rId3"/>
              </a:rPr>
              <a:t>https://asprtracie.hhs.gov/technical-resources/62/populations-with-access-and-functional-needs/0#population-specific-resources-older-adults</a:t>
            </a:r>
            <a:endParaRPr lang="en-US" dirty="0"/>
          </a:p>
          <a:p>
            <a:pPr lvl="1"/>
            <a:r>
              <a:rPr lang="en-US" dirty="0">
                <a:hlinkClick r:id="rId4"/>
              </a:rPr>
              <a:t>https://asprtracie.hhs.gov/technical-resources/50/dialysis-centers/47</a:t>
            </a:r>
            <a:endParaRPr lang="en-US" dirty="0">
              <a:hlinkClick r:id="rId5"/>
            </a:endParaRPr>
          </a:p>
          <a:p>
            <a:pPr lvl="1"/>
            <a:r>
              <a:rPr lang="en-US" dirty="0">
                <a:hlinkClick r:id="rId5"/>
              </a:rPr>
              <a:t>https://asprtracie.hhs.gov/technical-resources/51/homecare-and-hospice/47</a:t>
            </a:r>
            <a:endParaRPr lang="en-US" dirty="0"/>
          </a:p>
          <a:p>
            <a:pPr lvl="1"/>
            <a:r>
              <a:rPr lang="en-US" dirty="0">
                <a:hlinkClick r:id="rId6"/>
              </a:rPr>
              <a:t>https://asprtracie.hhs.gov/technical-resources/52/long-term-care-facilities/47</a:t>
            </a:r>
            <a:endParaRPr lang="en-US" dirty="0"/>
          </a:p>
          <a:p>
            <a:pPr lvl="1"/>
            <a:r>
              <a:rPr lang="en-US" dirty="0">
                <a:hlinkClick r:id="rId7"/>
              </a:rPr>
              <a:t>https://files.asprtracie.hhs.gov/documents/aspr-tracie-cms-ep-rule-pace-requirements.pdf</a:t>
            </a:r>
            <a:endParaRPr lang="en-US" dirty="0"/>
          </a:p>
          <a:p>
            <a:pPr lvl="1"/>
            <a:r>
              <a:rPr lang="en-US" dirty="0">
                <a:hlinkClick r:id="rId8"/>
              </a:rPr>
              <a:t>https://files.asprtracie.hhs.gov/documents/outbreak-considerations-for-long-term-care-communities.pdf</a:t>
            </a:r>
            <a:endParaRPr lang="en-US" dirty="0"/>
          </a:p>
          <a:p>
            <a:pPr lvl="1"/>
            <a:r>
              <a:rPr lang="en-US" dirty="0">
                <a:hlinkClick r:id="rId9"/>
              </a:rPr>
              <a:t>https://files.asprtracie.hhs.gov/documents/aspr-tracie-ta-post-disaster-dialysis-best-practices.pdf</a:t>
            </a:r>
            <a:endParaRPr lang="en-US" dirty="0"/>
          </a:p>
          <a:p>
            <a:pPr lvl="1"/>
            <a:r>
              <a:rPr lang="en-US" dirty="0">
                <a:hlinkClick r:id="rId10"/>
              </a:rPr>
              <a:t>https://files.asprtracie.hhs.gov/documents/aspr-tracie-medical-surge-and-the-role-of-home-health-and-hospice-summary-final.pdf</a:t>
            </a:r>
            <a:endParaRPr lang="en-US" dirty="0"/>
          </a:p>
        </p:txBody>
      </p:sp>
    </p:spTree>
    <p:extLst>
      <p:ext uri="{BB962C8B-B14F-4D97-AF65-F5344CB8AC3E}">
        <p14:creationId xmlns:p14="http://schemas.microsoft.com/office/powerpoint/2010/main" val="554992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Record Locator# UID-2025-05-08-178</a:t>
            </a:r>
          </a:p>
          <a:p>
            <a:r>
              <a:rPr lang="en-US" dirty="0"/>
              <a:t>Link: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F5964-A1C1-4F80-AA48-993BF75932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33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BA758-5B95-1FE1-F74C-1D0A128E1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9F199-670C-D882-5111-4611319524D9}"/>
              </a:ext>
            </a:extLst>
          </p:cNvPr>
          <p:cNvSpPr>
            <a:spLocks noGrp="1" noRot="1" noChangeAspect="1"/>
          </p:cNvSpPr>
          <p:nvPr>
            <p:ph type="sldImg"/>
          </p:nvPr>
        </p:nvSpPr>
        <p:spPr>
          <a:xfrm>
            <a:off x="422275" y="704850"/>
            <a:ext cx="6257925" cy="3519488"/>
          </a:xfrm>
        </p:spPr>
        <p:txBody>
          <a:bodyPr/>
          <a:lstStyle/>
          <a:p>
            <a:endParaRPr lang="en-US"/>
          </a:p>
        </p:txBody>
      </p:sp>
      <p:sp>
        <p:nvSpPr>
          <p:cNvPr id="3" name="Notes Placeholder 2">
            <a:extLst>
              <a:ext uri="{FF2B5EF4-FFF2-40B4-BE49-F238E27FC236}">
                <a16:creationId xmlns:a16="http://schemas.microsoft.com/office/drawing/2014/main" id="{B6BBFBC1-59CB-7A8C-F6F3-14482063FDA8}"/>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598044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F1F3C-E36A-53EF-DEAE-8B8570E41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216D9-CC09-03E1-9238-46EB7A41B3E2}"/>
              </a:ext>
            </a:extLst>
          </p:cNvPr>
          <p:cNvSpPr>
            <a:spLocks noGrp="1" noRot="1" noChangeAspect="1"/>
          </p:cNvSpPr>
          <p:nvPr>
            <p:ph type="sldImg"/>
          </p:nvPr>
        </p:nvSpPr>
        <p:spPr>
          <a:xfrm>
            <a:off x="422275" y="704850"/>
            <a:ext cx="6257925" cy="3519488"/>
          </a:xfrm>
        </p:spPr>
        <p:txBody>
          <a:bodyPr/>
          <a:lstStyle/>
          <a:p>
            <a:endParaRPr lang="en-US"/>
          </a:p>
        </p:txBody>
      </p:sp>
      <p:sp>
        <p:nvSpPr>
          <p:cNvPr id="3" name="Notes Placeholder 2">
            <a:extLst>
              <a:ext uri="{FF2B5EF4-FFF2-40B4-BE49-F238E27FC236}">
                <a16:creationId xmlns:a16="http://schemas.microsoft.com/office/drawing/2014/main" id="{E4001129-12A2-EF29-12C4-03F9A677F20B}"/>
              </a:ext>
            </a:extLst>
          </p:cNvPr>
          <p:cNvSpPr>
            <a:spLocks noGrp="1"/>
          </p:cNvSpPr>
          <p:nvPr>
            <p:ph type="body" idx="1"/>
          </p:nvPr>
        </p:nvSpPr>
        <p:spPr/>
        <p:txBody>
          <a:bodyPr/>
          <a:lstStyle/>
          <a:p>
            <a:pPr marL="335042" indent="-171450"/>
            <a:endParaRPr lang="en-US"/>
          </a:p>
        </p:txBody>
      </p:sp>
    </p:spTree>
    <p:extLst>
      <p:ext uri="{BB962C8B-B14F-4D97-AF65-F5344CB8AC3E}">
        <p14:creationId xmlns:p14="http://schemas.microsoft.com/office/powerpoint/2010/main" val="180362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dirty="0"/>
              <a:t>Links </a:t>
            </a:r>
          </a:p>
          <a:p>
            <a:pPr lvl="1"/>
            <a:r>
              <a:rPr lang="en-US" dirty="0"/>
              <a:t>https://www.ecfr.gov/current/title-45/subtitle-B/chapter-XIII/subchapter-C/part-1321/subpart-E/section-1321.97</a:t>
            </a:r>
          </a:p>
          <a:p>
            <a:pPr lvl="1"/>
            <a:r>
              <a:rPr lang="en-US" dirty="0"/>
              <a:t>https://www.ecfr.gov/current/title-45/subtitle-B/chapter-XIII/subchapter-C/part-1322/subpart-D/section-1322.33</a:t>
            </a:r>
          </a:p>
        </p:txBody>
      </p:sp>
    </p:spTree>
    <p:extLst>
      <p:ext uri="{BB962C8B-B14F-4D97-AF65-F5344CB8AC3E}">
        <p14:creationId xmlns:p14="http://schemas.microsoft.com/office/powerpoint/2010/main" val="68788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txBody>
          <a:bodyPr/>
          <a:lstStyle/>
          <a:p>
            <a:endParaRPr lang="en-US"/>
          </a:p>
        </p:txBody>
      </p:sp>
      <p:sp>
        <p:nvSpPr>
          <p:cNvPr id="3" name="Notes Placeholder 2"/>
          <p:cNvSpPr>
            <a:spLocks noGrp="1"/>
          </p:cNvSpPr>
          <p:nvPr>
            <p:ph type="body" idx="1"/>
          </p:nvPr>
        </p:nvSpPr>
        <p:spPr/>
        <p:txBody>
          <a:bodyPr/>
          <a:lstStyle/>
          <a:p>
            <a:pPr marL="471145" indent="-307553" defTabSz="942289">
              <a:defRPr/>
            </a:pPr>
            <a:endParaRPr lang="en-US"/>
          </a:p>
        </p:txBody>
      </p:sp>
    </p:spTree>
    <p:extLst>
      <p:ext uri="{BB962C8B-B14F-4D97-AF65-F5344CB8AC3E}">
        <p14:creationId xmlns:p14="http://schemas.microsoft.com/office/powerpoint/2010/main" val="71040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158750" indent="0">
              <a:buNone/>
            </a:pPr>
            <a:r>
              <a:rPr lang="en-US" dirty="0"/>
              <a:t>Links </a:t>
            </a:r>
          </a:p>
          <a:p>
            <a:pPr lvl="1"/>
            <a:r>
              <a:rPr lang="en-US" dirty="0"/>
              <a:t>https://www.ecfr.gov/current/title-45/subtitle-B/chapter-XIII/subchapter-C/part-1321/subpart-E/section-1321.97</a:t>
            </a:r>
          </a:p>
          <a:p>
            <a:pPr lvl="1"/>
            <a:r>
              <a:rPr lang="en-US" dirty="0"/>
              <a:t>https://www.ecfr.gov/current/title-45/subtitle-B/chapter-XIII/subchapter-C/part-1322/subpart-D/section-1322.33</a:t>
            </a:r>
          </a:p>
          <a:p>
            <a:pPr marL="158750" indent="0">
              <a:buNone/>
            </a:pPr>
            <a:endParaRPr lang="en-US" dirty="0">
              <a:ea typeface="Calibri"/>
            </a:endParaRPr>
          </a:p>
        </p:txBody>
      </p:sp>
    </p:spTree>
    <p:extLst>
      <p:ext uri="{BB962C8B-B14F-4D97-AF65-F5344CB8AC3E}">
        <p14:creationId xmlns:p14="http://schemas.microsoft.com/office/powerpoint/2010/main" val="3481374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332AF-B417-93C5-D2B6-CE22B2F65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E7560-637F-25AD-0DCE-B9FA2810B03A}"/>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8937E288-5504-9A51-AB98-1B0365F0C5EF}"/>
              </a:ext>
            </a:extLst>
          </p:cNvPr>
          <p:cNvSpPr>
            <a:spLocks noGrp="1"/>
          </p:cNvSpPr>
          <p:nvPr>
            <p:ph type="body" idx="1"/>
          </p:nvPr>
        </p:nvSpPr>
        <p:spPr/>
        <p:txBody>
          <a:bodyPr/>
          <a:lstStyle/>
          <a:p>
            <a:r>
              <a:rPr lang="en-US" dirty="0"/>
              <a:t>Links </a:t>
            </a:r>
          </a:p>
          <a:p>
            <a:pPr lvl="1"/>
            <a:r>
              <a:rPr lang="en-US" dirty="0"/>
              <a:t>https://www.ecfr.gov/current/title-45/subtitle-B/chapter-XIII/subchapter-C/part-1321/subpart-E/section-1321.97</a:t>
            </a:r>
          </a:p>
          <a:p>
            <a:pPr lvl="1"/>
            <a:r>
              <a:rPr lang="en-US" dirty="0"/>
              <a:t>https://www.ecfr.gov/current/title-45/subtitle-B/chapter-XIII/subchapter-C/part-1324/subpart-A/section-1324.11#p-1324.11(e)(9)</a:t>
            </a:r>
          </a:p>
          <a:p>
            <a:pPr marL="287536" lvl="1" indent="0">
              <a:lnSpc>
                <a:spcPct val="100000"/>
              </a:lnSpc>
              <a:buNone/>
            </a:pPr>
            <a:endParaRPr lang="en-US" sz="3000" dirty="0"/>
          </a:p>
          <a:p>
            <a:endParaRPr lang="en-US" dirty="0">
              <a:ea typeface="Calibri"/>
            </a:endParaRPr>
          </a:p>
        </p:txBody>
      </p:sp>
    </p:spTree>
    <p:extLst>
      <p:ext uri="{BB962C8B-B14F-4D97-AF65-F5344CB8AC3E}">
        <p14:creationId xmlns:p14="http://schemas.microsoft.com/office/powerpoint/2010/main" val="4037687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dirty="0"/>
              <a:t>Links</a:t>
            </a:r>
          </a:p>
          <a:p>
            <a:pPr lvl="1"/>
            <a:r>
              <a:rPr lang="en-US" dirty="0"/>
              <a:t>https://www.ecfr.gov/current/title-45/subtitle-B/chapter-XIII/subchapter-C/part-1321/subpart-E/section-1321.103</a:t>
            </a:r>
          </a:p>
          <a:p>
            <a:pPr lvl="1"/>
            <a:r>
              <a:rPr lang="en-US" dirty="0"/>
              <a:t>https://www.ecfr.gov/current/title-45/subtitle-B/chapter-XIII/subchapter-C/part-1322/subpart-D/section-1322.37</a:t>
            </a:r>
          </a:p>
        </p:txBody>
      </p:sp>
    </p:spTree>
    <p:extLst>
      <p:ext uri="{BB962C8B-B14F-4D97-AF65-F5344CB8AC3E}">
        <p14:creationId xmlns:p14="http://schemas.microsoft.com/office/powerpoint/2010/main" val="2547066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dirty="0"/>
              <a:t>Links</a:t>
            </a:r>
          </a:p>
          <a:p>
            <a:pPr lvl="1"/>
            <a:r>
              <a:rPr lang="en-US" dirty="0"/>
              <a:t>https://www.ecfr.gov/current/title-45/subtitle-B/chapter-XIII/subchapter-C/part-1321/subpart-E/section-1321.97</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https://www.ecfr.gov/current/title-45/subtitle-B/chapter-XIII/subchapter-C/part-1322/subpart-D/section-1322.33</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https://www.ecfr.gov/current/title-45/subtitle-B/chapter-XIII/subchapter-C/part-1324/subpart-A/section-1324.11#p-1324.11(e)(9)</a:t>
            </a:r>
          </a:p>
          <a:p>
            <a:pPr lvl="1"/>
            <a:endParaRPr lang="en-US" dirty="0"/>
          </a:p>
        </p:txBody>
      </p:sp>
    </p:spTree>
    <p:extLst>
      <p:ext uri="{BB962C8B-B14F-4D97-AF65-F5344CB8AC3E}">
        <p14:creationId xmlns:p14="http://schemas.microsoft.com/office/powerpoint/2010/main" val="2973594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E19C0-BA6E-DAEF-C0DE-5DA935909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AB901-7F05-0DA2-7C5E-E18485D324DF}"/>
              </a:ext>
            </a:extLst>
          </p:cNvPr>
          <p:cNvSpPr>
            <a:spLocks noGrp="1" noRot="1" noChangeAspect="1"/>
          </p:cNvSpPr>
          <p:nvPr>
            <p:ph type="sldImg"/>
          </p:nvPr>
        </p:nvSpPr>
        <p:spPr>
          <a:xfrm>
            <a:off x="422275" y="704850"/>
            <a:ext cx="6257925" cy="3519488"/>
          </a:xfrm>
        </p:spPr>
        <p:txBody>
          <a:bodyPr/>
          <a:lstStyle/>
          <a:p>
            <a:endParaRPr lang="en-US"/>
          </a:p>
        </p:txBody>
      </p:sp>
      <p:sp>
        <p:nvSpPr>
          <p:cNvPr id="3" name="Notes Placeholder 2">
            <a:extLst>
              <a:ext uri="{FF2B5EF4-FFF2-40B4-BE49-F238E27FC236}">
                <a16:creationId xmlns:a16="http://schemas.microsoft.com/office/drawing/2014/main" id="{0A28F7C4-2878-74E9-BDF1-1D3236689F58}"/>
              </a:ext>
            </a:extLst>
          </p:cNvPr>
          <p:cNvSpPr>
            <a:spLocks noGrp="1"/>
          </p:cNvSpPr>
          <p:nvPr>
            <p:ph type="body" idx="1"/>
          </p:nvPr>
        </p:nvSpPr>
        <p:spPr/>
        <p:txBody>
          <a:bodyPr/>
          <a:lstStyle/>
          <a:p>
            <a:pPr marL="335042" indent="-171450"/>
            <a:endParaRPr lang="en-US"/>
          </a:p>
        </p:txBody>
      </p:sp>
    </p:spTree>
    <p:extLst>
      <p:ext uri="{BB962C8B-B14F-4D97-AF65-F5344CB8AC3E}">
        <p14:creationId xmlns:p14="http://schemas.microsoft.com/office/powerpoint/2010/main" val="952016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dirty="0"/>
              <a:t>Links </a:t>
            </a:r>
          </a:p>
          <a:p>
            <a:pPr lvl="1"/>
            <a:r>
              <a:rPr lang="en-US" dirty="0"/>
              <a:t>https://www.ecfr.gov/current/title-45/subtitle-B/chapter-XIII/subchapter-C/part-1321/subpart-A/section-1321.3</a:t>
            </a:r>
          </a:p>
          <a:p>
            <a:pPr lvl="1"/>
            <a:r>
              <a:rPr lang="en-US" dirty="0"/>
              <a:t>https://www.fema.gov/disaster/request-for-presidential-disaster-declaration</a:t>
            </a:r>
            <a:endParaRPr lang="en-US" sz="1100" dirty="0">
              <a:cs typeface="Arial"/>
            </a:endParaRPr>
          </a:p>
          <a:p>
            <a:pPr lvl="1"/>
            <a:r>
              <a:rPr lang="en-US" sz="1100" dirty="0">
                <a:ea typeface="Calibri" panose="020F0502020204030204" pitchFamily="34" charset="0"/>
                <a:cs typeface="Arial" panose="020B0604020202020204" pitchFamily="34" charset="0"/>
              </a:rPr>
              <a:t>https://www.fema.gov/disaster/stafford-act</a:t>
            </a:r>
          </a:p>
          <a:p>
            <a:pPr marL="158750" indent="0">
              <a:buNone/>
            </a:pPr>
            <a:endParaRPr lang="en-US" dirty="0"/>
          </a:p>
        </p:txBody>
      </p:sp>
    </p:spTree>
    <p:extLst>
      <p:ext uri="{BB962C8B-B14F-4D97-AF65-F5344CB8AC3E}">
        <p14:creationId xmlns:p14="http://schemas.microsoft.com/office/powerpoint/2010/main" val="1139334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1F34F-B0C7-51F6-786A-5EC9EEE76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78BEB-0AE8-503D-4540-54DB5A494F41}"/>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9B69AFB4-866B-207F-ADA3-94EB5B662736}"/>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19180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615950" lvl="1" indent="0">
              <a:buNone/>
            </a:pPr>
            <a:r>
              <a:rPr lang="en-US" sz="1100" b="0" i="0" u="none" strike="noStrike" cap="none" dirty="0">
                <a:solidFill>
                  <a:srgbClr val="000000"/>
                </a:solidFill>
                <a:effectLst/>
                <a:latin typeface="Arial"/>
                <a:ea typeface="Arial"/>
                <a:cs typeface="Arial"/>
                <a:sym typeface="Arial"/>
              </a:rPr>
              <a:t>Link</a:t>
            </a:r>
          </a:p>
          <a:p>
            <a:pPr marL="914400" lvl="1" indent="-298450"/>
            <a:r>
              <a:rPr lang="en-US" sz="1050" b="0" i="0" u="none" strike="noStrike" cap="none" dirty="0">
                <a:solidFill>
                  <a:srgbClr val="000000"/>
                </a:solidFill>
                <a:effectLst/>
                <a:latin typeface="Arial"/>
                <a:ea typeface="Arial"/>
                <a:cs typeface="Arial"/>
                <a:sym typeface="Arial"/>
              </a:rPr>
              <a:t>https://www.ecfr.gov/current/title-45/subtitle-B/chapter-XIII/subchapter-C/part-1321/subpart-E/section-1321.99 </a:t>
            </a:r>
          </a:p>
          <a:p>
            <a:endParaRPr lang="en-US" i="1" u="none" dirty="0"/>
          </a:p>
        </p:txBody>
      </p:sp>
    </p:spTree>
    <p:extLst>
      <p:ext uri="{BB962C8B-B14F-4D97-AF65-F5344CB8AC3E}">
        <p14:creationId xmlns:p14="http://schemas.microsoft.com/office/powerpoint/2010/main" val="3589415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F9DE2-0D0F-E908-78E3-896F24368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25662-84E5-DE86-D567-2467EE6FD837}"/>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64286992-8504-5B2F-2072-2B7CCFC015EC}"/>
              </a:ext>
            </a:extLst>
          </p:cNvPr>
          <p:cNvSpPr>
            <a:spLocks noGrp="1"/>
          </p:cNvSpPr>
          <p:nvPr>
            <p:ph type="body" idx="1"/>
          </p:nvPr>
        </p:nvSpPr>
        <p:spPr/>
        <p:txBody>
          <a:bodyPr/>
          <a:lstStyle/>
          <a:p>
            <a:pPr marL="615950" lvl="1" indent="0">
              <a:buNone/>
            </a:pPr>
            <a:r>
              <a:rPr lang="en-US" sz="1100" b="0" i="0" u="none" strike="noStrike" cap="none" dirty="0">
                <a:solidFill>
                  <a:srgbClr val="000000"/>
                </a:solidFill>
                <a:effectLst/>
                <a:latin typeface="Arial"/>
                <a:ea typeface="Arial"/>
                <a:cs typeface="Arial"/>
                <a:sym typeface="Arial"/>
              </a:rPr>
              <a:t>Links</a:t>
            </a:r>
          </a:p>
          <a:p>
            <a:pPr marL="914400" lvl="1" indent="-298450"/>
            <a:r>
              <a:rPr lang="en-US" sz="1050" b="0" i="0" u="none" strike="noStrike" cap="none" dirty="0">
                <a:solidFill>
                  <a:srgbClr val="000000"/>
                </a:solidFill>
                <a:effectLst/>
                <a:latin typeface="Arial"/>
                <a:ea typeface="Arial"/>
                <a:cs typeface="Arial"/>
                <a:sym typeface="Arial"/>
              </a:rPr>
              <a:t>https://www.ecfr.gov/current/title-45/subtitle-B/chapter-XIII/subchapter-C/part-1321/subpart-E/section-1321.99</a:t>
            </a:r>
          </a:p>
          <a:p>
            <a:pPr marL="914400" lvl="1" indent="-298450"/>
            <a:r>
              <a:rPr lang="en-US" sz="1050" b="0" i="0" u="none" strike="noStrike" cap="none" dirty="0">
                <a:solidFill>
                  <a:srgbClr val="000000"/>
                </a:solidFill>
                <a:effectLst/>
                <a:latin typeface="Arial"/>
                <a:ea typeface="Arial"/>
                <a:cs typeface="Arial"/>
                <a:sym typeface="Arial"/>
              </a:rPr>
              <a:t>https://www.ecfr.gov/current/title-45/subtitle-B/chapter-XIII/subchapter-C/part-1321/subpart-E/section-1321.101</a:t>
            </a:r>
          </a:p>
          <a:p>
            <a:endParaRPr lang="en-US" dirty="0"/>
          </a:p>
        </p:txBody>
      </p:sp>
    </p:spTree>
    <p:extLst>
      <p:ext uri="{BB962C8B-B14F-4D97-AF65-F5344CB8AC3E}">
        <p14:creationId xmlns:p14="http://schemas.microsoft.com/office/powerpoint/2010/main" val="220719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lvl="0"/>
            <a:r>
              <a:rPr lang="en-US" sz="1050" b="0" i="0" u="none" strike="noStrike" cap="none" dirty="0">
                <a:solidFill>
                  <a:srgbClr val="000000"/>
                </a:solidFill>
                <a:effectLst/>
                <a:latin typeface="Arial"/>
                <a:ea typeface="Arial"/>
                <a:cs typeface="Arial"/>
                <a:sym typeface="Arial"/>
              </a:rPr>
              <a:t>Links:</a:t>
            </a:r>
          </a:p>
          <a:p>
            <a:pPr lvl="1"/>
            <a:r>
              <a:rPr lang="en-US" sz="1050" b="0" i="0" u="none" strike="noStrike" cap="none" dirty="0">
                <a:solidFill>
                  <a:srgbClr val="000000"/>
                </a:solidFill>
                <a:effectLst/>
                <a:latin typeface="Arial"/>
                <a:ea typeface="Arial"/>
                <a:cs typeface="Arial"/>
                <a:sym typeface="Arial"/>
              </a:rPr>
              <a:t>https://www.ecfr.gov/current/title-45/subtitle-B/chapter-XIII/subchapter-C/part-1321/subpart-E/section-1321.101</a:t>
            </a:r>
          </a:p>
          <a:p>
            <a:pPr lvl="1"/>
            <a:r>
              <a:rPr lang="en-US" sz="1050" b="0" i="0" u="none" strike="noStrike" cap="none" dirty="0">
                <a:solidFill>
                  <a:srgbClr val="000000"/>
                </a:solidFill>
                <a:effectLst/>
                <a:latin typeface="Arial"/>
                <a:ea typeface="Arial"/>
                <a:cs typeface="Arial"/>
                <a:sym typeface="Arial"/>
              </a:rPr>
              <a:t>https://www.ecfr.gov/current/title-45/subtitle-B/chapter-XIII/subchapter-C/part-1321/subpart-B/section-1321.9</a:t>
            </a:r>
          </a:p>
          <a:p>
            <a:pPr>
              <a:defRPr/>
            </a:pPr>
            <a:endParaRPr lang="en-US" dirty="0"/>
          </a:p>
        </p:txBody>
      </p:sp>
    </p:spTree>
    <p:extLst>
      <p:ext uri="{BB962C8B-B14F-4D97-AF65-F5344CB8AC3E}">
        <p14:creationId xmlns:p14="http://schemas.microsoft.com/office/powerpoint/2010/main" val="375563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txBody>
          <a:bodyPr/>
          <a:lstStyle/>
          <a:p>
            <a:endParaRPr lang="en-US"/>
          </a:p>
        </p:txBody>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784203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2C1CA-695A-872C-6C3B-5511B3C0E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AFFAC-633A-10DD-662E-08E4F4ADAA3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E1AE3AA6-38D3-EACA-C154-3CE66BFD97FA}"/>
              </a:ext>
            </a:extLst>
          </p:cNvPr>
          <p:cNvSpPr>
            <a:spLocks noGrp="1"/>
          </p:cNvSpPr>
          <p:nvPr>
            <p:ph type="body" idx="1"/>
          </p:nvPr>
        </p:nvSpPr>
        <p:spPr/>
        <p:txBody>
          <a:bodyPr/>
          <a:lstStyle/>
          <a:p>
            <a:pPr>
              <a:defRPr/>
            </a:pPr>
            <a:r>
              <a:rPr lang="en-US" dirty="0"/>
              <a:t>Links:</a:t>
            </a:r>
          </a:p>
          <a:p>
            <a:pPr lvl="1">
              <a:defRPr/>
            </a:pPr>
            <a:r>
              <a:rPr lang="en-US" dirty="0"/>
              <a:t>https://www.ecfr.gov/current/title-45/subtitle-B/chapter-XIII/subchapter-C/part-1321/subpart-E/section-1321.101</a:t>
            </a:r>
          </a:p>
          <a:p>
            <a:pPr lvl="1">
              <a:defRPr/>
            </a:pPr>
            <a:r>
              <a:rPr lang="en-US" dirty="0"/>
              <a:t>https://www.ecfr.gov/current/title-45/subtitle-B/chapter-XIII/subchapter-C/part-1322/subpart-D/section-1322.35</a:t>
            </a:r>
          </a:p>
        </p:txBody>
      </p:sp>
    </p:spTree>
    <p:extLst>
      <p:ext uri="{BB962C8B-B14F-4D97-AF65-F5344CB8AC3E}">
        <p14:creationId xmlns:p14="http://schemas.microsoft.com/office/powerpoint/2010/main" val="3388653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C0EDB-280D-8FCD-7ADC-1D1FB08B2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CD292-6FD0-D553-5C60-7C7EDEF9D066}"/>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26BA7AF2-5F14-20A2-DF1C-BA9162F0E78B}"/>
              </a:ext>
            </a:extLst>
          </p:cNvPr>
          <p:cNvSpPr>
            <a:spLocks noGrp="1"/>
          </p:cNvSpPr>
          <p:nvPr>
            <p:ph type="body" idx="1"/>
          </p:nvPr>
        </p:nvSpPr>
        <p:spPr/>
        <p:txBody>
          <a:bodyPr/>
          <a:lstStyle/>
          <a:p>
            <a:pPr marL="457200" indent="-298450"/>
            <a:endParaRPr lang="en-US"/>
          </a:p>
        </p:txBody>
      </p:sp>
    </p:spTree>
    <p:extLst>
      <p:ext uri="{BB962C8B-B14F-4D97-AF65-F5344CB8AC3E}">
        <p14:creationId xmlns:p14="http://schemas.microsoft.com/office/powerpoint/2010/main" val="1236446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457200" indent="-298450"/>
            <a:endParaRPr lang="pt-BR">
              <a:latin typeface="Calibri"/>
              <a:ea typeface="Calibri"/>
              <a:cs typeface="Calibri"/>
            </a:endParaRPr>
          </a:p>
          <a:p>
            <a:pPr>
              <a:buNone/>
            </a:pPr>
            <a:endParaRPr lang="pt-BR">
              <a:latin typeface="Calibri"/>
              <a:ea typeface="Calibri"/>
              <a:cs typeface="Calibri"/>
            </a:endParaRPr>
          </a:p>
          <a:p>
            <a:pPr>
              <a:buNone/>
            </a:pPr>
            <a:endParaRPr lang="pt-BR">
              <a:latin typeface="Calibri"/>
              <a:ea typeface="Calibri"/>
              <a:cs typeface="Calibri"/>
            </a:endParaRPr>
          </a:p>
          <a:p>
            <a:pPr>
              <a:buNone/>
            </a:pPr>
            <a:r>
              <a:rPr lang="pt-BR">
                <a:latin typeface="Calibri"/>
                <a:ea typeface="Calibri"/>
                <a:cs typeface="Calibri"/>
              </a:rPr>
              <a:t> </a:t>
            </a:r>
          </a:p>
          <a:p>
            <a:pPr>
              <a:buNone/>
            </a:pPr>
            <a:endParaRPr lang="pt-BR">
              <a:latin typeface="Calibri"/>
              <a:ea typeface="Calibri"/>
              <a:cs typeface="Calibri"/>
            </a:endParaRPr>
          </a:p>
          <a:p>
            <a:pPr>
              <a:buNone/>
            </a:pPr>
            <a:endParaRPr lang="pt-BR">
              <a:latin typeface="Calibri"/>
              <a:ea typeface="Calibri"/>
              <a:cs typeface="Calibri"/>
            </a:endParaRPr>
          </a:p>
          <a:p>
            <a:pPr>
              <a:buNone/>
            </a:pPr>
            <a:endParaRPr lang="en-US">
              <a:latin typeface="Calibri"/>
              <a:ea typeface="Calibri"/>
              <a:cs typeface="Calibri"/>
            </a:endParaRPr>
          </a:p>
          <a:p>
            <a:pPr>
              <a:buNone/>
            </a:pPr>
            <a:endParaRPr lang="en-US">
              <a:latin typeface="Calibri"/>
              <a:ea typeface="Calibri"/>
              <a:cs typeface="Calibri"/>
            </a:endParaRPr>
          </a:p>
        </p:txBody>
      </p:sp>
    </p:spTree>
    <p:extLst>
      <p:ext uri="{BB962C8B-B14F-4D97-AF65-F5344CB8AC3E}">
        <p14:creationId xmlns:p14="http://schemas.microsoft.com/office/powerpoint/2010/main" val="2966092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198A-2E07-554B-AD8C-AECFE3427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BBC50-D1BA-B3BA-141F-731678F68B02}"/>
              </a:ext>
            </a:extLst>
          </p:cNvPr>
          <p:cNvSpPr>
            <a:spLocks noGrp="1" noRot="1" noChangeAspect="1"/>
          </p:cNvSpPr>
          <p:nvPr>
            <p:ph type="sldImg"/>
          </p:nvPr>
        </p:nvSpPr>
        <p:spPr>
          <a:xfrm>
            <a:off x="422275" y="704850"/>
            <a:ext cx="6257925" cy="3519488"/>
          </a:xfrm>
        </p:spPr>
        <p:txBody>
          <a:bodyPr/>
          <a:lstStyle/>
          <a:p>
            <a:endParaRPr lang="en-US"/>
          </a:p>
        </p:txBody>
      </p:sp>
      <p:sp>
        <p:nvSpPr>
          <p:cNvPr id="3" name="Notes Placeholder 2">
            <a:extLst>
              <a:ext uri="{FF2B5EF4-FFF2-40B4-BE49-F238E27FC236}">
                <a16:creationId xmlns:a16="http://schemas.microsoft.com/office/drawing/2014/main" id="{7C1B5152-3A33-1C49-8C30-A5A9BF3B8AB7}"/>
              </a:ext>
            </a:extLst>
          </p:cNvPr>
          <p:cNvSpPr>
            <a:spLocks noGrp="1"/>
          </p:cNvSpPr>
          <p:nvPr>
            <p:ph type="body" idx="1"/>
          </p:nvPr>
        </p:nvSpPr>
        <p:spPr/>
        <p:txBody>
          <a:bodyPr/>
          <a:lstStyle/>
          <a:p>
            <a:pPr marL="335042" indent="-171450"/>
            <a:endParaRPr lang="en-US"/>
          </a:p>
        </p:txBody>
      </p:sp>
    </p:spTree>
    <p:extLst>
      <p:ext uri="{BB962C8B-B14F-4D97-AF65-F5344CB8AC3E}">
        <p14:creationId xmlns:p14="http://schemas.microsoft.com/office/powerpoint/2010/main" val="3004640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139940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dirty="0"/>
              <a:t>Links</a:t>
            </a:r>
          </a:p>
          <a:p>
            <a:pPr lvl="1"/>
            <a:r>
              <a:rPr lang="en-US" dirty="0"/>
              <a:t>https://www.ecfr.gov/current/title-45/subtitle-B/chapter-XIII/subchapter-C/part-1321/subpart-E/section-1321.101</a:t>
            </a:r>
          </a:p>
          <a:p>
            <a:pPr lvl="1"/>
            <a:r>
              <a:rPr lang="en-US" sz="1100" b="0" i="0" u="none" strike="noStrike" cap="none" dirty="0">
                <a:solidFill>
                  <a:srgbClr val="000000"/>
                </a:solidFill>
                <a:effectLst/>
                <a:latin typeface="Arial"/>
                <a:ea typeface="Arial"/>
                <a:cs typeface="Arial"/>
                <a:sym typeface="Arial"/>
              </a:rPr>
              <a:t>https://www.ecfr.gov/current/title-45/part-1321/section-1321.31#p-1321.31(b)</a:t>
            </a:r>
          </a:p>
          <a:p>
            <a:pPr lvl="1"/>
            <a:r>
              <a:rPr lang="en-US" dirty="0"/>
              <a:t>https://www.ecfr.gov/current/title-45/subtitle-B/chapter-XIII/subchapter-C/part-1322/subpart-D/section-1322.35</a:t>
            </a:r>
          </a:p>
        </p:txBody>
      </p:sp>
    </p:spTree>
    <p:extLst>
      <p:ext uri="{BB962C8B-B14F-4D97-AF65-F5344CB8AC3E}">
        <p14:creationId xmlns:p14="http://schemas.microsoft.com/office/powerpoint/2010/main" val="16868062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615950" lvl="1" indent="0">
              <a:buNone/>
            </a:pPr>
            <a:endParaRPr lang="en-US" dirty="0"/>
          </a:p>
        </p:txBody>
      </p:sp>
    </p:spTree>
    <p:extLst>
      <p:ext uri="{BB962C8B-B14F-4D97-AF65-F5344CB8AC3E}">
        <p14:creationId xmlns:p14="http://schemas.microsoft.com/office/powerpoint/2010/main" val="866867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4904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94D2F-76E1-4301-CBCF-25077C88C5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517E2-405D-C567-446A-7930254A35C8}"/>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942E3020-9F7A-82E8-F485-A615215207E9}"/>
              </a:ext>
            </a:extLst>
          </p:cNvPr>
          <p:cNvSpPr>
            <a:spLocks noGrp="1"/>
          </p:cNvSpPr>
          <p:nvPr>
            <p:ph type="body" idx="1"/>
          </p:nvPr>
        </p:nvSpPr>
        <p:spPr/>
        <p:txBody>
          <a:bodyPr/>
          <a:lstStyle/>
          <a:p>
            <a:pPr marL="615950" lvl="1" indent="0">
              <a:buNone/>
            </a:pPr>
            <a:r>
              <a:rPr lang="en-US" dirty="0"/>
              <a:t>Link: https://www.grants.gov/ </a:t>
            </a:r>
          </a:p>
        </p:txBody>
      </p:sp>
    </p:spTree>
    <p:extLst>
      <p:ext uri="{BB962C8B-B14F-4D97-AF65-F5344CB8AC3E}">
        <p14:creationId xmlns:p14="http://schemas.microsoft.com/office/powerpoint/2010/main" val="3093642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AE5B3-E4F5-E3A0-3E2F-3203BD863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CB6129-0ECC-9456-1011-021F6192589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ABC94523-79B1-FF86-2BE3-DCE24007E428}"/>
              </a:ext>
            </a:extLst>
          </p:cNvPr>
          <p:cNvSpPr>
            <a:spLocks noGrp="1"/>
          </p:cNvSpPr>
          <p:nvPr>
            <p:ph type="body" idx="1"/>
          </p:nvPr>
        </p:nvSpPr>
        <p:spPr/>
        <p:txBody>
          <a:bodyPr/>
          <a:lstStyle/>
          <a:p>
            <a:pPr marL="615950" lvl="1" indent="0">
              <a:buNone/>
            </a:pPr>
            <a:r>
              <a:rPr lang="en-US" dirty="0"/>
              <a:t>Link: https://www.grants.gov/ </a:t>
            </a:r>
          </a:p>
        </p:txBody>
      </p:sp>
    </p:spTree>
    <p:extLst>
      <p:ext uri="{BB962C8B-B14F-4D97-AF65-F5344CB8AC3E}">
        <p14:creationId xmlns:p14="http://schemas.microsoft.com/office/powerpoint/2010/main" val="289150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txBody>
          <a:bodyPr/>
          <a:lstStyle/>
          <a:p>
            <a:endParaRPr lang="en-US"/>
          </a:p>
        </p:txBody>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436815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962CB-9FB9-E831-598A-BC79C7F1C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77A5A-0667-C2C4-52D4-09A8EBF8DE70}"/>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39A35E0B-4667-7E17-FB4E-00D8373EAD84}"/>
              </a:ext>
            </a:extLst>
          </p:cNvPr>
          <p:cNvSpPr>
            <a:spLocks noGrp="1"/>
          </p:cNvSpPr>
          <p:nvPr>
            <p:ph type="body" idx="1"/>
          </p:nvPr>
        </p:nvSpPr>
        <p:spPr/>
        <p:txBody>
          <a:bodyPr/>
          <a:lstStyle/>
          <a:p>
            <a:pPr marL="615950" lvl="1" indent="0">
              <a:buNone/>
            </a:pPr>
            <a:r>
              <a:rPr lang="en-US" dirty="0"/>
              <a:t>Links</a:t>
            </a:r>
          </a:p>
          <a:p>
            <a:pPr marL="914400" lvl="1" indent="-298450"/>
            <a:r>
              <a:rPr lang="en-US" dirty="0"/>
              <a:t>https://www.ecfr.gov/current/title-45/subtitle-B/chapter-XIII/subchapter-C/part-1321/subpart-B/section-1321.9</a:t>
            </a:r>
          </a:p>
          <a:p>
            <a:pPr marL="914400" lvl="1" indent="-298450"/>
            <a:r>
              <a:rPr lang="en-US" dirty="0"/>
              <a:t>https://www.ecfr.gov/current/title-45/subtitle-B/chapter-XIII/subchapter-C/part-1321/subpart-B/section-1321.29</a:t>
            </a:r>
          </a:p>
          <a:p>
            <a:pPr marL="914400" lvl="1" indent="-298450"/>
            <a:r>
              <a:rPr lang="en-US" dirty="0"/>
              <a:t>https://www.ecfr.gov/current/title-45/subtitle-B/chapter-XIII/subchapter-C/part-1321/subpart-B/section-1321.27</a:t>
            </a:r>
          </a:p>
          <a:p>
            <a:pPr marL="914400" lvl="1" indent="-298450"/>
            <a:r>
              <a:rPr lang="en-US" dirty="0"/>
              <a:t>https://www.ecfr.gov/current/title-45/subtitle-B/chapter-XIII/subchapter-C/part-1321/subpart-D/section-1321.87</a:t>
            </a:r>
          </a:p>
          <a:p>
            <a:pPr marL="914400" lvl="1" indent="-298450"/>
            <a:endParaRPr lang="en-US" dirty="0"/>
          </a:p>
        </p:txBody>
      </p:sp>
    </p:spTree>
    <p:extLst>
      <p:ext uri="{BB962C8B-B14F-4D97-AF65-F5344CB8AC3E}">
        <p14:creationId xmlns:p14="http://schemas.microsoft.com/office/powerpoint/2010/main" val="16592729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txBody>
          <a:bodyPr/>
          <a:lstStyle/>
          <a:p>
            <a:endParaRPr lang="en-US"/>
          </a:p>
        </p:txBody>
      </p:sp>
      <p:sp>
        <p:nvSpPr>
          <p:cNvPr id="3" name="Notes Placeholder 2"/>
          <p:cNvSpPr>
            <a:spLocks noGrp="1"/>
          </p:cNvSpPr>
          <p:nvPr>
            <p:ph type="body" idx="1"/>
          </p:nvPr>
        </p:nvSpPr>
        <p:spPr/>
        <p:txBody>
          <a:bodyPr/>
          <a:lstStyle/>
          <a:p>
            <a:pPr marL="471145" indent="-307553"/>
            <a:endParaRPr lang="en-US"/>
          </a:p>
        </p:txBody>
      </p:sp>
    </p:spTree>
    <p:extLst>
      <p:ext uri="{BB962C8B-B14F-4D97-AF65-F5344CB8AC3E}">
        <p14:creationId xmlns:p14="http://schemas.microsoft.com/office/powerpoint/2010/main" val="1257209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txBody>
          <a:bodyPr/>
          <a:lstStyle/>
          <a:p>
            <a:endParaRPr lang="en-US"/>
          </a:p>
        </p:txBody>
      </p:sp>
      <p:sp>
        <p:nvSpPr>
          <p:cNvPr id="3" name="Notes Placeholder 2"/>
          <p:cNvSpPr>
            <a:spLocks noGrp="1"/>
          </p:cNvSpPr>
          <p:nvPr>
            <p:ph type="body" idx="1"/>
          </p:nvPr>
        </p:nvSpPr>
        <p:spPr/>
        <p:txBody>
          <a:bodyPr/>
          <a:lstStyle/>
          <a:p>
            <a:pPr marL="634736" lvl="1" indent="0" defTabSz="942289">
              <a:buNone/>
              <a:defRPr/>
            </a:pPr>
            <a:r>
              <a:rPr lang="en-US" dirty="0"/>
              <a:t>Links: </a:t>
            </a:r>
          </a:p>
          <a:p>
            <a:pPr marL="806186" lvl="1" indent="-171450" defTabSz="942289">
              <a:defRPr/>
            </a:pPr>
            <a:r>
              <a:rPr lang="en-US" dirty="0"/>
              <a:t>https://acl.gov/sites/default/files/about-acl/2020-04/Older%20Americans%20Act%20Of%201965%20as%20amended%20by%20Public%20Law%20116-131%20on%203-25-2020.pdf</a:t>
            </a:r>
          </a:p>
          <a:p>
            <a:pPr marL="806186" lvl="1" indent="-171450" defTabSz="942289">
              <a:defRPr/>
            </a:pPr>
            <a:r>
              <a:rPr lang="en-US" dirty="0"/>
              <a:t>https://www.ecfr.gov/current/title-45/subtitle-B/chapter-XIII/subchapter-C/part-1321?toc=1</a:t>
            </a:r>
          </a:p>
          <a:p>
            <a:pPr marL="806186" lvl="1" indent="-171450" defTabSz="942289">
              <a:defRPr/>
            </a:pPr>
            <a:r>
              <a:rPr lang="en-US" dirty="0"/>
              <a:t>https://www.ecfr.gov/current/title-45/subtitle-B/chapter-XIII/subchapter-C/part-1322?toc=1</a:t>
            </a:r>
          </a:p>
          <a:p>
            <a:pPr marL="806186" lvl="1" indent="-171450" defTabSz="942289">
              <a:defRPr/>
            </a:pPr>
            <a:r>
              <a:rPr lang="en-US" dirty="0"/>
              <a:t>https://www.ecfr.gov/current/title-45/subtitle-B/chapter-XIII/subchapter-C/part-1324?toc=1</a:t>
            </a:r>
          </a:p>
          <a:p>
            <a:pPr marL="806186" lvl="1" indent="-171450" defTabSz="942289">
              <a:defRPr/>
            </a:pPr>
            <a:r>
              <a:rPr lang="en-US" dirty="0"/>
              <a:t>https://acl.gov/programs/older-americans-act-implementation</a:t>
            </a:r>
          </a:p>
          <a:p>
            <a:pPr marL="806186" lvl="1" indent="-171450" defTabSz="942289">
              <a:defRPr/>
            </a:pPr>
            <a:r>
              <a:rPr lang="en-US" dirty="0"/>
              <a:t>https://acl.gov/sites/default/files/AoA_Form_Grants_State_Plan_Guidance_508_final.pdf</a:t>
            </a:r>
          </a:p>
          <a:p>
            <a:pPr marL="806186" lvl="1" indent="-171450" defTabSz="942289">
              <a:defRPr/>
            </a:pPr>
            <a:r>
              <a:rPr lang="en-US" dirty="0"/>
              <a:t>https://acl.gov/sites/default/files/AoA_Form_Grants_CAP_Template_508_final.pdf</a:t>
            </a:r>
          </a:p>
          <a:p>
            <a:pPr marL="806186" lvl="1" indent="-171450" defTabSz="942289">
              <a:defRPr/>
            </a:pPr>
            <a:r>
              <a:rPr lang="en-US" dirty="0"/>
              <a:t>https://acl.gov/sites/default/files/AoA_CAP_Instructions_508_final.pdf</a:t>
            </a:r>
          </a:p>
          <a:p>
            <a:pPr marL="1105881" lvl="2" indent="0">
              <a:buNone/>
            </a:pPr>
            <a:endParaRPr lang="en-US" dirty="0"/>
          </a:p>
          <a:p>
            <a:endParaRPr lang="en-US" dirty="0"/>
          </a:p>
        </p:txBody>
      </p:sp>
    </p:spTree>
    <p:extLst>
      <p:ext uri="{BB962C8B-B14F-4D97-AF65-F5344CB8AC3E}">
        <p14:creationId xmlns:p14="http://schemas.microsoft.com/office/powerpoint/2010/main" val="4207638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158750" indent="0">
              <a:buNone/>
            </a:pPr>
            <a:r>
              <a:rPr lang="en-US" dirty="0"/>
              <a:t>Links: </a:t>
            </a:r>
          </a:p>
          <a:p>
            <a:pPr marL="158750" indent="0">
              <a:buNone/>
            </a:pPr>
            <a:r>
              <a:rPr lang="en-US" dirty="0"/>
              <a:t>https://www.fema.gov/disaster/declarations</a:t>
            </a:r>
          </a:p>
          <a:p>
            <a:pPr marL="158750" indent="0">
              <a:buNone/>
            </a:pPr>
            <a:r>
              <a:rPr lang="en-US" dirty="0"/>
              <a:t>https://aspr.hhs.gov/legal/PHE/pages/default.aspx</a:t>
            </a:r>
          </a:p>
          <a:p>
            <a:pPr marL="158750" indent="0">
              <a:buNone/>
            </a:pPr>
            <a:r>
              <a:rPr lang="en-US" dirty="0"/>
              <a:t>https://acl.gov/emergencypreparedness</a:t>
            </a:r>
          </a:p>
          <a:p>
            <a:pPr marL="158750" indent="0">
              <a:buNone/>
            </a:pPr>
            <a:r>
              <a:rPr lang="en-US" dirty="0"/>
              <a:t>https://acl.gov/programs/emergency-response-information</a:t>
            </a:r>
          </a:p>
          <a:p>
            <a:pPr marL="158750" indent="0">
              <a:buNone/>
            </a:pPr>
            <a:r>
              <a:rPr lang="en-US" dirty="0"/>
              <a:t>https://acl.gov/senior-nutrition/planning-and-preparedness</a:t>
            </a:r>
          </a:p>
        </p:txBody>
      </p:sp>
    </p:spTree>
    <p:extLst>
      <p:ext uri="{BB962C8B-B14F-4D97-AF65-F5344CB8AC3E}">
        <p14:creationId xmlns:p14="http://schemas.microsoft.com/office/powerpoint/2010/main" val="2815182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457200" indent="-298450"/>
            <a:r>
              <a:rPr lang="en-US" dirty="0"/>
              <a:t>Links: </a:t>
            </a:r>
          </a:p>
          <a:p>
            <a:pPr marL="158750" indent="0">
              <a:buNone/>
            </a:pPr>
            <a:r>
              <a:rPr lang="en-US" dirty="0"/>
              <a:t>https://ltcombudsman.org/misc/search-results?cx=011469937775421039183%3Az6kfcjrmlcq&amp;cof=FORID%3A10&amp;ie=UTF-8&amp;sa=Submit&amp;q=disaster</a:t>
            </a:r>
          </a:p>
          <a:p>
            <a:pPr marL="158750" indent="0">
              <a:buNone/>
            </a:pPr>
            <a:r>
              <a:rPr lang="en-US" dirty="0"/>
              <a:t>https://www.naccho.org/uploads/downloadable-resources/NACCHO_Aging-and-Functional-Needs-Planning-FINAL.pdf</a:t>
            </a:r>
          </a:p>
          <a:p>
            <a:pPr marL="158750" indent="0">
              <a:buNone/>
            </a:pPr>
            <a:r>
              <a:rPr lang="en-US" dirty="0"/>
              <a:t>http://www.o4ad.org/uploads/5/9/2/2/59228911/updated_preparedness_handbook_for_aaas_5-24-24.pdf</a:t>
            </a:r>
          </a:p>
        </p:txBody>
      </p:sp>
    </p:spTree>
    <p:extLst>
      <p:ext uri="{BB962C8B-B14F-4D97-AF65-F5344CB8AC3E}">
        <p14:creationId xmlns:p14="http://schemas.microsoft.com/office/powerpoint/2010/main" val="1830245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457200" indent="-298450"/>
            <a:r>
              <a:rPr lang="en-US" dirty="0"/>
              <a:t>Links: </a:t>
            </a:r>
          </a:p>
          <a:p>
            <a:pPr marL="158750" indent="0">
              <a:buNone/>
            </a:pPr>
            <a:r>
              <a:rPr lang="en-US" dirty="0">
                <a:hlinkClick r:id="rId3"/>
              </a:rPr>
              <a:t>https://www.fema.gov/about/organization/tribal-affairs</a:t>
            </a:r>
            <a:endParaRPr lang="en-US" dirty="0"/>
          </a:p>
          <a:p>
            <a:pPr marL="158750" indent="0">
              <a:buNone/>
            </a:pPr>
            <a:r>
              <a:rPr lang="en-US" dirty="0">
                <a:hlinkClick r:id="rId4"/>
              </a:rPr>
              <a:t>https://www.ihs.gov/california/index.cfm/offices/oehe/dehs/emergency-management/?mobileFormat=0</a:t>
            </a:r>
            <a:endParaRPr lang="en-US" dirty="0"/>
          </a:p>
          <a:p>
            <a:pPr marL="158750" indent="0">
              <a:buNone/>
            </a:pPr>
            <a:r>
              <a:rPr lang="en-US" dirty="0">
                <a:hlinkClick r:id="rId5"/>
              </a:rPr>
              <a:t>https://empowerprogram.hhs.gov/</a:t>
            </a:r>
            <a:endParaRPr lang="en-US" dirty="0"/>
          </a:p>
          <a:p>
            <a:pPr marL="158750" indent="0">
              <a:buNone/>
            </a:pPr>
            <a:r>
              <a:rPr lang="en-US" dirty="0">
                <a:hlinkClick r:id="rId6"/>
              </a:rPr>
              <a:t>https://www.ready.gov/</a:t>
            </a:r>
            <a:endParaRPr lang="en-US" dirty="0"/>
          </a:p>
          <a:p>
            <a:pPr marL="158750" indent="0">
              <a:buNone/>
            </a:pPr>
            <a:r>
              <a:rPr lang="en-US" dirty="0">
                <a:hlinkClick r:id="rId7"/>
              </a:rPr>
              <a:t>https://www.ready.gov/older-adults</a:t>
            </a:r>
            <a:endParaRPr lang="en-US" dirty="0"/>
          </a:p>
          <a:p>
            <a:pPr marL="158750" indent="0">
              <a:buNone/>
            </a:pPr>
            <a:r>
              <a:rPr lang="en-US" dirty="0">
                <a:hlinkClick r:id="rId8"/>
              </a:rPr>
              <a:t>https://www.ready.gov/caregivers</a:t>
            </a:r>
            <a:endParaRPr lang="en-US" dirty="0"/>
          </a:p>
          <a:p>
            <a:pPr marL="158750" indent="0">
              <a:buNone/>
            </a:pPr>
            <a:r>
              <a:rPr lang="en-US" dirty="0">
                <a:hlinkClick r:id="rId9"/>
              </a:rPr>
              <a:t>https://www.ready.gov/toolkits</a:t>
            </a:r>
            <a:endParaRPr lang="en-US" dirty="0"/>
          </a:p>
          <a:p>
            <a:pPr marL="158750" indent="0">
              <a:buNone/>
            </a:pPr>
            <a:r>
              <a:rPr lang="en-US" dirty="0">
                <a:hlinkClick r:id="rId10"/>
              </a:rPr>
              <a:t>https://www.ready.gov/business</a:t>
            </a:r>
            <a:endParaRPr lang="en-US" dirty="0"/>
          </a:p>
        </p:txBody>
      </p:sp>
    </p:spTree>
    <p:extLst>
      <p:ext uri="{BB962C8B-B14F-4D97-AF65-F5344CB8AC3E}">
        <p14:creationId xmlns:p14="http://schemas.microsoft.com/office/powerpoint/2010/main" val="39938490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E19A2-C79E-1816-9EB8-32BFCC593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0F1AD-3B23-E342-F22B-72592EF06391}"/>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5DAD83F0-A25E-1560-87A5-C0B496C55613}"/>
              </a:ext>
            </a:extLst>
          </p:cNvPr>
          <p:cNvSpPr>
            <a:spLocks noGrp="1"/>
          </p:cNvSpPr>
          <p:nvPr>
            <p:ph type="body" idx="1"/>
          </p:nvPr>
        </p:nvSpPr>
        <p:spPr/>
        <p:txBody>
          <a:bodyPr/>
          <a:lstStyle/>
          <a:p>
            <a:pPr marL="457200" indent="-298450"/>
            <a:endParaRPr lang="en-US"/>
          </a:p>
        </p:txBody>
      </p:sp>
    </p:spTree>
    <p:extLst>
      <p:ext uri="{BB962C8B-B14F-4D97-AF65-F5344CB8AC3E}">
        <p14:creationId xmlns:p14="http://schemas.microsoft.com/office/powerpoint/2010/main" val="25862737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87D05-1261-35D4-9DC2-65601F0D1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DAA9D-BEC6-80C7-F90D-46B6F8A94AD2}"/>
              </a:ext>
            </a:extLst>
          </p:cNvPr>
          <p:cNvSpPr>
            <a:spLocks noGrp="1" noRot="1" noChangeAspect="1"/>
          </p:cNvSpPr>
          <p:nvPr>
            <p:ph type="sldImg"/>
          </p:nvPr>
        </p:nvSpPr>
        <p:spPr>
          <a:xfrm>
            <a:off x="422275" y="704850"/>
            <a:ext cx="6257925" cy="3519488"/>
          </a:xfrm>
        </p:spPr>
        <p:txBody>
          <a:bodyPr/>
          <a:lstStyle/>
          <a:p>
            <a:endParaRPr lang="en-US"/>
          </a:p>
        </p:txBody>
      </p:sp>
      <p:sp>
        <p:nvSpPr>
          <p:cNvPr id="3" name="Notes Placeholder 2">
            <a:extLst>
              <a:ext uri="{FF2B5EF4-FFF2-40B4-BE49-F238E27FC236}">
                <a16:creationId xmlns:a16="http://schemas.microsoft.com/office/drawing/2014/main" id="{7F308D78-4751-005B-8CDB-EE7DAA821FCC}"/>
              </a:ext>
            </a:extLst>
          </p:cNvPr>
          <p:cNvSpPr>
            <a:spLocks noGrp="1"/>
          </p:cNvSpPr>
          <p:nvPr>
            <p:ph type="body" idx="1"/>
          </p:nvPr>
        </p:nvSpPr>
        <p:spPr/>
        <p:txBody>
          <a:bodyPr/>
          <a:lstStyle/>
          <a:p>
            <a:pPr marL="158750" indent="0">
              <a:buNone/>
            </a:pPr>
            <a:r>
              <a:rPr lang="en-US" dirty="0"/>
              <a:t>Links:</a:t>
            </a:r>
          </a:p>
          <a:p>
            <a:pPr marL="457200" indent="-298450"/>
            <a:r>
              <a:rPr lang="en-US" dirty="0"/>
              <a:t>https://acl.gov/sites/default/files/AoA_Form_Grants_Certification_of_Maintenance_Effort_508_final.pdf</a:t>
            </a:r>
          </a:p>
          <a:p>
            <a:pPr marL="457200" indent="-298450"/>
            <a:r>
              <a:rPr lang="en-US" dirty="0"/>
              <a:t>https://acl.gov/sites/default/files/AoA_Form_Grants_MOE_LTCO_INSTRUCTIONS_508_final.pdf</a:t>
            </a:r>
          </a:p>
          <a:p>
            <a:pPr marL="457200" indent="-298450"/>
            <a:r>
              <a:rPr lang="en-US" dirty="0"/>
              <a:t>https://acl.gov/sites/default/files/AoA_Form_Grants_LTCO_Minimum_Certification_of_Expenditures_508_final.pdf</a:t>
            </a:r>
          </a:p>
          <a:p>
            <a:pPr marL="457200" indent="-298450"/>
            <a:r>
              <a:rPr lang="en-US" dirty="0"/>
              <a:t>https://acl.gov/sites/default/files/AoA_Form_Grants_Transfer_Certification_final.pdf</a:t>
            </a:r>
          </a:p>
          <a:p>
            <a:pPr marL="457200" indent="-298450"/>
            <a:r>
              <a:rPr lang="en-US" dirty="0"/>
              <a:t>https://acl.gov/sites/default/files/AoA_Transfer_Instructions_508_final.pdf</a:t>
            </a:r>
          </a:p>
        </p:txBody>
      </p:sp>
    </p:spTree>
    <p:extLst>
      <p:ext uri="{BB962C8B-B14F-4D97-AF65-F5344CB8AC3E}">
        <p14:creationId xmlns:p14="http://schemas.microsoft.com/office/powerpoint/2010/main" val="40135785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D7B8-115C-D744-A427-6B343066A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DDBF7-C280-6988-EC8A-DD59AA93E08A}"/>
              </a:ext>
            </a:extLst>
          </p:cNvPr>
          <p:cNvSpPr>
            <a:spLocks noGrp="1" noRot="1" noChangeAspect="1"/>
          </p:cNvSpPr>
          <p:nvPr>
            <p:ph type="sldImg"/>
          </p:nvPr>
        </p:nvSpPr>
        <p:spPr>
          <a:xfrm>
            <a:off x="422275" y="704850"/>
            <a:ext cx="6257925" cy="3519488"/>
          </a:xfrm>
        </p:spPr>
        <p:txBody>
          <a:bodyPr/>
          <a:lstStyle/>
          <a:p>
            <a:endParaRPr lang="en-US"/>
          </a:p>
        </p:txBody>
      </p:sp>
      <p:sp>
        <p:nvSpPr>
          <p:cNvPr id="3" name="Notes Placeholder 2">
            <a:extLst>
              <a:ext uri="{FF2B5EF4-FFF2-40B4-BE49-F238E27FC236}">
                <a16:creationId xmlns:a16="http://schemas.microsoft.com/office/drawing/2014/main" id="{1CA8A130-FAA5-A1FC-A8DE-9B2EAA931871}"/>
              </a:ext>
            </a:extLst>
          </p:cNvPr>
          <p:cNvSpPr>
            <a:spLocks noGrp="1"/>
          </p:cNvSpPr>
          <p:nvPr>
            <p:ph type="body" idx="1"/>
          </p:nvPr>
        </p:nvSpPr>
        <p:spPr/>
        <p:txBody>
          <a:bodyPr/>
          <a:lstStyle/>
          <a:p>
            <a:pPr marL="158750" indent="0">
              <a:buNone/>
            </a:pPr>
            <a:r>
              <a:rPr lang="en-US" dirty="0"/>
              <a:t>Links:</a:t>
            </a:r>
          </a:p>
          <a:p>
            <a:pPr marL="457200" indent="-298450"/>
            <a:r>
              <a:rPr lang="en-US" dirty="0"/>
              <a:t>https://acl.gov/sites/default/files/AoA_Form_Grants_Reallotment_Form_508_final.pdf</a:t>
            </a:r>
          </a:p>
          <a:p>
            <a:pPr marL="457200" indent="-298450"/>
            <a:r>
              <a:rPr lang="en-US" dirty="0"/>
              <a:t>https://acl.gov/sites/default/files/AoA_Form_Grants_Reallotment_Instructions_508_final.pdf</a:t>
            </a:r>
          </a:p>
          <a:p>
            <a:pPr marL="457200" indent="-298450"/>
            <a:r>
              <a:rPr lang="en-US" dirty="0"/>
              <a:t>https://acl.gov/sites/default/files/AoA_Form_Grant_T3_Supplemental_Form_508_final.pdf</a:t>
            </a:r>
          </a:p>
          <a:p>
            <a:pPr marL="457200" indent="-298450"/>
            <a:r>
              <a:rPr lang="en-US" dirty="0"/>
              <a:t>https://acl.gov/sites/default/files/AoA_Form_Grants_T3_Supplemental_Instructions_508_final.pdf</a:t>
            </a:r>
          </a:p>
        </p:txBody>
      </p:sp>
    </p:spTree>
    <p:extLst>
      <p:ext uri="{BB962C8B-B14F-4D97-AF65-F5344CB8AC3E}">
        <p14:creationId xmlns:p14="http://schemas.microsoft.com/office/powerpoint/2010/main" val="2408559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9B80F-C482-2740-DF5B-A8DE46441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9E3E1-374F-CB5B-E82A-2BEDBB7D44CC}"/>
              </a:ext>
            </a:extLst>
          </p:cNvPr>
          <p:cNvSpPr>
            <a:spLocks noGrp="1" noRot="1" noChangeAspect="1"/>
          </p:cNvSpPr>
          <p:nvPr>
            <p:ph type="sldImg"/>
          </p:nvPr>
        </p:nvSpPr>
        <p:spPr>
          <a:xfrm>
            <a:off x="422275" y="704850"/>
            <a:ext cx="6257925" cy="3519488"/>
          </a:xfrm>
        </p:spPr>
        <p:txBody>
          <a:bodyPr/>
          <a:lstStyle/>
          <a:p>
            <a:endParaRPr lang="en-US"/>
          </a:p>
        </p:txBody>
      </p:sp>
      <p:sp>
        <p:nvSpPr>
          <p:cNvPr id="3" name="Notes Placeholder 2">
            <a:extLst>
              <a:ext uri="{FF2B5EF4-FFF2-40B4-BE49-F238E27FC236}">
                <a16:creationId xmlns:a16="http://schemas.microsoft.com/office/drawing/2014/main" id="{4520C2A0-E47B-BB5E-3713-56C2F617B6CE}"/>
              </a:ext>
            </a:extLst>
          </p:cNvPr>
          <p:cNvSpPr>
            <a:spLocks noGrp="1"/>
          </p:cNvSpPr>
          <p:nvPr>
            <p:ph type="body" idx="1"/>
          </p:nvPr>
        </p:nvSpPr>
        <p:spPr/>
        <p:txBody>
          <a:bodyPr/>
          <a:lstStyle/>
          <a:p>
            <a:pPr marL="158750" indent="0">
              <a:buNone/>
            </a:pPr>
            <a:r>
              <a:rPr lang="en-US"/>
              <a:t>Link:</a:t>
            </a:r>
          </a:p>
          <a:p>
            <a:pPr marL="457200" indent="-298450"/>
            <a:r>
              <a:rPr lang="en-US"/>
              <a:t>https://oaaps.acl.gov/welcome</a:t>
            </a:r>
          </a:p>
          <a:p>
            <a:pPr marL="457200" indent="-298450"/>
            <a:endParaRPr lang="en-US"/>
          </a:p>
        </p:txBody>
      </p:sp>
    </p:spTree>
    <p:extLst>
      <p:ext uri="{BB962C8B-B14F-4D97-AF65-F5344CB8AC3E}">
        <p14:creationId xmlns:p14="http://schemas.microsoft.com/office/powerpoint/2010/main" val="160584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txBody>
          <a:bodyPr/>
          <a:lstStyle/>
          <a:p>
            <a:endParaRPr lang="en-US"/>
          </a:p>
        </p:txBody>
      </p:sp>
      <p:sp>
        <p:nvSpPr>
          <p:cNvPr id="3" name="Notes Placeholder 2"/>
          <p:cNvSpPr>
            <a:spLocks noGrp="1"/>
          </p:cNvSpPr>
          <p:nvPr>
            <p:ph type="body" idx="1"/>
          </p:nvPr>
        </p:nvSpPr>
        <p:spPr/>
        <p:txBody>
          <a:bodyPr/>
          <a:lstStyle/>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33552857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4: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176679" indent="-176679"/>
            <a:endParaRPr lang="en-US"/>
          </a:p>
        </p:txBody>
      </p:sp>
      <p:sp>
        <p:nvSpPr>
          <p:cNvPr id="504" name="Google Shape;504;p2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7E9444-2FC4-47A1-8141-63AC560D24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24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53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8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1111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1-Title slide">
  <p:cSld name="Title Slide">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1" y="3090912"/>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4" y="4608218"/>
            <a:ext cx="4142873" cy="1714209"/>
          </a:xfrm>
          <a:prstGeom prst="rect">
            <a:avLst/>
          </a:prstGeom>
          <a:noFill/>
          <a:ln>
            <a:noFill/>
          </a:ln>
        </p:spPr>
        <p:txBody>
          <a:bodyPr spcFirstLastPara="1" wrap="square" lIns="91425" tIns="45700" rIns="91425" bIns="45700" anchor="t" anchorCtr="0">
            <a:normAutofit/>
          </a:bodyPr>
          <a:lstStyle>
            <a:lvl1pPr marL="127695" lvl="0" indent="893" algn="l">
              <a:lnSpc>
                <a:spcPct val="90000"/>
              </a:lnSpc>
              <a:spcBef>
                <a:spcPts val="563"/>
              </a:spcBef>
              <a:spcAft>
                <a:spcPts val="0"/>
              </a:spcAft>
              <a:buClr>
                <a:schemeClr val="dk1"/>
              </a:buClr>
              <a:buSzPts val="20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6" name="Google Shape;15;p27" descr="Administration for Community Living">
            <a:extLst>
              <a:ext uri="{FF2B5EF4-FFF2-40B4-BE49-F238E27FC236}">
                <a16:creationId xmlns:a16="http://schemas.microsoft.com/office/drawing/2014/main" id="{055A67CA-4E63-17C0-1ED2-ACD17465ECE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469898" y="5760382"/>
            <a:ext cx="1359785" cy="562045"/>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2" y="4416475"/>
            <a:ext cx="4539559" cy="45719"/>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438369"/>
            <a:ext cx="9144000" cy="849952"/>
          </a:xfrm>
        </p:spPr>
        <p:txBody>
          <a:bodyPr anchor="b">
            <a:normAutofit/>
          </a:bodyPr>
          <a:lstStyle>
            <a:lvl1pPr algn="ctr">
              <a:defRPr sz="3200" b="1">
                <a:solidFill>
                  <a:srgbClr val="062E61"/>
                </a:solidFill>
                <a:latin typeface="+mj-lt"/>
                <a:cs typeface="Arial" panose="020B0604020202020204" pitchFamily="34" charset="0"/>
              </a:defRPr>
            </a:lvl1pPr>
          </a:lstStyle>
          <a:p>
            <a:r>
              <a:rPr lang="en-US"/>
              <a:t>Title of Presentation is Arial Bold, 32 </a:t>
            </a:r>
            <a:r>
              <a:rPr lang="en-US" err="1"/>
              <a:t>pt</a:t>
            </a:r>
            <a:endParaRPr lang="en-US"/>
          </a:p>
        </p:txBody>
      </p:sp>
      <p:sp>
        <p:nvSpPr>
          <p:cNvPr id="3" name="Subtitle 2"/>
          <p:cNvSpPr>
            <a:spLocks noGrp="1"/>
          </p:cNvSpPr>
          <p:nvPr>
            <p:ph type="subTitle" idx="1"/>
          </p:nvPr>
        </p:nvSpPr>
        <p:spPr>
          <a:xfrm>
            <a:off x="1524000" y="4036378"/>
            <a:ext cx="9144000" cy="1655762"/>
          </a:xfrm>
        </p:spPr>
        <p:txBody>
          <a:bodyPr/>
          <a:lstStyle>
            <a:lvl1pPr marL="0" indent="0" algn="ctr">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7" name="Title 1">
            <a:extLst>
              <a:ext uri="{FF2B5EF4-FFF2-40B4-BE49-F238E27FC236}">
                <a16:creationId xmlns:a16="http://schemas.microsoft.com/office/drawing/2014/main" id="{0ADA0BE1-0AE8-45B0-817C-F8D1418560DB}"/>
              </a:ext>
            </a:extLst>
          </p:cNvPr>
          <p:cNvSpPr txBox="1">
            <a:spLocks/>
          </p:cNvSpPr>
          <p:nvPr userDrawn="1"/>
        </p:nvSpPr>
        <p:spPr>
          <a:xfrm>
            <a:off x="831850" y="2268537"/>
            <a:ext cx="10515600" cy="11604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b="1" kern="1200">
                <a:solidFill>
                  <a:srgbClr val="001689"/>
                </a:solidFill>
                <a:latin typeface="Arial" panose="020B0604020202020204" pitchFamily="34" charset="0"/>
                <a:ea typeface="+mj-ea"/>
                <a:cs typeface="Arial" panose="020B0604020202020204" pitchFamily="34" charset="0"/>
              </a:defRPr>
            </a:lvl1pPr>
          </a:lstStyle>
          <a:p>
            <a:endParaRPr lang="en-US"/>
          </a:p>
        </p:txBody>
      </p:sp>
      <p:sp>
        <p:nvSpPr>
          <p:cNvPr id="10" name="TextBox 9">
            <a:extLst>
              <a:ext uri="{FF2B5EF4-FFF2-40B4-BE49-F238E27FC236}">
                <a16:creationId xmlns:a16="http://schemas.microsoft.com/office/drawing/2014/main" id="{23BC8C2D-6068-4D36-B586-085A45E8600A}"/>
              </a:ext>
            </a:extLst>
          </p:cNvPr>
          <p:cNvSpPr txBox="1"/>
          <p:nvPr userDrawn="1"/>
        </p:nvSpPr>
        <p:spPr>
          <a:xfrm>
            <a:off x="4797093" y="6348025"/>
            <a:ext cx="2667000" cy="276999"/>
          </a:xfrm>
          <a:prstGeom prst="rect">
            <a:avLst/>
          </a:prstGeom>
          <a:noFill/>
        </p:spPr>
        <p:txBody>
          <a:bodyPr wrap="square" rtlCol="0">
            <a:spAutoFit/>
          </a:bodyPr>
          <a:lstStyle/>
          <a:p>
            <a:pPr algn="ctr"/>
            <a:r>
              <a:rPr lang="en-US" sz="1200" i="1">
                <a:solidFill>
                  <a:srgbClr val="B06604"/>
                </a:solidFill>
              </a:rPr>
              <a:t>Unclassified</a:t>
            </a:r>
          </a:p>
        </p:txBody>
      </p:sp>
      <p:cxnSp>
        <p:nvCxnSpPr>
          <p:cNvPr id="13" name="Straight Connector 12">
            <a:extLst>
              <a:ext uri="{FF2B5EF4-FFF2-40B4-BE49-F238E27FC236}">
                <a16:creationId xmlns:a16="http://schemas.microsoft.com/office/drawing/2014/main" id="{5A22DDCB-3712-4C2C-8EE6-3FB0ACEA7735}"/>
              </a:ext>
            </a:extLst>
          </p:cNvPr>
          <p:cNvCxnSpPr>
            <a:cxnSpLocks/>
          </p:cNvCxnSpPr>
          <p:nvPr userDrawn="1"/>
        </p:nvCxnSpPr>
        <p:spPr>
          <a:xfrm>
            <a:off x="372966" y="1979943"/>
            <a:ext cx="11515255"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text, application, email&#10;&#10;Description automatically generated">
            <a:extLst>
              <a:ext uri="{FF2B5EF4-FFF2-40B4-BE49-F238E27FC236}">
                <a16:creationId xmlns:a16="http://schemas.microsoft.com/office/drawing/2014/main" id="{8C62833D-6CB2-4139-9E4F-EEE3EFA2D8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12" t="9648" r="2596" b="72720"/>
          <a:stretch/>
        </p:blipFill>
        <p:spPr>
          <a:xfrm>
            <a:off x="361950" y="371475"/>
            <a:ext cx="11748581" cy="548640"/>
          </a:xfrm>
          <a:prstGeom prst="rect">
            <a:avLst/>
          </a:prstGeom>
        </p:spPr>
      </p:pic>
      <p:pic>
        <p:nvPicPr>
          <p:cNvPr id="6" name="Picture 5">
            <a:extLst>
              <a:ext uri="{FF2B5EF4-FFF2-40B4-BE49-F238E27FC236}">
                <a16:creationId xmlns:a16="http://schemas.microsoft.com/office/drawing/2014/main" id="{3C4CBD83-C768-45CE-A178-5B9047B53B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866" y="819486"/>
            <a:ext cx="7931782" cy="1160457"/>
          </a:xfrm>
          <a:prstGeom prst="rect">
            <a:avLst/>
          </a:prstGeom>
        </p:spPr>
      </p:pic>
    </p:spTree>
    <p:extLst>
      <p:ext uri="{BB962C8B-B14F-4D97-AF65-F5344CB8AC3E}">
        <p14:creationId xmlns:p14="http://schemas.microsoft.com/office/powerpoint/2010/main" val="368602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9069"/>
            <a:ext cx="12192000" cy="960400"/>
          </a:xfrm>
        </p:spPr>
        <p:txBody>
          <a:bodyPr>
            <a:normAutofit/>
          </a:bodyPr>
          <a:lstStyle>
            <a:lvl1pPr algn="ctr">
              <a:defRPr sz="2800" b="1">
                <a:solidFill>
                  <a:schemeClr val="tx2"/>
                </a:solidFill>
              </a:defRPr>
            </a:lvl1pPr>
          </a:lstStyle>
          <a:p>
            <a:br>
              <a:rPr lang="en-US"/>
            </a:br>
            <a:r>
              <a:rPr lang="en-US"/>
              <a:t>Slide Title is Arial Bold, 28 </a:t>
            </a:r>
            <a:r>
              <a:rPr lang="en-US" err="1"/>
              <a:t>pt</a:t>
            </a:r>
            <a:br>
              <a:rPr lang="en-US"/>
            </a:br>
            <a:endParaRPr lang="en-US"/>
          </a:p>
        </p:txBody>
      </p:sp>
      <p:sp>
        <p:nvSpPr>
          <p:cNvPr id="3" name="Content Placeholder 2"/>
          <p:cNvSpPr>
            <a:spLocks noGrp="1"/>
          </p:cNvSpPr>
          <p:nvPr>
            <p:ph idx="1"/>
          </p:nvPr>
        </p:nvSpPr>
        <p:spPr>
          <a:xfrm>
            <a:off x="838200" y="1373835"/>
            <a:ext cx="10515600" cy="4618830"/>
          </a:xfrm>
        </p:spPr>
        <p:txBody>
          <a:bodyPr/>
          <a:lstStyle>
            <a:lvl1pPr>
              <a:defRPr sz="2200"/>
            </a:lvl1pPr>
            <a:lvl2pPr>
              <a:buFont typeface="Arial" panose="020B0604020202020204" pitchFamily="34" charset="0"/>
              <a:buChar char="•"/>
              <a:defRPr sz="2000"/>
            </a:lvl2pPr>
            <a:lvl5pPr marL="0" indent="0">
              <a:buNone/>
              <a:defRPr/>
            </a:lvl5pPr>
          </a:lstStyle>
          <a:p>
            <a:pPr lvl="4"/>
            <a:endParaRPr lang="en-US"/>
          </a:p>
        </p:txBody>
      </p:sp>
      <p:cxnSp>
        <p:nvCxnSpPr>
          <p:cNvPr id="9" name="Straight Connector 8">
            <a:extLst>
              <a:ext uri="{FF2B5EF4-FFF2-40B4-BE49-F238E27FC236}">
                <a16:creationId xmlns:a16="http://schemas.microsoft.com/office/drawing/2014/main" id="{E47599A2-E8D8-4826-9DD4-BFDAC4C72ECB}"/>
              </a:ext>
            </a:extLst>
          </p:cNvPr>
          <p:cNvCxnSpPr>
            <a:cxnSpLocks/>
          </p:cNvCxnSpPr>
          <p:nvPr userDrawn="1"/>
        </p:nvCxnSpPr>
        <p:spPr>
          <a:xfrm>
            <a:off x="0" y="1088764"/>
            <a:ext cx="12186650"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C4D3EF-8E30-4CD1-980A-5E13A7FC56E6}"/>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a:solidFill>
                  <a:schemeClr val="bg1"/>
                </a:solidFill>
              </a:rPr>
              <a:t>Unclassified/For Public Use</a:t>
            </a:r>
          </a:p>
        </p:txBody>
      </p:sp>
      <p:pic>
        <p:nvPicPr>
          <p:cNvPr id="25" name="Picture 24" descr="Logo&#10;&#10;Description automatically generated">
            <a:extLst>
              <a:ext uri="{FF2B5EF4-FFF2-40B4-BE49-F238E27FC236}">
                <a16:creationId xmlns:a16="http://schemas.microsoft.com/office/drawing/2014/main" id="{30AB30B9-44F8-4B39-9B42-653ACA94979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6" name="Rectangle 25">
            <a:extLst>
              <a:ext uri="{FF2B5EF4-FFF2-40B4-BE49-F238E27FC236}">
                <a16:creationId xmlns:a16="http://schemas.microsoft.com/office/drawing/2014/main" id="{F51F1300-EAB8-40A1-96FA-0C115C703BE6}"/>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CC057E4-175C-4D2C-B396-2B9578B630CF}"/>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a:solidFill>
                  <a:schemeClr val="bg1"/>
                </a:solidFill>
              </a:rPr>
              <a:t>Unclassified</a:t>
            </a:r>
          </a:p>
        </p:txBody>
      </p:sp>
      <p:sp>
        <p:nvSpPr>
          <p:cNvPr id="28" name="Rectangle 27">
            <a:extLst>
              <a:ext uri="{FF2B5EF4-FFF2-40B4-BE49-F238E27FC236}">
                <a16:creationId xmlns:a16="http://schemas.microsoft.com/office/drawing/2014/main" id="{A4384BED-CAAE-4E2C-BEC7-E8A0A4E8DCB5}"/>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5">
            <a:extLst>
              <a:ext uri="{FF2B5EF4-FFF2-40B4-BE49-F238E27FC236}">
                <a16:creationId xmlns:a16="http://schemas.microsoft.com/office/drawing/2014/main" id="{BED5A0A8-607B-491A-A528-C55BD31D2C07}"/>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a:solidFill>
                <a:schemeClr val="bg1"/>
              </a:solidFill>
            </a:endParaRPr>
          </a:p>
        </p:txBody>
      </p:sp>
      <p:pic>
        <p:nvPicPr>
          <p:cNvPr id="30" name="Picture 29" descr="Assistant Secretary for Preparedness and Response logo">
            <a:extLst>
              <a:ext uri="{FF2B5EF4-FFF2-40B4-BE49-F238E27FC236}">
                <a16:creationId xmlns:a16="http://schemas.microsoft.com/office/drawing/2014/main" id="{F4ABF1AD-70FA-46EF-95B8-77956F04544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31" name="Straight Connector 30">
            <a:extLst>
              <a:ext uri="{FF2B5EF4-FFF2-40B4-BE49-F238E27FC236}">
                <a16:creationId xmlns:a16="http://schemas.microsoft.com/office/drawing/2014/main" id="{7213F975-C914-49E1-88F8-5ADF02EC61F9}"/>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1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B5C9057C-7826-47E6-A365-2ACB03640660}"/>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a:t>Slide Title is Arial Bold, 28 </a:t>
            </a:r>
            <a:r>
              <a:rPr lang="en-US" err="1"/>
              <a:t>pt</a:t>
            </a:r>
            <a:endParaRPr lang="en-US"/>
          </a:p>
        </p:txBody>
      </p:sp>
      <p:cxnSp>
        <p:nvCxnSpPr>
          <p:cNvPr id="20" name="Straight Connector 19">
            <a:extLst>
              <a:ext uri="{FF2B5EF4-FFF2-40B4-BE49-F238E27FC236}">
                <a16:creationId xmlns:a16="http://schemas.microsoft.com/office/drawing/2014/main" id="{AE5DE6D9-B73B-47A4-9643-07F99BA17CB9}"/>
              </a:ext>
            </a:extLst>
          </p:cNvPr>
          <p:cNvCxnSpPr>
            <a:cxnSpLocks/>
          </p:cNvCxnSpPr>
          <p:nvPr userDrawn="1"/>
        </p:nvCxnSpPr>
        <p:spPr>
          <a:xfrm>
            <a:off x="320746" y="1088764"/>
            <a:ext cx="11494008"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4E67166-9776-4B21-8009-45527B654206}"/>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a:solidFill>
                  <a:schemeClr val="bg1"/>
                </a:solidFill>
              </a:rPr>
              <a:t>Unclassified/For Public Use</a:t>
            </a:r>
          </a:p>
        </p:txBody>
      </p:sp>
      <p:pic>
        <p:nvPicPr>
          <p:cNvPr id="16" name="Picture 15" descr="Logo&#10;&#10;Description automatically generated">
            <a:extLst>
              <a:ext uri="{FF2B5EF4-FFF2-40B4-BE49-F238E27FC236}">
                <a16:creationId xmlns:a16="http://schemas.microsoft.com/office/drawing/2014/main" id="{B06C48CD-4497-492A-A3F0-99AE1EAC348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19" name="Rectangle 18">
            <a:extLst>
              <a:ext uri="{FF2B5EF4-FFF2-40B4-BE49-F238E27FC236}">
                <a16:creationId xmlns:a16="http://schemas.microsoft.com/office/drawing/2014/main" id="{9FCD5189-02C8-4707-8167-3F210F19CBCF}"/>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A0CD847-FB93-4301-81F9-77484356A409}"/>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a:solidFill>
                  <a:schemeClr val="bg1"/>
                </a:solidFill>
              </a:rPr>
              <a:t>Unclassified</a:t>
            </a:r>
          </a:p>
        </p:txBody>
      </p:sp>
      <p:sp>
        <p:nvSpPr>
          <p:cNvPr id="22" name="Rectangle 21">
            <a:extLst>
              <a:ext uri="{FF2B5EF4-FFF2-40B4-BE49-F238E27FC236}">
                <a16:creationId xmlns:a16="http://schemas.microsoft.com/office/drawing/2014/main" id="{614424B4-A990-4605-8CD5-1EB545A5C90D}"/>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84D89B69-C9F0-4DCA-B7B6-ACB08B4718F2}"/>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a:solidFill>
                <a:schemeClr val="bg1"/>
              </a:solidFill>
            </a:endParaRPr>
          </a:p>
        </p:txBody>
      </p:sp>
      <p:pic>
        <p:nvPicPr>
          <p:cNvPr id="24" name="Picture 23" descr="Assistant Secretary for Preparedness and Response logo">
            <a:extLst>
              <a:ext uri="{FF2B5EF4-FFF2-40B4-BE49-F238E27FC236}">
                <a16:creationId xmlns:a16="http://schemas.microsoft.com/office/drawing/2014/main" id="{8961FABE-70BD-42F0-98E3-72A4566C8AC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5" name="Straight Connector 24">
            <a:extLst>
              <a:ext uri="{FF2B5EF4-FFF2-40B4-BE49-F238E27FC236}">
                <a16:creationId xmlns:a16="http://schemas.microsoft.com/office/drawing/2014/main" id="{090A9336-8039-475F-A271-44A9D15D9A56}"/>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67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1B04B02-8C49-4EFA-9E8C-0F5EB9C59F7A}"/>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a:t>Slide Title is Arial Bold, 28 </a:t>
            </a:r>
            <a:r>
              <a:rPr lang="en-US" err="1"/>
              <a:t>pt</a:t>
            </a:r>
            <a:endParaRPr lang="en-US"/>
          </a:p>
        </p:txBody>
      </p:sp>
      <p:cxnSp>
        <p:nvCxnSpPr>
          <p:cNvPr id="22" name="Straight Connector 21">
            <a:extLst>
              <a:ext uri="{FF2B5EF4-FFF2-40B4-BE49-F238E27FC236}">
                <a16:creationId xmlns:a16="http://schemas.microsoft.com/office/drawing/2014/main" id="{27E6329A-5B46-4D77-A0DD-40D5FBA27A11}"/>
              </a:ext>
            </a:extLst>
          </p:cNvPr>
          <p:cNvCxnSpPr>
            <a:cxnSpLocks/>
          </p:cNvCxnSpPr>
          <p:nvPr userDrawn="1"/>
        </p:nvCxnSpPr>
        <p:spPr>
          <a:xfrm>
            <a:off x="320746" y="1088764"/>
            <a:ext cx="11494008"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FDCEFC-EC38-43D5-9131-A034AFD14E5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a:solidFill>
                  <a:schemeClr val="bg1"/>
                </a:solidFill>
              </a:rPr>
              <a:t>Unclassified/For Public Use</a:t>
            </a:r>
          </a:p>
        </p:txBody>
      </p:sp>
      <p:pic>
        <p:nvPicPr>
          <p:cNvPr id="23" name="Picture 22" descr="Logo&#10;&#10;Description automatically generated">
            <a:extLst>
              <a:ext uri="{FF2B5EF4-FFF2-40B4-BE49-F238E27FC236}">
                <a16:creationId xmlns:a16="http://schemas.microsoft.com/office/drawing/2014/main" id="{9DE0BF5A-9ED6-4314-A37E-C6EF21F7601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4" name="Rectangle 23">
            <a:extLst>
              <a:ext uri="{FF2B5EF4-FFF2-40B4-BE49-F238E27FC236}">
                <a16:creationId xmlns:a16="http://schemas.microsoft.com/office/drawing/2014/main" id="{EB8545BA-1ECD-447B-AF7A-58730A021EF9}"/>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D906F8-4131-4357-A4D4-46C23CCF0601}"/>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a:solidFill>
                  <a:schemeClr val="bg1"/>
                </a:solidFill>
              </a:rPr>
              <a:t>Unclassified</a:t>
            </a:r>
          </a:p>
        </p:txBody>
      </p:sp>
      <p:sp>
        <p:nvSpPr>
          <p:cNvPr id="26" name="Rectangle 25">
            <a:extLst>
              <a:ext uri="{FF2B5EF4-FFF2-40B4-BE49-F238E27FC236}">
                <a16:creationId xmlns:a16="http://schemas.microsoft.com/office/drawing/2014/main" id="{3646BE22-ACB0-4994-8EB1-B59832DE4779}"/>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9FF4F3C8-55EB-481D-8E71-A44EEABF0180}"/>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a:solidFill>
                <a:schemeClr val="bg1"/>
              </a:solidFill>
            </a:endParaRPr>
          </a:p>
        </p:txBody>
      </p:sp>
      <p:pic>
        <p:nvPicPr>
          <p:cNvPr id="28" name="Picture 27" descr="Assistant Secretary for Preparedness and Response logo">
            <a:extLst>
              <a:ext uri="{FF2B5EF4-FFF2-40B4-BE49-F238E27FC236}">
                <a16:creationId xmlns:a16="http://schemas.microsoft.com/office/drawing/2014/main" id="{1CFDCB89-BAC6-4126-848F-D7205D242D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9" name="Straight Connector 28">
            <a:extLst>
              <a:ext uri="{FF2B5EF4-FFF2-40B4-BE49-F238E27FC236}">
                <a16:creationId xmlns:a16="http://schemas.microsoft.com/office/drawing/2014/main" id="{92DCB413-172D-401D-B923-589C6ED4D6A8}"/>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61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1B04B02-8C49-4EFA-9E8C-0F5EB9C59F7A}"/>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a:t>Slide Title is Arial Bold, 28 </a:t>
            </a:r>
            <a:r>
              <a:rPr lang="en-US" err="1"/>
              <a:t>pt</a:t>
            </a:r>
            <a:endParaRPr lang="en-US"/>
          </a:p>
        </p:txBody>
      </p:sp>
      <p:sp>
        <p:nvSpPr>
          <p:cNvPr id="14" name="TextBox 13">
            <a:extLst>
              <a:ext uri="{FF2B5EF4-FFF2-40B4-BE49-F238E27FC236}">
                <a16:creationId xmlns:a16="http://schemas.microsoft.com/office/drawing/2014/main" id="{14FDCEFC-EC38-43D5-9131-A034AFD14E5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a:solidFill>
                  <a:schemeClr val="bg1"/>
                </a:solidFill>
              </a:rPr>
              <a:t>Unclassified/For Public Use</a:t>
            </a:r>
          </a:p>
        </p:txBody>
      </p:sp>
      <p:pic>
        <p:nvPicPr>
          <p:cNvPr id="23" name="Picture 22" descr="Logo&#10;&#10;Description automatically generated">
            <a:extLst>
              <a:ext uri="{FF2B5EF4-FFF2-40B4-BE49-F238E27FC236}">
                <a16:creationId xmlns:a16="http://schemas.microsoft.com/office/drawing/2014/main" id="{9DE0BF5A-9ED6-4314-A37E-C6EF21F7601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4" name="Rectangle 23">
            <a:extLst>
              <a:ext uri="{FF2B5EF4-FFF2-40B4-BE49-F238E27FC236}">
                <a16:creationId xmlns:a16="http://schemas.microsoft.com/office/drawing/2014/main" id="{EB8545BA-1ECD-447B-AF7A-58730A021EF9}"/>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D906F8-4131-4357-A4D4-46C23CCF0601}"/>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a:solidFill>
                  <a:schemeClr val="bg1"/>
                </a:solidFill>
              </a:rPr>
              <a:t>Unclassified</a:t>
            </a:r>
          </a:p>
        </p:txBody>
      </p:sp>
      <p:sp>
        <p:nvSpPr>
          <p:cNvPr id="26" name="Rectangle 25">
            <a:extLst>
              <a:ext uri="{FF2B5EF4-FFF2-40B4-BE49-F238E27FC236}">
                <a16:creationId xmlns:a16="http://schemas.microsoft.com/office/drawing/2014/main" id="{3646BE22-ACB0-4994-8EB1-B59832DE4779}"/>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9FF4F3C8-55EB-481D-8E71-A44EEABF0180}"/>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a:solidFill>
                <a:schemeClr val="bg1"/>
              </a:solidFill>
            </a:endParaRPr>
          </a:p>
        </p:txBody>
      </p:sp>
      <p:pic>
        <p:nvPicPr>
          <p:cNvPr id="28" name="Picture 27" descr="Assistant Secretary for Preparedness and Response logo">
            <a:extLst>
              <a:ext uri="{FF2B5EF4-FFF2-40B4-BE49-F238E27FC236}">
                <a16:creationId xmlns:a16="http://schemas.microsoft.com/office/drawing/2014/main" id="{1CFDCB89-BAC6-4126-848F-D7205D242D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9" name="Straight Connector 28">
            <a:extLst>
              <a:ext uri="{FF2B5EF4-FFF2-40B4-BE49-F238E27FC236}">
                <a16:creationId xmlns:a16="http://schemas.microsoft.com/office/drawing/2014/main" id="{92DCB413-172D-401D-B923-589C6ED4D6A8}"/>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297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60E68B-1286-4D37-86DC-AD3E78E9406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a:solidFill>
                  <a:schemeClr val="bg1"/>
                </a:solidFill>
              </a:rPr>
              <a:t>Unclassified/For Public Use</a:t>
            </a:r>
          </a:p>
        </p:txBody>
      </p:sp>
      <p:pic>
        <p:nvPicPr>
          <p:cNvPr id="11" name="Picture 10" descr="Logo&#10;&#10;Description automatically generated">
            <a:extLst>
              <a:ext uri="{FF2B5EF4-FFF2-40B4-BE49-F238E27FC236}">
                <a16:creationId xmlns:a16="http://schemas.microsoft.com/office/drawing/2014/main" id="{122A477A-5D8B-4233-BAC5-76A4E047CB3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14" name="Rectangle 13">
            <a:extLst>
              <a:ext uri="{FF2B5EF4-FFF2-40B4-BE49-F238E27FC236}">
                <a16:creationId xmlns:a16="http://schemas.microsoft.com/office/drawing/2014/main" id="{6FFF2A5B-4073-4F87-9F45-03256D637C62}"/>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A56A770-40EF-4545-86C4-ADA8942D14F5}"/>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a:solidFill>
                  <a:schemeClr val="bg1"/>
                </a:solidFill>
              </a:rPr>
              <a:t>Unclassified</a:t>
            </a:r>
          </a:p>
        </p:txBody>
      </p:sp>
      <p:sp>
        <p:nvSpPr>
          <p:cNvPr id="22" name="Rectangle 21">
            <a:extLst>
              <a:ext uri="{FF2B5EF4-FFF2-40B4-BE49-F238E27FC236}">
                <a16:creationId xmlns:a16="http://schemas.microsoft.com/office/drawing/2014/main" id="{32497D02-4FEF-42B9-B31C-D64A3ED0DD6A}"/>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CAECB363-F096-4D83-99FE-46D5B9AA3147}"/>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a:solidFill>
                <a:schemeClr val="bg1"/>
              </a:solidFill>
            </a:endParaRPr>
          </a:p>
        </p:txBody>
      </p:sp>
      <p:pic>
        <p:nvPicPr>
          <p:cNvPr id="24" name="Picture 23" descr="Assistant Secretary for Preparedness and Response logo">
            <a:extLst>
              <a:ext uri="{FF2B5EF4-FFF2-40B4-BE49-F238E27FC236}">
                <a16:creationId xmlns:a16="http://schemas.microsoft.com/office/drawing/2014/main" id="{5E2A1D22-C87C-45B1-80E7-62B28E57EE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5" name="Straight Connector 24">
            <a:extLst>
              <a:ext uri="{FF2B5EF4-FFF2-40B4-BE49-F238E27FC236}">
                <a16:creationId xmlns:a16="http://schemas.microsoft.com/office/drawing/2014/main" id="{549DA0A1-2E1E-4768-909F-120BF3F73F2E}"/>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63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3F7BA90-7179-05F8-7803-B849EE5AC5A3}"/>
              </a:ext>
            </a:extLst>
          </p:cNvPr>
          <p:cNvSpPr/>
          <p:nvPr userDrawn="1"/>
        </p:nvSpPr>
        <p:spPr>
          <a:xfrm>
            <a:off x="0" y="0"/>
            <a:ext cx="2728913" cy="6858000"/>
          </a:xfrm>
          <a:prstGeom prst="rect">
            <a:avLst/>
          </a:prstGeom>
          <a:solidFill>
            <a:srgbClr val="1F5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26C9D99-C48F-8463-2C2F-ABD35921FB37}"/>
              </a:ext>
            </a:extLst>
          </p:cNvPr>
          <p:cNvSpPr/>
          <p:nvPr userDrawn="1"/>
        </p:nvSpPr>
        <p:spPr>
          <a:xfrm>
            <a:off x="1958290" y="387625"/>
            <a:ext cx="1541246" cy="1541246"/>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65E18A9-319E-C684-C3FE-B9146590BE6B}"/>
              </a:ext>
            </a:extLst>
          </p:cNvPr>
          <p:cNvSpPr/>
          <p:nvPr userDrawn="1"/>
        </p:nvSpPr>
        <p:spPr>
          <a:xfrm>
            <a:off x="1958290" y="4929129"/>
            <a:ext cx="1541246" cy="1541246"/>
          </a:xfrm>
          <a:prstGeom prst="ellipse">
            <a:avLst/>
          </a:prstGeom>
          <a:solidFill>
            <a:srgbClr val="307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9D36D3F-00D7-2DEE-BDCF-9516F36AAF73}"/>
              </a:ext>
            </a:extLst>
          </p:cNvPr>
          <p:cNvSpPr/>
          <p:nvPr userDrawn="1"/>
        </p:nvSpPr>
        <p:spPr>
          <a:xfrm>
            <a:off x="1958290" y="2709450"/>
            <a:ext cx="1541246" cy="1541246"/>
          </a:xfrm>
          <a:prstGeom prst="ellipse">
            <a:avLst/>
          </a:prstGeom>
          <a:solidFill>
            <a:srgbClr val="113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84E280-648A-3454-5687-E2C1BF1E0BF9}"/>
              </a:ext>
            </a:extLst>
          </p:cNvPr>
          <p:cNvSpPr>
            <a:spLocks noGrp="1"/>
          </p:cNvSpPr>
          <p:nvPr>
            <p:ph type="title" hasCustomPrompt="1"/>
          </p:nvPr>
        </p:nvSpPr>
        <p:spPr>
          <a:xfrm rot="16200000">
            <a:off x="-2017643" y="2771186"/>
            <a:ext cx="6092688" cy="1325563"/>
          </a:xfrm>
        </p:spPr>
        <p:txBody>
          <a:bodyPr>
            <a:normAutofit/>
          </a:bodyPr>
          <a:lstStyle>
            <a:lvl1pPr algn="ctr">
              <a:defRPr sz="4400">
                <a:solidFill>
                  <a:schemeClr val="bg1"/>
                </a:solidFill>
              </a:defRPr>
            </a:lvl1pPr>
          </a:lstStyle>
          <a:p>
            <a:r>
              <a:rPr lang="en-US"/>
              <a:t>Contact ASPR TRACIE</a:t>
            </a:r>
          </a:p>
        </p:txBody>
      </p:sp>
      <p:pic>
        <p:nvPicPr>
          <p:cNvPr id="5" name="Graphic 4" descr="Speaker phone with solid fill">
            <a:extLst>
              <a:ext uri="{FF2B5EF4-FFF2-40B4-BE49-F238E27FC236}">
                <a16:creationId xmlns:a16="http://schemas.microsoft.com/office/drawing/2014/main" id="{A3A90C77-3587-FDC8-1126-BAC02A1C3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70226" y="557699"/>
            <a:ext cx="1133154" cy="1133154"/>
          </a:xfrm>
          <a:prstGeom prst="rect">
            <a:avLst/>
          </a:prstGeom>
        </p:spPr>
      </p:pic>
      <p:pic>
        <p:nvPicPr>
          <p:cNvPr id="6" name="Graphic 5" descr="Email with solid fill">
            <a:extLst>
              <a:ext uri="{FF2B5EF4-FFF2-40B4-BE49-F238E27FC236}">
                <a16:creationId xmlns:a16="http://schemas.microsoft.com/office/drawing/2014/main" id="{34F30EC3-EC88-EEC4-52ED-54513EAA5E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7379" y="2953976"/>
            <a:ext cx="914400" cy="914400"/>
          </a:xfrm>
          <a:prstGeom prst="rect">
            <a:avLst/>
          </a:prstGeom>
        </p:spPr>
      </p:pic>
      <p:pic>
        <p:nvPicPr>
          <p:cNvPr id="7" name="Graphic 6" descr="Internet with solid fill">
            <a:extLst>
              <a:ext uri="{FF2B5EF4-FFF2-40B4-BE49-F238E27FC236}">
                <a16:creationId xmlns:a16="http://schemas.microsoft.com/office/drawing/2014/main" id="{3061AAFC-E98E-300A-3ECA-8611EE2698A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154671" y="5113508"/>
            <a:ext cx="1133154" cy="1133154"/>
          </a:xfrm>
          <a:prstGeom prst="rect">
            <a:avLst/>
          </a:prstGeom>
        </p:spPr>
      </p:pic>
      <p:sp>
        <p:nvSpPr>
          <p:cNvPr id="8" name="TextBox 7">
            <a:extLst>
              <a:ext uri="{FF2B5EF4-FFF2-40B4-BE49-F238E27FC236}">
                <a16:creationId xmlns:a16="http://schemas.microsoft.com/office/drawing/2014/main" id="{DBA73272-B88E-1B56-3A15-1AF09D37E27C}"/>
              </a:ext>
            </a:extLst>
          </p:cNvPr>
          <p:cNvSpPr txBox="1"/>
          <p:nvPr userDrawn="1"/>
        </p:nvSpPr>
        <p:spPr>
          <a:xfrm>
            <a:off x="3826938" y="844133"/>
            <a:ext cx="7857062" cy="646331"/>
          </a:xfrm>
          <a:prstGeom prst="rect">
            <a:avLst/>
          </a:prstGeom>
          <a:noFill/>
        </p:spPr>
        <p:txBody>
          <a:bodyPr wrap="square" rtlCol="0" anchor="ctr">
            <a:spAutoFit/>
          </a:bodyPr>
          <a:lstStyle/>
          <a:p>
            <a:r>
              <a:rPr lang="en-US" sz="3600" b="1">
                <a:solidFill>
                  <a:srgbClr val="113045"/>
                </a:solidFill>
                <a:latin typeface="Arial" panose="020B0604020202020204" pitchFamily="34" charset="0"/>
                <a:cs typeface="Arial" panose="020B0604020202020204" pitchFamily="34" charset="0"/>
              </a:rPr>
              <a:t>1-844-5-TRACIE</a:t>
            </a:r>
          </a:p>
        </p:txBody>
      </p:sp>
      <p:sp>
        <p:nvSpPr>
          <p:cNvPr id="9" name="TextBox 8">
            <a:extLst>
              <a:ext uri="{FF2B5EF4-FFF2-40B4-BE49-F238E27FC236}">
                <a16:creationId xmlns:a16="http://schemas.microsoft.com/office/drawing/2014/main" id="{66DD6BB5-FF0F-5C91-C6B3-BC27F29DE04A}"/>
              </a:ext>
            </a:extLst>
          </p:cNvPr>
          <p:cNvSpPr txBox="1"/>
          <p:nvPr userDrawn="1"/>
        </p:nvSpPr>
        <p:spPr>
          <a:xfrm>
            <a:off x="3826938" y="3088013"/>
            <a:ext cx="7857062" cy="646331"/>
          </a:xfrm>
          <a:prstGeom prst="rect">
            <a:avLst/>
          </a:prstGeom>
          <a:noFill/>
        </p:spPr>
        <p:txBody>
          <a:bodyPr wrap="square" rtlCol="0" anchor="ctr">
            <a:spAutoFit/>
          </a:bodyPr>
          <a:lstStyle/>
          <a:p>
            <a:r>
              <a:rPr lang="en-US" sz="3600" b="1" err="1">
                <a:solidFill>
                  <a:srgbClr val="113045"/>
                </a:solidFill>
                <a:latin typeface="Arial" panose="020B0604020202020204" pitchFamily="34" charset="0"/>
                <a:cs typeface="Arial" panose="020B0604020202020204" pitchFamily="34" charset="0"/>
              </a:rPr>
              <a:t>askasprtracie@hhs.gov</a:t>
            </a:r>
            <a:endParaRPr lang="en-US" sz="3600" b="1">
              <a:solidFill>
                <a:srgbClr val="11304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7A9DF5F-58D5-1F06-FE69-5BF2B9BD662B}"/>
              </a:ext>
            </a:extLst>
          </p:cNvPr>
          <p:cNvSpPr txBox="1"/>
          <p:nvPr userDrawn="1"/>
        </p:nvSpPr>
        <p:spPr>
          <a:xfrm>
            <a:off x="3826938" y="5193066"/>
            <a:ext cx="7857062" cy="646331"/>
          </a:xfrm>
          <a:prstGeom prst="rect">
            <a:avLst/>
          </a:prstGeom>
          <a:noFill/>
        </p:spPr>
        <p:txBody>
          <a:bodyPr wrap="square" rtlCol="0" anchor="ctr">
            <a:spAutoFit/>
          </a:bodyPr>
          <a:lstStyle/>
          <a:p>
            <a:r>
              <a:rPr lang="en-US" sz="3600" b="1" err="1">
                <a:solidFill>
                  <a:srgbClr val="113045"/>
                </a:solidFill>
                <a:latin typeface="Arial" panose="020B0604020202020204" pitchFamily="34" charset="0"/>
                <a:cs typeface="Arial" panose="020B0604020202020204" pitchFamily="34" charset="0"/>
              </a:rPr>
              <a:t>asprtracie.hhs.gov</a:t>
            </a:r>
            <a:endParaRPr lang="en-US" sz="3600" b="1">
              <a:solidFill>
                <a:srgbClr val="113045"/>
              </a:solidFill>
              <a:latin typeface="Arial" panose="020B0604020202020204" pitchFamily="34" charset="0"/>
              <a:cs typeface="Arial" panose="020B0604020202020204" pitchFamily="34" charset="0"/>
            </a:endParaRPr>
          </a:p>
        </p:txBody>
      </p:sp>
      <p:pic>
        <p:nvPicPr>
          <p:cNvPr id="3" name="Picture 2" descr="A logo for a medical company&#10;&#10;Description automatically generated">
            <a:extLst>
              <a:ext uri="{FF2B5EF4-FFF2-40B4-BE49-F238E27FC236}">
                <a16:creationId xmlns:a16="http://schemas.microsoft.com/office/drawing/2014/main" id="{CD122CC7-F44D-38BA-710F-5A80B88E7BE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022494" y="5933662"/>
            <a:ext cx="1023731" cy="743294"/>
          </a:xfrm>
          <a:prstGeom prst="rect">
            <a:avLst/>
          </a:prstGeom>
        </p:spPr>
      </p:pic>
    </p:spTree>
    <p:extLst>
      <p:ext uri="{BB962C8B-B14F-4D97-AF65-F5344CB8AC3E}">
        <p14:creationId xmlns:p14="http://schemas.microsoft.com/office/powerpoint/2010/main" val="258334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Title slide" preserve="1" userDrawn="1">
  <p:cSld name="Banner Image 2">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1254931" y="4358090"/>
            <a:ext cx="6675412" cy="9597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18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1254932" y="5323581"/>
            <a:ext cx="9604659" cy="114328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i="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33" name="Google Shape;33;p30"/>
          <p:cNvSpPr>
            <a:spLocks noGrp="1"/>
          </p:cNvSpPr>
          <p:nvPr>
            <p:ph type="pic" idx="3"/>
          </p:nvPr>
        </p:nvSpPr>
        <p:spPr>
          <a:xfrm>
            <a:off x="3" y="751441"/>
            <a:ext cx="12191999" cy="2888055"/>
          </a:xfrm>
          <a:prstGeom prst="rect">
            <a:avLst/>
          </a:prstGeom>
          <a:noFill/>
          <a:ln>
            <a:noFill/>
          </a:ln>
        </p:spPr>
        <p:txBody>
          <a:bodyPr/>
          <a:lstStyle>
            <a:lvl1pPr>
              <a:defRPr>
                <a:latin typeface="+mj-lt"/>
              </a:defRPr>
            </a:lvl1pPr>
          </a:lstStyle>
          <a:p>
            <a:endParaRPr lang="en-US"/>
          </a:p>
        </p:txBody>
      </p:sp>
      <p:pic>
        <p:nvPicPr>
          <p:cNvPr id="8" name="Google Shape;27;p29">
            <a:extLst>
              <a:ext uri="{FF2B5EF4-FFF2-40B4-BE49-F238E27FC236}">
                <a16:creationId xmlns:a16="http://schemas.microsoft.com/office/drawing/2014/main" id="{7AA2E2F3-13D0-39CB-F541-054E851B87BE}"/>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9BFB2F77-18AC-A1A7-15DA-C933E18CEAE8}"/>
              </a:ext>
              <a:ext uri="{C183D7F6-B498-43B3-948B-1728B52AA6E4}">
                <adec:decorative xmlns:adec="http://schemas.microsoft.com/office/drawing/2017/decorative" val="1"/>
              </a:ext>
            </a:extLst>
          </p:cNvPr>
          <p:cNvCxnSpPr/>
          <p:nvPr userDrawn="1"/>
        </p:nvCxnSpPr>
        <p:spPr>
          <a:xfrm rot="10800000" flipH="1">
            <a:off x="1343861" y="4584905"/>
            <a:ext cx="1951119"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54873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section" preserve="1" userDrawn="1">
  <p:cSld name="Title and Text">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857139" y="873470"/>
            <a:ext cx="10515600" cy="791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18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 name="Google Shape;27;p29">
            <a:extLst>
              <a:ext uri="{FF2B5EF4-FFF2-40B4-BE49-F238E27FC236}">
                <a16:creationId xmlns:a16="http://schemas.microsoft.com/office/drawing/2014/main" id="{9E9438A6-51BE-5265-07DC-B018DA02A3D8}"/>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4" name="Text Placeholder 3">
            <a:extLst>
              <a:ext uri="{FF2B5EF4-FFF2-40B4-BE49-F238E27FC236}">
                <a16:creationId xmlns:a16="http://schemas.microsoft.com/office/drawing/2014/main" id="{308E77D8-7528-C2D0-266F-82F1D7C90494}"/>
              </a:ext>
            </a:extLst>
          </p:cNvPr>
          <p:cNvSpPr>
            <a:spLocks noGrp="1"/>
          </p:cNvSpPr>
          <p:nvPr>
            <p:ph type="body" sz="quarter" idx="10"/>
          </p:nvPr>
        </p:nvSpPr>
        <p:spPr>
          <a:xfrm>
            <a:off x="857249" y="1748613"/>
            <a:ext cx="10472739" cy="4568825"/>
          </a:xfrm>
        </p:spPr>
        <p:txBody>
          <a:bodyPr/>
          <a:lstStyle>
            <a:lvl1pPr marL="129481" indent="-129481">
              <a:buSzPct val="100000"/>
              <a:buFont typeface="Wingdings" panose="05000000000000000000" pitchFamily="2" charset="2"/>
              <a:buChar char="§"/>
              <a:defRPr lang="en-US" sz="900" b="0" i="0" u="none" strike="noStrike" cap="none" smtClean="0">
                <a:solidFill>
                  <a:schemeClr val="dk1"/>
                </a:solidFill>
                <a:latin typeface="+mn-lt"/>
                <a:ea typeface="Titillium Web"/>
                <a:cs typeface="Titillium Web"/>
                <a:sym typeface="Titillium Web"/>
              </a:defRPr>
            </a:lvl1pPr>
            <a:lvl2pPr marL="417017" indent="-192881">
              <a:defRPr lang="en-US" sz="900" b="0" i="0" u="none" strike="noStrike" cap="none" dirty="0" smtClean="0">
                <a:solidFill>
                  <a:schemeClr val="dk1"/>
                </a:solidFill>
                <a:latin typeface="+mn-lt"/>
                <a:ea typeface="Titillium Web"/>
                <a:cs typeface="Titillium Web"/>
                <a:sym typeface="Titillium Web"/>
              </a:defRPr>
            </a:lvl2pPr>
            <a:lvl3pPr marL="643831" indent="-192881">
              <a:defRPr lang="en-US" sz="788" b="0" i="0" u="none" strike="noStrike" cap="none" dirty="0" smtClean="0">
                <a:solidFill>
                  <a:schemeClr val="dk1"/>
                </a:solidFill>
                <a:latin typeface="+mn-lt"/>
                <a:ea typeface="Titillium Web"/>
                <a:cs typeface="Titillium Web"/>
                <a:sym typeface="Titillium Web"/>
              </a:defRPr>
            </a:lvl3pPr>
            <a:lvl4pPr marL="868859" indent="-160735">
              <a:defRPr lang="en-US" sz="675" b="0" i="0" u="none" strike="noStrike" cap="none" dirty="0" smtClean="0">
                <a:solidFill>
                  <a:schemeClr val="dk1"/>
                </a:solidFill>
                <a:latin typeface="+mn-lt"/>
                <a:ea typeface="Titillium Web"/>
                <a:cs typeface="Titillium Web"/>
                <a:sym typeface="Titillium Web"/>
              </a:defRPr>
            </a:lvl4pPr>
            <a:lvl5pPr marL="1092994" indent="-160735">
              <a:defRPr lang="en-US" sz="619" b="0" i="0" u="none" strike="noStrike" cap="none" dirty="0">
                <a:solidFill>
                  <a:schemeClr val="dk1"/>
                </a:solidFill>
                <a:latin typeface="+mn-lt"/>
                <a:ea typeface="Titillium Web"/>
                <a:cs typeface="Titillium Web"/>
                <a:sym typeface="Titillium Web"/>
              </a:defRPr>
            </a:lvl5pPr>
          </a:lstStyle>
          <a:p>
            <a:pPr lvl="0"/>
            <a:r>
              <a:rPr lang="en-US"/>
              <a:t>Click to edit Master text styles</a:t>
            </a:r>
          </a:p>
          <a:p>
            <a:pPr marL="320576" marR="0" lvl="1" indent="-96441" algn="l" rtl="0">
              <a:lnSpc>
                <a:spcPct val="90000"/>
              </a:lnSpc>
              <a:spcBef>
                <a:spcPts val="281"/>
              </a:spcBef>
              <a:spcAft>
                <a:spcPts val="0"/>
              </a:spcAft>
              <a:buClr>
                <a:schemeClr val="accent1"/>
              </a:buClr>
              <a:buSzPct val="100000"/>
              <a:buFont typeface="Arial"/>
              <a:buChar char="•"/>
            </a:pPr>
            <a:r>
              <a:rPr lang="en-US"/>
              <a:t>Second level</a:t>
            </a:r>
          </a:p>
          <a:p>
            <a:pPr marL="547391" marR="0" lvl="2" indent="-96441" algn="l" rtl="0">
              <a:lnSpc>
                <a:spcPct val="90000"/>
              </a:lnSpc>
              <a:spcBef>
                <a:spcPts val="281"/>
              </a:spcBef>
              <a:spcAft>
                <a:spcPts val="0"/>
              </a:spcAft>
              <a:buClr>
                <a:schemeClr val="accent2"/>
              </a:buClr>
              <a:buSzPct val="100000"/>
              <a:buFont typeface="Wingdings" panose="05000000000000000000" pitchFamily="2" charset="2"/>
              <a:buChar char="§"/>
            </a:pPr>
            <a:r>
              <a:rPr lang="en-US"/>
              <a:t>Third level</a:t>
            </a:r>
          </a:p>
          <a:p>
            <a:pPr marL="804566" marR="0" lvl="3" indent="-96441" algn="l" rtl="0">
              <a:lnSpc>
                <a:spcPct val="90000"/>
              </a:lnSpc>
              <a:spcBef>
                <a:spcPts val="281"/>
              </a:spcBef>
              <a:spcAft>
                <a:spcPts val="0"/>
              </a:spcAft>
              <a:buClr>
                <a:schemeClr val="accent3"/>
              </a:buClr>
              <a:buSzPct val="100000"/>
              <a:buFont typeface="Arial" panose="020B0604020202020204" pitchFamily="34" charset="0"/>
              <a:buChar char="•"/>
            </a:pPr>
            <a:r>
              <a:rPr lang="en-US"/>
              <a:t>Fourth level</a:t>
            </a:r>
          </a:p>
          <a:p>
            <a:pPr marL="1028700" marR="0" lvl="4" indent="-96441" algn="l" rtl="0">
              <a:lnSpc>
                <a:spcPct val="90000"/>
              </a:lnSpc>
              <a:spcBef>
                <a:spcPts val="281"/>
              </a:spcBef>
              <a:spcAft>
                <a:spcPts val="0"/>
              </a:spcAft>
              <a:buClr>
                <a:schemeClr val="accent4"/>
              </a:buClr>
              <a:buSzPct val="100000"/>
              <a:buFont typeface="Wingdings" panose="05000000000000000000" pitchFamily="2" charset="2"/>
              <a:buChar char="§"/>
            </a:pPr>
            <a:r>
              <a:rPr lang="en-US"/>
              <a:t>Fifth level</a:t>
            </a:r>
          </a:p>
        </p:txBody>
      </p:sp>
    </p:spTree>
    <p:extLst>
      <p:ext uri="{BB962C8B-B14F-4D97-AF65-F5344CB8AC3E}">
        <p14:creationId xmlns:p14="http://schemas.microsoft.com/office/powerpoint/2010/main" val="353923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Chart">
    <p:spTree>
      <p:nvGrpSpPr>
        <p:cNvPr id="1" name="Shape 103"/>
        <p:cNvGrpSpPr/>
        <p:nvPr/>
      </p:nvGrpSpPr>
      <p:grpSpPr>
        <a:xfrm>
          <a:off x="0" y="0"/>
          <a:ext cx="0" cy="0"/>
          <a:chOff x="0" y="0"/>
          <a:chExt cx="0" cy="0"/>
        </a:xfrm>
      </p:grpSpPr>
      <p:sp>
        <p:nvSpPr>
          <p:cNvPr id="111" name="Google Shape;111;p38"/>
          <p:cNvSpPr>
            <a:spLocks noGrp="1"/>
          </p:cNvSpPr>
          <p:nvPr>
            <p:ph type="chart" idx="7"/>
          </p:nvPr>
        </p:nvSpPr>
        <p:spPr>
          <a:xfrm>
            <a:off x="838201" y="1112111"/>
            <a:ext cx="10518059" cy="51664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2800"/>
              <a:buFont typeface="Arial"/>
              <a:buNone/>
              <a:defRPr sz="1575" b="0" i="0" u="none" strike="noStrike" cap="none">
                <a:solidFill>
                  <a:schemeClr val="dk1"/>
                </a:solidFill>
                <a:latin typeface="+mj-lt"/>
                <a:ea typeface="Titillium Web"/>
                <a:cs typeface="Titillium Web"/>
                <a:sym typeface="Titillium Web"/>
              </a:defRPr>
            </a:lvl1pPr>
            <a:lvl2pPr marR="0" lvl="1"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Titillium Web"/>
                <a:ea typeface="Titillium Web"/>
                <a:cs typeface="Titillium Web"/>
                <a:sym typeface="Titillium Web"/>
              </a:defRPr>
            </a:lvl2pPr>
            <a:lvl3pPr marR="0" lvl="2"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Titillium Web"/>
                <a:ea typeface="Titillium Web"/>
                <a:cs typeface="Titillium Web"/>
                <a:sym typeface="Titillium Web"/>
              </a:defRPr>
            </a:lvl3pPr>
            <a:lvl4pPr marR="0" lvl="3"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4pPr>
            <a:lvl5pPr marR="0" lvl="4"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451575"/>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8810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Table">
    <p:spTree>
      <p:nvGrpSpPr>
        <p:cNvPr id="1" name="Shape 103"/>
        <p:cNvGrpSpPr/>
        <p:nvPr/>
      </p:nvGrpSpPr>
      <p:grpSpPr>
        <a:xfrm>
          <a:off x="0" y="0"/>
          <a:ext cx="0" cy="0"/>
          <a:chOff x="0" y="0"/>
          <a:chExt cx="0" cy="0"/>
        </a:xfrm>
      </p:grpSpPr>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620114"/>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able Placeholder 3">
            <a:extLst>
              <a:ext uri="{FF2B5EF4-FFF2-40B4-BE49-F238E27FC236}">
                <a16:creationId xmlns:a16="http://schemas.microsoft.com/office/drawing/2014/main" id="{C36EEF6C-05D3-1E3A-4003-2E85ECD42A9D}"/>
              </a:ext>
            </a:extLst>
          </p:cNvPr>
          <p:cNvSpPr>
            <a:spLocks noGrp="1"/>
          </p:cNvSpPr>
          <p:nvPr>
            <p:ph type="tbl" sz="quarter" idx="10"/>
          </p:nvPr>
        </p:nvSpPr>
        <p:spPr>
          <a:xfrm>
            <a:off x="838200" y="1377950"/>
            <a:ext cx="10783888" cy="4821238"/>
          </a:xfrm>
        </p:spPr>
        <p:txBody>
          <a:bodyPr/>
          <a:lstStyle>
            <a:lvl1pPr>
              <a:defRPr>
                <a:latin typeface="+mj-lt"/>
              </a:defRPr>
            </a:lvl1pPr>
          </a:lstStyle>
          <a:p>
            <a:endParaRPr lang="en-US"/>
          </a:p>
        </p:txBody>
      </p:sp>
    </p:spTree>
    <p:extLst>
      <p:ext uri="{BB962C8B-B14F-4D97-AF65-F5344CB8AC3E}">
        <p14:creationId xmlns:p14="http://schemas.microsoft.com/office/powerpoint/2010/main" val="82415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mparison" preserve="1" userDrawn="1">
  <p:cSld name="Divider Blue">
    <p:bg>
      <p:bgPr>
        <a:solidFill>
          <a:srgbClr val="075190"/>
        </a:solidFill>
        <a:effectLst/>
      </p:bgPr>
    </p:bg>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46;p42">
            <a:extLst>
              <a:ext uri="{FF2B5EF4-FFF2-40B4-BE49-F238E27FC236}">
                <a16:creationId xmlns:a16="http://schemas.microsoft.com/office/drawing/2014/main" id="{0D439D33-6287-16FD-BBA7-D27183B36657}"/>
              </a:ext>
            </a:extLst>
          </p:cNvPr>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 name="Google Shape;377;p13">
            <a:extLst>
              <a:ext uri="{FF2B5EF4-FFF2-40B4-BE49-F238E27FC236}">
                <a16:creationId xmlns:a16="http://schemas.microsoft.com/office/drawing/2014/main" id="{7F95637A-936D-ECF5-7A95-DE61B6A9E11E}"/>
              </a:ext>
              <a:ext uri="{C183D7F6-B498-43B3-948B-1728B52AA6E4}">
                <adec:decorative xmlns:adec="http://schemas.microsoft.com/office/drawing/2017/decorative" val="1"/>
              </a:ext>
            </a:extLst>
          </p:cNvPr>
          <p:cNvCxnSpPr/>
          <p:nvPr userDrawn="1"/>
        </p:nvCxnSpPr>
        <p:spPr>
          <a:xfrm rot="10800000" flipH="1">
            <a:off x="954394" y="3223662"/>
            <a:ext cx="1951119"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227305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ontent with Caption" userDrawn="1">
  <p:cSld name="3_Content with Caption">
    <p:bg>
      <p:bgPr>
        <a:solidFill>
          <a:srgbClr val="075190"/>
        </a:solidFill>
        <a:effectLst/>
      </p:bgPr>
    </p:bg>
    <p:spTree>
      <p:nvGrpSpPr>
        <p:cNvPr id="1" name="Shape 220"/>
        <p:cNvGrpSpPr/>
        <p:nvPr/>
      </p:nvGrpSpPr>
      <p:grpSpPr>
        <a:xfrm>
          <a:off x="0" y="0"/>
          <a:ext cx="0" cy="0"/>
          <a:chOff x="0" y="0"/>
          <a:chExt cx="0" cy="0"/>
        </a:xfrm>
      </p:grpSpPr>
      <p:sp>
        <p:nvSpPr>
          <p:cNvPr id="221" name="Google Shape;221;p50"/>
          <p:cNvSpPr txBox="1">
            <a:spLocks noGrp="1"/>
          </p:cNvSpPr>
          <p:nvPr>
            <p:ph type="body" idx="1"/>
          </p:nvPr>
        </p:nvSpPr>
        <p:spPr>
          <a:xfrm>
            <a:off x="839788" y="4801687"/>
            <a:ext cx="3932237" cy="156536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1600"/>
              <a:buNone/>
              <a:defRPr sz="90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22" name="Google Shape;222;p50"/>
          <p:cNvSpPr txBox="1">
            <a:spLocks noGrp="1"/>
          </p:cNvSpPr>
          <p:nvPr>
            <p:ph type="body" idx="2"/>
          </p:nvPr>
        </p:nvSpPr>
        <p:spPr>
          <a:xfrm>
            <a:off x="839788" y="4061463"/>
            <a:ext cx="3932237" cy="667295"/>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400"/>
              <a:buNone/>
              <a:defRPr sz="135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0" name="Google Shape;15;p27">
            <a:extLst>
              <a:ext uri="{FF2B5EF4-FFF2-40B4-BE49-F238E27FC236}">
                <a16:creationId xmlns:a16="http://schemas.microsoft.com/office/drawing/2014/main" id="{6A3058F1-7B9F-07E8-9994-DE41B1D9BA47}"/>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347632" y="254555"/>
            <a:ext cx="1359785" cy="562044"/>
          </a:xfrm>
          <a:prstGeom prst="rect">
            <a:avLst/>
          </a:prstGeom>
          <a:noFill/>
          <a:ln>
            <a:noFill/>
          </a:ln>
        </p:spPr>
      </p:pic>
      <p:sp>
        <p:nvSpPr>
          <p:cNvPr id="2" name="Google Shape;55;p33">
            <a:extLst>
              <a:ext uri="{FF2B5EF4-FFF2-40B4-BE49-F238E27FC236}">
                <a16:creationId xmlns:a16="http://schemas.microsoft.com/office/drawing/2014/main" id="{1DBAB69E-9E68-F732-99DC-86FDBC852793}"/>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32;p40">
            <a:extLst>
              <a:ext uri="{FF2B5EF4-FFF2-40B4-BE49-F238E27FC236}">
                <a16:creationId xmlns:a16="http://schemas.microsoft.com/office/drawing/2014/main" id="{1F595DA3-FF54-C766-29F6-B252D2897CE7}"/>
              </a:ext>
            </a:extLst>
          </p:cNvPr>
          <p:cNvSpPr txBox="1">
            <a:spLocks noGrp="1"/>
          </p:cNvSpPr>
          <p:nvPr>
            <p:ph type="title"/>
          </p:nvPr>
        </p:nvSpPr>
        <p:spPr>
          <a:xfrm>
            <a:off x="857139" y="210812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Google Shape;238;p1">
            <a:extLst>
              <a:ext uri="{FF2B5EF4-FFF2-40B4-BE49-F238E27FC236}">
                <a16:creationId xmlns:a16="http://schemas.microsoft.com/office/drawing/2014/main" id="{33151522-F92D-80DC-4A75-D96182698C3A}"/>
              </a:ext>
              <a:ext uri="{C183D7F6-B498-43B3-948B-1728B52AA6E4}">
                <adec:decorative xmlns:adec="http://schemas.microsoft.com/office/drawing/2017/decorative" val="1"/>
              </a:ext>
            </a:extLst>
          </p:cNvPr>
          <p:cNvSpPr/>
          <p:nvPr userDrawn="1"/>
        </p:nvSpPr>
        <p:spPr>
          <a:xfrm>
            <a:off x="838202" y="3531439"/>
            <a:ext cx="4539559" cy="45719"/>
          </a:xfrm>
          <a:prstGeom prst="rect">
            <a:avLst/>
          </a:prstGeom>
          <a:solidFill>
            <a:schemeClr val="bg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5307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Title slide">
  <p:cSld name="1-Title slide">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839788" y="3108960"/>
            <a:ext cx="5761309"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body" idx="1"/>
          </p:nvPr>
        </p:nvSpPr>
        <p:spPr>
          <a:xfrm>
            <a:off x="838200" y="4206244"/>
            <a:ext cx="10021389" cy="2116183"/>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9" name="Google Shape;19;p28"/>
          <p:cNvSpPr txBox="1">
            <a:spLocks noGrp="1"/>
          </p:cNvSpPr>
          <p:nvPr>
            <p:ph type="body" idx="2"/>
          </p:nvPr>
        </p:nvSpPr>
        <p:spPr>
          <a:xfrm>
            <a:off x="576946" y="1597364"/>
            <a:ext cx="9475177" cy="1249178"/>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4500">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8" name="Google Shape;27;p29">
            <a:extLst>
              <a:ext uri="{FF2B5EF4-FFF2-40B4-BE49-F238E27FC236}">
                <a16:creationId xmlns:a16="http://schemas.microsoft.com/office/drawing/2014/main" id="{814DB8A8-DD98-9E4F-42FF-8A100C54A3A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3" name="Google Shape;247;p2">
            <a:extLst>
              <a:ext uri="{FF2B5EF4-FFF2-40B4-BE49-F238E27FC236}">
                <a16:creationId xmlns:a16="http://schemas.microsoft.com/office/drawing/2014/main" id="{8E6ACB80-AEDB-CA7B-2FCD-22CED5841F03}"/>
              </a:ext>
              <a:ext uri="{C183D7F6-B498-43B3-948B-1728B52AA6E4}">
                <adec:decorative xmlns:adec="http://schemas.microsoft.com/office/drawing/2017/decorative" val="1"/>
              </a:ext>
            </a:extLst>
          </p:cNvPr>
          <p:cNvCxnSpPr/>
          <p:nvPr userDrawn="1"/>
        </p:nvCxnSpPr>
        <p:spPr>
          <a:xfrm>
            <a:off x="1041917" y="2846542"/>
            <a:ext cx="0" cy="822960"/>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415630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5"/>
        <p:cNvGrpSpPr/>
        <p:nvPr/>
      </p:nvGrpSpPr>
      <p:grpSpPr>
        <a:xfrm>
          <a:off x="0" y="0"/>
          <a:ext cx="0" cy="0"/>
          <a:chOff x="0" y="0"/>
          <a:chExt cx="0" cy="0"/>
        </a:xfrm>
      </p:grpSpPr>
      <p:sp>
        <p:nvSpPr>
          <p:cNvPr id="146" name="Google Shape;146;p42"/>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Google Shape;27;p29">
            <a:extLst>
              <a:ext uri="{FF2B5EF4-FFF2-40B4-BE49-F238E27FC236}">
                <a16:creationId xmlns:a16="http://schemas.microsoft.com/office/drawing/2014/main" id="{05854331-F7AF-C9B5-6D37-9C0E3CB8ADA9}"/>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3D550D6D-C9A6-2C14-2747-036EE90B54E7}"/>
              </a:ext>
              <a:ext uri="{C183D7F6-B498-43B3-948B-1728B52AA6E4}">
                <adec:decorative xmlns:adec="http://schemas.microsoft.com/office/drawing/2017/decorative" val="1"/>
              </a:ext>
            </a:extLst>
          </p:cNvPr>
          <p:cNvCxnSpPr/>
          <p:nvPr userDrawn="1"/>
        </p:nvCxnSpPr>
        <p:spPr>
          <a:xfrm rot="10800000" flipH="1">
            <a:off x="958851" y="3227743"/>
            <a:ext cx="1951119"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325902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4563291"/>
            <a:ext cx="10515600" cy="1613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p:nvPr/>
        </p:nvSpPr>
        <p:spPr>
          <a:xfrm>
            <a:off x="2" y="6618337"/>
            <a:ext cx="11823300" cy="246888"/>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10" name="Google Shape;10;p26"/>
          <p:cNvSpPr/>
          <p:nvPr/>
        </p:nvSpPr>
        <p:spPr>
          <a:xfrm>
            <a:off x="10363200" y="6618337"/>
            <a:ext cx="1828800" cy="246888"/>
          </a:xfrm>
          <a:prstGeom prst="rect">
            <a:avLst/>
          </a:prstGeom>
          <a:solidFill>
            <a:srgbClr val="F9A21A"/>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
        <p:nvSpPr>
          <p:cNvPr id="2" name="Google Shape;10;p26">
            <a:extLst>
              <a:ext uri="{FF2B5EF4-FFF2-40B4-BE49-F238E27FC236}">
                <a16:creationId xmlns:a16="http://schemas.microsoft.com/office/drawing/2014/main" id="{39278194-149E-7248-5A15-5E78B0DCEFA0}"/>
              </a:ext>
            </a:extLst>
          </p:cNvPr>
          <p:cNvSpPr/>
          <p:nvPr userDrawn="1"/>
        </p:nvSpPr>
        <p:spPr>
          <a:xfrm>
            <a:off x="8534400" y="6618337"/>
            <a:ext cx="1828800" cy="246888"/>
          </a:xfrm>
          <a:prstGeom prst="rect">
            <a:avLst/>
          </a:prstGeom>
          <a:solidFill>
            <a:schemeClr val="accent2"/>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74" r:id="rId2"/>
    <p:sldLayoutId id="2147483677" r:id="rId3"/>
    <p:sldLayoutId id="2147483678" r:id="rId4"/>
    <p:sldLayoutId id="2147483679" r:id="rId5"/>
    <p:sldLayoutId id="2147483675" r:id="rId6"/>
    <p:sldLayoutId id="2147483680"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F2191-8985-4D5D-8869-1576A3D2A742}" type="datetime1">
              <a:rPr lang="en-US" smtClean="0"/>
              <a:t>3/23/2026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535D6-2841-4267-A5CC-5FCF967988C4}" type="slidenum">
              <a:rPr lang="en-US" smtClean="0"/>
              <a:t>‹#›</a:t>
            </a:fld>
            <a:endParaRPr lang="en-US"/>
          </a:p>
        </p:txBody>
      </p:sp>
    </p:spTree>
    <p:extLst>
      <p:ext uri="{BB962C8B-B14F-4D97-AF65-F5344CB8AC3E}">
        <p14:creationId xmlns:p14="http://schemas.microsoft.com/office/powerpoint/2010/main" val="112057503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hyperlink" Target="https://aspr.hhs.gov/MRC" TargetMode="External"/><Relationship Id="rId2" Type="http://schemas.openxmlformats.org/officeDocument/2006/relationships/hyperlink" Target="mailto:MRCcontact@hhs.gov" TargetMode="Externa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49.emf"/><Relationship Id="rId4" Type="http://schemas.openxmlformats.org/officeDocument/2006/relationships/image" Target="../media/image48.emf"/></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hyperlink" Target="https://asprtracie.hhs.gov/technical-resources/79/risk-communications-emncy-public-information-and-warning/77" TargetMode="External"/><Relationship Id="rId13" Type="http://schemas.openxmlformats.org/officeDocument/2006/relationships/hyperlink" Target="https://asprtracie.hhs.gov/technical-resources/39/pre-hospital-patient-decontamination/37" TargetMode="External"/><Relationship Id="rId18" Type="http://schemas.openxmlformats.org/officeDocument/2006/relationships/hyperlink" Target="https://asprtracie.hhs.gov/technical-resources/3/hazard-vulnerability-risk-assessment/1" TargetMode="External"/><Relationship Id="rId26" Type="http://schemas.openxmlformats.org/officeDocument/2006/relationships/hyperlink" Target="https://asprtracie.hhs.gov/technical-resources/24/coalition-models-and-functions/21" TargetMode="External"/><Relationship Id="rId3" Type="http://schemas.openxmlformats.org/officeDocument/2006/relationships/hyperlink" Target="https://asprtracie.hhs.gov/technical-resources/30/active-shooter-and-explosives/0" TargetMode="External"/><Relationship Id="rId21" Type="http://schemas.openxmlformats.org/officeDocument/2006/relationships/hyperlink" Target="https://asprtracie.hhs.gov/technical-resources/11/training-and-workforce-development/1" TargetMode="External"/><Relationship Id="rId7" Type="http://schemas.openxmlformats.org/officeDocument/2006/relationships/hyperlink" Target="https://asprtracie.hhs.gov/technical-resources/80/information-sharing/77" TargetMode="External"/><Relationship Id="rId12" Type="http://schemas.openxmlformats.org/officeDocument/2006/relationships/hyperlink" Target="https://asprtracie.hhs.gov/technical-resources/38/hospital-patient-decontamination/37" TargetMode="External"/><Relationship Id="rId17" Type="http://schemas.openxmlformats.org/officeDocument/2006/relationships/hyperlink" Target="https://asprtracie.hhs.gov/technical-resources/7/exercise-program/1" TargetMode="External"/><Relationship Id="rId25" Type="http://schemas.openxmlformats.org/officeDocument/2006/relationships/hyperlink" Target="https://asprtracie.hhs.gov/technical-resources/22/coalition-administrative-issues/21" TargetMode="External"/><Relationship Id="rId2" Type="http://schemas.openxmlformats.org/officeDocument/2006/relationships/notesSlide" Target="../notesSlides/notesSlide21.xml"/><Relationship Id="rId16" Type="http://schemas.openxmlformats.org/officeDocument/2006/relationships/hyperlink" Target="https://asprtracie.hhs.gov/technical-resources/84/emncy-operations-plans-emncy-management-program/1" TargetMode="External"/><Relationship Id="rId20" Type="http://schemas.openxmlformats.org/officeDocument/2006/relationships/hyperlink" Target="https://asprtracie.hhs.gov/technical-resources/14/incident-management/1" TargetMode="External"/><Relationship Id="rId29" Type="http://schemas.openxmlformats.org/officeDocument/2006/relationships/hyperlink" Target="https://asprtracie.hhs.gov/technical-resources/58/hospital-surge-capacity-and-immediate-bed-availability/0" TargetMode="External"/><Relationship Id="rId1" Type="http://schemas.openxmlformats.org/officeDocument/2006/relationships/slideLayout" Target="../slideLayouts/slideLayout11.xml"/><Relationship Id="rId6" Type="http://schemas.openxmlformats.org/officeDocument/2006/relationships/hyperlink" Target="https://asprtracie.hhs.gov/technical-resources/78/communication-systems/77" TargetMode="External"/><Relationship Id="rId11" Type="http://schemas.openxmlformats.org/officeDocument/2006/relationships/hyperlink" Target="https://asprtracie.hhs.gov/technical-resources/86/cybersecurity/0" TargetMode="External"/><Relationship Id="rId24" Type="http://schemas.openxmlformats.org/officeDocument/2006/relationships/hyperlink" Target="https://asprtracie.hhs.gov/technical-resources/65/fatality-management/0" TargetMode="External"/><Relationship Id="rId5" Type="http://schemas.openxmlformats.org/officeDocument/2006/relationships/hyperlink" Target="https://asprtracie.hhs.gov/technical-resources/28/burns/0" TargetMode="External"/><Relationship Id="rId15" Type="http://schemas.openxmlformats.org/officeDocument/2006/relationships/hyperlink" Target="https://asprtracie.hhs.gov/technical-resources/66/electronic-health-records-and-downtime-procedures/0" TargetMode="External"/><Relationship Id="rId23" Type="http://schemas.openxmlformats.org/officeDocument/2006/relationships/hyperlink" Target="https://asprtracie.hhs.gov/technical-resources/64/family-reunification-and-support/0" TargetMode="External"/><Relationship Id="rId28" Type="http://schemas.openxmlformats.org/officeDocument/2006/relationships/hyperlink" Target="https://asprtracie.hhs.gov/technical-resources/57/healthcare-facility-evacuation-sheltering/0" TargetMode="External"/><Relationship Id="rId10" Type="http://schemas.openxmlformats.org/officeDocument/2006/relationships/hyperlink" Target="https://asprtracie.hhs.gov/technical-resources/63/crisis-standards-of-care/0" TargetMode="External"/><Relationship Id="rId19" Type="http://schemas.openxmlformats.org/officeDocument/2006/relationships/hyperlink" Target="https://asprtracie.hhs.gov/technical-resources/83/healthcare-related-disaster-legal-regulatory-federal-policy/1" TargetMode="External"/><Relationship Id="rId4" Type="http://schemas.openxmlformats.org/officeDocument/2006/relationships/hyperlink" Target="https://asprtracie.hhs.gov/technical-resources/96/blood-and-blood-products/0" TargetMode="External"/><Relationship Id="rId9" Type="http://schemas.openxmlformats.org/officeDocument/2006/relationships/hyperlink" Target="https://asprtracie.hhs.gov/technical-resources/73/social-media-in-emncy-response/77" TargetMode="External"/><Relationship Id="rId14" Type="http://schemas.openxmlformats.org/officeDocument/2006/relationships/hyperlink" Target="https://asprtracie.hhs.gov/technical-resources/156/disasters-and-at-risk-populations/0" TargetMode="External"/><Relationship Id="rId22" Type="http://schemas.openxmlformats.org/officeDocument/2006/relationships/hyperlink" Target="https://asprtracie.hhs.gov/technical-resources/61/ethics/0" TargetMode="External"/><Relationship Id="rId27" Type="http://schemas.openxmlformats.org/officeDocument/2006/relationships/hyperlink" Target="https://asprtracie.hhs.gov/technical-resources/25/coalition-response-operations-including-mutual-aid/21"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asprtracie.hhs.gov/technical-resources/53/pharmacy/47" TargetMode="External"/><Relationship Id="rId13" Type="http://schemas.openxmlformats.org/officeDocument/2006/relationships/hyperlink" Target="https://asprtracie.hhs.gov/technical-resources/68/mental-behavioral-health-non-responders/0" TargetMode="External"/><Relationship Id="rId18" Type="http://schemas.openxmlformats.org/officeDocument/2006/relationships/hyperlink" Target="https://asprtracie.hhs.gov/technical-resources/33/pre-hospital-mass-casualty-triage-and-trauma-care/0" TargetMode="External"/><Relationship Id="rId26" Type="http://schemas.openxmlformats.org/officeDocument/2006/relationships/hyperlink" Target="https://asprtracie.hhs.gov/technical-resources/42/influenza-epidemic-pandemic/27" TargetMode="External"/><Relationship Id="rId3" Type="http://schemas.openxmlformats.org/officeDocument/2006/relationships/hyperlink" Target="https://asprtracie.hhs.gov/technical-resources/48/alternate-care-sites-including-shelter-medical-care/47" TargetMode="External"/><Relationship Id="rId21" Type="http://schemas.openxmlformats.org/officeDocument/2006/relationships/hyperlink" Target="https://asprtracie.hhs.gov/technical-resources/72/responder-safety-and-health/0" TargetMode="External"/><Relationship Id="rId7" Type="http://schemas.openxmlformats.org/officeDocument/2006/relationships/hyperlink" Target="https://asprtracie.hhs.gov/technical-resources/52/long-term-care-facilities/47" TargetMode="External"/><Relationship Id="rId12" Type="http://schemas.openxmlformats.org/officeDocument/2006/relationships/hyperlink" Target="https://asprtracie.hhs.gov/technical-resources/85/mass-gatherings-special-events/0" TargetMode="External"/><Relationship Id="rId17" Type="http://schemas.openxmlformats.org/officeDocument/2006/relationships/hyperlink" Target="https://asprtracie.hhs.gov/technical-resources/54/pre-hospital-ems/0" TargetMode="External"/><Relationship Id="rId25" Type="http://schemas.openxmlformats.org/officeDocument/2006/relationships/hyperlink" Target="https://asprtracie.hhs.gov/technical-resources/45/ebola-vhf/27" TargetMode="External"/><Relationship Id="rId33" Type="http://schemas.openxmlformats.org/officeDocument/2006/relationships/hyperlink" Target="https://asprtracie.hhs.gov/technical-resources/75/workplace-violence/0" TargetMode="External"/><Relationship Id="rId2" Type="http://schemas.openxmlformats.org/officeDocument/2006/relationships/notesSlide" Target="../notesSlides/notesSlide22.xml"/><Relationship Id="rId16" Type="http://schemas.openxmlformats.org/officeDocument/2006/relationships/hyperlink" Target="https://asprtracie.hhs.gov/technical-resources/62/populations-with-access-and-functional-needs/0" TargetMode="External"/><Relationship Id="rId20" Type="http://schemas.openxmlformats.org/officeDocument/2006/relationships/hyperlink" Target="https://asprtracie.hhs.gov/technical-resources/18/recovery-planning/110" TargetMode="External"/><Relationship Id="rId29" Type="http://schemas.openxmlformats.org/officeDocument/2006/relationships/hyperlink" Target="https://asprtracie.hhs.gov/technical-resources/87/zika/27" TargetMode="External"/><Relationship Id="rId1" Type="http://schemas.openxmlformats.org/officeDocument/2006/relationships/slideLayout" Target="../slideLayouts/slideLayout11.xml"/><Relationship Id="rId6" Type="http://schemas.openxmlformats.org/officeDocument/2006/relationships/hyperlink" Target="https://asprtracie.hhs.gov/technical-resources/51/homecare-and-hospice/47" TargetMode="External"/><Relationship Id="rId11" Type="http://schemas.openxmlformats.org/officeDocument/2006/relationships/hyperlink" Target="https://asprtracie.hhs.gov/technical-resources/67/mass-distribution-and-dispensing-administration-of-medical-countermeasures/0" TargetMode="External"/><Relationship Id="rId24" Type="http://schemas.openxmlformats.org/officeDocument/2006/relationships/hyperlink" Target="https://asprtracie.hhs.gov/technical-resources/44/coronaviruses-sars-mers-and-covid-19/27" TargetMode="External"/><Relationship Id="rId32" Type="http://schemas.openxmlformats.org/officeDocument/2006/relationships/hyperlink" Target="https://asprtracie.hhs.gov/technical-resources/74/volunteer-management/0" TargetMode="External"/><Relationship Id="rId5" Type="http://schemas.openxmlformats.org/officeDocument/2006/relationships/hyperlink" Target="https://asprtracie.hhs.gov/technical-resources/50/dialysis-centers/47" TargetMode="External"/><Relationship Id="rId15" Type="http://schemas.openxmlformats.org/officeDocument/2006/relationships/hyperlink" Target="https://asprtracie.hhs.gov/technical-resources/31/pediatric-children/0" TargetMode="External"/><Relationship Id="rId23" Type="http://schemas.openxmlformats.org/officeDocument/2006/relationships/hyperlink" Target="https://asprtracie.hhs.gov/technical-resources/29/chemical-hazards/27" TargetMode="External"/><Relationship Id="rId28" Type="http://schemas.openxmlformats.org/officeDocument/2006/relationships/hyperlink" Target="https://asprtracie.hhs.gov/technical-resources/32/radiological-and-nuclear/27" TargetMode="External"/><Relationship Id="rId10" Type="http://schemas.openxmlformats.org/officeDocument/2006/relationships/hyperlink" Target="https://asprtracie.hhs.gov/technical-resources/55/virtual-medical-care/47" TargetMode="External"/><Relationship Id="rId19" Type="http://schemas.openxmlformats.org/officeDocument/2006/relationships/hyperlink" Target="https://asprtracie.hhs.gov/technical-resources/17/continuity-of-operations-coop-business-continuity-planning/110" TargetMode="External"/><Relationship Id="rId31" Type="http://schemas.openxmlformats.org/officeDocument/2006/relationships/hyperlink" Target="https://asprtracie.hhs.gov/technical-resources/81/veterinary-issues/0" TargetMode="External"/><Relationship Id="rId4" Type="http://schemas.openxmlformats.org/officeDocument/2006/relationships/hyperlink" Target="https://asprtracie.hhs.gov/technical-resources/49/ambulatory-care-and-federally-qualified-health-centers-fqhc/47" TargetMode="External"/><Relationship Id="rId9" Type="http://schemas.openxmlformats.org/officeDocument/2006/relationships/hyperlink" Target="https://asprtracie.hhs.gov/technical-resources/92/rural-disaster-health/47" TargetMode="External"/><Relationship Id="rId14" Type="http://schemas.openxmlformats.org/officeDocument/2006/relationships/hyperlink" Target="https://asprtracie.hhs.gov/technical-resources/70/patient-movement-moccs-and-tracking/0" TargetMode="External"/><Relationship Id="rId22" Type="http://schemas.openxmlformats.org/officeDocument/2006/relationships/hyperlink" Target="https://asprtracie.hhs.gov/technical-resources/41/bioterrorism-and-high-consequence-biological-threats/27" TargetMode="External"/><Relationship Id="rId27" Type="http://schemas.openxmlformats.org/officeDocument/2006/relationships/hyperlink" Target="https://asprtracie.hhs.gov/technical-resources/36/natural-disasters/27" TargetMode="External"/><Relationship Id="rId30" Type="http://schemas.openxmlformats.org/officeDocument/2006/relationships/hyperlink" Target="https://asprtracie.hhs.gov/technical-resources/35/utility-failures/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hyperlink" Target="https://files.asprtracie.hhs.gov/documents/outbreak-considerations-for-long-term-care-communities.pdf" TargetMode="External"/><Relationship Id="rId3" Type="http://schemas.openxmlformats.org/officeDocument/2006/relationships/hyperlink" Target="https://asprtracie.hhs.gov/technical-resources/62/populations-with-access-and-functional-needs/0#population-specific-resources-older-adults" TargetMode="External"/><Relationship Id="rId7" Type="http://schemas.openxmlformats.org/officeDocument/2006/relationships/hyperlink" Target="https://files.asprtracie.hhs.gov/documents/aspr-tracie-cms-ep-rule-pace-requirements.pdf"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hyperlink" Target="https://asprtracie.hhs.gov/technical-resources/52/long-term-care-facilities/47" TargetMode="External"/><Relationship Id="rId5" Type="http://schemas.openxmlformats.org/officeDocument/2006/relationships/hyperlink" Target="https://asprtracie.hhs.gov/technical-resources/51/homecare-and-hospice/47" TargetMode="External"/><Relationship Id="rId10" Type="http://schemas.openxmlformats.org/officeDocument/2006/relationships/hyperlink" Target="https://files.asprtracie.hhs.gov/documents/aspr-tracie-medical-surge-and-the-role-of-home-health-and-hospice-summary-final.pdf" TargetMode="External"/><Relationship Id="rId4" Type="http://schemas.openxmlformats.org/officeDocument/2006/relationships/hyperlink" Target="https://asprtracie.hhs.gov/technical-resources/50/dialysis-centers/47" TargetMode="External"/><Relationship Id="rId9" Type="http://schemas.openxmlformats.org/officeDocument/2006/relationships/hyperlink" Target="https://files.asprtracie.hhs.gov/documents/aspr-tracie-ta-post-disaster-dialysis-best-practices.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urrent/title-45/section-1321.97"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ecfr.gov/current/title-45/subtitle-B/chapter-XIII/subchapter-C/part-1322/subpart-D/sect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ecfr.gov/current/title-45/section-1321.97"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www.ecfr.gov/current/title-45/subtitle-B/chapter-XIII/subchapter-C/part-1322/subpart-D/secti"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urrent/title-45/section-1321.97"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ecfr.gov/current/title-45/subtitle-B/chapter-XIII/subchapter-C/part-1324/subpart-A/section-1324.11#p-1324.11(e)(9)"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ecfr.gov/current/title-45/subtitle-B/chapter-XIII/subchapter-C/part-1321/subpart-E/section-1321.103"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www.ecfr.gov/current/title-45/subtitle-B/chapter-XIII/subchapter-C/part-1322/subpart-D/section-1322.37"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cfr.gov/current/title-45/section-1321.97"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www.ecfr.gov/current/title-45/subtitle-B/chapter-XIII/subchapter-C/part-1324/subpart-A/section-1324.11#p-1324.11(e)(9)" TargetMode="External"/><Relationship Id="rId4" Type="http://schemas.openxmlformats.org/officeDocument/2006/relationships/hyperlink" Target="https://www.ecfr.gov/current/title-45/subtitle-B/chapter-XIII/subchapter-C/part-1322/subpart-D/section-1322.33"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www.ecfr.gov/current/title-45/subtitle-B/chapter-XIII/subchapter-C/part-1321/subpart-A/section-1321.3"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fr.gov/current/title-45/subtitle-B/chapter-XIII/subchapter-C/part-1321/subpart-E/section-1321.99"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urrent/title-45/subtitle-B/chapter-XIII/subchapter-C/part-1321/subpart-E/section-1321.99"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www.ecfr.gov/current/title-45/subtitle-B/chapter-XIII/subchapter-C/part-1321/subpart-E/section-1321.10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ecfr.gov/current/title-45/subtitle-B/chapter-XIII/subchapter-C/part-1321/subpart-E/section-1321.101"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www.ecfr.gov/current/title-45/subtitle-B/chapter-XIII/subchapter-C/part-1321/subpart-B/section-1321.9"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ecfr.gov/current/title-45/subtitle-B/chapter-XIII/subchapter-C/part-1321/subpart-E/section-1321.101"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www.ecfr.gov/current/title-45/subtitle-B/chapter-XIII/subchapter-C/part-1322/subpart-D/section-1322.35" TargetMode="Externa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ecfr.gov/current/title-45/subtitle-B/chapter-XIII/subchapter-C/part-1321/subpart-E/section-1321.101"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s://www.ecfr.gov/current/title-45/subtitle-B/chapter-XIII/subchapter-C/part-1322/subpart-D/section-1322.35" TargetMode="External"/><Relationship Id="rId4" Type="http://schemas.openxmlformats.org/officeDocument/2006/relationships/hyperlink" Target="https://www.ecfr.gov/current/title-45/part-1321/section-1321.31#p-1321.31(b)"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grants.gov/"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AoA.OAA@acl.hhs.gov" TargetMode="External"/><Relationship Id="rId7" Type="http://schemas.openxmlformats.org/officeDocument/2006/relationships/hyperlink" Target="https://www.ecfr.gov/current/title-45/subtitle-B/chapter-XIII/subchapter-C/part-1321/subpart-D/section-1321.87"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www.ecfr.gov/current/title-45/subtitle-B/chapter-XIII/subchapter-C/part-1321/subpart-B/section-1321.27" TargetMode="External"/><Relationship Id="rId5" Type="http://schemas.openxmlformats.org/officeDocument/2006/relationships/hyperlink" Target="https://www.ecfr.gov/current/title-45/subtitle-B/chapter-XIII/subchapter-C/part-1321/subpart-B/section-1321.29" TargetMode="External"/><Relationship Id="rId4" Type="http://schemas.openxmlformats.org/officeDocument/2006/relationships/hyperlink" Target="https://www.ecfr.gov/current/title-45/subtitle-B/chapter-XIII/subchapter-C/part-1321/subpart-B/section-1321.9"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8" Type="http://schemas.openxmlformats.org/officeDocument/2006/relationships/hyperlink" Target="https://acl.gov/sites/default/files/AoA_Form_Grants_State_Plan_Guidance_508_final.pdf" TargetMode="External"/><Relationship Id="rId3" Type="http://schemas.openxmlformats.org/officeDocument/2006/relationships/hyperlink" Target="https://acl.gov/sites/default/files/about-acl/2020-04/Older%20Americans%20Act%20Of%201965%20as%20amended%20by%20Public%20Law%20116-131%20on%203-25-2020.pdf" TargetMode="External"/><Relationship Id="rId7" Type="http://schemas.openxmlformats.org/officeDocument/2006/relationships/hyperlink" Target="https://acl.gov/programs/older-americans-act-implementation"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hyperlink" Target="https://www.ecfr.gov/current/title-45/subtitle-B/chapter-XIII/subchapter-C/part-1324?toc=1" TargetMode="External"/><Relationship Id="rId5" Type="http://schemas.openxmlformats.org/officeDocument/2006/relationships/hyperlink" Target="https://www.ecfr.gov/current/title-45/subtitle-B/chapter-XIII/subchapter-C/part-1322?toc=1" TargetMode="External"/><Relationship Id="rId10" Type="http://schemas.openxmlformats.org/officeDocument/2006/relationships/hyperlink" Target="https://acl.gov/sites/default/files/AoA_CAP_Instructions_508_final.pdf" TargetMode="External"/><Relationship Id="rId4" Type="http://schemas.openxmlformats.org/officeDocument/2006/relationships/hyperlink" Target="https://www.ecfr.gov/current/title-45/subtitle-B/chapter-XIII/subchapter-C/part-1321?toc=1" TargetMode="External"/><Relationship Id="rId9" Type="http://schemas.openxmlformats.org/officeDocument/2006/relationships/hyperlink" Target="https://acl.gov/sites/default/files/AoA_Form_Grants_CAP_Template_508_final.pdf"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o4ad.org/uploads/5/9/2/2/59228911/updated_preparedness_handbook_for_aaas_5-24-24.pdf" TargetMode="External"/><Relationship Id="rId3" Type="http://schemas.openxmlformats.org/officeDocument/2006/relationships/hyperlink" Target="https://www.fema.gov/disaster/declarations" TargetMode="External"/><Relationship Id="rId7" Type="http://schemas.openxmlformats.org/officeDocument/2006/relationships/hyperlink" Target="https://acl.gov/programs/emergency-response-information"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hyperlink" Target="https://acl.gov/emergencypreparedness" TargetMode="External"/><Relationship Id="rId5" Type="http://schemas.openxmlformats.org/officeDocument/2006/relationships/hyperlink" Target="https://acl.gov/" TargetMode="External"/><Relationship Id="rId4" Type="http://schemas.openxmlformats.org/officeDocument/2006/relationships/hyperlink" Target="https://aspr.hhs.gov/legal/PHE/pages/default.aspx" TargetMode="External"/><Relationship Id="rId9" Type="http://schemas.openxmlformats.org/officeDocument/2006/relationships/hyperlink" Target="https://acl.gov/senior-nutrition/planning-and-preparednes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ltcombudsman.org/misc/search-results?cx=011469937775421039183%3Az6kfcjrmlcq&amp;cof=FORID%3A10&amp;ie=UTF-8&amp;sa=Submit&amp;q=disaster"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s://empowerprogram.hhs.gov/" TargetMode="External"/><Relationship Id="rId5" Type="http://schemas.openxmlformats.org/officeDocument/2006/relationships/hyperlink" Target="http://www.o4ad.org/uploads/5/9/2/2/59228911/updated_preparedness_handbook_for_aaas_5-24-24.pdf" TargetMode="External"/><Relationship Id="rId4" Type="http://schemas.openxmlformats.org/officeDocument/2006/relationships/hyperlink" Target="https://www.naccho.org/uploads/downloadable-resources/NACCHO_Aging-and-Functional-Needs-Planning-FINAL.pdf"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ready.gov/older-adults" TargetMode="External"/><Relationship Id="rId3" Type="http://schemas.openxmlformats.org/officeDocument/2006/relationships/hyperlink" Target="https://www.fema.gov/about/organization/tribal-affairs" TargetMode="External"/><Relationship Id="rId7" Type="http://schemas.openxmlformats.org/officeDocument/2006/relationships/hyperlink" Target="https://www.ready.gov/" TargetMode="External"/><Relationship Id="rId12" Type="http://schemas.openxmlformats.org/officeDocument/2006/relationships/hyperlink" Target="http://www.o4ad.org/uploads/5/9/2/2/59228911/updated_preparedness_handbook_for_aaas_5-24-24.pdf"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empowerprogram.hhs.gov/" TargetMode="External"/><Relationship Id="rId11" Type="http://schemas.openxmlformats.org/officeDocument/2006/relationships/hyperlink" Target="https://www.ready.gov/business" TargetMode="External"/><Relationship Id="rId5" Type="http://schemas.openxmlformats.org/officeDocument/2006/relationships/hyperlink" Target="https://ltcombudsman.org/misc/search-results?cx=011469937775421039183%3Az6kfcjrmlcq&amp;cof=FORID%3A10&amp;ie=UTF-8&amp;sa=Submit&amp;q=disaster" TargetMode="External"/><Relationship Id="rId10" Type="http://schemas.openxmlformats.org/officeDocument/2006/relationships/hyperlink" Target="https://www.ready.gov/toolkits" TargetMode="External"/><Relationship Id="rId4" Type="http://schemas.openxmlformats.org/officeDocument/2006/relationships/hyperlink" Target="https://www.ihs.gov/california/index.cfm/offices/oehe/dehs/emergency-management/?mobileFormat=0" TargetMode="External"/><Relationship Id="rId9" Type="http://schemas.openxmlformats.org/officeDocument/2006/relationships/hyperlink" Target="https://www.ready.gov/caregiver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AOA.OAA@ACL.HHS.GOV"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hyperlink" Target="http://www.o4ad.org/uploads/5/9/2/2/59228911/updated_preparedness_handbook_for_aaas_5-24-24.pdf" TargetMode="External"/><Relationship Id="rId4" Type="http://schemas.openxmlformats.org/officeDocument/2006/relationships/hyperlink" Target="mailto:AOA.Grants@ACL.HHS.GOV"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acl.gov/sites/default/files/AoA_Form_Grants_Transfer_Certification_final.pdf" TargetMode="External"/><Relationship Id="rId3" Type="http://schemas.openxmlformats.org/officeDocument/2006/relationships/hyperlink" Target="https://acl.gov/sites/default/files/AoA_Form_Grants_Certification_of_Maintenance_Effort_508_final.pdf" TargetMode="External"/><Relationship Id="rId7" Type="http://schemas.openxmlformats.org/officeDocument/2006/relationships/hyperlink" Target="https://acl.gov/sites/default/files/AoA_Form_Grants_LTCO_Minimum_Certification_of_Expenditures_508_final.pdf"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hyperlink" Target="mailto:AoA.OAA@acl.hhs.gov" TargetMode="External"/><Relationship Id="rId5" Type="http://schemas.openxmlformats.org/officeDocument/2006/relationships/hyperlink" Target="mailto:AoA.grants@acl.hhs.gov" TargetMode="External"/><Relationship Id="rId4" Type="http://schemas.openxmlformats.org/officeDocument/2006/relationships/hyperlink" Target="https://acl.gov/sites/default/files/AoA_Form_Grants_MOE_LTCO_INSTRUCTIONS_508_final.pdf" TargetMode="External"/><Relationship Id="rId9" Type="http://schemas.openxmlformats.org/officeDocument/2006/relationships/hyperlink" Target="https://acl.gov/sites/default/files/AoA_Transfer_Instructions_508_final.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8" Type="http://schemas.openxmlformats.org/officeDocument/2006/relationships/hyperlink" Target="https://acl.gov/sites/default/files/AoA_Form_Grants_T3_Supplemental_Instructions_508_final.pdf" TargetMode="External"/><Relationship Id="rId3" Type="http://schemas.openxmlformats.org/officeDocument/2006/relationships/hyperlink" Target="https://acl.gov/sites/default/files/AoA_Form_Grants_Reallotment_Form_508_final.pdf" TargetMode="External"/><Relationship Id="rId7" Type="http://schemas.openxmlformats.org/officeDocument/2006/relationships/hyperlink" Target="https://acl.gov/sites/default/files/AoA_Form_Grant_T3_Supplemental_Form_508_final.pdf"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hyperlink" Target="mailto:AoA.OAA@acl.hhs.gov" TargetMode="External"/><Relationship Id="rId5" Type="http://schemas.openxmlformats.org/officeDocument/2006/relationships/hyperlink" Target="mailto:AoA.grants@acl.hhs.gov" TargetMode="External"/><Relationship Id="rId4" Type="http://schemas.openxmlformats.org/officeDocument/2006/relationships/hyperlink" Target="https://acl.gov/sites/default/files/AoA_Form_Grants_Reallotment_Instructions_508_final.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oaaps.acl.gov/welcome"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ECFACE5B-ED08-894A-64AF-253DF0FE54CD}"/>
              </a:ext>
            </a:extLst>
          </p:cNvPr>
          <p:cNvSpPr>
            <a:spLocks noGrp="1"/>
          </p:cNvSpPr>
          <p:nvPr>
            <p:ph type="title"/>
          </p:nvPr>
        </p:nvSpPr>
        <p:spPr>
          <a:xfrm>
            <a:off x="673350" y="1637414"/>
            <a:ext cx="9958276" cy="2319681"/>
          </a:xfrm>
        </p:spPr>
        <p:txBody>
          <a:bodyPr>
            <a:normAutofit fontScale="90000"/>
          </a:bodyPr>
          <a:lstStyle/>
          <a:p>
            <a:r>
              <a:rPr lang="en-US" dirty="0"/>
              <a:t>Coordination During Emergencies and Disasters for the Aging Network</a:t>
            </a:r>
            <a:br>
              <a:rPr lang="en-US" dirty="0"/>
            </a:br>
            <a:br>
              <a:rPr lang="en-US" dirty="0"/>
            </a:br>
            <a:r>
              <a:rPr lang="en-US" sz="3600" i="1" dirty="0"/>
              <a:t>February 25, 2026</a:t>
            </a:r>
            <a:br>
              <a:rPr lang="en-US" i="1" dirty="0"/>
            </a:br>
            <a:endParaRPr lang="en-US" dirty="0"/>
          </a:p>
        </p:txBody>
      </p:sp>
      <p:sp>
        <p:nvSpPr>
          <p:cNvPr id="3" name="Text Placeholder 2">
            <a:extLst>
              <a:ext uri="{FF2B5EF4-FFF2-40B4-BE49-F238E27FC236}">
                <a16:creationId xmlns:a16="http://schemas.microsoft.com/office/drawing/2014/main" id="{ABE3A34F-DF11-4EFC-A8AE-8CB74B3F2EB5}"/>
              </a:ext>
            </a:extLst>
          </p:cNvPr>
          <p:cNvSpPr>
            <a:spLocks noGrp="1"/>
          </p:cNvSpPr>
          <p:nvPr>
            <p:ph type="body" idx="1"/>
          </p:nvPr>
        </p:nvSpPr>
        <p:spPr>
          <a:xfrm>
            <a:off x="673350" y="4425304"/>
            <a:ext cx="8763856" cy="2319681"/>
          </a:xfrm>
        </p:spPr>
        <p:txBody>
          <a:bodyPr>
            <a:noAutofit/>
          </a:bodyPr>
          <a:lstStyle/>
          <a:p>
            <a:pPr algn="l" rtl="0" fontAlgn="base">
              <a:lnSpc>
                <a:spcPct val="100000"/>
              </a:lnSpc>
            </a:pPr>
            <a:r>
              <a:rPr lang="en-US" sz="1800" b="1" i="0" u="none" strike="noStrike" dirty="0">
                <a:solidFill>
                  <a:srgbClr val="000000"/>
                </a:solidFill>
                <a:effectLst/>
              </a:rPr>
              <a:t>Kari Benson</a:t>
            </a:r>
            <a:r>
              <a:rPr lang="en-US" sz="1800" b="0" i="0" u="none" strike="noStrike" dirty="0">
                <a:solidFill>
                  <a:srgbClr val="000000"/>
                </a:solidFill>
                <a:effectLst/>
              </a:rPr>
              <a:t>, Deputy Assistant Secretary for Aging, Administration on Aging (</a:t>
            </a:r>
            <a:r>
              <a:rPr lang="en-US" sz="1800" b="0" i="0" u="none" strike="noStrike" dirty="0" err="1">
                <a:solidFill>
                  <a:srgbClr val="000000"/>
                </a:solidFill>
                <a:effectLst/>
              </a:rPr>
              <a:t>AoA</a:t>
            </a:r>
            <a:r>
              <a:rPr lang="en-US" sz="1800" b="0" i="0" u="none" strike="noStrike" dirty="0">
                <a:solidFill>
                  <a:srgbClr val="000000"/>
                </a:solidFill>
                <a:effectLst/>
              </a:rPr>
              <a:t>)</a:t>
            </a:r>
          </a:p>
          <a:p>
            <a:pPr marL="127635" indent="635" algn="l" rtl="0" fontAlgn="base">
              <a:lnSpc>
                <a:spcPct val="100000"/>
              </a:lnSpc>
            </a:pPr>
            <a:r>
              <a:rPr lang="en-US" sz="1800" b="1" i="0" dirty="0">
                <a:solidFill>
                  <a:srgbClr val="000000"/>
                </a:solidFill>
                <a:effectLst/>
              </a:rPr>
              <a:t>Adam Mosey, </a:t>
            </a:r>
            <a:r>
              <a:rPr lang="en-US" sz="1800" b="0" i="0" dirty="0">
                <a:solidFill>
                  <a:srgbClr val="000000"/>
                </a:solidFill>
                <a:effectLst/>
              </a:rPr>
              <a:t>Special Assistant, </a:t>
            </a:r>
            <a:r>
              <a:rPr lang="en-US" sz="1800" b="0" i="0" dirty="0" err="1">
                <a:solidFill>
                  <a:srgbClr val="000000"/>
                </a:solidFill>
                <a:effectLst/>
              </a:rPr>
              <a:t>AoA</a:t>
            </a:r>
            <a:endParaRPr lang="en-US" sz="1800" b="0" i="0" dirty="0">
              <a:solidFill>
                <a:srgbClr val="000000"/>
              </a:solidFill>
              <a:effectLst/>
            </a:endParaRPr>
          </a:p>
          <a:p>
            <a:pPr algn="l" rtl="0" fontAlgn="base">
              <a:lnSpc>
                <a:spcPct val="100000"/>
              </a:lnSpc>
            </a:pPr>
            <a:r>
              <a:rPr lang="en-US" sz="1800" b="1" dirty="0">
                <a:solidFill>
                  <a:srgbClr val="000000"/>
                </a:solidFill>
              </a:rPr>
              <a:t>Nicole Becerra</a:t>
            </a:r>
            <a:r>
              <a:rPr lang="en-US" sz="1800" dirty="0">
                <a:solidFill>
                  <a:srgbClr val="000000"/>
                </a:solidFill>
              </a:rPr>
              <a:t>, Aging Services Program Specialist, </a:t>
            </a:r>
            <a:r>
              <a:rPr lang="en-US" sz="1800" dirty="0" err="1">
                <a:solidFill>
                  <a:srgbClr val="000000"/>
                </a:solidFill>
              </a:rPr>
              <a:t>AoA</a:t>
            </a:r>
            <a:endParaRPr lang="en-US" sz="1800" b="0" i="0" dirty="0">
              <a:solidFill>
                <a:srgbClr val="000000"/>
              </a:solidFill>
              <a:effectLst/>
            </a:endParaRPr>
          </a:p>
          <a:p>
            <a:pPr marL="127635" indent="635" algn="l" rtl="0" fontAlgn="base">
              <a:lnSpc>
                <a:spcPct val="100000"/>
              </a:lnSpc>
            </a:pPr>
            <a:r>
              <a:rPr lang="en-US" sz="1800" b="1" dirty="0">
                <a:solidFill>
                  <a:srgbClr val="000000"/>
                </a:solidFill>
              </a:rPr>
              <a:t>Mojisola </a:t>
            </a:r>
            <a:r>
              <a:rPr lang="en-US" sz="1800" b="1" dirty="0" err="1">
                <a:solidFill>
                  <a:srgbClr val="000000"/>
                </a:solidFill>
              </a:rPr>
              <a:t>Obiako</a:t>
            </a:r>
            <a:r>
              <a:rPr lang="en-US" sz="1800" b="1" dirty="0">
                <a:solidFill>
                  <a:srgbClr val="000000"/>
                </a:solidFill>
              </a:rPr>
              <a:t>, </a:t>
            </a:r>
            <a:r>
              <a:rPr lang="en-US" sz="1800" dirty="0">
                <a:solidFill>
                  <a:srgbClr val="000000"/>
                </a:solidFill>
              </a:rPr>
              <a:t>MRC Region 10 Liaison, Administration for Strategic Preparedness &amp; Response (ASPR)</a:t>
            </a:r>
          </a:p>
          <a:p>
            <a:pPr algn="l" rtl="0" fontAlgn="base">
              <a:lnSpc>
                <a:spcPct val="100000"/>
              </a:lnSpc>
            </a:pPr>
            <a:r>
              <a:rPr lang="en-US" sz="1800" b="1" i="0" dirty="0">
                <a:solidFill>
                  <a:srgbClr val="000000"/>
                </a:solidFill>
                <a:effectLst/>
              </a:rPr>
              <a:t>Audrey Mazurek</a:t>
            </a:r>
            <a:r>
              <a:rPr lang="en-US" sz="1800" i="0" dirty="0">
                <a:solidFill>
                  <a:srgbClr val="000000"/>
                </a:solidFill>
                <a:effectLst/>
              </a:rPr>
              <a:t>, ICF Director, ASPR TRACIE, ASPR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0FE2-63BF-7949-A755-8768358BE3C4}"/>
              </a:ext>
            </a:extLst>
          </p:cNvPr>
          <p:cNvSpPr txBox="1">
            <a:spLocks noGrp="1"/>
          </p:cNvSpPr>
          <p:nvPr>
            <p:ph type="title" idx="4294967295"/>
          </p:nvPr>
        </p:nvSpPr>
        <p:spPr>
          <a:xfrm>
            <a:off x="6409592" y="363537"/>
            <a:ext cx="4802249" cy="18548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62E61"/>
                </a:solidFill>
                <a:effectLst/>
                <a:uLnTx/>
                <a:uFillTx/>
                <a:latin typeface="Arial"/>
                <a:ea typeface="+mj-ea"/>
                <a:cs typeface="+mj-cs"/>
                <a:sym typeface="Arial"/>
              </a:rPr>
              <a:t>The Role of the Office of Medical Reserve Corps</a:t>
            </a:r>
          </a:p>
        </p:txBody>
      </p:sp>
      <p:grpSp>
        <p:nvGrpSpPr>
          <p:cNvPr id="8" name="Group 7" descr="This object contains four images showing the MRC at work.">
            <a:extLst>
              <a:ext uri="{FF2B5EF4-FFF2-40B4-BE49-F238E27FC236}">
                <a16:creationId xmlns:a16="http://schemas.microsoft.com/office/drawing/2014/main" id="{D65F002D-6CA0-2AAE-7905-8FAC738C5E3A}"/>
              </a:ext>
            </a:extLst>
          </p:cNvPr>
          <p:cNvGrpSpPr/>
          <p:nvPr/>
        </p:nvGrpSpPr>
        <p:grpSpPr>
          <a:xfrm>
            <a:off x="175846" y="114300"/>
            <a:ext cx="6233746" cy="6198577"/>
            <a:chOff x="-1" y="0"/>
            <a:chExt cx="6196565" cy="6858001"/>
          </a:xfrm>
        </p:grpSpPr>
        <p:pic>
          <p:nvPicPr>
            <p:cNvPr id="9" name="Picture 8" descr="A picture with a person receiving a shot.">
              <a:extLst>
                <a:ext uri="{FF2B5EF4-FFF2-40B4-BE49-F238E27FC236}">
                  <a16:creationId xmlns:a16="http://schemas.microsoft.com/office/drawing/2014/main" id="{DE6DF221-9D8D-1266-FD73-DC28CB03C619}"/>
                </a:ext>
              </a:extLst>
            </p:cNvPr>
            <p:cNvPicPr>
              <a:picLocks noChangeAspect="1"/>
            </p:cNvPicPr>
            <p:nvPr/>
          </p:nvPicPr>
          <p:blipFill>
            <a:blip r:embed="rId2">
              <a:extLst>
                <a:ext uri="{28A0092B-C50C-407E-A947-70E740481C1C}">
                  <a14:useLocalDpi xmlns:a14="http://schemas.microsoft.com/office/drawing/2010/main" val="0"/>
                </a:ext>
              </a:extLst>
            </a:blip>
            <a:srcRect r="3" b="1331"/>
            <a:stretch/>
          </p:blipFill>
          <p:spPr>
            <a:xfrm>
              <a:off x="-1" y="4079988"/>
              <a:ext cx="3003123" cy="2778013"/>
            </a:xfrm>
            <a:prstGeom prst="rect">
              <a:avLst/>
            </a:prstGeom>
          </p:spPr>
        </p:pic>
        <p:grpSp>
          <p:nvGrpSpPr>
            <p:cNvPr id="10" name="Group 9">
              <a:extLst>
                <a:ext uri="{FF2B5EF4-FFF2-40B4-BE49-F238E27FC236}">
                  <a16:creationId xmlns:a16="http://schemas.microsoft.com/office/drawing/2014/main" id="{341F688C-ACB5-71FB-E6D5-938A6F9EA1BF}"/>
                </a:ext>
              </a:extLst>
            </p:cNvPr>
            <p:cNvGrpSpPr/>
            <p:nvPr/>
          </p:nvGrpSpPr>
          <p:grpSpPr>
            <a:xfrm>
              <a:off x="-1" y="0"/>
              <a:ext cx="6196565" cy="6858000"/>
              <a:chOff x="-1" y="0"/>
              <a:chExt cx="6196565" cy="6858000"/>
            </a:xfrm>
          </p:grpSpPr>
          <p:pic>
            <p:nvPicPr>
              <p:cNvPr id="11" name="Picture 10" descr="A picture containing workers in hazmat suits with a patient.&#10;">
                <a:extLst>
                  <a:ext uri="{FF2B5EF4-FFF2-40B4-BE49-F238E27FC236}">
                    <a16:creationId xmlns:a16="http://schemas.microsoft.com/office/drawing/2014/main" id="{124056C5-1E15-D0EF-C142-D76AB0A3EFBA}"/>
                  </a:ext>
                </a:extLst>
              </p:cNvPr>
              <p:cNvPicPr>
                <a:picLocks noChangeAspect="1"/>
              </p:cNvPicPr>
              <p:nvPr/>
            </p:nvPicPr>
            <p:blipFill>
              <a:blip r:embed="rId3">
                <a:extLst>
                  <a:ext uri="{28A0092B-C50C-407E-A947-70E740481C1C}">
                    <a14:useLocalDpi xmlns:a14="http://schemas.microsoft.com/office/drawing/2010/main" val="0"/>
                  </a:ext>
                </a:extLst>
              </a:blip>
              <a:srcRect r="2787" b="-4"/>
              <a:stretch/>
            </p:blipFill>
            <p:spPr>
              <a:xfrm rot="5400000">
                <a:off x="-444634" y="444633"/>
                <a:ext cx="3892390" cy="3003123"/>
              </a:xfrm>
              <a:prstGeom prst="rect">
                <a:avLst/>
              </a:prstGeom>
            </p:spPr>
          </p:pic>
          <p:pic>
            <p:nvPicPr>
              <p:cNvPr id="12" name="Picture 11" descr="A picture containing people outdoors under a red tent.">
                <a:extLst>
                  <a:ext uri="{FF2B5EF4-FFF2-40B4-BE49-F238E27FC236}">
                    <a16:creationId xmlns:a16="http://schemas.microsoft.com/office/drawing/2014/main" id="{A7F87D05-8943-4AA9-5E1D-3D10B495E026}"/>
                  </a:ext>
                </a:extLst>
              </p:cNvPr>
              <p:cNvPicPr>
                <a:picLocks noChangeAspect="1"/>
              </p:cNvPicPr>
              <p:nvPr/>
            </p:nvPicPr>
            <p:blipFill>
              <a:blip r:embed="rId4">
                <a:extLst>
                  <a:ext uri="{28A0092B-C50C-407E-A947-70E740481C1C}">
                    <a14:useLocalDpi xmlns:a14="http://schemas.microsoft.com/office/drawing/2010/main" val="0"/>
                  </a:ext>
                </a:extLst>
              </a:blip>
              <a:srcRect l="3580" r="15214" b="-5"/>
              <a:stretch/>
            </p:blipFill>
            <p:spPr>
              <a:xfrm>
                <a:off x="3180257" y="10"/>
                <a:ext cx="3016307" cy="2785935"/>
              </a:xfrm>
              <a:prstGeom prst="rect">
                <a:avLst/>
              </a:prstGeom>
            </p:spPr>
          </p:pic>
          <p:pic>
            <p:nvPicPr>
              <p:cNvPr id="13" name="Picture 12" descr="A picture containing MRC with a patient on a cot.">
                <a:extLst>
                  <a:ext uri="{FF2B5EF4-FFF2-40B4-BE49-F238E27FC236}">
                    <a16:creationId xmlns:a16="http://schemas.microsoft.com/office/drawing/2014/main" id="{0EEC36B0-457E-6BED-E0D4-F1940379695E}"/>
                  </a:ext>
                </a:extLst>
              </p:cNvPr>
              <p:cNvPicPr>
                <a:picLocks noChangeAspect="1"/>
              </p:cNvPicPr>
              <p:nvPr/>
            </p:nvPicPr>
            <p:blipFill>
              <a:blip r:embed="rId5">
                <a:extLst>
                  <a:ext uri="{28A0092B-C50C-407E-A947-70E740481C1C}">
                    <a14:useLocalDpi xmlns:a14="http://schemas.microsoft.com/office/drawing/2010/main" val="0"/>
                  </a:ext>
                </a:extLst>
              </a:blip>
              <a:srcRect l="21913" r="9064" b="-3"/>
              <a:stretch/>
            </p:blipFill>
            <p:spPr>
              <a:xfrm>
                <a:off x="3180257" y="2957665"/>
                <a:ext cx="3016307" cy="3900335"/>
              </a:xfrm>
              <a:prstGeom prst="rect">
                <a:avLst/>
              </a:prstGeom>
            </p:spPr>
          </p:pic>
        </p:grpSp>
      </p:grpSp>
      <p:sp>
        <p:nvSpPr>
          <p:cNvPr id="3" name="Content Placeholder 2">
            <a:extLst>
              <a:ext uri="{FF2B5EF4-FFF2-40B4-BE49-F238E27FC236}">
                <a16:creationId xmlns:a16="http://schemas.microsoft.com/office/drawing/2014/main" id="{D9CDF189-9918-6DAF-CACE-CA164F4BA8E3}"/>
              </a:ext>
            </a:extLst>
          </p:cNvPr>
          <p:cNvSpPr txBox="1">
            <a:spLocks/>
          </p:cNvSpPr>
          <p:nvPr/>
        </p:nvSpPr>
        <p:spPr>
          <a:xfrm>
            <a:off x="6850489" y="2373560"/>
            <a:ext cx="4802249" cy="39393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Provides national coordination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Conducts technical assessment of unit capabilities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Develops tools &amp; resources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Hosts webinars &amp; office hours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Maintains reporting infrastructure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Leads training &amp; preparedness initiatives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Amplifies unit impact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Supports integration with partners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Manages grant &amp; cooperative agreement funding</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761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6544B-3A6E-2260-D9FA-5ACE2AD6E330}"/>
            </a:ext>
          </a:extLst>
        </p:cNvPr>
        <p:cNvGrpSpPr/>
        <p:nvPr/>
      </p:nvGrpSpPr>
      <p:grpSpPr>
        <a:xfrm>
          <a:off x="0" y="0"/>
          <a:ext cx="0" cy="0"/>
          <a:chOff x="0" y="0"/>
          <a:chExt cx="0" cy="0"/>
        </a:xfrm>
      </p:grpSpPr>
      <p:sp>
        <p:nvSpPr>
          <p:cNvPr id="5" name="Heading Level 2">
            <a:extLst>
              <a:ext uri="{FF2B5EF4-FFF2-40B4-BE49-F238E27FC236}">
                <a16:creationId xmlns:a16="http://schemas.microsoft.com/office/drawing/2014/main" id="{9801B8C5-7F70-D3B0-D5E4-4A3FB570E6A3}"/>
              </a:ext>
            </a:extLst>
          </p:cNvPr>
          <p:cNvSpPr>
            <a:spLocks noGrp="1"/>
          </p:cNvSpPr>
          <p:nvPr>
            <p:ph type="title"/>
          </p:nvPr>
        </p:nvSpPr>
        <p:spPr>
          <a:xfrm>
            <a:off x="848473" y="137387"/>
            <a:ext cx="10515600" cy="960400"/>
          </a:xfrm>
        </p:spPr>
        <p:txBody>
          <a:bodyPr>
            <a:normAutofit/>
          </a:bodyPr>
          <a:lstStyle/>
          <a:p>
            <a:r>
              <a:rPr lang="en-US" dirty="0">
                <a:latin typeface="Arial" panose="020B0604020202020204" pitchFamily="34" charset="0"/>
                <a:cs typeface="Arial" panose="020B0604020202020204" pitchFamily="34" charset="0"/>
              </a:rPr>
              <a:t>At-a-Glance: MRC History</a:t>
            </a:r>
          </a:p>
        </p:txBody>
      </p:sp>
      <p:graphicFrame>
        <p:nvGraphicFramePr>
          <p:cNvPr id="2" name="Table 1">
            <a:extLst>
              <a:ext uri="{FF2B5EF4-FFF2-40B4-BE49-F238E27FC236}">
                <a16:creationId xmlns:a16="http://schemas.microsoft.com/office/drawing/2014/main" id="{C099B4FB-533C-0923-A450-9135DE3067D7}"/>
              </a:ext>
            </a:extLst>
          </p:cNvPr>
          <p:cNvGraphicFramePr>
            <a:graphicFrameLocks noGrp="1"/>
          </p:cNvGraphicFramePr>
          <p:nvPr>
            <p:extLst>
              <p:ext uri="{D42A27DB-BD31-4B8C-83A1-F6EECF244321}">
                <p14:modId xmlns:p14="http://schemas.microsoft.com/office/powerpoint/2010/main" val="2209480646"/>
              </p:ext>
            </p:extLst>
          </p:nvPr>
        </p:nvGraphicFramePr>
        <p:xfrm>
          <a:off x="501824" y="1188223"/>
          <a:ext cx="11208897" cy="5162336"/>
        </p:xfrm>
        <a:graphic>
          <a:graphicData uri="http://schemas.openxmlformats.org/drawingml/2006/table">
            <a:tbl>
              <a:tblPr firstRow="1" bandRow="1">
                <a:tableStyleId>{5C22544A-7EE6-4342-B048-85BDC9FD1C3A}</a:tableStyleId>
              </a:tblPr>
              <a:tblGrid>
                <a:gridCol w="1492861">
                  <a:extLst>
                    <a:ext uri="{9D8B030D-6E8A-4147-A177-3AD203B41FA5}">
                      <a16:colId xmlns:a16="http://schemas.microsoft.com/office/drawing/2014/main" val="1970617964"/>
                    </a:ext>
                  </a:extLst>
                </a:gridCol>
                <a:gridCol w="9716036">
                  <a:extLst>
                    <a:ext uri="{9D8B030D-6E8A-4147-A177-3AD203B41FA5}">
                      <a16:colId xmlns:a16="http://schemas.microsoft.com/office/drawing/2014/main" val="3703378836"/>
                    </a:ext>
                  </a:extLst>
                </a:gridCol>
              </a:tblGrid>
              <a:tr h="370629">
                <a:tc>
                  <a:txBody>
                    <a:bodyPr/>
                    <a:lstStyle/>
                    <a:p>
                      <a:r>
                        <a:rPr lang="en-US" sz="1800" dirty="0">
                          <a:latin typeface="Arial" panose="020B0604020202020204" pitchFamily="34" charset="0"/>
                          <a:cs typeface="Arial" panose="020B0604020202020204" pitchFamily="34" charset="0"/>
                        </a:rPr>
                        <a:t>Timeline</a:t>
                      </a:r>
                    </a:p>
                  </a:txBody>
                  <a:tcPr/>
                </a:tc>
                <a:tc>
                  <a:txBody>
                    <a:bodyPr/>
                    <a:lstStyle/>
                    <a:p>
                      <a:r>
                        <a:rPr lang="en-US" sz="1800" dirty="0">
                          <a:latin typeface="Arial" panose="020B0604020202020204" pitchFamily="34" charset="0"/>
                          <a:cs typeface="Arial" panose="020B0604020202020204" pitchFamily="34" charset="0"/>
                        </a:rPr>
                        <a:t>Event(s)</a:t>
                      </a:r>
                    </a:p>
                  </a:txBody>
                  <a:tcPr/>
                </a:tc>
                <a:extLst>
                  <a:ext uri="{0D108BD9-81ED-4DB2-BD59-A6C34878D82A}">
                    <a16:rowId xmlns:a16="http://schemas.microsoft.com/office/drawing/2014/main" val="2471531352"/>
                  </a:ext>
                </a:extLst>
              </a:tr>
              <a:tr h="608891">
                <a:tc>
                  <a:txBody>
                    <a:bodyPr/>
                    <a:lstStyle/>
                    <a:p>
                      <a:r>
                        <a:rPr lang="en-US" sz="1600" dirty="0">
                          <a:latin typeface="Arial" panose="020B0604020202020204" pitchFamily="34" charset="0"/>
                          <a:cs typeface="Arial" panose="020B0604020202020204" pitchFamily="34" charset="0"/>
                        </a:rPr>
                        <a:t>2002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MRC starts as a demonstration project by HHS after the events of September 11, 2001</a:t>
                      </a:r>
                    </a:p>
                  </a:txBody>
                  <a:tcPr/>
                </a:tc>
                <a:extLst>
                  <a:ext uri="{0D108BD9-81ED-4DB2-BD59-A6C34878D82A}">
                    <a16:rowId xmlns:a16="http://schemas.microsoft.com/office/drawing/2014/main" val="3847312882"/>
                  </a:ext>
                </a:extLst>
              </a:tr>
              <a:tr h="344156">
                <a:tc>
                  <a:txBody>
                    <a:bodyPr/>
                    <a:lstStyle/>
                    <a:p>
                      <a:r>
                        <a:rPr lang="en-US" sz="1600" dirty="0">
                          <a:latin typeface="Arial" panose="020B0604020202020204" pitchFamily="34" charset="0"/>
                          <a:cs typeface="Arial" panose="020B0604020202020204" pitchFamily="34" charset="0"/>
                        </a:rPr>
                        <a:t>2002-2006</a:t>
                      </a:r>
                    </a:p>
                  </a:txBody>
                  <a:tcPr/>
                </a:tc>
                <a:tc>
                  <a:txBody>
                    <a:bodyPr/>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Hurricane Katrina </a:t>
                      </a:r>
                    </a:p>
                  </a:txBody>
                  <a:tcPr/>
                </a:tc>
                <a:extLst>
                  <a:ext uri="{0D108BD9-81ED-4DB2-BD59-A6C34878D82A}">
                    <a16:rowId xmlns:a16="http://schemas.microsoft.com/office/drawing/2014/main" val="1514513780"/>
                  </a:ext>
                </a:extLst>
              </a:tr>
              <a:tr h="608891">
                <a:tc>
                  <a:txBody>
                    <a:bodyPr/>
                    <a:lstStyle/>
                    <a:p>
                      <a:r>
                        <a:rPr lang="en-US" sz="1600" dirty="0">
                          <a:latin typeface="Arial" panose="020B0604020202020204" pitchFamily="34" charset="0"/>
                          <a:cs typeface="Arial" panose="020B0604020202020204" pitchFamily="34" charset="0"/>
                        </a:rPr>
                        <a:t>2006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Congress passes the Pandemic and All-Hazards Preparedness Act (PAHPA), which formally establishes the MRC</a:t>
                      </a:r>
                    </a:p>
                  </a:txBody>
                  <a:tcPr/>
                </a:tc>
                <a:extLst>
                  <a:ext uri="{0D108BD9-81ED-4DB2-BD59-A6C34878D82A}">
                    <a16:rowId xmlns:a16="http://schemas.microsoft.com/office/drawing/2014/main" val="3367354795"/>
                  </a:ext>
                </a:extLst>
              </a:tr>
              <a:tr h="608891">
                <a:tc>
                  <a:txBody>
                    <a:bodyPr/>
                    <a:lstStyle/>
                    <a:p>
                      <a:r>
                        <a:rPr lang="en-US" sz="1600" dirty="0">
                          <a:latin typeface="Arial" panose="020B0604020202020204" pitchFamily="34" charset="0"/>
                          <a:cs typeface="Arial" panose="020B0604020202020204" pitchFamily="34" charset="0"/>
                        </a:rPr>
                        <a:t>2006-2013</a:t>
                      </a:r>
                    </a:p>
                  </a:txBody>
                  <a:tcPr/>
                </a:tc>
                <a:tc>
                  <a:txBody>
                    <a:bodyPr/>
                    <a:lstStyle/>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H1N1</a:t>
                      </a: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Hurricane Sandy</a:t>
                      </a:r>
                    </a:p>
                  </a:txBody>
                  <a:tcPr/>
                </a:tc>
                <a:extLst>
                  <a:ext uri="{0D108BD9-81ED-4DB2-BD59-A6C34878D82A}">
                    <a16:rowId xmlns:a16="http://schemas.microsoft.com/office/drawing/2014/main" val="2649276123"/>
                  </a:ext>
                </a:extLst>
              </a:tr>
              <a:tr h="873626">
                <a:tc>
                  <a:txBody>
                    <a:bodyPr/>
                    <a:lstStyle/>
                    <a:p>
                      <a:r>
                        <a:rPr lang="en-US" sz="1600" dirty="0">
                          <a:latin typeface="Arial" panose="020B0604020202020204" pitchFamily="34" charset="0"/>
                          <a:cs typeface="Arial" panose="020B0604020202020204" pitchFamily="34" charset="0"/>
                        </a:rPr>
                        <a:t>2013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Congress moves authority and responsibility for the MRC program from the Office of the Surgeon General to the Office of the Assistant Secretary for Preparedness and Response (now ASPR)</a:t>
                      </a:r>
                    </a:p>
                  </a:txBody>
                  <a:tcPr/>
                </a:tc>
                <a:extLst>
                  <a:ext uri="{0D108BD9-81ED-4DB2-BD59-A6C34878D82A}">
                    <a16:rowId xmlns:a16="http://schemas.microsoft.com/office/drawing/2014/main" val="1214817825"/>
                  </a:ext>
                </a:extLst>
              </a:tr>
              <a:tr h="1138361">
                <a:tc>
                  <a:txBody>
                    <a:bodyPr/>
                    <a:lstStyle/>
                    <a:p>
                      <a:r>
                        <a:rPr lang="en-US" sz="1600" dirty="0">
                          <a:latin typeface="Arial" panose="020B0604020202020204" pitchFamily="34" charset="0"/>
                          <a:cs typeface="Arial" panose="020B0604020202020204" pitchFamily="34" charset="0"/>
                        </a:rPr>
                        <a:t>2013-2025</a:t>
                      </a:r>
                    </a:p>
                  </a:txBody>
                  <a:tcPr/>
                </a:tc>
                <a:tc>
                  <a:txBody>
                    <a:bodyPr/>
                    <a:lstStyle/>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Ebola</a:t>
                      </a: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Zika</a:t>
                      </a: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Hurricanes Harvey, Irma, Maria</a:t>
                      </a: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California Wildfires</a:t>
                      </a:r>
                    </a:p>
                  </a:txBody>
                  <a:tcPr/>
                </a:tc>
                <a:extLst>
                  <a:ext uri="{0D108BD9-81ED-4DB2-BD59-A6C34878D82A}">
                    <a16:rowId xmlns:a16="http://schemas.microsoft.com/office/drawing/2014/main" val="1574550743"/>
                  </a:ext>
                </a:extLst>
              </a:tr>
              <a:tr h="608891">
                <a:tc>
                  <a:txBody>
                    <a:bodyPr/>
                    <a:lstStyle/>
                    <a:p>
                      <a:r>
                        <a:rPr lang="en-US" sz="1600" dirty="0">
                          <a:latin typeface="Arial" panose="020B0604020202020204" pitchFamily="34" charset="0"/>
                          <a:cs typeface="Arial" panose="020B0604020202020204" pitchFamily="34" charset="0"/>
                        </a:rPr>
                        <a:t>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MRC network comprises approximately 300,000 volunteers in more than 700 community-based units</a:t>
                      </a:r>
                    </a:p>
                  </a:txBody>
                  <a:tcPr/>
                </a:tc>
                <a:extLst>
                  <a:ext uri="{0D108BD9-81ED-4DB2-BD59-A6C34878D82A}">
                    <a16:rowId xmlns:a16="http://schemas.microsoft.com/office/drawing/2014/main" val="460846753"/>
                  </a:ext>
                </a:extLst>
              </a:tr>
            </a:tbl>
          </a:graphicData>
        </a:graphic>
      </p:graphicFrame>
    </p:spTree>
    <p:extLst>
      <p:ext uri="{BB962C8B-B14F-4D97-AF65-F5344CB8AC3E}">
        <p14:creationId xmlns:p14="http://schemas.microsoft.com/office/powerpoint/2010/main" val="333738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p:cNvSpPr>
            <a:spLocks noGrp="1"/>
          </p:cNvSpPr>
          <p:nvPr>
            <p:ph type="title"/>
          </p:nvPr>
        </p:nvSpPr>
        <p:spPr/>
        <p:txBody>
          <a:bodyPr>
            <a:normAutofit/>
          </a:bodyPr>
          <a:lstStyle/>
          <a:p>
            <a:r>
              <a:rPr lang="en-US" dirty="0">
                <a:solidFill>
                  <a:schemeClr val="tx2"/>
                </a:solidFill>
              </a:rPr>
              <a:t>Number of MRC Units by Region</a:t>
            </a:r>
          </a:p>
        </p:txBody>
      </p:sp>
      <p:pic>
        <p:nvPicPr>
          <p:cNvPr id="5" name="Picture 4" descr="Map of the United States Department of Health and Human Services ten regional footprints. The regions are labeled, starting on the northeast with 1 and ending in the northwest with 10. ">
            <a:extLst>
              <a:ext uri="{FF2B5EF4-FFF2-40B4-BE49-F238E27FC236}">
                <a16:creationId xmlns:a16="http://schemas.microsoft.com/office/drawing/2014/main" id="{D860D48F-61DE-E94F-E9AF-3865DE4179FD}"/>
              </a:ext>
            </a:extLst>
          </p:cNvPr>
          <p:cNvPicPr>
            <a:picLocks noChangeAspect="1"/>
          </p:cNvPicPr>
          <p:nvPr/>
        </p:nvPicPr>
        <p:blipFill>
          <a:blip r:embed="rId3"/>
          <a:stretch>
            <a:fillRect/>
          </a:stretch>
        </p:blipFill>
        <p:spPr>
          <a:xfrm>
            <a:off x="275572" y="1942009"/>
            <a:ext cx="4257042" cy="2973981"/>
          </a:xfrm>
          <a:prstGeom prst="rect">
            <a:avLst/>
          </a:prstGeom>
        </p:spPr>
      </p:pic>
      <p:cxnSp>
        <p:nvCxnSpPr>
          <p:cNvPr id="6" name="Straight Connector 5">
            <a:extLst>
              <a:ext uri="{FF2B5EF4-FFF2-40B4-BE49-F238E27FC236}">
                <a16:creationId xmlns:a16="http://schemas.microsoft.com/office/drawing/2014/main" id="{45FA4F2B-DA56-F0A4-9E0E-3E0B76F2076D}"/>
              </a:ext>
              <a:ext uri="{C183D7F6-B498-43B3-948B-1728B52AA6E4}">
                <adec:decorative xmlns:adec="http://schemas.microsoft.com/office/drawing/2017/decorative" val="1"/>
              </a:ext>
            </a:extLst>
          </p:cNvPr>
          <p:cNvCxnSpPr>
            <a:cxnSpLocks/>
          </p:cNvCxnSpPr>
          <p:nvPr/>
        </p:nvCxnSpPr>
        <p:spPr>
          <a:xfrm>
            <a:off x="4746320" y="1854327"/>
            <a:ext cx="0" cy="393269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Chart 11" descr="Bar chart shows the number of MRC Units in Regions 1-10. Two regions have between 80-100 MRC units. Six regions have between 40-50 MRC units. Region 5 has the highest number with 207 MRC units. Region 8 has the lowest number with 36 MRC units.">
            <a:extLst>
              <a:ext uri="{FF2B5EF4-FFF2-40B4-BE49-F238E27FC236}">
                <a16:creationId xmlns:a16="http://schemas.microsoft.com/office/drawing/2014/main" id="{BE4C8802-2A45-6D19-AE80-8921C4F35BD2}"/>
              </a:ext>
            </a:extLst>
          </p:cNvPr>
          <p:cNvGraphicFramePr/>
          <p:nvPr>
            <p:extLst>
              <p:ext uri="{D42A27DB-BD31-4B8C-83A1-F6EECF244321}">
                <p14:modId xmlns:p14="http://schemas.microsoft.com/office/powerpoint/2010/main" val="3883005999"/>
              </p:ext>
            </p:extLst>
          </p:nvPr>
        </p:nvGraphicFramePr>
        <p:xfrm>
          <a:off x="4960026" y="1854327"/>
          <a:ext cx="6864539" cy="3381551"/>
        </p:xfrm>
        <a:graphic>
          <a:graphicData uri="http://schemas.openxmlformats.org/drawingml/2006/chart">
            <c:chart xmlns:c="http://schemas.openxmlformats.org/drawingml/2006/chart" xmlns:r="http://schemas.openxmlformats.org/officeDocument/2006/relationships" r:id="rId4"/>
          </a:graphicData>
        </a:graphic>
      </p:graphicFrame>
      <p:sp>
        <p:nvSpPr>
          <p:cNvPr id="10" name="Caption">
            <a:extLst>
              <a:ext uri="{FF2B5EF4-FFF2-40B4-BE49-F238E27FC236}">
                <a16:creationId xmlns:a16="http://schemas.microsoft.com/office/drawing/2014/main" id="{EC6A9890-3475-4E70-AED7-82FB3642B3B1}"/>
              </a:ext>
            </a:extLst>
          </p:cNvPr>
          <p:cNvSpPr txBox="1"/>
          <p:nvPr/>
        </p:nvSpPr>
        <p:spPr>
          <a:xfrm>
            <a:off x="8787335" y="5413757"/>
            <a:ext cx="356991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Data as of March 2025</a:t>
            </a:r>
          </a:p>
        </p:txBody>
      </p:sp>
    </p:spTree>
    <p:extLst>
      <p:ext uri="{BB962C8B-B14F-4D97-AF65-F5344CB8AC3E}">
        <p14:creationId xmlns:p14="http://schemas.microsoft.com/office/powerpoint/2010/main" val="110215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p:cNvSpPr>
            <a:spLocks noGrp="1"/>
          </p:cNvSpPr>
          <p:nvPr>
            <p:ph type="title"/>
          </p:nvPr>
        </p:nvSpPr>
        <p:spPr/>
        <p:txBody>
          <a:bodyPr/>
          <a:lstStyle/>
          <a:p>
            <a:r>
              <a:rPr lang="en-US" dirty="0">
                <a:solidFill>
                  <a:schemeClr val="tx2"/>
                </a:solidFill>
              </a:rPr>
              <a:t>Types of Medical/Public Health MRC Volunteers</a:t>
            </a:r>
          </a:p>
        </p:txBody>
      </p:sp>
      <p:graphicFrame>
        <p:nvGraphicFramePr>
          <p:cNvPr id="6" name="Chart 5" descr="The bar chart shows the number of MRC Volunteers by Profession. The professions with the highest numbers in descending order are: Registered Nurse, Other Public Health/Medical, Physician, &amp; EMS professional. Each of these professions have over 10,000 MRC volunteers. Registered Nurse is the highest by a long shot with 65,911 volunteers. The profession with the least amount of MRC volunteers is Psychiatrist, at 73. Three other professions have under 1,000 MRC volunteers. A majority of the professions listed have between 1,000 and 7,000 MRC volunteers.">
            <a:extLst>
              <a:ext uri="{FF2B5EF4-FFF2-40B4-BE49-F238E27FC236}">
                <a16:creationId xmlns:a16="http://schemas.microsoft.com/office/drawing/2014/main" id="{059ADFB7-7EFF-031B-A1E1-FA6E22A8EB9A}"/>
              </a:ext>
            </a:extLst>
          </p:cNvPr>
          <p:cNvGraphicFramePr/>
          <p:nvPr>
            <p:extLst>
              <p:ext uri="{D42A27DB-BD31-4B8C-83A1-F6EECF244321}">
                <p14:modId xmlns:p14="http://schemas.microsoft.com/office/powerpoint/2010/main" val="2168971013"/>
              </p:ext>
            </p:extLst>
          </p:nvPr>
        </p:nvGraphicFramePr>
        <p:xfrm>
          <a:off x="165980" y="1397178"/>
          <a:ext cx="11860039" cy="4728547"/>
        </p:xfrm>
        <a:graphic>
          <a:graphicData uri="http://schemas.openxmlformats.org/drawingml/2006/chart">
            <c:chart xmlns:c="http://schemas.openxmlformats.org/drawingml/2006/chart" xmlns:r="http://schemas.openxmlformats.org/officeDocument/2006/relationships" r:id="rId3"/>
          </a:graphicData>
        </a:graphic>
      </p:graphicFrame>
      <p:sp>
        <p:nvSpPr>
          <p:cNvPr id="3" name="Caption">
            <a:extLst>
              <a:ext uri="{FF2B5EF4-FFF2-40B4-BE49-F238E27FC236}">
                <a16:creationId xmlns:a16="http://schemas.microsoft.com/office/drawing/2014/main" id="{DBB460BB-7FA3-EBA3-BB8E-B526FA6AF910}"/>
              </a:ext>
            </a:extLst>
          </p:cNvPr>
          <p:cNvSpPr txBox="1"/>
          <p:nvPr/>
        </p:nvSpPr>
        <p:spPr>
          <a:xfrm>
            <a:off x="9020577" y="6024102"/>
            <a:ext cx="356991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Data as of March 2025</a:t>
            </a:r>
          </a:p>
        </p:txBody>
      </p:sp>
      <p:sp>
        <p:nvSpPr>
          <p:cNvPr id="4" name="TextBox 3">
            <a:extLst>
              <a:ext uri="{FF2B5EF4-FFF2-40B4-BE49-F238E27FC236}">
                <a16:creationId xmlns:a16="http://schemas.microsoft.com/office/drawing/2014/main" id="{3EEE8A2F-E1E4-51BF-7BB5-B623CCE6C563}"/>
              </a:ext>
            </a:extLst>
          </p:cNvPr>
          <p:cNvSpPr txBox="1"/>
          <p:nvPr/>
        </p:nvSpPr>
        <p:spPr>
          <a:xfrm>
            <a:off x="8638876" y="1434186"/>
            <a:ext cx="3088303" cy="1477328"/>
          </a:xfrm>
          <a:prstGeom prst="rect">
            <a:avLst/>
          </a:prstGeom>
          <a:solidFill>
            <a:srgbClr val="0070C0"/>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Arial"/>
                <a:ea typeface="+mn-ea"/>
                <a:cs typeface="+mn-cs"/>
              </a:rPr>
              <a:t>Additionally, MRC includes 120,000+ support volunteers nationwide (non-medical/non-public health)</a:t>
            </a:r>
          </a:p>
        </p:txBody>
      </p:sp>
    </p:spTree>
    <p:extLst>
      <p:ext uri="{BB962C8B-B14F-4D97-AF65-F5344CB8AC3E}">
        <p14:creationId xmlns:p14="http://schemas.microsoft.com/office/powerpoint/2010/main" val="692461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1572-0D55-99DA-183A-E6C089385C4B}"/>
              </a:ext>
            </a:extLst>
          </p:cNvPr>
          <p:cNvSpPr>
            <a:spLocks noGrp="1"/>
          </p:cNvSpPr>
          <p:nvPr>
            <p:ph type="title"/>
          </p:nvPr>
        </p:nvSpPr>
        <p:spPr/>
        <p:txBody>
          <a:bodyPr/>
          <a:lstStyle/>
          <a:p>
            <a:r>
              <a:rPr lang="en-US" dirty="0"/>
              <a:t>Emergency &amp; Recovery Support Functions</a:t>
            </a:r>
          </a:p>
        </p:txBody>
      </p:sp>
      <p:sp>
        <p:nvSpPr>
          <p:cNvPr id="4" name="TextBox 3">
            <a:extLst>
              <a:ext uri="{FF2B5EF4-FFF2-40B4-BE49-F238E27FC236}">
                <a16:creationId xmlns:a16="http://schemas.microsoft.com/office/drawing/2014/main" id="{518FD6EC-BC67-D8C9-A151-475857148FC4}"/>
              </a:ext>
            </a:extLst>
          </p:cNvPr>
          <p:cNvSpPr txBox="1"/>
          <p:nvPr/>
        </p:nvSpPr>
        <p:spPr>
          <a:xfrm>
            <a:off x="884363" y="1230354"/>
            <a:ext cx="747832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MRC supports the following Emergency Support Functions:</a:t>
            </a:r>
          </a:p>
        </p:txBody>
      </p:sp>
      <p:sp>
        <p:nvSpPr>
          <p:cNvPr id="3" name="Content Placeholder 2">
            <a:extLst>
              <a:ext uri="{FF2B5EF4-FFF2-40B4-BE49-F238E27FC236}">
                <a16:creationId xmlns:a16="http://schemas.microsoft.com/office/drawing/2014/main" id="{7240829B-9471-A217-E7E3-D3AA2F973F8E}"/>
              </a:ext>
            </a:extLst>
          </p:cNvPr>
          <p:cNvSpPr>
            <a:spLocks noGrp="1"/>
          </p:cNvSpPr>
          <p:nvPr>
            <p:ph idx="1"/>
          </p:nvPr>
        </p:nvSpPr>
        <p:spPr>
          <a:xfrm>
            <a:off x="1194136" y="1692548"/>
            <a:ext cx="7170886" cy="4761252"/>
          </a:xfrm>
        </p:spPr>
        <p:txBody>
          <a:bodyPr vert="horz" lIns="91440" tIns="45720" rIns="91440" bIns="45720" rtlCol="0" anchor="t">
            <a:noAutofit/>
          </a:bodyPr>
          <a:lstStyle/>
          <a:p>
            <a:pPr marL="0" indent="0">
              <a:lnSpc>
                <a:spcPct val="100000"/>
              </a:lnSpc>
              <a:spcBef>
                <a:spcPts val="600"/>
              </a:spcBef>
              <a:buNone/>
            </a:pPr>
            <a:r>
              <a:rPr lang="en-US" sz="1800" b="1" dirty="0">
                <a:solidFill>
                  <a:srgbClr val="0070C0"/>
                </a:solidFill>
              </a:rPr>
              <a:t>Emergency Support Function (ESF) 6: Mass</a:t>
            </a:r>
            <a:r>
              <a:rPr lang="en-US" sz="1800" b="1" i="0" dirty="0">
                <a:solidFill>
                  <a:srgbClr val="0070C0"/>
                </a:solidFill>
                <a:effectLst/>
              </a:rPr>
              <a:t> Care, Housing and Human Services</a:t>
            </a:r>
          </a:p>
          <a:p>
            <a:pPr>
              <a:lnSpc>
                <a:spcPct val="100000"/>
              </a:lnSpc>
              <a:spcBef>
                <a:spcPts val="600"/>
              </a:spcBef>
            </a:pPr>
            <a:r>
              <a:rPr lang="en-US" sz="1800" i="0" dirty="0">
                <a:effectLst/>
              </a:rPr>
              <a:t>Emergency shelter operations and medical care</a:t>
            </a:r>
            <a:r>
              <a:rPr lang="en-US" sz="1800" i="0" dirty="0">
                <a:effectLst/>
                <a:cs typeface="Arial"/>
              </a:rPr>
              <a:t>;</a:t>
            </a:r>
            <a:r>
              <a:rPr lang="en-US" sz="1800" dirty="0">
                <a:cs typeface="Arial"/>
              </a:rPr>
              <a:t> m</a:t>
            </a:r>
            <a:r>
              <a:rPr lang="en-US" sz="1800" i="0" dirty="0">
                <a:effectLst/>
              </a:rPr>
              <a:t>ass dispensing efforts (e.g., medication, water, other supplies)</a:t>
            </a:r>
            <a:r>
              <a:rPr lang="en-US" sz="1800" i="0" dirty="0">
                <a:effectLst/>
                <a:cs typeface="Arial"/>
              </a:rPr>
              <a:t>;</a:t>
            </a:r>
            <a:r>
              <a:rPr lang="en-US" sz="1800" dirty="0">
                <a:cs typeface="Arial"/>
              </a:rPr>
              <a:t> s</a:t>
            </a:r>
            <a:r>
              <a:rPr lang="en-US" sz="1800" i="0" dirty="0">
                <a:effectLst/>
              </a:rPr>
              <a:t>upport services to disaster call centers, family assistance centers, and reception/evacuation centers</a:t>
            </a:r>
            <a:endParaRPr lang="en-US" sz="1800" b="1" i="0" dirty="0">
              <a:effectLst/>
            </a:endParaRPr>
          </a:p>
          <a:p>
            <a:pPr marL="0" indent="0">
              <a:lnSpc>
                <a:spcPct val="100000"/>
              </a:lnSpc>
              <a:spcBef>
                <a:spcPts val="600"/>
              </a:spcBef>
              <a:buNone/>
            </a:pPr>
            <a:r>
              <a:rPr lang="en-US" sz="1800" b="1" dirty="0">
                <a:solidFill>
                  <a:srgbClr val="0070C0"/>
                </a:solidFill>
              </a:rPr>
              <a:t>Emergency Support Function (ESF) 8:</a:t>
            </a:r>
            <a:r>
              <a:rPr lang="en-US" sz="1800" b="1" i="0" dirty="0">
                <a:solidFill>
                  <a:srgbClr val="0070C0"/>
                </a:solidFill>
                <a:effectLst/>
              </a:rPr>
              <a:t> Public Health and Medical Services</a:t>
            </a:r>
            <a:endParaRPr lang="en-US" sz="1800" b="1" i="0" dirty="0">
              <a:solidFill>
                <a:srgbClr val="0070C0"/>
              </a:solidFill>
              <a:effectLst/>
              <a:cs typeface="Arial"/>
            </a:endParaRPr>
          </a:p>
          <a:p>
            <a:pPr>
              <a:lnSpc>
                <a:spcPct val="100000"/>
              </a:lnSpc>
              <a:spcBef>
                <a:spcPts val="600"/>
              </a:spcBef>
            </a:pPr>
            <a:r>
              <a:rPr lang="en-US" sz="1800" i="0" dirty="0">
                <a:effectLst/>
              </a:rPr>
              <a:t>Medical facility surge support</a:t>
            </a:r>
            <a:r>
              <a:rPr lang="en-US" sz="1800" i="0" dirty="0">
                <a:effectLst/>
                <a:cs typeface="Arial"/>
              </a:rPr>
              <a:t>;</a:t>
            </a:r>
            <a:r>
              <a:rPr lang="en-US" sz="1800" dirty="0">
                <a:cs typeface="Arial"/>
              </a:rPr>
              <a:t> ma</a:t>
            </a:r>
            <a:r>
              <a:rPr lang="en-US" sz="1800" i="0" dirty="0">
                <a:effectLst/>
              </a:rPr>
              <a:t>ss dispensing efforts (e.g., point of distribution for medical countermeasures)</a:t>
            </a:r>
            <a:r>
              <a:rPr lang="en-US" sz="1800" i="0" dirty="0">
                <a:effectLst/>
                <a:cs typeface="Arial"/>
              </a:rPr>
              <a:t>;</a:t>
            </a:r>
            <a:r>
              <a:rPr lang="en-US" sz="1800" dirty="0">
                <a:cs typeface="Arial"/>
              </a:rPr>
              <a:t> d</a:t>
            </a:r>
            <a:r>
              <a:rPr lang="en-US" sz="1800" i="0" dirty="0">
                <a:effectLst/>
              </a:rPr>
              <a:t>isease testing and surveillance</a:t>
            </a:r>
            <a:r>
              <a:rPr lang="en-US" sz="1800" i="0" dirty="0">
                <a:effectLst/>
                <a:cs typeface="Arial"/>
              </a:rPr>
              <a:t>;</a:t>
            </a:r>
            <a:r>
              <a:rPr lang="en-US" sz="1800" dirty="0">
                <a:cs typeface="Arial"/>
              </a:rPr>
              <a:t> c</a:t>
            </a:r>
            <a:r>
              <a:rPr lang="en-US" sz="1800" i="0" dirty="0">
                <a:effectLst/>
              </a:rPr>
              <a:t>ommunity vaccination clinics</a:t>
            </a:r>
            <a:r>
              <a:rPr lang="en-US" sz="1800" i="0" dirty="0">
                <a:effectLst/>
                <a:cs typeface="Arial"/>
              </a:rPr>
              <a:t>;</a:t>
            </a:r>
            <a:r>
              <a:rPr lang="en-US" sz="1800" dirty="0">
                <a:cs typeface="Arial"/>
              </a:rPr>
              <a:t> v</a:t>
            </a:r>
            <a:r>
              <a:rPr lang="en-US" sz="1800" i="0" dirty="0">
                <a:effectLst/>
              </a:rPr>
              <a:t>eterinary care</a:t>
            </a:r>
            <a:r>
              <a:rPr lang="en-US" sz="1800" i="0" dirty="0">
                <a:effectLst/>
                <a:cs typeface="Arial"/>
              </a:rPr>
              <a:t>; </a:t>
            </a:r>
            <a:r>
              <a:rPr lang="en-US" sz="1800" dirty="0">
                <a:cs typeface="Arial"/>
              </a:rPr>
              <a:t>p</a:t>
            </a:r>
            <a:r>
              <a:rPr lang="en-US" sz="1800" i="0" dirty="0">
                <a:effectLst/>
              </a:rPr>
              <a:t>atient movement support</a:t>
            </a:r>
            <a:endParaRPr lang="en-US" sz="1800" b="1" i="0" dirty="0">
              <a:effectLst/>
            </a:endParaRPr>
          </a:p>
          <a:p>
            <a:pPr marL="0" indent="0">
              <a:lnSpc>
                <a:spcPct val="100000"/>
              </a:lnSpc>
              <a:spcBef>
                <a:spcPts val="600"/>
              </a:spcBef>
              <a:buNone/>
            </a:pPr>
            <a:r>
              <a:rPr lang="en-US" sz="1800" b="1" dirty="0">
                <a:solidFill>
                  <a:srgbClr val="0070C0"/>
                </a:solidFill>
              </a:rPr>
              <a:t> Health, Education and Human Services (HEHS) Recovery Support Function (RSF)</a:t>
            </a:r>
            <a:endParaRPr lang="en-US" sz="1800" b="1" i="0" dirty="0">
              <a:solidFill>
                <a:srgbClr val="0070C0"/>
              </a:solidFill>
              <a:effectLst/>
              <a:cs typeface="Arial"/>
            </a:endParaRPr>
          </a:p>
          <a:p>
            <a:pPr>
              <a:lnSpc>
                <a:spcPct val="100000"/>
              </a:lnSpc>
              <a:spcBef>
                <a:spcPts val="600"/>
              </a:spcBef>
            </a:pPr>
            <a:r>
              <a:rPr lang="en-US" sz="1800" i="0" dirty="0">
                <a:effectLst/>
              </a:rPr>
              <a:t>Disaster behavioral health support</a:t>
            </a:r>
            <a:endParaRPr lang="en-US" sz="1800" i="0" dirty="0">
              <a:effectLst/>
              <a:cs typeface="Arial"/>
            </a:endParaRPr>
          </a:p>
        </p:txBody>
      </p:sp>
      <p:pic>
        <p:nvPicPr>
          <p:cNvPr id="5" name="Picture 4" descr="This object is a photo of the cover of the National Response Framework 4th edition (2019) by the U.S. Department of Homeland Security.">
            <a:extLst>
              <a:ext uri="{FF2B5EF4-FFF2-40B4-BE49-F238E27FC236}">
                <a16:creationId xmlns:a16="http://schemas.microsoft.com/office/drawing/2014/main" id="{1C18DA37-15AB-F285-061D-3E874B9B1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0439" y="1430409"/>
            <a:ext cx="3175900" cy="4084776"/>
          </a:xfrm>
          <a:prstGeom prst="rect">
            <a:avLst/>
          </a:prstGeom>
        </p:spPr>
      </p:pic>
      <p:pic>
        <p:nvPicPr>
          <p:cNvPr id="6" name="Picture 5">
            <a:extLst>
              <a:ext uri="{FF2B5EF4-FFF2-40B4-BE49-F238E27FC236}">
                <a16:creationId xmlns:a16="http://schemas.microsoft.com/office/drawing/2014/main" id="{08BBECA0-0C85-0659-2DCF-06998004E5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53" y="1856298"/>
            <a:ext cx="922315" cy="922315"/>
          </a:xfrm>
          <a:prstGeom prst="rect">
            <a:avLst/>
          </a:prstGeom>
        </p:spPr>
      </p:pic>
      <p:pic>
        <p:nvPicPr>
          <p:cNvPr id="8" name="Picture 7">
            <a:extLst>
              <a:ext uri="{FF2B5EF4-FFF2-40B4-BE49-F238E27FC236}">
                <a16:creationId xmlns:a16="http://schemas.microsoft.com/office/drawing/2014/main" id="{9528200C-F400-27C7-C825-B57B0E7A02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350" y="3505442"/>
            <a:ext cx="862125" cy="862125"/>
          </a:xfrm>
          <a:prstGeom prst="rect">
            <a:avLst/>
          </a:prstGeom>
        </p:spPr>
      </p:pic>
      <p:pic>
        <p:nvPicPr>
          <p:cNvPr id="12" name="Picture 11">
            <a:extLst>
              <a:ext uri="{FF2B5EF4-FFF2-40B4-BE49-F238E27FC236}">
                <a16:creationId xmlns:a16="http://schemas.microsoft.com/office/drawing/2014/main" id="{A2E90DED-1654-6EDC-35B5-B3F710077A07}"/>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345062" y="5289850"/>
            <a:ext cx="710699" cy="659675"/>
          </a:xfrm>
          <a:prstGeom prst="rect">
            <a:avLst/>
          </a:prstGeom>
        </p:spPr>
      </p:pic>
    </p:spTree>
    <p:extLst>
      <p:ext uri="{BB962C8B-B14F-4D97-AF65-F5344CB8AC3E}">
        <p14:creationId xmlns:p14="http://schemas.microsoft.com/office/powerpoint/2010/main" val="11712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224CE-03B9-6901-4D16-B9492D76C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3F172-479F-3A6B-1707-0BE94B768EE6}"/>
              </a:ext>
            </a:extLst>
          </p:cNvPr>
          <p:cNvSpPr>
            <a:spLocks noGrp="1"/>
          </p:cNvSpPr>
          <p:nvPr>
            <p:ph type="title"/>
          </p:nvPr>
        </p:nvSpPr>
        <p:spPr>
          <a:xfrm>
            <a:off x="-25678" y="76692"/>
            <a:ext cx="12192000" cy="960400"/>
          </a:xfrm>
        </p:spPr>
        <p:txBody>
          <a:bodyPr/>
          <a:lstStyle/>
          <a:p>
            <a:r>
              <a:rPr lang="en-US" dirty="0"/>
              <a:t>MRC Activities in CY2024 </a:t>
            </a:r>
            <a:endParaRPr lang="en-US" dirty="0">
              <a:solidFill>
                <a:srgbClr val="0070C0"/>
              </a:solidFill>
              <a:cs typeface="Arial"/>
            </a:endParaRPr>
          </a:p>
        </p:txBody>
      </p:sp>
      <p:grpSp>
        <p:nvGrpSpPr>
          <p:cNvPr id="10" name="Group 9" descr="This object contains a government building icon and the following text: $11.5 million (economic value of time donated).">
            <a:extLst>
              <a:ext uri="{FF2B5EF4-FFF2-40B4-BE49-F238E27FC236}">
                <a16:creationId xmlns:a16="http://schemas.microsoft.com/office/drawing/2014/main" id="{2CAD5468-6E4A-E277-6D7C-6BEF92781244}"/>
              </a:ext>
            </a:extLst>
          </p:cNvPr>
          <p:cNvGrpSpPr/>
          <p:nvPr/>
        </p:nvGrpSpPr>
        <p:grpSpPr>
          <a:xfrm>
            <a:off x="2314000" y="1141028"/>
            <a:ext cx="1984081" cy="1285185"/>
            <a:chOff x="6179842" y="1091576"/>
            <a:chExt cx="1984081" cy="1285185"/>
          </a:xfrm>
        </p:grpSpPr>
        <p:pic>
          <p:nvPicPr>
            <p:cNvPr id="14" name="Graphic 13" descr="Bank with solid fill">
              <a:extLst>
                <a:ext uri="{FF2B5EF4-FFF2-40B4-BE49-F238E27FC236}">
                  <a16:creationId xmlns:a16="http://schemas.microsoft.com/office/drawing/2014/main" id="{F649D15B-181A-5D61-B03F-164AD61AC2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3657" y="1091576"/>
              <a:ext cx="729643" cy="729643"/>
            </a:xfrm>
            <a:prstGeom prst="rect">
              <a:avLst/>
            </a:prstGeom>
          </p:spPr>
        </p:pic>
        <p:sp>
          <p:nvSpPr>
            <p:cNvPr id="21" name="TextBox 20">
              <a:extLst>
                <a:ext uri="{FF2B5EF4-FFF2-40B4-BE49-F238E27FC236}">
                  <a16:creationId xmlns:a16="http://schemas.microsoft.com/office/drawing/2014/main" id="{EEF3C91D-CA29-8117-E9ED-83E7DB04C51A}"/>
                </a:ext>
              </a:extLst>
            </p:cNvPr>
            <p:cNvSpPr txBox="1"/>
            <p:nvPr/>
          </p:nvSpPr>
          <p:spPr>
            <a:xfrm>
              <a:off x="6802795" y="1326792"/>
              <a:ext cx="1189365" cy="461665"/>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a:ea typeface="+mn-ea"/>
                  <a:cs typeface="+mn-cs"/>
                </a:rPr>
                <a:t>$11.5M</a:t>
              </a:r>
            </a:p>
          </p:txBody>
        </p:sp>
        <p:sp>
          <p:nvSpPr>
            <p:cNvPr id="28" name="TextBox 27">
              <a:extLst>
                <a:ext uri="{FF2B5EF4-FFF2-40B4-BE49-F238E27FC236}">
                  <a16:creationId xmlns:a16="http://schemas.microsoft.com/office/drawing/2014/main" id="{D4F74D3E-5CEA-D114-58F2-87E7064F3C0C}"/>
                </a:ext>
              </a:extLst>
            </p:cNvPr>
            <p:cNvSpPr txBox="1"/>
            <p:nvPr/>
          </p:nvSpPr>
          <p:spPr>
            <a:xfrm>
              <a:off x="6179842" y="1730430"/>
              <a:ext cx="198408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Economic Value of Time Donated</a:t>
              </a:r>
            </a:p>
          </p:txBody>
        </p:sp>
      </p:grpSp>
      <p:grpSp>
        <p:nvGrpSpPr>
          <p:cNvPr id="8" name="Group 7" descr="This object contains a clock icon and the following text: 300,000 hours.">
            <a:extLst>
              <a:ext uri="{FF2B5EF4-FFF2-40B4-BE49-F238E27FC236}">
                <a16:creationId xmlns:a16="http://schemas.microsoft.com/office/drawing/2014/main" id="{39BEC75C-FBBC-EF59-B63D-2A40B8EEA93F}"/>
              </a:ext>
            </a:extLst>
          </p:cNvPr>
          <p:cNvGrpSpPr/>
          <p:nvPr/>
        </p:nvGrpSpPr>
        <p:grpSpPr>
          <a:xfrm>
            <a:off x="5175142" y="1302081"/>
            <a:ext cx="1841716" cy="963079"/>
            <a:chOff x="7563850" y="1194710"/>
            <a:chExt cx="1841716" cy="963079"/>
          </a:xfrm>
        </p:grpSpPr>
        <p:pic>
          <p:nvPicPr>
            <p:cNvPr id="13" name="Graphic 8" descr="Alarm clock with solid fill">
              <a:extLst>
                <a:ext uri="{FF2B5EF4-FFF2-40B4-BE49-F238E27FC236}">
                  <a16:creationId xmlns:a16="http://schemas.microsoft.com/office/drawing/2014/main" id="{BA8EB85F-2C1F-15B6-F3E4-B896BC2DDF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3850" y="1194710"/>
              <a:ext cx="640080" cy="640080"/>
            </a:xfrm>
            <a:prstGeom prst="rect">
              <a:avLst/>
            </a:prstGeom>
          </p:spPr>
        </p:pic>
        <p:sp>
          <p:nvSpPr>
            <p:cNvPr id="19" name="TextBox 18">
              <a:extLst>
                <a:ext uri="{FF2B5EF4-FFF2-40B4-BE49-F238E27FC236}">
                  <a16:creationId xmlns:a16="http://schemas.microsoft.com/office/drawing/2014/main" id="{C80D93BB-B4FB-F16C-2D3A-1E513A06BB9D}"/>
                </a:ext>
              </a:extLst>
            </p:cNvPr>
            <p:cNvSpPr txBox="1"/>
            <p:nvPr/>
          </p:nvSpPr>
          <p:spPr>
            <a:xfrm>
              <a:off x="8029620" y="1788457"/>
              <a:ext cx="80021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Hours</a:t>
              </a:r>
            </a:p>
          </p:txBody>
        </p:sp>
        <p:sp>
          <p:nvSpPr>
            <p:cNvPr id="26" name="TextBox 25">
              <a:extLst>
                <a:ext uri="{FF2B5EF4-FFF2-40B4-BE49-F238E27FC236}">
                  <a16:creationId xmlns:a16="http://schemas.microsoft.com/office/drawing/2014/main" id="{CE100AE2-A7E6-66E7-4325-4A7D725DE855}"/>
                </a:ext>
              </a:extLst>
            </p:cNvPr>
            <p:cNvSpPr txBox="1"/>
            <p:nvPr/>
          </p:nvSpPr>
          <p:spPr>
            <a:xfrm>
              <a:off x="8106813" y="1290320"/>
              <a:ext cx="1298753" cy="461665"/>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a:ea typeface="+mn-ea"/>
                  <a:cs typeface="+mn-cs"/>
                </a:rPr>
                <a:t>300,000</a:t>
              </a:r>
            </a:p>
          </p:txBody>
        </p:sp>
      </p:grpSp>
      <p:grpSp>
        <p:nvGrpSpPr>
          <p:cNvPr id="9" name="Group 8" descr="This object contains an icon with hands creating a star and the following text: 19,000 activities.">
            <a:extLst>
              <a:ext uri="{FF2B5EF4-FFF2-40B4-BE49-F238E27FC236}">
                <a16:creationId xmlns:a16="http://schemas.microsoft.com/office/drawing/2014/main" id="{C705D48C-FBA0-5187-25DB-216EE7AE06A1}"/>
              </a:ext>
            </a:extLst>
          </p:cNvPr>
          <p:cNvGrpSpPr/>
          <p:nvPr/>
        </p:nvGrpSpPr>
        <p:grpSpPr>
          <a:xfrm>
            <a:off x="7893920" y="1285419"/>
            <a:ext cx="1714650" cy="996402"/>
            <a:chOff x="10365881" y="1191573"/>
            <a:chExt cx="1714650" cy="996402"/>
          </a:xfrm>
        </p:grpSpPr>
        <p:pic>
          <p:nvPicPr>
            <p:cNvPr id="11" name="Graphic 2" descr="Cheers with solid fill">
              <a:extLst>
                <a:ext uri="{FF2B5EF4-FFF2-40B4-BE49-F238E27FC236}">
                  <a16:creationId xmlns:a16="http://schemas.microsoft.com/office/drawing/2014/main" id="{ABCDF06B-D553-691C-7C6E-E441674DC4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65881" y="1191573"/>
              <a:ext cx="640080" cy="640080"/>
            </a:xfrm>
            <a:prstGeom prst="rect">
              <a:avLst/>
            </a:prstGeom>
          </p:spPr>
        </p:pic>
        <p:sp>
          <p:nvSpPr>
            <p:cNvPr id="20" name="TextBox 19">
              <a:extLst>
                <a:ext uri="{FF2B5EF4-FFF2-40B4-BE49-F238E27FC236}">
                  <a16:creationId xmlns:a16="http://schemas.microsoft.com/office/drawing/2014/main" id="{F99F1987-E4CA-265E-43C4-AC4F0AA852F4}"/>
                </a:ext>
              </a:extLst>
            </p:cNvPr>
            <p:cNvSpPr txBox="1"/>
            <p:nvPr/>
          </p:nvSpPr>
          <p:spPr>
            <a:xfrm>
              <a:off x="10656329" y="1818643"/>
              <a:ext cx="109517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Activities</a:t>
              </a:r>
            </a:p>
          </p:txBody>
        </p:sp>
        <p:sp>
          <p:nvSpPr>
            <p:cNvPr id="27" name="TextBox 26">
              <a:extLst>
                <a:ext uri="{FF2B5EF4-FFF2-40B4-BE49-F238E27FC236}">
                  <a16:creationId xmlns:a16="http://schemas.microsoft.com/office/drawing/2014/main" id="{B999D9C5-3468-E29D-5489-227362F9C606}"/>
                </a:ext>
              </a:extLst>
            </p:cNvPr>
            <p:cNvSpPr txBox="1"/>
            <p:nvPr/>
          </p:nvSpPr>
          <p:spPr>
            <a:xfrm>
              <a:off x="10868340" y="1273397"/>
              <a:ext cx="1212191" cy="461665"/>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B050"/>
                  </a:solidFill>
                  <a:effectLst/>
                  <a:uLnTx/>
                  <a:uFillTx/>
                  <a:latin typeface="Arial"/>
                  <a:ea typeface="+mn-ea"/>
                  <a:cs typeface="+mn-cs"/>
                </a:rPr>
                <a:t> 19,000</a:t>
              </a:r>
            </a:p>
          </p:txBody>
        </p:sp>
      </p:grpSp>
      <p:sp>
        <p:nvSpPr>
          <p:cNvPr id="31" name="TextBox 30">
            <a:extLst>
              <a:ext uri="{FF2B5EF4-FFF2-40B4-BE49-F238E27FC236}">
                <a16:creationId xmlns:a16="http://schemas.microsoft.com/office/drawing/2014/main" id="{A9CD61F7-8501-7014-9AD6-57EA59A35C8D}"/>
              </a:ext>
            </a:extLst>
          </p:cNvPr>
          <p:cNvSpPr txBox="1"/>
          <p:nvPr/>
        </p:nvSpPr>
        <p:spPr>
          <a:xfrm>
            <a:off x="330416" y="2437428"/>
            <a:ext cx="11200617" cy="3458383"/>
          </a:xfrm>
          <a:prstGeom prst="rect">
            <a:avLst/>
          </a:prstGeom>
          <a:noFill/>
        </p:spPr>
        <p:txBody>
          <a:bodyPr wrap="square" lIns="91440" tIns="45720" rIns="91440" bIns="45720" anchor="t">
            <a:spAutoFit/>
          </a:bodyPr>
          <a:lstStyle/>
          <a:p>
            <a:pPr marL="228600" marR="0" lvl="0" indent="-2286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Arial"/>
                <a:ea typeface="+mn-ea"/>
                <a:cs typeface="+mn-cs"/>
              </a:rPr>
              <a:t>Approximately 10,000 volunteers in 350 units across 45 states &amp; territories specifically engaged their local student population, including through partnership with Health Occupations Students of America (HOSA) – Future Health Professionals </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Arial"/>
                <a:ea typeface="+mn-ea"/>
                <a:cs typeface="+mn-cs"/>
              </a:rPr>
              <a:t>MRC Volunteers in 40 </a:t>
            </a:r>
            <a:r>
              <a:rPr kumimoji="0" lang="en-US" sz="1900" b="0" i="0" u="none" strike="noStrike" kern="1200" cap="none" spc="0" normalizeH="0" baseline="0" noProof="0" dirty="0">
                <a:ln>
                  <a:noFill/>
                </a:ln>
                <a:solidFill>
                  <a:srgbClr val="000000"/>
                </a:solidFill>
                <a:effectLst/>
                <a:uLnTx/>
                <a:uFillTx/>
                <a:latin typeface="Arial"/>
                <a:ea typeface="+mn-lt"/>
                <a:cs typeface="Arial"/>
              </a:rPr>
              <a:t>states</a:t>
            </a:r>
            <a:r>
              <a:rPr kumimoji="0" lang="en-US" sz="1900" b="0" i="0" u="none" strike="noStrike" kern="1200" cap="none" spc="0" normalizeH="0" baseline="0" noProof="0" dirty="0">
                <a:ln>
                  <a:noFill/>
                </a:ln>
                <a:solidFill>
                  <a:srgbClr val="000000"/>
                </a:solidFill>
                <a:effectLst/>
                <a:uLnTx/>
                <a:uFillTx/>
                <a:latin typeface="Arial"/>
                <a:ea typeface="+mn-ea"/>
                <a:cs typeface="+mn-cs"/>
              </a:rPr>
              <a:t> responded to 383 community-level emergencies*:</a:t>
            </a:r>
          </a:p>
          <a:p>
            <a:pPr marL="685800" lvl="4" indent="-285750">
              <a:lnSpc>
                <a:spcPct val="90000"/>
              </a:lnSpc>
              <a:spcBef>
                <a:spcPts val="1000"/>
              </a:spcBef>
              <a:buClrTx/>
              <a:buFont typeface="Wingdings" panose="05000000000000000000" pitchFamily="2" charset="2"/>
              <a:buChar char="Ø"/>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Common Causes</a:t>
            </a:r>
            <a:r>
              <a:rPr lang="en-US" sz="1800" i="1" kern="1200" dirty="0">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Extreme Weather, Cold, Heat</a:t>
            </a:r>
            <a:r>
              <a:rPr lang="en-US" sz="1800" kern="1200" dirty="0">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Wildfires &amp; Building Fires</a:t>
            </a:r>
            <a:endParaRPr lang="en-US" sz="1800" kern="1200" dirty="0">
              <a:ea typeface="+mn-ea"/>
              <a:cs typeface="+mn-cs"/>
            </a:endParaRPr>
          </a:p>
          <a:p>
            <a:pPr marL="685800" lvl="3" indent="-285750">
              <a:lnSpc>
                <a:spcPct val="90000"/>
              </a:lnSpc>
              <a:spcBef>
                <a:spcPts val="1000"/>
              </a:spcBef>
              <a:buClrTx/>
              <a:buFont typeface="Wingdings" panose="05000000000000000000" pitchFamily="2" charset="2"/>
              <a:buChar char="Ø"/>
              <a:defRPr/>
            </a:pPr>
            <a:r>
              <a:rPr lang="en-US" sz="1800" i="1" kern="1200" dirty="0"/>
              <a:t>Common Services: </a:t>
            </a:r>
            <a:r>
              <a:rPr lang="en-US" sz="1800" kern="1200" dirty="0"/>
              <a:t>Sheltering, Behavioral Health, and Medical; Emergency Operations Center &amp; Call Center Support</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228600" marR="0" lvl="0" indent="-2286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Arial"/>
                <a:ea typeface="+mn-ea"/>
                <a:cs typeface="+mn-cs"/>
              </a:rPr>
              <a:t>200</a:t>
            </a:r>
            <a:r>
              <a:rPr kumimoji="0" lang="en-US" sz="1900" b="0" i="0" u="none" strike="noStrike" kern="1200" cap="none" spc="0" normalizeH="0" baseline="0" noProof="0" dirty="0">
                <a:ln>
                  <a:noFill/>
                </a:ln>
                <a:solidFill>
                  <a:srgbClr val="0070C0"/>
                </a:solidFill>
                <a:effectLst/>
                <a:uLnTx/>
                <a:uFillTx/>
                <a:latin typeface="Arial"/>
                <a:ea typeface="+mn-ea"/>
                <a:cs typeface="+mn-cs"/>
              </a:rPr>
              <a:t> </a:t>
            </a:r>
            <a:r>
              <a:rPr kumimoji="0" lang="en-US" sz="1900" b="0" i="0" u="none" strike="noStrike" kern="1200" cap="none" spc="0" normalizeH="0" baseline="0" noProof="0" dirty="0">
                <a:ln>
                  <a:noFill/>
                </a:ln>
                <a:solidFill>
                  <a:srgbClr val="000000"/>
                </a:solidFill>
                <a:effectLst/>
                <a:uLnTx/>
                <a:uFillTx/>
                <a:latin typeface="Arial"/>
                <a:ea typeface="+mn-ea"/>
                <a:cs typeface="+mn-cs"/>
              </a:rPr>
              <a:t>MRC Units in 43 states engaged in activities that aimed to prevent opioid abuse, enhance community education and training around the risk of opioids, and reduce the number of opioid-related deaths.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Arial"/>
                <a:ea typeface="+mn-ea"/>
                <a:cs typeface="+mn-cs"/>
              </a:rPr>
              <a:t>MRC activities are dedicated to prevention, mitigation, preparedness, and recovery.</a:t>
            </a:r>
            <a:endParaRPr kumimoji="0" lang="en-US" sz="1900" b="0" i="0" u="none" strike="noStrike" kern="1200" cap="none" spc="0" normalizeH="0" baseline="0" noProof="0" dirty="0">
              <a:ln>
                <a:noFill/>
              </a:ln>
              <a:solidFill>
                <a:srgbClr val="000000"/>
              </a:solidFill>
              <a:effectLst/>
              <a:uLnTx/>
              <a:uFillTx/>
              <a:latin typeface="Arial"/>
              <a:ea typeface="+mn-ea"/>
              <a:cs typeface="Arial"/>
            </a:endParaRPr>
          </a:p>
        </p:txBody>
      </p:sp>
      <p:sp>
        <p:nvSpPr>
          <p:cNvPr id="3" name="TextBox 2">
            <a:extLst>
              <a:ext uri="{FF2B5EF4-FFF2-40B4-BE49-F238E27FC236}">
                <a16:creationId xmlns:a16="http://schemas.microsoft.com/office/drawing/2014/main" id="{695BF0DC-4D56-4D5B-1B0C-88491B242169}"/>
              </a:ext>
            </a:extLst>
          </p:cNvPr>
          <p:cNvSpPr txBox="1"/>
          <p:nvPr/>
        </p:nvSpPr>
        <p:spPr>
          <a:xfrm>
            <a:off x="7345680" y="5827552"/>
            <a:ext cx="57027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*not a national public health emergency (PHE)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Data as of March 2025</a:t>
            </a:r>
          </a:p>
        </p:txBody>
      </p:sp>
    </p:spTree>
    <p:extLst>
      <p:ext uri="{BB962C8B-B14F-4D97-AF65-F5344CB8AC3E}">
        <p14:creationId xmlns:p14="http://schemas.microsoft.com/office/powerpoint/2010/main" val="22706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CC968-1CE0-BCAF-16F5-262FA0BB07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7CD83-4C25-D991-A1E9-3FD447BCFEE5}"/>
              </a:ext>
            </a:extLst>
          </p:cNvPr>
          <p:cNvSpPr>
            <a:spLocks noGrp="1"/>
          </p:cNvSpPr>
          <p:nvPr>
            <p:ph type="title"/>
          </p:nvPr>
        </p:nvSpPr>
        <p:spPr/>
        <p:txBody>
          <a:bodyPr>
            <a:noAutofit/>
          </a:bodyPr>
          <a:lstStyle/>
          <a:p>
            <a:r>
              <a:rPr lang="en-US" dirty="0">
                <a:cs typeface="Arial"/>
              </a:rPr>
              <a:t>MRC in Action: 2025 Emergency Responses</a:t>
            </a:r>
          </a:p>
        </p:txBody>
      </p:sp>
      <p:pic>
        <p:nvPicPr>
          <p:cNvPr id="7" name="Graphic 6" descr="Snowflake with solid fill">
            <a:extLst>
              <a:ext uri="{FF2B5EF4-FFF2-40B4-BE49-F238E27FC236}">
                <a16:creationId xmlns:a16="http://schemas.microsoft.com/office/drawing/2014/main" id="{394B821A-5C87-6F49-CDB5-C97BBFF7AA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43" y="1256796"/>
            <a:ext cx="914400" cy="914400"/>
          </a:xfrm>
          <a:prstGeom prst="rect">
            <a:avLst/>
          </a:prstGeom>
        </p:spPr>
      </p:pic>
      <p:sp>
        <p:nvSpPr>
          <p:cNvPr id="3" name="Content Placeholder 2">
            <a:extLst>
              <a:ext uri="{FF2B5EF4-FFF2-40B4-BE49-F238E27FC236}">
                <a16:creationId xmlns:a16="http://schemas.microsoft.com/office/drawing/2014/main" id="{AA7CA0A9-F761-1905-263E-DCFA8D6FCA29}"/>
              </a:ext>
            </a:extLst>
          </p:cNvPr>
          <p:cNvSpPr>
            <a:spLocks noGrp="1"/>
          </p:cNvSpPr>
          <p:nvPr>
            <p:ph idx="1"/>
          </p:nvPr>
        </p:nvSpPr>
        <p:spPr>
          <a:xfrm>
            <a:off x="1005218" y="1382332"/>
            <a:ext cx="4898721" cy="2155196"/>
          </a:xfrm>
        </p:spPr>
        <p:txBody>
          <a:bodyPr vert="horz" lIns="91440" tIns="45720" rIns="91440" bIns="45720" rtlCol="0" anchor="t">
            <a:noAutofit/>
          </a:bodyPr>
          <a:lstStyle/>
          <a:p>
            <a:pPr marL="0" indent="0">
              <a:spcBef>
                <a:spcPts val="1200"/>
              </a:spcBef>
              <a:spcAft>
                <a:spcPts val="3600"/>
              </a:spcAft>
              <a:buNone/>
            </a:pPr>
            <a:r>
              <a:rPr lang="en-US" sz="1800" b="1" dirty="0">
                <a:cs typeface="Arial"/>
              </a:rPr>
              <a:t>Several MRC units (nationwide):</a:t>
            </a:r>
            <a:r>
              <a:rPr lang="en-US" sz="1800" dirty="0">
                <a:cs typeface="Arial"/>
              </a:rPr>
              <a:t> </a:t>
            </a:r>
            <a:r>
              <a:rPr lang="en-US" sz="1800" dirty="0">
                <a:ea typeface="+mn-lt"/>
                <a:cs typeface="+mn-lt"/>
              </a:rPr>
              <a:t>In response to severe winter weather, MRC units in Indiana, Kentucky, Missouri, New Hampshire, New Jersey, New Mexico, New York, Ohio, Tennessee, Vermont, and Virginia supported warming centers and overnight shelters, as well as provided other supportive services to affected community members. </a:t>
            </a:r>
          </a:p>
        </p:txBody>
      </p:sp>
      <p:pic>
        <p:nvPicPr>
          <p:cNvPr id="18" name="Graphic 17" descr="Wave with solid fill">
            <a:extLst>
              <a:ext uri="{FF2B5EF4-FFF2-40B4-BE49-F238E27FC236}">
                <a16:creationId xmlns:a16="http://schemas.microsoft.com/office/drawing/2014/main" id="{AB3EFC61-95AA-DD3D-65C6-45144D038E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437" y="4206584"/>
            <a:ext cx="773482" cy="773482"/>
          </a:xfrm>
          <a:prstGeom prst="rect">
            <a:avLst/>
          </a:prstGeom>
        </p:spPr>
      </p:pic>
      <p:sp>
        <p:nvSpPr>
          <p:cNvPr id="12" name="TextBox 11">
            <a:extLst>
              <a:ext uri="{FF2B5EF4-FFF2-40B4-BE49-F238E27FC236}">
                <a16:creationId xmlns:a16="http://schemas.microsoft.com/office/drawing/2014/main" id="{36DDA78A-B4C3-CAED-FFDA-FEDA8A613D83}"/>
              </a:ext>
            </a:extLst>
          </p:cNvPr>
          <p:cNvSpPr txBox="1"/>
          <p:nvPr/>
        </p:nvSpPr>
        <p:spPr>
          <a:xfrm>
            <a:off x="916203" y="4201386"/>
            <a:ext cx="477491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lt"/>
                <a:cs typeface="Arial"/>
              </a:rPr>
              <a:t>Southwest Virginia MRC (VA): </a:t>
            </a:r>
            <a:r>
              <a:rPr kumimoji="0" lang="en-US" sz="1800" b="0" i="0" u="none" strike="noStrike" kern="1200" cap="none" spc="0" normalizeH="0" baseline="0" noProof="0" dirty="0">
                <a:ln>
                  <a:noFill/>
                </a:ln>
                <a:solidFill>
                  <a:srgbClr val="000000"/>
                </a:solidFill>
                <a:effectLst/>
                <a:uLnTx/>
                <a:uFillTx/>
                <a:latin typeface="Arial"/>
                <a:ea typeface="+mn-lt"/>
                <a:cs typeface="Arial"/>
              </a:rPr>
              <a:t>In response to Feb. 2025 flooding, MRC volunteers provided medical support to temporary shelter residents.</a:t>
            </a:r>
          </a:p>
        </p:txBody>
      </p:sp>
      <p:pic>
        <p:nvPicPr>
          <p:cNvPr id="10" name="Graphic 9" descr="Sun with solid fill">
            <a:extLst>
              <a:ext uri="{FF2B5EF4-FFF2-40B4-BE49-F238E27FC236}">
                <a16:creationId xmlns:a16="http://schemas.microsoft.com/office/drawing/2014/main" id="{00313FF8-56CB-ADC6-0180-CE31C856A3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61453" y="1191133"/>
            <a:ext cx="914400" cy="914400"/>
          </a:xfrm>
          <a:prstGeom prst="rect">
            <a:avLst/>
          </a:prstGeom>
        </p:spPr>
      </p:pic>
      <p:sp>
        <p:nvSpPr>
          <p:cNvPr id="4" name="Content Placeholder 2">
            <a:extLst>
              <a:ext uri="{FF2B5EF4-FFF2-40B4-BE49-F238E27FC236}">
                <a16:creationId xmlns:a16="http://schemas.microsoft.com/office/drawing/2014/main" id="{2A609B79-EBFE-56EF-6132-6C91D32BF97C}"/>
              </a:ext>
            </a:extLst>
          </p:cNvPr>
          <p:cNvSpPr txBox="1">
            <a:spLocks/>
          </p:cNvSpPr>
          <p:nvPr/>
        </p:nvSpPr>
        <p:spPr>
          <a:xfrm>
            <a:off x="6818076" y="1373834"/>
            <a:ext cx="5084002" cy="23473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3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lt"/>
                <a:cs typeface="Arial"/>
              </a:rPr>
              <a:t>Several MRC units (nationwide): </a:t>
            </a:r>
            <a:r>
              <a:rPr kumimoji="0" lang="en-US" sz="1800" b="0" i="0" u="none" strike="noStrike" kern="1200" cap="none" spc="0" normalizeH="0" baseline="0" noProof="0" dirty="0">
                <a:ln>
                  <a:noFill/>
                </a:ln>
                <a:solidFill>
                  <a:srgbClr val="000000"/>
                </a:solidFill>
                <a:effectLst/>
                <a:uLnTx/>
                <a:uFillTx/>
                <a:latin typeface="Arial"/>
                <a:ea typeface="+mn-lt"/>
                <a:cs typeface="Arial"/>
              </a:rPr>
              <a:t>In response to extreme heat experienced across the U.S., MRC units in New Jersey, New York, Vermont, Maryland, Massachusetts, Missouri, Oregon, Virginia, Texas, and Washington supported heat relief efforts by handing out cooling kits, setting up cooling centers, and treating heat-related illnesses at various outdoor events.</a:t>
            </a:r>
          </a:p>
        </p:txBody>
      </p:sp>
      <p:pic>
        <p:nvPicPr>
          <p:cNvPr id="8" name="Graphic 7" descr="Tornado with solid fill">
            <a:extLst>
              <a:ext uri="{FF2B5EF4-FFF2-40B4-BE49-F238E27FC236}">
                <a16:creationId xmlns:a16="http://schemas.microsoft.com/office/drawing/2014/main" id="{A5546377-B617-BB12-5F9B-263961C284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70162" y="3871882"/>
            <a:ext cx="914400" cy="914400"/>
          </a:xfrm>
          <a:prstGeom prst="rect">
            <a:avLst/>
          </a:prstGeom>
        </p:spPr>
      </p:pic>
      <p:sp>
        <p:nvSpPr>
          <p:cNvPr id="16" name="Content Placeholder 2">
            <a:extLst>
              <a:ext uri="{FF2B5EF4-FFF2-40B4-BE49-F238E27FC236}">
                <a16:creationId xmlns:a16="http://schemas.microsoft.com/office/drawing/2014/main" id="{4C4031CC-2381-5EDD-6D24-D867AEC5BDBB}"/>
              </a:ext>
            </a:extLst>
          </p:cNvPr>
          <p:cNvSpPr txBox="1">
            <a:spLocks/>
          </p:cNvSpPr>
          <p:nvPr/>
        </p:nvSpPr>
        <p:spPr>
          <a:xfrm>
            <a:off x="6828250" y="3995998"/>
            <a:ext cx="5084002" cy="19681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3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lt"/>
                <a:cs typeface="Arial"/>
              </a:rPr>
              <a:t>St. Louis City MRC, Cape Girardeau County MRC, Cooper County MRC, Mid Rivers MRC (MO):</a:t>
            </a:r>
            <a:r>
              <a:rPr kumimoji="0" lang="en-US" sz="1800" b="0" i="0" u="none" strike="noStrike" kern="1200" cap="none" spc="0" normalizeH="0" baseline="0" noProof="0" dirty="0">
                <a:ln>
                  <a:noFill/>
                </a:ln>
                <a:solidFill>
                  <a:srgbClr val="000000"/>
                </a:solidFill>
                <a:effectLst/>
                <a:uLnTx/>
                <a:uFillTx/>
                <a:latin typeface="Arial"/>
                <a:ea typeface="+mn-lt"/>
                <a:cs typeface="Arial"/>
              </a:rPr>
              <a:t> Following a series of deadly tornadoes in Missouri, several MRC units supported response efforts by clearing debris, operating a point-of-distribution (POD) for tetanus vaccinations, providing administrative support, and staffing a Multi-Agency Resource Center (MARC).</a:t>
            </a:r>
          </a:p>
        </p:txBody>
      </p:sp>
    </p:spTree>
    <p:extLst>
      <p:ext uri="{BB962C8B-B14F-4D97-AF65-F5344CB8AC3E}">
        <p14:creationId xmlns:p14="http://schemas.microsoft.com/office/powerpoint/2010/main" val="2423272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2860-7A3A-3363-E3D5-33B431BB2FB2}"/>
              </a:ext>
            </a:extLst>
          </p:cNvPr>
          <p:cNvSpPr>
            <a:spLocks noGrp="1"/>
          </p:cNvSpPr>
          <p:nvPr>
            <p:ph type="title"/>
          </p:nvPr>
        </p:nvSpPr>
        <p:spPr>
          <a:xfrm>
            <a:off x="0" y="200736"/>
            <a:ext cx="12192000" cy="9604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800" b="1" dirty="0">
                <a:solidFill>
                  <a:schemeClr val="tx2"/>
                </a:solidFill>
                <a:latin typeface="+mn-lt"/>
                <a:ea typeface="+mj-ea"/>
                <a:cs typeface="+mj-cs"/>
              </a:rPr>
              <a:t>MRC &amp; Red Cross Partnership History</a:t>
            </a:r>
          </a:p>
        </p:txBody>
      </p:sp>
      <p:graphicFrame>
        <p:nvGraphicFramePr>
          <p:cNvPr id="4" name="Diagram 3" descr="This object depicts a timeline with the following information: April 2009 - Joint Memo signed between the American Red Cross (ARC) and the Medical Reserve Corps; May 2017 - Letter of Agreement with an MRC/ARC Partnership Implementation Plan; Fall 2024 - National Memorandum of Agreement (MOA),  including template for ARC Region – Local MRC Unit agreement, and streamlined processes to support local and large-scale disaster relief operations.">
            <a:extLst>
              <a:ext uri="{FF2B5EF4-FFF2-40B4-BE49-F238E27FC236}">
                <a16:creationId xmlns:a16="http://schemas.microsoft.com/office/drawing/2014/main" id="{DED9A912-56A4-9ABD-F7AA-5D7D8119A02A}"/>
              </a:ext>
            </a:extLst>
          </p:cNvPr>
          <p:cNvGraphicFramePr/>
          <p:nvPr>
            <p:extLst>
              <p:ext uri="{D42A27DB-BD31-4B8C-83A1-F6EECF244321}">
                <p14:modId xmlns:p14="http://schemas.microsoft.com/office/powerpoint/2010/main" val="3137269194"/>
              </p:ext>
            </p:extLst>
          </p:nvPr>
        </p:nvGraphicFramePr>
        <p:xfrm>
          <a:off x="632086" y="1507855"/>
          <a:ext cx="10927828"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merican Red Cross logo">
            <a:extLst>
              <a:ext uri="{FF2B5EF4-FFF2-40B4-BE49-F238E27FC236}">
                <a16:creationId xmlns:a16="http://schemas.microsoft.com/office/drawing/2014/main" id="{BBF08654-24AF-502C-D79C-7B5949D6F906}"/>
              </a:ext>
            </a:extLst>
          </p:cNvPr>
          <p:cNvPicPr>
            <a:picLocks/>
          </p:cNvPicPr>
          <p:nvPr/>
        </p:nvPicPr>
        <p:blipFill>
          <a:blip r:embed="rId8" cstate="email">
            <a:extLst>
              <a:ext uri="{28A0092B-C50C-407E-A947-70E740481C1C}">
                <a14:useLocalDpi xmlns:a14="http://schemas.microsoft.com/office/drawing/2010/main"/>
              </a:ext>
            </a:extLst>
          </a:blip>
          <a:srcRect/>
          <a:stretch>
            <a:fillRect/>
          </a:stretch>
        </p:blipFill>
        <p:spPr bwMode="auto">
          <a:xfrm>
            <a:off x="7604580" y="5173018"/>
            <a:ext cx="2646680" cy="1134533"/>
          </a:xfrm>
          <a:prstGeom prst="rect">
            <a:avLst/>
          </a:prstGeom>
          <a:noFill/>
          <a:ln>
            <a:noFill/>
          </a:ln>
        </p:spPr>
      </p:pic>
      <p:pic>
        <p:nvPicPr>
          <p:cNvPr id="3" name="Picture 2" descr="MRC logo">
            <a:extLst>
              <a:ext uri="{FF2B5EF4-FFF2-40B4-BE49-F238E27FC236}">
                <a16:creationId xmlns:a16="http://schemas.microsoft.com/office/drawing/2014/main" id="{E821ABD0-66E0-D707-FFF8-BF41A02B68C4}"/>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413598" y="5223827"/>
            <a:ext cx="1200428" cy="780279"/>
          </a:xfrm>
          <a:prstGeom prst="rect">
            <a:avLst/>
          </a:prstGeom>
          <a:noFill/>
          <a:ln>
            <a:noFill/>
          </a:ln>
        </p:spPr>
      </p:pic>
    </p:spTree>
    <p:extLst>
      <p:ext uri="{BB962C8B-B14F-4D97-AF65-F5344CB8AC3E}">
        <p14:creationId xmlns:p14="http://schemas.microsoft.com/office/powerpoint/2010/main" val="45081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B5AC-F0B0-FC70-3F19-88EA06187362}"/>
              </a:ext>
            </a:extLst>
          </p:cNvPr>
          <p:cNvSpPr>
            <a:spLocks noGrp="1"/>
          </p:cNvSpPr>
          <p:nvPr>
            <p:ph type="title"/>
          </p:nvPr>
        </p:nvSpPr>
        <p:spPr/>
        <p:txBody>
          <a:bodyPr/>
          <a:lstStyle/>
          <a:p>
            <a:r>
              <a:rPr lang="en-US" dirty="0"/>
              <a:t>Contact Information</a:t>
            </a:r>
          </a:p>
        </p:txBody>
      </p:sp>
      <p:sp>
        <p:nvSpPr>
          <p:cNvPr id="6" name="TextBox 5">
            <a:extLst>
              <a:ext uri="{FF2B5EF4-FFF2-40B4-BE49-F238E27FC236}">
                <a16:creationId xmlns:a16="http://schemas.microsoft.com/office/drawing/2014/main" id="{B6EB4ED4-AD1C-3EB7-F192-F15E6D6E4EAD}"/>
              </a:ext>
            </a:extLst>
          </p:cNvPr>
          <p:cNvSpPr txBox="1"/>
          <p:nvPr/>
        </p:nvSpPr>
        <p:spPr>
          <a:xfrm>
            <a:off x="764721" y="1447393"/>
            <a:ext cx="10662558"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Would you be interested in supporting your local MRC unit with your specialized expertise, or do you know someone who might? </a:t>
            </a:r>
          </a:p>
        </p:txBody>
      </p:sp>
      <p:sp>
        <p:nvSpPr>
          <p:cNvPr id="3" name="Content Placeholder 2">
            <a:extLst>
              <a:ext uri="{FF2B5EF4-FFF2-40B4-BE49-F238E27FC236}">
                <a16:creationId xmlns:a16="http://schemas.microsoft.com/office/drawing/2014/main" id="{442CFCB7-CBEB-1520-7A70-7440873CE5C0}"/>
              </a:ext>
            </a:extLst>
          </p:cNvPr>
          <p:cNvSpPr>
            <a:spLocks noGrp="1"/>
          </p:cNvSpPr>
          <p:nvPr>
            <p:ph idx="1"/>
          </p:nvPr>
        </p:nvSpPr>
        <p:spPr>
          <a:xfrm>
            <a:off x="609600" y="2596314"/>
            <a:ext cx="10972800" cy="2167963"/>
          </a:xfrm>
        </p:spPr>
        <p:txBody>
          <a:bodyPr>
            <a:normAutofit/>
          </a:bodyPr>
          <a:lstStyle/>
          <a:p>
            <a:pPr marL="0" indent="0" algn="ctr">
              <a:buNone/>
            </a:pPr>
            <a:r>
              <a:rPr lang="en-US" b="1" dirty="0"/>
              <a:t>Contact Us! </a:t>
            </a:r>
          </a:p>
          <a:p>
            <a:pPr marL="0" indent="0" algn="ctr">
              <a:buNone/>
            </a:pPr>
            <a:r>
              <a:rPr lang="en-US" b="1" dirty="0"/>
              <a:t>MRC Email: </a:t>
            </a:r>
            <a:r>
              <a:rPr lang="en-US" dirty="0">
                <a:hlinkClick r:id="rId2"/>
              </a:rPr>
              <a:t>MRCcontact@hhs.gov</a:t>
            </a:r>
            <a:r>
              <a:rPr lang="en-US" dirty="0"/>
              <a:t> | </a:t>
            </a:r>
            <a:r>
              <a:rPr lang="en-US" b="1" dirty="0"/>
              <a:t>Website: </a:t>
            </a:r>
            <a:r>
              <a:rPr lang="en-US" dirty="0">
                <a:solidFill>
                  <a:schemeClr val="tx1"/>
                </a:solidFill>
                <a:hlinkClick r:id="rId3"/>
              </a:rPr>
              <a:t>https://aspr.hhs.gov/MRC</a:t>
            </a:r>
            <a:r>
              <a:rPr lang="en-US" dirty="0">
                <a:solidFill>
                  <a:schemeClr val="tx1"/>
                </a:solidFill>
              </a:rPr>
              <a:t> </a:t>
            </a:r>
          </a:p>
          <a:p>
            <a:pPr marL="0" indent="0">
              <a:buNone/>
            </a:pPr>
            <a:endParaRPr lang="en-US" b="1" dirty="0">
              <a:solidFill>
                <a:schemeClr val="tx1"/>
              </a:solidFill>
            </a:endParaRPr>
          </a:p>
          <a:p>
            <a:pPr marL="457200" lvl="1" indent="0">
              <a:buNone/>
            </a:pPr>
            <a:endParaRPr lang="en-US" dirty="0"/>
          </a:p>
          <a:p>
            <a:pPr marL="609585" indent="-609585">
              <a:buFont typeface="+mj-lt"/>
              <a:buAutoNum type="arabicPeriod"/>
            </a:pPr>
            <a:endParaRPr lang="en-US" dirty="0"/>
          </a:p>
          <a:p>
            <a:pPr lvl="1" algn="ctr"/>
            <a:endParaRPr lang="en-US" dirty="0"/>
          </a:p>
        </p:txBody>
      </p:sp>
      <p:pic>
        <p:nvPicPr>
          <p:cNvPr id="4" name="Picture 3" descr="MRC logo">
            <a:extLst>
              <a:ext uri="{FF2B5EF4-FFF2-40B4-BE49-F238E27FC236}">
                <a16:creationId xmlns:a16="http://schemas.microsoft.com/office/drawing/2014/main" id="{0C554ADA-53E3-AE12-B688-CC327E099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6497" y="4362723"/>
            <a:ext cx="2205903" cy="1443717"/>
          </a:xfrm>
          <a:prstGeom prst="rect">
            <a:avLst/>
          </a:prstGeom>
        </p:spPr>
      </p:pic>
    </p:spTree>
    <p:extLst>
      <p:ext uri="{BB962C8B-B14F-4D97-AF65-F5344CB8AC3E}">
        <p14:creationId xmlns:p14="http://schemas.microsoft.com/office/powerpoint/2010/main" val="244769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1C0B-685C-7C7D-DA23-7B3E3294FE61}"/>
              </a:ext>
            </a:extLst>
          </p:cNvPr>
          <p:cNvSpPr>
            <a:spLocks noGrp="1"/>
          </p:cNvSpPr>
          <p:nvPr>
            <p:ph type="title"/>
          </p:nvPr>
        </p:nvSpPr>
        <p:spPr/>
        <p:txBody>
          <a:bodyPr/>
          <a:lstStyle/>
          <a:p>
            <a:r>
              <a:rPr lang="en-US" dirty="0"/>
              <a:t>New Partnership: OMRC and ASPR TRACIE</a:t>
            </a:r>
          </a:p>
        </p:txBody>
      </p:sp>
      <p:sp>
        <p:nvSpPr>
          <p:cNvPr id="3" name="Content Placeholder 2">
            <a:extLst>
              <a:ext uri="{FF2B5EF4-FFF2-40B4-BE49-F238E27FC236}">
                <a16:creationId xmlns:a16="http://schemas.microsoft.com/office/drawing/2014/main" id="{3EEC21BA-6A91-CDA1-12CB-7EA853A8E1DC}"/>
              </a:ext>
            </a:extLst>
          </p:cNvPr>
          <p:cNvSpPr>
            <a:spLocks noGrp="1"/>
          </p:cNvSpPr>
          <p:nvPr>
            <p:ph idx="1"/>
          </p:nvPr>
        </p:nvSpPr>
        <p:spPr/>
        <p:txBody>
          <a:bodyPr/>
          <a:lstStyle/>
          <a:p>
            <a:pPr marL="0" indent="0">
              <a:lnSpc>
                <a:spcPct val="107000"/>
              </a:lnSpc>
              <a:spcBef>
                <a:spcPts val="0"/>
              </a:spcBef>
              <a:buNone/>
            </a:pPr>
            <a:r>
              <a:rPr lang="en-US" kern="100" dirty="0"/>
              <a:t>After 10 years of collaboration, the Office of Medical Reserve Corps (OMRC) and ASPR’s TRACIE are formalizing their partnership to integrate stakeholders and ensure MRC units and volunteers can quickly access planning, operational, and educational  resources. Over the next year, MRC stakeholders can expect:</a:t>
            </a:r>
          </a:p>
          <a:p>
            <a:pPr marL="0" marR="0" lvl="0" indent="0">
              <a:lnSpc>
                <a:spcPct val="107000"/>
              </a:lnSpc>
              <a:spcBef>
                <a:spcPts val="0"/>
              </a:spcBef>
              <a:spcAft>
                <a:spcPts val="0"/>
              </a:spcAft>
              <a:buNone/>
            </a:pPr>
            <a:endParaRPr lang="en-US" kern="100" dirty="0">
              <a:effectLst/>
              <a:ea typeface="Aptos" panose="020B0004020202020204" pitchFamily="34" charset="0"/>
            </a:endParaRPr>
          </a:p>
          <a:p>
            <a:pPr marL="800100" lvl="1" indent="-342900">
              <a:lnSpc>
                <a:spcPct val="107000"/>
              </a:lnSpc>
              <a:spcBef>
                <a:spcPts val="0"/>
              </a:spcBef>
              <a:spcAft>
                <a:spcPts val="1200"/>
              </a:spcAft>
              <a:buFont typeface="Symbol" panose="05050102010706020507" pitchFamily="18" charset="2"/>
              <a:buChar char=""/>
            </a:pPr>
            <a:r>
              <a:rPr lang="en-US" kern="100" dirty="0">
                <a:effectLst/>
                <a:ea typeface="Aptos" panose="020B0004020202020204" pitchFamily="34" charset="0"/>
              </a:rPr>
              <a:t>Resource development for MRC units and volunteers to include tip sheets, operational products, and other materials housed on a new MRC Resource Page</a:t>
            </a:r>
          </a:p>
          <a:p>
            <a:pPr marL="800100" lvl="1" indent="-342900">
              <a:lnSpc>
                <a:spcPct val="107000"/>
              </a:lnSpc>
              <a:spcBef>
                <a:spcPts val="0"/>
              </a:spcBef>
              <a:spcAft>
                <a:spcPts val="1200"/>
              </a:spcAft>
              <a:buFont typeface="Symbol" panose="05050102010706020507" pitchFamily="18" charset="2"/>
              <a:buChar char=""/>
            </a:pPr>
            <a:r>
              <a:rPr lang="en-US" kern="100" dirty="0">
                <a:effectLst/>
                <a:ea typeface="Aptos" panose="020B0004020202020204" pitchFamily="34" charset="0"/>
              </a:rPr>
              <a:t>Communities of Practice within the secure, moderated information exchange </a:t>
            </a:r>
            <a:r>
              <a:rPr lang="en-US" kern="100" dirty="0">
                <a:ea typeface="Aptos" panose="020B0004020202020204" pitchFamily="34" charset="0"/>
              </a:rPr>
              <a:t>(</a:t>
            </a:r>
            <a:r>
              <a:rPr lang="en-US" kern="100" dirty="0">
                <a:effectLst/>
                <a:ea typeface="Aptos" panose="020B0004020202020204" pitchFamily="34" charset="0"/>
              </a:rPr>
              <a:t>IE) that will foster information sharing, best practices, and collaborative learning within and between MRC units</a:t>
            </a:r>
          </a:p>
          <a:p>
            <a:endParaRPr lang="en-US" dirty="0"/>
          </a:p>
        </p:txBody>
      </p:sp>
      <p:pic>
        <p:nvPicPr>
          <p:cNvPr id="1028" name="Picture 4" descr="MRC logo">
            <a:extLst>
              <a:ext uri="{FF2B5EF4-FFF2-40B4-BE49-F238E27FC236}">
                <a16:creationId xmlns:a16="http://schemas.microsoft.com/office/drawing/2014/main" id="{03AC1091-39FD-B2A9-4022-8FF56C218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0783" y="5036694"/>
            <a:ext cx="1750175" cy="11859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RACIE logo">
            <a:extLst>
              <a:ext uri="{FF2B5EF4-FFF2-40B4-BE49-F238E27FC236}">
                <a16:creationId xmlns:a16="http://schemas.microsoft.com/office/drawing/2014/main" id="{2428F329-C76F-A35C-4CE5-37AB5E4FD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4455" y="4907298"/>
            <a:ext cx="1316736" cy="1444752"/>
          </a:xfrm>
          <a:prstGeom prst="rect">
            <a:avLst/>
          </a:prstGeom>
        </p:spPr>
      </p:pic>
    </p:spTree>
    <p:extLst>
      <p:ext uri="{BB962C8B-B14F-4D97-AF65-F5344CB8AC3E}">
        <p14:creationId xmlns:p14="http://schemas.microsoft.com/office/powerpoint/2010/main" val="204085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Title 1">
            <a:extLst>
              <a:ext uri="{FF2B5EF4-FFF2-40B4-BE49-F238E27FC236}">
                <a16:creationId xmlns:a16="http://schemas.microsoft.com/office/drawing/2014/main" id="{131AEC11-92B0-E481-F052-325FF71809DA}"/>
              </a:ext>
            </a:extLst>
          </p:cNvPr>
          <p:cNvSpPr>
            <a:spLocks noGrp="1"/>
          </p:cNvSpPr>
          <p:nvPr>
            <p:ph type="title"/>
          </p:nvPr>
        </p:nvSpPr>
        <p:spPr>
          <a:xfrm>
            <a:off x="568944" y="1517951"/>
            <a:ext cx="9682430" cy="1005844"/>
          </a:xfrm>
        </p:spPr>
        <p:txBody>
          <a:bodyPr>
            <a:normAutofit/>
          </a:bodyPr>
          <a:lstStyle/>
          <a:p>
            <a:r>
              <a:rPr lang="en-US" sz="4500" dirty="0"/>
              <a:t>Welcome</a:t>
            </a:r>
          </a:p>
        </p:txBody>
      </p:sp>
      <p:sp>
        <p:nvSpPr>
          <p:cNvPr id="4" name="Text Placeholder 3">
            <a:extLst>
              <a:ext uri="{FF2B5EF4-FFF2-40B4-BE49-F238E27FC236}">
                <a16:creationId xmlns:a16="http://schemas.microsoft.com/office/drawing/2014/main" id="{AAFB11B3-AEA9-BED7-265C-3C638144ABC5}"/>
              </a:ext>
            </a:extLst>
          </p:cNvPr>
          <p:cNvSpPr>
            <a:spLocks noGrp="1"/>
          </p:cNvSpPr>
          <p:nvPr>
            <p:ph type="body" idx="2"/>
          </p:nvPr>
        </p:nvSpPr>
        <p:spPr>
          <a:xfrm>
            <a:off x="1166493" y="2804411"/>
            <a:ext cx="9475177" cy="1249178"/>
          </a:xfrm>
        </p:spPr>
        <p:txBody>
          <a:bodyPr/>
          <a:lstStyle/>
          <a:p>
            <a:r>
              <a:rPr lang="en-US" sz="3200" dirty="0"/>
              <a:t>Kari Benson, Deputy Assistant Secretary for Aging</a:t>
            </a:r>
            <a:endParaRPr lang="en-US"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E527-83EE-B1A1-FCE0-475C45985C6B}"/>
              </a:ext>
            </a:extLst>
          </p:cNvPr>
          <p:cNvSpPr>
            <a:spLocks noGrp="1"/>
          </p:cNvSpPr>
          <p:nvPr>
            <p:ph type="title"/>
          </p:nvPr>
        </p:nvSpPr>
        <p:spPr>
          <a:xfrm>
            <a:off x="78060" y="100361"/>
            <a:ext cx="11987560" cy="1143000"/>
          </a:xfrm>
        </p:spPr>
        <p:txBody>
          <a:bodyPr>
            <a:normAutofit/>
          </a:bodyPr>
          <a:lstStyle/>
          <a:p>
            <a:r>
              <a:rPr kumimoji="0" lang="en-US" sz="3400" i="0" u="none" strike="noStrike" kern="0" cap="none" spc="0" normalizeH="0" baseline="0" noProof="0" dirty="0">
                <a:ln>
                  <a:noFill/>
                </a:ln>
                <a:solidFill>
                  <a:srgbClr val="000000"/>
                </a:solidFill>
                <a:effectLst/>
                <a:uLnTx/>
                <a:uFillTx/>
                <a:latin typeface="Arial" panose="020B0604020202020204"/>
                <a:ea typeface="+mj-ea"/>
                <a:cs typeface="+mj-cs"/>
                <a:sym typeface="Calibri"/>
              </a:rPr>
              <a:t>ASPR’s </a:t>
            </a:r>
            <a:r>
              <a:rPr kumimoji="0" lang="en-US" sz="3400" i="0" u="none" strike="noStrike" kern="0" cap="none" spc="0" normalizeH="0" baseline="0" noProof="0" dirty="0">
                <a:ln>
                  <a:noFill/>
                </a:ln>
                <a:solidFill>
                  <a:srgbClr val="C00000"/>
                </a:solidFill>
                <a:effectLst/>
                <a:uLnTx/>
                <a:uFillTx/>
                <a:latin typeface="Arial" panose="020B0604020202020204"/>
                <a:ea typeface="+mj-ea"/>
                <a:cs typeface="+mj-cs"/>
                <a:sym typeface="Calibri"/>
              </a:rPr>
              <a:t>T</a:t>
            </a:r>
            <a:r>
              <a:rPr kumimoji="0" lang="en-US" sz="3400" i="0" u="none" strike="noStrike" kern="0" cap="none" spc="0" normalizeH="0" baseline="0" noProof="0" dirty="0">
                <a:ln>
                  <a:noFill/>
                </a:ln>
                <a:solidFill>
                  <a:srgbClr val="000000"/>
                </a:solidFill>
                <a:effectLst/>
                <a:uLnTx/>
                <a:uFillTx/>
                <a:latin typeface="Arial" panose="020B0604020202020204"/>
                <a:ea typeface="+mj-ea"/>
                <a:cs typeface="+mj-cs"/>
                <a:sym typeface="Calibri"/>
              </a:rPr>
              <a:t>echnical </a:t>
            </a:r>
            <a:r>
              <a:rPr kumimoji="0" lang="en-US" sz="3400" i="0" u="none" strike="noStrike" kern="0" cap="none" spc="0" normalizeH="0" baseline="0" noProof="0" dirty="0">
                <a:ln>
                  <a:noFill/>
                </a:ln>
                <a:solidFill>
                  <a:srgbClr val="C00000"/>
                </a:solidFill>
                <a:effectLst/>
                <a:uLnTx/>
                <a:uFillTx/>
                <a:latin typeface="Arial" panose="020B0604020202020204"/>
                <a:ea typeface="+mj-ea"/>
                <a:cs typeface="+mj-cs"/>
                <a:sym typeface="Calibri"/>
              </a:rPr>
              <a:t>R</a:t>
            </a:r>
            <a:r>
              <a:rPr kumimoji="0" lang="en-US" sz="3400" i="0" u="none" strike="noStrike" kern="0" cap="none" spc="0" normalizeH="0" baseline="0" noProof="0" dirty="0">
                <a:ln>
                  <a:noFill/>
                </a:ln>
                <a:solidFill>
                  <a:srgbClr val="000000"/>
                </a:solidFill>
                <a:effectLst/>
                <a:uLnTx/>
                <a:uFillTx/>
                <a:latin typeface="Arial" panose="020B0604020202020204"/>
                <a:ea typeface="+mj-ea"/>
                <a:cs typeface="+mj-cs"/>
                <a:sym typeface="Calibri"/>
              </a:rPr>
              <a:t>esources, </a:t>
            </a:r>
            <a:r>
              <a:rPr kumimoji="0" lang="en-US" sz="3400" i="0" u="none" strike="noStrike" kern="0" cap="none" spc="0" normalizeH="0" baseline="0" noProof="0" dirty="0">
                <a:ln>
                  <a:noFill/>
                </a:ln>
                <a:solidFill>
                  <a:srgbClr val="C00000"/>
                </a:solidFill>
                <a:effectLst/>
                <a:uLnTx/>
                <a:uFillTx/>
                <a:latin typeface="Arial" panose="020B0604020202020204"/>
                <a:ea typeface="+mj-ea"/>
                <a:cs typeface="+mj-cs"/>
                <a:sym typeface="Calibri"/>
              </a:rPr>
              <a:t>A</a:t>
            </a:r>
            <a:r>
              <a:rPr kumimoji="0" lang="en-US" sz="3400" i="0" u="none" strike="noStrike" kern="0" cap="none" spc="0" normalizeH="0" baseline="0" noProof="0" dirty="0">
                <a:ln>
                  <a:noFill/>
                </a:ln>
                <a:solidFill>
                  <a:srgbClr val="000000"/>
                </a:solidFill>
                <a:effectLst/>
                <a:uLnTx/>
                <a:uFillTx/>
                <a:latin typeface="Arial" panose="020B0604020202020204"/>
                <a:ea typeface="+mj-ea"/>
                <a:cs typeface="+mj-cs"/>
                <a:sym typeface="Calibri"/>
              </a:rPr>
              <a:t>ssistance </a:t>
            </a:r>
            <a:r>
              <a:rPr kumimoji="0" lang="en-US" sz="3400" i="0" u="none" strike="noStrike" kern="0" cap="none" spc="0" normalizeH="0" baseline="0" noProof="0" dirty="0">
                <a:ln>
                  <a:noFill/>
                </a:ln>
                <a:solidFill>
                  <a:srgbClr val="C00000"/>
                </a:solidFill>
                <a:effectLst/>
                <a:uLnTx/>
                <a:uFillTx/>
                <a:latin typeface="Arial" panose="020B0604020202020204"/>
                <a:ea typeface="+mj-ea"/>
                <a:cs typeface="+mj-cs"/>
                <a:sym typeface="Calibri"/>
              </a:rPr>
              <a:t>C</a:t>
            </a:r>
            <a:r>
              <a:rPr kumimoji="0" lang="en-US" sz="3400" i="0" u="none" strike="noStrike" kern="0" cap="none" spc="0" normalizeH="0" baseline="0" noProof="0" dirty="0">
                <a:ln>
                  <a:noFill/>
                </a:ln>
                <a:solidFill>
                  <a:srgbClr val="000000"/>
                </a:solidFill>
                <a:effectLst/>
                <a:uLnTx/>
                <a:uFillTx/>
                <a:latin typeface="Arial" panose="020B0604020202020204"/>
                <a:ea typeface="+mj-ea"/>
                <a:cs typeface="+mj-cs"/>
                <a:sym typeface="Calibri"/>
              </a:rPr>
              <a:t>enter, and </a:t>
            </a:r>
            <a:r>
              <a:rPr kumimoji="0" lang="en-US" sz="3400" i="0" u="none" strike="noStrike" kern="0" cap="none" spc="0" normalizeH="0" baseline="0" noProof="0" dirty="0">
                <a:ln>
                  <a:noFill/>
                </a:ln>
                <a:solidFill>
                  <a:srgbClr val="C00000"/>
                </a:solidFill>
                <a:effectLst/>
                <a:uLnTx/>
                <a:uFillTx/>
                <a:latin typeface="Arial" panose="020B0604020202020204"/>
                <a:ea typeface="+mj-ea"/>
                <a:cs typeface="+mj-cs"/>
                <a:sym typeface="Calibri"/>
              </a:rPr>
              <a:t>I</a:t>
            </a:r>
            <a:r>
              <a:rPr kumimoji="0" lang="en-US" sz="3400" i="0" u="none" strike="noStrike" kern="0" cap="none" spc="0" normalizeH="0" baseline="0" noProof="0" dirty="0">
                <a:ln>
                  <a:noFill/>
                </a:ln>
                <a:solidFill>
                  <a:srgbClr val="000000"/>
                </a:solidFill>
                <a:effectLst/>
                <a:uLnTx/>
                <a:uFillTx/>
                <a:latin typeface="Arial" panose="020B0604020202020204"/>
                <a:ea typeface="+mj-ea"/>
                <a:cs typeface="+mj-cs"/>
                <a:sym typeface="Calibri"/>
              </a:rPr>
              <a:t>nformation </a:t>
            </a:r>
            <a:r>
              <a:rPr kumimoji="0" lang="en-US" sz="3400" i="0" u="none" strike="noStrike" kern="0" cap="none" spc="0" normalizeH="0" baseline="0" noProof="0" dirty="0">
                <a:ln>
                  <a:noFill/>
                </a:ln>
                <a:solidFill>
                  <a:srgbClr val="C00000"/>
                </a:solidFill>
                <a:effectLst/>
                <a:uLnTx/>
                <a:uFillTx/>
                <a:latin typeface="Arial" panose="020B0604020202020204"/>
                <a:ea typeface="+mj-ea"/>
                <a:cs typeface="+mj-cs"/>
                <a:sym typeface="Calibri"/>
              </a:rPr>
              <a:t>E</a:t>
            </a:r>
            <a:r>
              <a:rPr kumimoji="0" lang="en-US" sz="3400" i="0" u="none" strike="noStrike" kern="0" cap="none" spc="0" normalizeH="0" baseline="0" noProof="0" dirty="0">
                <a:ln>
                  <a:noFill/>
                </a:ln>
                <a:solidFill>
                  <a:srgbClr val="000000"/>
                </a:solidFill>
                <a:effectLst/>
                <a:uLnTx/>
                <a:uFillTx/>
                <a:latin typeface="Arial" panose="020B0604020202020204"/>
                <a:ea typeface="+mj-ea"/>
                <a:cs typeface="+mj-cs"/>
                <a:sym typeface="Calibri"/>
              </a:rPr>
              <a:t>xchange</a:t>
            </a:r>
            <a:endParaRPr lang="en-US" sz="3400" dirty="0"/>
          </a:p>
        </p:txBody>
      </p:sp>
      <p:sp>
        <p:nvSpPr>
          <p:cNvPr id="3" name="Content Placeholder 2">
            <a:extLst>
              <a:ext uri="{FF2B5EF4-FFF2-40B4-BE49-F238E27FC236}">
                <a16:creationId xmlns:a16="http://schemas.microsoft.com/office/drawing/2014/main" id="{F7955821-E992-6241-28A0-BD2760EA3E8F}"/>
              </a:ext>
            </a:extLst>
          </p:cNvPr>
          <p:cNvSpPr>
            <a:spLocks noGrp="1"/>
          </p:cNvSpPr>
          <p:nvPr>
            <p:ph idx="1"/>
          </p:nvPr>
        </p:nvSpPr>
        <p:spPr>
          <a:xfrm>
            <a:off x="397727" y="1833137"/>
            <a:ext cx="10972800" cy="4368799"/>
          </a:xfrm>
        </p:spPr>
        <p:txBody>
          <a:bodyPr/>
          <a:lstStyle/>
          <a:p>
            <a:pPr marL="0" indent="0">
              <a:buNone/>
            </a:pPr>
            <a:r>
              <a:rPr lang="en-US" dirty="0"/>
              <a:t>Developed as a </a:t>
            </a:r>
            <a:r>
              <a:rPr lang="en-US" b="1" u="sng" dirty="0"/>
              <a:t>healthcare</a:t>
            </a:r>
            <a:r>
              <a:rPr lang="en-US" dirty="0"/>
              <a:t> emergency preparedness information gateway to address the need for:</a:t>
            </a:r>
          </a:p>
          <a:p>
            <a:pPr lvl="1"/>
            <a:r>
              <a:rPr lang="en-US" sz="2000" dirty="0"/>
              <a:t>Enhanced and rapid technical assistance (TA)</a:t>
            </a:r>
          </a:p>
          <a:p>
            <a:pPr lvl="1"/>
            <a:r>
              <a:rPr lang="en-US" sz="2000" dirty="0"/>
              <a:t>A comprehensive, one-stop, national knowledge center for healthcare system preparedness</a:t>
            </a:r>
          </a:p>
          <a:p>
            <a:pPr lvl="1"/>
            <a:r>
              <a:rPr lang="en-US" sz="2000" dirty="0"/>
              <a:t>Multiple ways to efficiently share and receive information between various entities, including peer-to-peer</a:t>
            </a:r>
          </a:p>
          <a:p>
            <a:pPr lvl="1"/>
            <a:r>
              <a:rPr lang="en-US" sz="2000" dirty="0"/>
              <a:t>A way to leverage and better integrate support (force multiplier)</a:t>
            </a:r>
          </a:p>
          <a:p>
            <a:pPr lvl="1"/>
            <a:r>
              <a:rPr lang="en-US" sz="2000" dirty="0"/>
              <a:t>Ways to prepare deployed and field staff via resources developed with our cadre of subject matter experts</a:t>
            </a:r>
          </a:p>
          <a:p>
            <a:endParaRPr lang="en-US" dirty="0"/>
          </a:p>
        </p:txBody>
      </p:sp>
    </p:spTree>
    <p:extLst>
      <p:ext uri="{BB962C8B-B14F-4D97-AF65-F5344CB8AC3E}">
        <p14:creationId xmlns:p14="http://schemas.microsoft.com/office/powerpoint/2010/main" val="212016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671CB2-8C5F-32FA-28CA-5C25AFBFBE2A}"/>
              </a:ext>
            </a:extLst>
          </p:cNvPr>
          <p:cNvSpPr>
            <a:spLocks noGrp="1"/>
          </p:cNvSpPr>
          <p:nvPr>
            <p:ph type="title"/>
          </p:nvPr>
        </p:nvSpPr>
        <p:spPr/>
        <p:txBody>
          <a:bodyPr>
            <a:normAutofit/>
          </a:bodyPr>
          <a:lstStyle/>
          <a:p>
            <a:r>
              <a:rPr lang="en-US" sz="3400" dirty="0"/>
              <a:t>ASPR TRACIE’s Three Domains</a:t>
            </a:r>
          </a:p>
        </p:txBody>
      </p:sp>
      <p:grpSp>
        <p:nvGrpSpPr>
          <p:cNvPr id="26" name="Group 25" descr="Domain 1: Technical Resources">
            <a:extLst>
              <a:ext uri="{FF2B5EF4-FFF2-40B4-BE49-F238E27FC236}">
                <a16:creationId xmlns:a16="http://schemas.microsoft.com/office/drawing/2014/main" id="{5D55824C-E909-2835-F597-4F22AD75AD35}"/>
              </a:ext>
            </a:extLst>
          </p:cNvPr>
          <p:cNvGrpSpPr/>
          <p:nvPr/>
        </p:nvGrpSpPr>
        <p:grpSpPr>
          <a:xfrm>
            <a:off x="865611" y="1710164"/>
            <a:ext cx="3227904" cy="1249333"/>
            <a:chOff x="865611" y="1606009"/>
            <a:chExt cx="3227904" cy="1249333"/>
          </a:xfrm>
        </p:grpSpPr>
        <p:sp>
          <p:nvSpPr>
            <p:cNvPr id="17" name="Arrow: Pentagon 16">
              <a:extLst>
                <a:ext uri="{FF2B5EF4-FFF2-40B4-BE49-F238E27FC236}">
                  <a16:creationId xmlns:a16="http://schemas.microsoft.com/office/drawing/2014/main" id="{4D224102-AF53-0330-E10C-C7EE88B2187A}"/>
                </a:ext>
              </a:extLst>
            </p:cNvPr>
            <p:cNvSpPr/>
            <p:nvPr/>
          </p:nvSpPr>
          <p:spPr>
            <a:xfrm>
              <a:off x="865611" y="1606009"/>
              <a:ext cx="3227904" cy="1249333"/>
            </a:xfrm>
            <a:prstGeom prst="homePlate">
              <a:avLst/>
            </a:prstGeom>
            <a:solidFill>
              <a:sysClr val="window" lastClr="FFFFFF"/>
            </a:solidFill>
            <a:ln w="19050" cap="flat" cmpd="sng" algn="ctr">
              <a:solidFill>
                <a:srgbClr val="4472C4"/>
              </a:solidFill>
              <a:prstDash val="solid"/>
              <a:miter lim="800000"/>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 name="Picture 9" descr="Technical Resources Logo" title="Technical Resources Logo">
              <a:extLst>
                <a:ext uri="{FF2B5EF4-FFF2-40B4-BE49-F238E27FC236}">
                  <a16:creationId xmlns:a16="http://schemas.microsoft.com/office/drawing/2014/main" id="{1A7A1761-5049-FBFC-5EA3-903018E1C3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8289" y="1771160"/>
              <a:ext cx="2642222" cy="790955"/>
            </a:xfrm>
            <a:prstGeom prst="rect">
              <a:avLst/>
            </a:prstGeom>
            <a:noFill/>
            <a:ln>
              <a:noFill/>
            </a:ln>
            <a:extLst>
              <a:ext uri="{FAA26D3D-D897-4be2-8F04-BA451C77F1D7}">
                <ma14:placeholder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grpSp>
      <p:sp>
        <p:nvSpPr>
          <p:cNvPr id="29" name="TextBox 28">
            <a:extLst>
              <a:ext uri="{FF2B5EF4-FFF2-40B4-BE49-F238E27FC236}">
                <a16:creationId xmlns:a16="http://schemas.microsoft.com/office/drawing/2014/main" id="{71BA36E4-613F-D6A5-B649-EA59C72F9E15}"/>
              </a:ext>
            </a:extLst>
          </p:cNvPr>
          <p:cNvSpPr txBox="1"/>
          <p:nvPr/>
        </p:nvSpPr>
        <p:spPr>
          <a:xfrm>
            <a:off x="4414603" y="1578090"/>
            <a:ext cx="7352676" cy="1641988"/>
          </a:xfrm>
          <a:prstGeom prst="rect">
            <a:avLst/>
          </a:prstGeom>
          <a:solidFill>
            <a:schemeClr val="bg1">
              <a:lumMod val="85000"/>
            </a:schemeClr>
          </a:solidFill>
        </p:spPr>
        <p:txBody>
          <a:bodyPr wrap="square" rtlCol="0">
            <a:spAutoFit/>
          </a:bodyPr>
          <a:lstStyle/>
          <a:p>
            <a:pPr marL="114300" lvl="1" indent="-114300" defTabSz="577850">
              <a:spcBef>
                <a:spcPct val="0"/>
              </a:spcBef>
              <a:spcAft>
                <a:spcPct val="15000"/>
              </a:spcAft>
              <a:buClrTx/>
              <a:buFontTx/>
              <a:buChar char="•"/>
              <a:defRPr/>
            </a:pPr>
            <a:r>
              <a:rPr lang="en-US" sz="1900" kern="1200" dirty="0">
                <a:solidFill>
                  <a:prstClr val="black">
                    <a:hueOff val="0"/>
                    <a:satOff val="0"/>
                    <a:lumOff val="0"/>
                    <a:alphaOff val="0"/>
                  </a:prstClr>
                </a:solidFill>
                <a:latin typeface="Arial" panose="020B0604020202020204" pitchFamily="34" charset="0"/>
                <a:ea typeface="Helvetica"/>
                <a:cs typeface="Arial" panose="020B0604020202020204" pitchFamily="34" charset="0"/>
                <a:sym typeface="Calibri"/>
              </a:rPr>
              <a:t>Self-service collection of audience-tailored materials</a:t>
            </a:r>
          </a:p>
          <a:p>
            <a:pPr marL="114300" lvl="1" indent="-114300" defTabSz="577850">
              <a:spcBef>
                <a:spcPct val="0"/>
              </a:spcBef>
              <a:spcAft>
                <a:spcPct val="15000"/>
              </a:spcAft>
              <a:buClrTx/>
              <a:buFontTx/>
              <a:buChar char="•"/>
              <a:defRPr/>
            </a:pPr>
            <a:r>
              <a:rPr lang="en-US" sz="1900" kern="1200" dirty="0">
                <a:solidFill>
                  <a:prstClr val="black">
                    <a:hueOff val="0"/>
                    <a:satOff val="0"/>
                    <a:lumOff val="0"/>
                    <a:alphaOff val="0"/>
                  </a:prstClr>
                </a:solidFill>
                <a:latin typeface="Arial" panose="020B0604020202020204" pitchFamily="34" charset="0"/>
                <a:ea typeface="Helvetica"/>
                <a:cs typeface="Arial" panose="020B0604020202020204" pitchFamily="34" charset="0"/>
                <a:sym typeface="Calibri"/>
              </a:rPr>
              <a:t>Subject-specific, subject matter expert (SME)-reviewed “Topic Collections”</a:t>
            </a:r>
          </a:p>
          <a:p>
            <a:pPr marL="114300" lvl="1" indent="-114300" defTabSz="577850">
              <a:spcBef>
                <a:spcPct val="0"/>
              </a:spcBef>
              <a:spcAft>
                <a:spcPct val="15000"/>
              </a:spcAft>
              <a:buClrTx/>
              <a:buFontTx/>
              <a:buChar char="•"/>
              <a:defRPr/>
            </a:pPr>
            <a:r>
              <a:rPr lang="en-US" sz="1900" kern="1200" dirty="0">
                <a:solidFill>
                  <a:prstClr val="black">
                    <a:hueOff val="0"/>
                    <a:satOff val="0"/>
                    <a:lumOff val="0"/>
                    <a:alphaOff val="0"/>
                  </a:prstClr>
                </a:solidFill>
                <a:latin typeface="Arial" panose="020B0604020202020204" pitchFamily="34" charset="0"/>
                <a:ea typeface="Helvetica"/>
                <a:cs typeface="Arial" panose="020B0604020202020204" pitchFamily="34" charset="0"/>
                <a:sym typeface="Calibri"/>
              </a:rPr>
              <a:t>Unpublished and SME peer-reviewed materials highlighting real-life tools and experiences</a:t>
            </a:r>
          </a:p>
        </p:txBody>
      </p:sp>
      <p:grpSp>
        <p:nvGrpSpPr>
          <p:cNvPr id="27" name="Group 26" descr="Domain 2: Assistance Center">
            <a:extLst>
              <a:ext uri="{FF2B5EF4-FFF2-40B4-BE49-F238E27FC236}">
                <a16:creationId xmlns:a16="http://schemas.microsoft.com/office/drawing/2014/main" id="{CBC533B0-CE8E-8BFA-EF1B-E3DB44212FB8}"/>
              </a:ext>
            </a:extLst>
          </p:cNvPr>
          <p:cNvGrpSpPr/>
          <p:nvPr/>
        </p:nvGrpSpPr>
        <p:grpSpPr>
          <a:xfrm>
            <a:off x="885935" y="3317002"/>
            <a:ext cx="3227904" cy="1249333"/>
            <a:chOff x="865611" y="3249452"/>
            <a:chExt cx="3227904" cy="1249333"/>
          </a:xfrm>
        </p:grpSpPr>
        <p:sp>
          <p:nvSpPr>
            <p:cNvPr id="15" name="Arrow: Pentagon 14">
              <a:extLst>
                <a:ext uri="{FF2B5EF4-FFF2-40B4-BE49-F238E27FC236}">
                  <a16:creationId xmlns:a16="http://schemas.microsoft.com/office/drawing/2014/main" id="{C095411F-D375-B3F1-1452-23A59C4295D7}"/>
                </a:ext>
              </a:extLst>
            </p:cNvPr>
            <p:cNvSpPr/>
            <p:nvPr/>
          </p:nvSpPr>
          <p:spPr>
            <a:xfrm>
              <a:off x="865611" y="3249452"/>
              <a:ext cx="3227904" cy="1249333"/>
            </a:xfrm>
            <a:prstGeom prst="homePlate">
              <a:avLst/>
            </a:prstGeom>
            <a:solidFill>
              <a:sysClr val="window" lastClr="FFFFFF"/>
            </a:solidFill>
            <a:ln w="19050" cap="flat" cmpd="sng" algn="ctr">
              <a:solidFill>
                <a:srgbClr val="4472C4"/>
              </a:solidFill>
              <a:prstDash val="solid"/>
              <a:miter lim="800000"/>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1" name="Picture 10" descr="Assistance Center Logo" title="Assistance Center Logo">
              <a:extLst>
                <a:ext uri="{FF2B5EF4-FFF2-40B4-BE49-F238E27FC236}">
                  <a16:creationId xmlns:a16="http://schemas.microsoft.com/office/drawing/2014/main" id="{F9869AF0-D2D8-AC7D-D4F3-575D8B4230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684" y="3473713"/>
              <a:ext cx="2642222" cy="790955"/>
            </a:xfrm>
            <a:prstGeom prst="rect">
              <a:avLst/>
            </a:prstGeom>
            <a:noFill/>
            <a:ln>
              <a:noFill/>
            </a:ln>
            <a:extLst>
              <a:ext uri="{FAA26D3D-D897-4be2-8F04-BA451C77F1D7}">
                <ma14:placeholder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grpSp>
      <p:sp>
        <p:nvSpPr>
          <p:cNvPr id="30" name="TextBox 29">
            <a:extLst>
              <a:ext uri="{FF2B5EF4-FFF2-40B4-BE49-F238E27FC236}">
                <a16:creationId xmlns:a16="http://schemas.microsoft.com/office/drawing/2014/main" id="{8AF1C353-2161-9969-D067-4BF1982458AC}"/>
              </a:ext>
            </a:extLst>
          </p:cNvPr>
          <p:cNvSpPr txBox="1"/>
          <p:nvPr/>
        </p:nvSpPr>
        <p:spPr>
          <a:xfrm>
            <a:off x="4414603" y="3390883"/>
            <a:ext cx="7352675" cy="1305742"/>
          </a:xfrm>
          <a:prstGeom prst="rect">
            <a:avLst/>
          </a:prstGeom>
          <a:solidFill>
            <a:schemeClr val="bg1">
              <a:lumMod val="85000"/>
            </a:schemeClr>
          </a:solidFill>
        </p:spPr>
        <p:txBody>
          <a:bodyPr wrap="square" rtlCol="0">
            <a:spAutoFit/>
          </a:bodyPr>
          <a:lstStyle/>
          <a:p>
            <a:pPr marL="114300" lvl="1" indent="-114300" defTabSz="577850">
              <a:spcBef>
                <a:spcPct val="0"/>
              </a:spcBef>
              <a:spcAft>
                <a:spcPct val="15000"/>
              </a:spcAft>
              <a:buClrTx/>
              <a:buFontTx/>
              <a:buChar char="•"/>
              <a:defRPr/>
            </a:pPr>
            <a:r>
              <a:rPr lang="en-US" sz="1900" kern="1200" dirty="0">
                <a:solidFill>
                  <a:prstClr val="black">
                    <a:hueOff val="0"/>
                    <a:satOff val="0"/>
                    <a:lumOff val="0"/>
                    <a:alphaOff val="0"/>
                  </a:prstClr>
                </a:solidFill>
                <a:latin typeface="Arial" panose="020B0604020202020204" pitchFamily="34" charset="0"/>
                <a:ea typeface="Helvetica"/>
                <a:cs typeface="Arial" panose="020B0604020202020204" pitchFamily="34" charset="0"/>
                <a:sym typeface="Calibri"/>
              </a:rPr>
              <a:t>Personalized support and responses to requests for information and technical assistance </a:t>
            </a:r>
          </a:p>
          <a:p>
            <a:pPr marL="114300" lvl="1" indent="-114300" defTabSz="577850">
              <a:spcBef>
                <a:spcPct val="0"/>
              </a:spcBef>
              <a:spcAft>
                <a:spcPct val="15000"/>
              </a:spcAft>
              <a:buClrTx/>
              <a:buFontTx/>
              <a:buChar char="•"/>
              <a:defRPr/>
            </a:pPr>
            <a:r>
              <a:rPr lang="en-US" sz="1900" kern="1200" dirty="0">
                <a:solidFill>
                  <a:prstClr val="black">
                    <a:hueOff val="0"/>
                    <a:satOff val="0"/>
                    <a:lumOff val="0"/>
                    <a:alphaOff val="0"/>
                  </a:prstClr>
                </a:solidFill>
                <a:latin typeface="Arial" panose="020B0604020202020204" pitchFamily="34" charset="0"/>
                <a:ea typeface="Helvetica"/>
                <a:cs typeface="Arial" panose="020B0604020202020204" pitchFamily="34" charset="0"/>
                <a:sym typeface="Calibri"/>
              </a:rPr>
              <a:t>Accessible by toll-free number (1844-5-TRACIE), email (askasprtracie@hhs.gov), or web form (ASPRtracie.hhs.gov)</a:t>
            </a:r>
          </a:p>
        </p:txBody>
      </p:sp>
      <p:grpSp>
        <p:nvGrpSpPr>
          <p:cNvPr id="28" name="Group 27" descr="Domain 3: Information Exchange">
            <a:extLst>
              <a:ext uri="{FF2B5EF4-FFF2-40B4-BE49-F238E27FC236}">
                <a16:creationId xmlns:a16="http://schemas.microsoft.com/office/drawing/2014/main" id="{390BFF85-ECC3-1535-1D63-EF7374C7FDB9}"/>
              </a:ext>
            </a:extLst>
          </p:cNvPr>
          <p:cNvGrpSpPr/>
          <p:nvPr/>
        </p:nvGrpSpPr>
        <p:grpSpPr>
          <a:xfrm>
            <a:off x="885935" y="4923840"/>
            <a:ext cx="3207580" cy="1249333"/>
            <a:chOff x="865611" y="4859195"/>
            <a:chExt cx="3207580" cy="1249333"/>
          </a:xfrm>
        </p:grpSpPr>
        <p:sp>
          <p:nvSpPr>
            <p:cNvPr id="13" name="Arrow: Pentagon 12">
              <a:extLst>
                <a:ext uri="{FF2B5EF4-FFF2-40B4-BE49-F238E27FC236}">
                  <a16:creationId xmlns:a16="http://schemas.microsoft.com/office/drawing/2014/main" id="{B9DC32A4-966C-10CE-E47E-22DBC7EE8931}"/>
                </a:ext>
              </a:extLst>
            </p:cNvPr>
            <p:cNvSpPr/>
            <p:nvPr/>
          </p:nvSpPr>
          <p:spPr>
            <a:xfrm>
              <a:off x="865611" y="4859195"/>
              <a:ext cx="3207580" cy="1249333"/>
            </a:xfrm>
            <a:prstGeom prst="homePlate">
              <a:avLst/>
            </a:prstGeom>
            <a:solidFill>
              <a:sysClr val="window" lastClr="FFFFFF">
                <a:hueOff val="0"/>
                <a:satOff val="0"/>
                <a:lumOff val="0"/>
                <a:alphaOff val="0"/>
              </a:sysClr>
            </a:solidFill>
            <a:ln w="19050" cap="flat" cmpd="sng" algn="ctr">
              <a:solidFill>
                <a:srgbClr val="4472C4"/>
              </a:solidFill>
              <a:prstDash val="solid"/>
              <a:miter lim="800000"/>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2" name="Picture 11" descr="Information Exchange Logo" title="Information Exchange Logo">
              <a:extLst>
                <a:ext uri="{FF2B5EF4-FFF2-40B4-BE49-F238E27FC236}">
                  <a16:creationId xmlns:a16="http://schemas.microsoft.com/office/drawing/2014/main" id="{F58AC3FC-E1C9-F3AF-78BA-218F8C81FD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2683" y="5088383"/>
              <a:ext cx="2642222" cy="790955"/>
            </a:xfrm>
            <a:prstGeom prst="rect">
              <a:avLst/>
            </a:prstGeom>
            <a:noFill/>
            <a:ln>
              <a:noFill/>
            </a:ln>
            <a:extLst>
              <a:ext uri="{FAA26D3D-D897-4be2-8F04-BA451C77F1D7}">
                <ma14:placeholder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grpSp>
      <p:sp>
        <p:nvSpPr>
          <p:cNvPr id="32" name="TextBox 31">
            <a:extLst>
              <a:ext uri="{FF2B5EF4-FFF2-40B4-BE49-F238E27FC236}">
                <a16:creationId xmlns:a16="http://schemas.microsoft.com/office/drawing/2014/main" id="{A6E06304-A3D6-A78F-4709-23A556F6B7A6}"/>
              </a:ext>
            </a:extLst>
          </p:cNvPr>
          <p:cNvSpPr txBox="1"/>
          <p:nvPr/>
        </p:nvSpPr>
        <p:spPr>
          <a:xfrm>
            <a:off x="4414603" y="4867431"/>
            <a:ext cx="7352676" cy="1305742"/>
          </a:xfrm>
          <a:prstGeom prst="rect">
            <a:avLst/>
          </a:prstGeom>
          <a:solidFill>
            <a:schemeClr val="bg1">
              <a:lumMod val="85000"/>
            </a:schemeClr>
          </a:solidFill>
        </p:spPr>
        <p:txBody>
          <a:bodyPr wrap="square" rtlCol="0">
            <a:spAutoFit/>
          </a:bodyPr>
          <a:lstStyle/>
          <a:p>
            <a:pPr marL="114300" lvl="1" indent="-114300" defTabSz="577850">
              <a:spcBef>
                <a:spcPct val="0"/>
              </a:spcBef>
              <a:spcAft>
                <a:spcPct val="15000"/>
              </a:spcAft>
              <a:buClrTx/>
              <a:buFontTx/>
              <a:buChar char="•"/>
              <a:defRPr/>
            </a:pPr>
            <a:r>
              <a:rPr lang="en-US" sz="1900" kern="1200" dirty="0">
                <a:solidFill>
                  <a:prstClr val="black">
                    <a:hueOff val="0"/>
                    <a:satOff val="0"/>
                    <a:lumOff val="0"/>
                    <a:alphaOff val="0"/>
                  </a:prstClr>
                </a:solidFill>
                <a:latin typeface="Arial" panose="020B0604020202020204" pitchFamily="34" charset="0"/>
                <a:ea typeface="Helvetica"/>
                <a:cs typeface="Arial" panose="020B0604020202020204" pitchFamily="34" charset="0"/>
                <a:sym typeface="Calibri"/>
              </a:rPr>
              <a:t>Area for password-protected discussion among vetted users in near real-time</a:t>
            </a:r>
          </a:p>
          <a:p>
            <a:pPr marL="114300" lvl="1" indent="-114300" defTabSz="577850">
              <a:spcBef>
                <a:spcPct val="0"/>
              </a:spcBef>
              <a:spcAft>
                <a:spcPct val="15000"/>
              </a:spcAft>
              <a:buClrTx/>
              <a:buFontTx/>
              <a:buChar char="•"/>
              <a:defRPr/>
            </a:pPr>
            <a:r>
              <a:rPr lang="en-US" sz="1900" kern="1200" dirty="0">
                <a:solidFill>
                  <a:prstClr val="black">
                    <a:hueOff val="0"/>
                    <a:satOff val="0"/>
                    <a:lumOff val="0"/>
                    <a:alphaOff val="0"/>
                  </a:prstClr>
                </a:solidFill>
                <a:latin typeface="Arial" panose="020B0604020202020204" pitchFamily="34" charset="0"/>
                <a:ea typeface="Helvetica"/>
                <a:cs typeface="Arial" panose="020B0604020202020204" pitchFamily="34" charset="0"/>
                <a:sym typeface="Calibri"/>
              </a:rPr>
              <a:t>Ability to support chats and the peer-to-peer exchange of user-developed templates, plans, and other materials</a:t>
            </a:r>
          </a:p>
        </p:txBody>
      </p:sp>
    </p:spTree>
    <p:extLst>
      <p:ext uri="{BB962C8B-B14F-4D97-AF65-F5344CB8AC3E}">
        <p14:creationId xmlns:p14="http://schemas.microsoft.com/office/powerpoint/2010/main" val="3372261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6D33-1EFD-0D31-6DB1-82E8C50B7CCF}"/>
              </a:ext>
            </a:extLst>
          </p:cNvPr>
          <p:cNvSpPr>
            <a:spLocks noGrp="1"/>
          </p:cNvSpPr>
          <p:nvPr>
            <p:ph type="title"/>
          </p:nvPr>
        </p:nvSpPr>
        <p:spPr/>
        <p:txBody>
          <a:bodyPr>
            <a:normAutofit fontScale="90000"/>
          </a:bodyPr>
          <a:lstStyle/>
          <a:p>
            <a:r>
              <a:rPr lang="en-US" sz="3400" dirty="0">
                <a:latin typeface="Arial" panose="020B0604020202020204" pitchFamily="34" charset="0"/>
                <a:cs typeface="Arial" panose="020B0604020202020204" pitchFamily="34" charset="0"/>
              </a:rPr>
              <a:t>ASPR TRACIE Supports All Hazards and Phases of Emergency Management</a:t>
            </a:r>
          </a:p>
        </p:txBody>
      </p:sp>
      <p:sp>
        <p:nvSpPr>
          <p:cNvPr id="6" name="Text Placeholder 5">
            <a:extLst>
              <a:ext uri="{FF2B5EF4-FFF2-40B4-BE49-F238E27FC236}">
                <a16:creationId xmlns:a16="http://schemas.microsoft.com/office/drawing/2014/main" id="{8F8D4C20-5736-10C3-3725-4008F5357CEC}"/>
              </a:ext>
            </a:extLst>
          </p:cNvPr>
          <p:cNvSpPr>
            <a:spLocks noGrp="1"/>
          </p:cNvSpPr>
          <p:nvPr>
            <p:ph idx="1"/>
          </p:nvPr>
        </p:nvSpPr>
        <p:spPr>
          <a:xfrm>
            <a:off x="384725" y="1847388"/>
            <a:ext cx="4007005" cy="4368799"/>
          </a:xfrm>
        </p:spPr>
        <p:txBody>
          <a:bodyPr>
            <a:norm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&gt; 550 ASPR TRACIE-developed resources </a:t>
            </a:r>
          </a:p>
          <a:p>
            <a:pPr marL="7429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 anticipation of and in response to incidents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Searchable resource library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Topic collections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Resource pages</a:t>
            </a:r>
          </a:p>
          <a:p>
            <a:pPr marL="285750" indent="-285750">
              <a:buFont typeface="Arial" panose="020B0604020202020204" pitchFamily="34" charset="0"/>
              <a:buChar char="•"/>
            </a:pPr>
            <a:r>
              <a:rPr lang="en-US" sz="2000" i="1" dirty="0">
                <a:latin typeface="Arial" panose="020B0604020202020204" pitchFamily="34" charset="0"/>
                <a:cs typeface="Arial" panose="020B0604020202020204" pitchFamily="34" charset="0"/>
              </a:rPr>
              <a:t>The Exchange</a:t>
            </a:r>
            <a:r>
              <a:rPr lang="en-US" sz="2000" dirty="0">
                <a:latin typeface="Arial" panose="020B0604020202020204" pitchFamily="34" charset="0"/>
                <a:cs typeface="Arial" panose="020B0604020202020204" pitchFamily="34" charset="0"/>
              </a:rPr>
              <a:t> newsletter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Virtual based learning opportunities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Plans, tools, and templates</a:t>
            </a:r>
          </a:p>
          <a:p>
            <a:endParaRPr lang="en-US" dirty="0"/>
          </a:p>
        </p:txBody>
      </p:sp>
      <p:pic>
        <p:nvPicPr>
          <p:cNvPr id="9" name="Picture 8" descr="This object contains listing of ASPR TRACIE resources developed in anticipation of an incident.">
            <a:extLst>
              <a:ext uri="{FF2B5EF4-FFF2-40B4-BE49-F238E27FC236}">
                <a16:creationId xmlns:a16="http://schemas.microsoft.com/office/drawing/2014/main" id="{4534C7A1-1EE2-228C-DB3F-885B929A0BCE}"/>
              </a:ext>
            </a:extLst>
          </p:cNvPr>
          <p:cNvPicPr>
            <a:picLocks noChangeAspect="1"/>
          </p:cNvPicPr>
          <p:nvPr/>
        </p:nvPicPr>
        <p:blipFill>
          <a:blip r:embed="rId3"/>
          <a:stretch>
            <a:fillRect/>
          </a:stretch>
        </p:blipFill>
        <p:spPr>
          <a:xfrm>
            <a:off x="6757639" y="1498602"/>
            <a:ext cx="5234686" cy="2142716"/>
          </a:xfrm>
          <a:prstGeom prst="rect">
            <a:avLst/>
          </a:prstGeom>
          <a:ln>
            <a:solidFill>
              <a:schemeClr val="accent1"/>
            </a:solidFill>
          </a:ln>
        </p:spPr>
      </p:pic>
      <p:pic>
        <p:nvPicPr>
          <p:cNvPr id="7" name="Picture 6" descr="This object contains listing of ASPR TRACIE resources developed in response to an incident.">
            <a:extLst>
              <a:ext uri="{FF2B5EF4-FFF2-40B4-BE49-F238E27FC236}">
                <a16:creationId xmlns:a16="http://schemas.microsoft.com/office/drawing/2014/main" id="{CB6D897C-162B-3DC8-ADC9-11CAC04C4024}"/>
              </a:ext>
            </a:extLst>
          </p:cNvPr>
          <p:cNvPicPr>
            <a:picLocks noChangeAspect="1"/>
          </p:cNvPicPr>
          <p:nvPr/>
        </p:nvPicPr>
        <p:blipFill>
          <a:blip r:embed="rId4"/>
          <a:stretch>
            <a:fillRect/>
          </a:stretch>
        </p:blipFill>
        <p:spPr>
          <a:xfrm>
            <a:off x="4391730" y="3332957"/>
            <a:ext cx="4007005" cy="3035009"/>
          </a:xfrm>
          <a:prstGeom prst="rect">
            <a:avLst/>
          </a:prstGeom>
          <a:ln>
            <a:solidFill>
              <a:schemeClr val="accent1"/>
            </a:solidFill>
          </a:ln>
        </p:spPr>
      </p:pic>
    </p:spTree>
    <p:extLst>
      <p:ext uri="{BB962C8B-B14F-4D97-AF65-F5344CB8AC3E}">
        <p14:creationId xmlns:p14="http://schemas.microsoft.com/office/powerpoint/2010/main" val="258631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3002B-D80A-7DCD-EDC7-996696640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F3DCF-98C0-0F12-85DF-57124DDC9AF8}"/>
              </a:ext>
            </a:extLst>
          </p:cNvPr>
          <p:cNvSpPr>
            <a:spLocks noGrp="1"/>
          </p:cNvSpPr>
          <p:nvPr>
            <p:ph type="title"/>
          </p:nvPr>
        </p:nvSpPr>
        <p:spPr>
          <a:xfrm>
            <a:off x="397565" y="-53975"/>
            <a:ext cx="11469757" cy="1325563"/>
          </a:xfrm>
        </p:spPr>
        <p:txBody>
          <a:bodyPr/>
          <a:lstStyle/>
          <a:p>
            <a:r>
              <a:rPr lang="en-US" dirty="0"/>
              <a:t>Comprehensively Reviewed Topic Collections </a:t>
            </a:r>
            <a:r>
              <a:rPr lang="en-US" sz="1800" dirty="0"/>
              <a:t>(1)</a:t>
            </a:r>
          </a:p>
        </p:txBody>
      </p:sp>
      <p:sp>
        <p:nvSpPr>
          <p:cNvPr id="3" name="Content Placeholder 2">
            <a:extLst>
              <a:ext uri="{FF2B5EF4-FFF2-40B4-BE49-F238E27FC236}">
                <a16:creationId xmlns:a16="http://schemas.microsoft.com/office/drawing/2014/main" id="{7B325D17-27CE-0A1E-1B5D-9670027213A0}"/>
              </a:ext>
            </a:extLst>
          </p:cNvPr>
          <p:cNvSpPr>
            <a:spLocks noGrp="1"/>
          </p:cNvSpPr>
          <p:nvPr>
            <p:ph idx="1"/>
          </p:nvPr>
        </p:nvSpPr>
        <p:spPr>
          <a:xfrm>
            <a:off x="397564" y="1271587"/>
            <a:ext cx="11469757" cy="5101503"/>
          </a:xfrm>
        </p:spPr>
        <p:txBody>
          <a:bodyPr numCol="4">
            <a:noAutofit/>
          </a:bodyPr>
          <a:lstStyle/>
          <a:p>
            <a:pPr marL="0" indent="0">
              <a:spcBef>
                <a:spcPts val="800"/>
              </a:spcBef>
              <a:buNone/>
            </a:pPr>
            <a:r>
              <a:rPr lang="en-US" sz="1800" dirty="0">
                <a:hlinkClick r:id="rId3"/>
              </a:rPr>
              <a:t>Active Shooter and Explosives</a:t>
            </a:r>
            <a:endParaRPr lang="en-US" sz="1800" dirty="0"/>
          </a:p>
          <a:p>
            <a:pPr marL="0" indent="0">
              <a:spcBef>
                <a:spcPts val="800"/>
              </a:spcBef>
              <a:buNone/>
            </a:pPr>
            <a:r>
              <a:rPr lang="en-US" sz="1800" dirty="0">
                <a:hlinkClick r:id="rId4"/>
              </a:rPr>
              <a:t>Blood and Blood Products</a:t>
            </a:r>
            <a:endParaRPr lang="en-US" sz="1800" dirty="0"/>
          </a:p>
          <a:p>
            <a:pPr marL="0" indent="0">
              <a:spcBef>
                <a:spcPts val="800"/>
              </a:spcBef>
              <a:buNone/>
            </a:pPr>
            <a:r>
              <a:rPr lang="en-US" sz="1800" dirty="0">
                <a:hlinkClick r:id="rId5"/>
              </a:rPr>
              <a:t>Burns</a:t>
            </a:r>
            <a:endParaRPr lang="en-US" sz="1800" dirty="0"/>
          </a:p>
          <a:p>
            <a:pPr marL="0" indent="0">
              <a:spcBef>
                <a:spcPts val="800"/>
              </a:spcBef>
              <a:buNone/>
            </a:pPr>
            <a:r>
              <a:rPr lang="en-US" sz="1800" b="1" i="1" dirty="0"/>
              <a:t>Communications</a:t>
            </a:r>
          </a:p>
          <a:p>
            <a:pPr>
              <a:spcBef>
                <a:spcPts val="800"/>
              </a:spcBef>
            </a:pPr>
            <a:r>
              <a:rPr lang="en-US" sz="1800" dirty="0">
                <a:hlinkClick r:id="rId6"/>
              </a:rPr>
              <a:t>Communication Systems</a:t>
            </a:r>
            <a:endParaRPr lang="en-US" sz="1800" dirty="0"/>
          </a:p>
          <a:p>
            <a:pPr>
              <a:spcBef>
                <a:spcPts val="800"/>
              </a:spcBef>
            </a:pPr>
            <a:r>
              <a:rPr lang="en-US" sz="1800" dirty="0">
                <a:hlinkClick r:id="rId7"/>
              </a:rPr>
              <a:t>Information Sharing</a:t>
            </a:r>
            <a:endParaRPr lang="en-US" sz="1800" dirty="0"/>
          </a:p>
          <a:p>
            <a:pPr>
              <a:lnSpc>
                <a:spcPct val="120000"/>
              </a:lnSpc>
              <a:spcBef>
                <a:spcPts val="800"/>
              </a:spcBef>
            </a:pPr>
            <a:r>
              <a:rPr lang="en-US" sz="1800" dirty="0">
                <a:hlinkClick r:id="rId8"/>
              </a:rPr>
              <a:t>Risk Communications/Emergency Public Information and Warning</a:t>
            </a:r>
            <a:endParaRPr lang="en-US" sz="1800" dirty="0"/>
          </a:p>
          <a:p>
            <a:pPr>
              <a:spcBef>
                <a:spcPts val="800"/>
              </a:spcBef>
            </a:pPr>
            <a:r>
              <a:rPr lang="en-US" sz="1800" dirty="0">
                <a:hlinkClick r:id="rId9"/>
              </a:rPr>
              <a:t>Social Media in Emergency Response</a:t>
            </a:r>
            <a:endParaRPr lang="en-US" sz="1800" dirty="0"/>
          </a:p>
          <a:p>
            <a:pPr marL="0" indent="0">
              <a:spcBef>
                <a:spcPts val="800"/>
              </a:spcBef>
              <a:buNone/>
            </a:pPr>
            <a:r>
              <a:rPr lang="en-US" sz="1800" dirty="0">
                <a:hlinkClick r:id="rId10"/>
              </a:rPr>
              <a:t>Crisis Standards of Care</a:t>
            </a:r>
            <a:endParaRPr lang="en-US" sz="1800" dirty="0"/>
          </a:p>
          <a:p>
            <a:pPr marL="0" indent="0">
              <a:spcBef>
                <a:spcPts val="800"/>
              </a:spcBef>
              <a:buNone/>
            </a:pPr>
            <a:r>
              <a:rPr lang="en-US" sz="1800" dirty="0">
                <a:hlinkClick r:id="rId11"/>
              </a:rPr>
              <a:t>Cybersecurity</a:t>
            </a:r>
            <a:endParaRPr lang="en-US" sz="1800" dirty="0"/>
          </a:p>
          <a:p>
            <a:pPr marL="0" indent="0">
              <a:spcBef>
                <a:spcPts val="800"/>
              </a:spcBef>
              <a:buNone/>
            </a:pPr>
            <a:r>
              <a:rPr lang="en-US" sz="1800" b="1" i="1" dirty="0"/>
              <a:t>Decontamination</a:t>
            </a:r>
          </a:p>
          <a:p>
            <a:pPr>
              <a:spcBef>
                <a:spcPts val="800"/>
              </a:spcBef>
            </a:pPr>
            <a:r>
              <a:rPr lang="en-US" sz="1800" dirty="0">
                <a:hlinkClick r:id="rId12"/>
              </a:rPr>
              <a:t>Hospital Patient Decontamination</a:t>
            </a:r>
            <a:endParaRPr lang="en-US" sz="1800" dirty="0"/>
          </a:p>
          <a:p>
            <a:pPr>
              <a:spcBef>
                <a:spcPts val="800"/>
              </a:spcBef>
            </a:pPr>
            <a:r>
              <a:rPr lang="en-US" sz="1800" dirty="0">
                <a:hlinkClick r:id="rId13"/>
              </a:rPr>
              <a:t>Pre-Hospital Patient Decontamination</a:t>
            </a:r>
            <a:endParaRPr lang="en-US" sz="1800" dirty="0"/>
          </a:p>
          <a:p>
            <a:pPr>
              <a:spcBef>
                <a:spcPts val="800"/>
              </a:spcBef>
            </a:pPr>
            <a:r>
              <a:rPr lang="en-US" sz="1800" dirty="0">
                <a:hlinkClick r:id="rId14"/>
              </a:rPr>
              <a:t>Disasters and At-Risk Populations</a:t>
            </a:r>
            <a:endParaRPr lang="en-US" sz="1800" dirty="0"/>
          </a:p>
          <a:p>
            <a:pPr>
              <a:lnSpc>
                <a:spcPct val="120000"/>
              </a:lnSpc>
              <a:spcBef>
                <a:spcPts val="800"/>
              </a:spcBef>
            </a:pPr>
            <a:r>
              <a:rPr lang="en-US" sz="1800" dirty="0">
                <a:hlinkClick r:id="rId15"/>
              </a:rPr>
              <a:t>Electronic Health Records and Downtime Procedures</a:t>
            </a:r>
            <a:endParaRPr lang="en-US" sz="1800" dirty="0"/>
          </a:p>
          <a:p>
            <a:pPr marL="0" indent="0">
              <a:buNone/>
            </a:pPr>
            <a:r>
              <a:rPr lang="en-US" sz="1800" b="1" i="1" dirty="0"/>
              <a:t>Emergency Management</a:t>
            </a:r>
          </a:p>
          <a:p>
            <a:pPr>
              <a:lnSpc>
                <a:spcPct val="120000"/>
              </a:lnSpc>
              <a:spcBef>
                <a:spcPts val="800"/>
              </a:spcBef>
            </a:pPr>
            <a:r>
              <a:rPr lang="en-US" sz="1800" dirty="0">
                <a:hlinkClick r:id="rId16"/>
              </a:rPr>
              <a:t>Emergency Operations Plans/ Emergency Management Program</a:t>
            </a:r>
            <a:endParaRPr lang="en-US" sz="1800" dirty="0"/>
          </a:p>
          <a:p>
            <a:pPr>
              <a:spcBef>
                <a:spcPts val="800"/>
              </a:spcBef>
            </a:pPr>
            <a:r>
              <a:rPr lang="en-US" sz="1800" dirty="0">
                <a:hlinkClick r:id="rId17"/>
              </a:rPr>
              <a:t>Exercise Program</a:t>
            </a:r>
            <a:endParaRPr lang="en-US" sz="1800" dirty="0"/>
          </a:p>
          <a:p>
            <a:pPr>
              <a:spcBef>
                <a:spcPts val="800"/>
              </a:spcBef>
            </a:pPr>
            <a:r>
              <a:rPr lang="en-US" sz="1800" dirty="0">
                <a:hlinkClick r:id="rId18"/>
              </a:rPr>
              <a:t>Hazard Vulnerability/Risk Assessment</a:t>
            </a:r>
            <a:endParaRPr lang="en-US" sz="1800" dirty="0"/>
          </a:p>
          <a:p>
            <a:pPr>
              <a:lnSpc>
                <a:spcPct val="120000"/>
              </a:lnSpc>
              <a:spcBef>
                <a:spcPts val="800"/>
              </a:spcBef>
            </a:pPr>
            <a:r>
              <a:rPr lang="en-US" sz="1800" dirty="0">
                <a:hlinkClick r:id="rId19"/>
              </a:rPr>
              <a:t>Healthcare-Related Disaster Legal/ Regulatory/ Federal Policy</a:t>
            </a:r>
            <a:endParaRPr lang="en-US" sz="1800" dirty="0"/>
          </a:p>
          <a:p>
            <a:pPr>
              <a:spcBef>
                <a:spcPts val="800"/>
              </a:spcBef>
            </a:pPr>
            <a:r>
              <a:rPr lang="en-US" sz="1800" dirty="0">
                <a:hlinkClick r:id="rId20"/>
              </a:rPr>
              <a:t>Incident Management</a:t>
            </a:r>
            <a:endParaRPr lang="en-US" sz="1800" dirty="0"/>
          </a:p>
          <a:p>
            <a:pPr>
              <a:spcBef>
                <a:spcPts val="800"/>
              </a:spcBef>
            </a:pPr>
            <a:r>
              <a:rPr lang="en-US" sz="1800" dirty="0">
                <a:hlinkClick r:id="rId21"/>
              </a:rPr>
              <a:t>Training and Workforce Development</a:t>
            </a:r>
            <a:endParaRPr lang="en-US" sz="1800" dirty="0"/>
          </a:p>
          <a:p>
            <a:pPr marL="0" indent="0">
              <a:spcBef>
                <a:spcPts val="800"/>
              </a:spcBef>
              <a:buNone/>
            </a:pPr>
            <a:r>
              <a:rPr lang="en-US" sz="1800" dirty="0">
                <a:hlinkClick r:id="rId22"/>
              </a:rPr>
              <a:t>Ethics</a:t>
            </a:r>
            <a:endParaRPr lang="en-US" sz="1800" dirty="0"/>
          </a:p>
          <a:p>
            <a:pPr marL="0" indent="0">
              <a:spcBef>
                <a:spcPts val="800"/>
              </a:spcBef>
              <a:buNone/>
            </a:pPr>
            <a:r>
              <a:rPr lang="en-US" sz="1800" dirty="0">
                <a:hlinkClick r:id="rId23"/>
              </a:rPr>
              <a:t>Family Reunification and Support</a:t>
            </a:r>
            <a:endParaRPr lang="en-US" sz="1800" dirty="0"/>
          </a:p>
          <a:p>
            <a:pPr marL="0" indent="0">
              <a:spcBef>
                <a:spcPts val="800"/>
              </a:spcBef>
              <a:buNone/>
            </a:pPr>
            <a:r>
              <a:rPr lang="en-US" sz="1800" dirty="0">
                <a:hlinkClick r:id="rId24"/>
              </a:rPr>
              <a:t>Fatality Management</a:t>
            </a:r>
            <a:endParaRPr lang="en-US" sz="1800" dirty="0"/>
          </a:p>
          <a:p>
            <a:pPr marL="0" indent="0">
              <a:spcBef>
                <a:spcPts val="800"/>
              </a:spcBef>
              <a:buNone/>
            </a:pPr>
            <a:r>
              <a:rPr lang="en-US" sz="1800" b="1" i="1" dirty="0"/>
              <a:t>Healthcare Coalitions</a:t>
            </a:r>
          </a:p>
          <a:p>
            <a:pPr>
              <a:spcBef>
                <a:spcPts val="800"/>
              </a:spcBef>
            </a:pPr>
            <a:r>
              <a:rPr lang="en-US" sz="1800" dirty="0">
                <a:hlinkClick r:id="rId25"/>
              </a:rPr>
              <a:t>Coalition Administrative Issues</a:t>
            </a:r>
            <a:endParaRPr lang="en-US" sz="1800" dirty="0"/>
          </a:p>
          <a:p>
            <a:pPr>
              <a:spcBef>
                <a:spcPts val="800"/>
              </a:spcBef>
            </a:pPr>
            <a:r>
              <a:rPr lang="en-US" sz="1800" dirty="0">
                <a:hlinkClick r:id="rId26"/>
              </a:rPr>
              <a:t>Coalition Models and Functions</a:t>
            </a:r>
            <a:endParaRPr lang="en-US" sz="1800" dirty="0"/>
          </a:p>
          <a:p>
            <a:pPr>
              <a:lnSpc>
                <a:spcPct val="120000"/>
              </a:lnSpc>
              <a:spcBef>
                <a:spcPts val="800"/>
              </a:spcBef>
            </a:pPr>
            <a:r>
              <a:rPr lang="en-US" sz="1800" dirty="0">
                <a:hlinkClick r:id="rId27"/>
              </a:rPr>
              <a:t>Coalition Response Operations</a:t>
            </a:r>
            <a:r>
              <a:rPr lang="en-US" sz="1800" dirty="0"/>
              <a:t> (including Mutual Aid)</a:t>
            </a:r>
          </a:p>
          <a:p>
            <a:pPr marL="0" indent="0">
              <a:spcBef>
                <a:spcPts val="800"/>
              </a:spcBef>
              <a:buNone/>
            </a:pPr>
            <a:r>
              <a:rPr lang="en-US" sz="1800" dirty="0">
                <a:hlinkClick r:id="rId28"/>
              </a:rPr>
              <a:t>Healthcare Facility Evacuation/Sheltering</a:t>
            </a:r>
            <a:endParaRPr lang="en-US" sz="1800" dirty="0"/>
          </a:p>
          <a:p>
            <a:pPr marL="0" indent="0">
              <a:lnSpc>
                <a:spcPct val="120000"/>
              </a:lnSpc>
              <a:spcBef>
                <a:spcPts val="800"/>
              </a:spcBef>
              <a:buNone/>
            </a:pPr>
            <a:r>
              <a:rPr lang="en-US" sz="1800" dirty="0">
                <a:hlinkClick r:id="rId29"/>
              </a:rPr>
              <a:t>Hospital Surge Capacity and Immediate Bed  Availability</a:t>
            </a:r>
            <a:endParaRPr lang="en-US" sz="1800" b="1" dirty="0"/>
          </a:p>
          <a:p>
            <a:pPr marL="0" indent="0">
              <a:buNone/>
            </a:pPr>
            <a:endParaRPr lang="en-US" sz="1000" dirty="0"/>
          </a:p>
          <a:p>
            <a:endParaRPr lang="en-US" sz="1000" dirty="0"/>
          </a:p>
        </p:txBody>
      </p:sp>
    </p:spTree>
    <p:extLst>
      <p:ext uri="{BB962C8B-B14F-4D97-AF65-F5344CB8AC3E}">
        <p14:creationId xmlns:p14="http://schemas.microsoft.com/office/powerpoint/2010/main" val="153503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1EAA-475E-62A0-91AB-ECD63268C693}"/>
              </a:ext>
            </a:extLst>
          </p:cNvPr>
          <p:cNvSpPr>
            <a:spLocks noGrp="1"/>
          </p:cNvSpPr>
          <p:nvPr>
            <p:ph type="title"/>
          </p:nvPr>
        </p:nvSpPr>
        <p:spPr>
          <a:xfrm>
            <a:off x="397565" y="-53975"/>
            <a:ext cx="11469757" cy="1325563"/>
          </a:xfrm>
        </p:spPr>
        <p:txBody>
          <a:bodyPr/>
          <a:lstStyle/>
          <a:p>
            <a:r>
              <a:rPr lang="en-US" dirty="0"/>
              <a:t>Comprehensively Reviewed Topic Collections</a:t>
            </a:r>
            <a:r>
              <a:rPr lang="en-US" sz="1800" dirty="0"/>
              <a:t> (2)</a:t>
            </a:r>
          </a:p>
        </p:txBody>
      </p:sp>
      <p:sp>
        <p:nvSpPr>
          <p:cNvPr id="3" name="Content Placeholder 2">
            <a:extLst>
              <a:ext uri="{FF2B5EF4-FFF2-40B4-BE49-F238E27FC236}">
                <a16:creationId xmlns:a16="http://schemas.microsoft.com/office/drawing/2014/main" id="{95742EFF-BA39-E53E-D5A7-DB8FEF7A684A}"/>
              </a:ext>
            </a:extLst>
          </p:cNvPr>
          <p:cNvSpPr>
            <a:spLocks noGrp="1"/>
          </p:cNvSpPr>
          <p:nvPr>
            <p:ph idx="1"/>
          </p:nvPr>
        </p:nvSpPr>
        <p:spPr>
          <a:xfrm>
            <a:off x="397564" y="1271587"/>
            <a:ext cx="11469757" cy="5101503"/>
          </a:xfrm>
        </p:spPr>
        <p:txBody>
          <a:bodyPr numCol="4">
            <a:noAutofit/>
          </a:bodyPr>
          <a:lstStyle/>
          <a:p>
            <a:pPr marL="0" indent="0">
              <a:spcBef>
                <a:spcPts val="800"/>
              </a:spcBef>
              <a:buNone/>
            </a:pPr>
            <a:r>
              <a:rPr lang="en-US" sz="1800" b="1" dirty="0"/>
              <a:t>Location-Specific Collections</a:t>
            </a:r>
          </a:p>
          <a:p>
            <a:pPr>
              <a:lnSpc>
                <a:spcPct val="120000"/>
              </a:lnSpc>
              <a:spcBef>
                <a:spcPts val="800"/>
              </a:spcBef>
            </a:pPr>
            <a:r>
              <a:rPr lang="en-US" sz="1800" dirty="0">
                <a:hlinkClick r:id="rId3"/>
              </a:rPr>
              <a:t>Alternate Care Sites </a:t>
            </a:r>
            <a:r>
              <a:rPr lang="en-US" sz="1800" dirty="0"/>
              <a:t>(including shelter  medical care)</a:t>
            </a:r>
          </a:p>
          <a:p>
            <a:pPr>
              <a:lnSpc>
                <a:spcPct val="120000"/>
              </a:lnSpc>
              <a:spcBef>
                <a:spcPts val="800"/>
              </a:spcBef>
            </a:pPr>
            <a:r>
              <a:rPr lang="en-US" sz="1800" dirty="0">
                <a:hlinkClick r:id="rId4"/>
              </a:rPr>
              <a:t>Ambulatory Care and Federally Qualified Health Centers </a:t>
            </a:r>
            <a:r>
              <a:rPr lang="en-US" sz="1800" dirty="0"/>
              <a:t>(FQHC)</a:t>
            </a:r>
          </a:p>
          <a:p>
            <a:pPr>
              <a:spcBef>
                <a:spcPts val="800"/>
              </a:spcBef>
            </a:pPr>
            <a:r>
              <a:rPr lang="en-US" sz="1800" dirty="0">
                <a:hlinkClick r:id="rId5"/>
              </a:rPr>
              <a:t>Dialysis Centers</a:t>
            </a:r>
            <a:endParaRPr lang="en-US" sz="1800" dirty="0"/>
          </a:p>
          <a:p>
            <a:pPr>
              <a:spcBef>
                <a:spcPts val="800"/>
              </a:spcBef>
            </a:pPr>
            <a:r>
              <a:rPr lang="en-US" sz="1800" dirty="0">
                <a:hlinkClick r:id="rId6"/>
              </a:rPr>
              <a:t>Homecare and Hospice</a:t>
            </a:r>
            <a:endParaRPr lang="en-US" sz="1800" dirty="0"/>
          </a:p>
          <a:p>
            <a:pPr>
              <a:spcBef>
                <a:spcPts val="800"/>
              </a:spcBef>
            </a:pPr>
            <a:r>
              <a:rPr lang="en-US" sz="1800" dirty="0">
                <a:hlinkClick r:id="rId7"/>
              </a:rPr>
              <a:t>Long-term Care Facilities</a:t>
            </a:r>
            <a:endParaRPr lang="en-US" sz="1800" dirty="0"/>
          </a:p>
          <a:p>
            <a:pPr>
              <a:spcBef>
                <a:spcPts val="800"/>
              </a:spcBef>
            </a:pPr>
            <a:r>
              <a:rPr lang="en-US" sz="1800" dirty="0">
                <a:hlinkClick r:id="rId8"/>
              </a:rPr>
              <a:t>Pharmacy </a:t>
            </a:r>
            <a:endParaRPr lang="en-US" sz="1800" dirty="0"/>
          </a:p>
          <a:p>
            <a:pPr>
              <a:spcBef>
                <a:spcPts val="800"/>
              </a:spcBef>
            </a:pPr>
            <a:r>
              <a:rPr lang="en-US" sz="1800" dirty="0">
                <a:hlinkClick r:id="rId9"/>
              </a:rPr>
              <a:t>Rural Disaster Health</a:t>
            </a:r>
            <a:endParaRPr lang="en-US" sz="1800" dirty="0"/>
          </a:p>
          <a:p>
            <a:pPr>
              <a:spcBef>
                <a:spcPts val="800"/>
              </a:spcBef>
            </a:pPr>
            <a:r>
              <a:rPr lang="en-US" sz="1800" dirty="0">
                <a:hlinkClick r:id="rId10"/>
              </a:rPr>
              <a:t>Virtual Medical Care</a:t>
            </a:r>
            <a:endParaRPr lang="en-US" sz="1800" dirty="0"/>
          </a:p>
          <a:p>
            <a:pPr marL="0" indent="0">
              <a:lnSpc>
                <a:spcPct val="120000"/>
              </a:lnSpc>
              <a:spcBef>
                <a:spcPts val="800"/>
              </a:spcBef>
              <a:buNone/>
            </a:pPr>
            <a:r>
              <a:rPr lang="en-US" sz="1800" dirty="0">
                <a:hlinkClick r:id="rId11"/>
              </a:rPr>
              <a:t>Mass Distribution and Dispensing of Medical Countermeasures</a:t>
            </a:r>
            <a:endParaRPr lang="en-US" sz="1800" dirty="0"/>
          </a:p>
          <a:p>
            <a:pPr marL="0" indent="0">
              <a:spcBef>
                <a:spcPts val="800"/>
              </a:spcBef>
              <a:buNone/>
            </a:pPr>
            <a:r>
              <a:rPr lang="en-US" sz="1800" dirty="0">
                <a:hlinkClick r:id="rId12"/>
              </a:rPr>
              <a:t>Mass Gatherings/Special Events</a:t>
            </a:r>
            <a:endParaRPr lang="en-US" sz="1800" dirty="0"/>
          </a:p>
          <a:p>
            <a:pPr marL="0" indent="0">
              <a:spcBef>
                <a:spcPts val="800"/>
              </a:spcBef>
              <a:buNone/>
            </a:pPr>
            <a:r>
              <a:rPr lang="en-US" sz="1800" dirty="0">
                <a:hlinkClick r:id="rId13"/>
              </a:rPr>
              <a:t>Mental/Behavioral Health </a:t>
            </a:r>
            <a:r>
              <a:rPr lang="en-US" sz="1800" dirty="0"/>
              <a:t>(non-responders)</a:t>
            </a:r>
          </a:p>
          <a:p>
            <a:pPr marL="0" indent="0">
              <a:spcBef>
                <a:spcPts val="800"/>
              </a:spcBef>
              <a:buNone/>
            </a:pPr>
            <a:r>
              <a:rPr lang="en-US" sz="1800" dirty="0">
                <a:hlinkClick r:id="rId14"/>
              </a:rPr>
              <a:t>Patient Movement, MOCCs, and Tracking</a:t>
            </a:r>
            <a:endParaRPr lang="en-US" sz="1800" dirty="0"/>
          </a:p>
          <a:p>
            <a:pPr marL="0" indent="0">
              <a:spcBef>
                <a:spcPts val="800"/>
              </a:spcBef>
              <a:buNone/>
            </a:pPr>
            <a:r>
              <a:rPr lang="en-US" sz="1800" dirty="0">
                <a:hlinkClick r:id="rId15"/>
              </a:rPr>
              <a:t>Pediatric/Children</a:t>
            </a:r>
            <a:endParaRPr lang="en-US" sz="1800" dirty="0"/>
          </a:p>
          <a:p>
            <a:pPr marL="0" indent="0">
              <a:spcBef>
                <a:spcPts val="800"/>
              </a:spcBef>
              <a:buNone/>
            </a:pPr>
            <a:r>
              <a:rPr lang="en-US" sz="1800" dirty="0">
                <a:hlinkClick r:id="rId16"/>
              </a:rPr>
              <a:t>Populations with Access and Functional Needs</a:t>
            </a:r>
            <a:endParaRPr lang="en-US" sz="1800" dirty="0"/>
          </a:p>
          <a:p>
            <a:pPr marL="0" indent="0">
              <a:spcBef>
                <a:spcPts val="800"/>
              </a:spcBef>
              <a:buNone/>
            </a:pPr>
            <a:r>
              <a:rPr lang="en-US" sz="1800" dirty="0">
                <a:hlinkClick r:id="rId17"/>
              </a:rPr>
              <a:t>Pre-Hospital</a:t>
            </a:r>
            <a:r>
              <a:rPr lang="en-US" sz="1800" dirty="0"/>
              <a:t> (e.g., EMS)</a:t>
            </a:r>
          </a:p>
          <a:p>
            <a:pPr marL="0" indent="0">
              <a:spcBef>
                <a:spcPts val="800"/>
              </a:spcBef>
              <a:buNone/>
            </a:pPr>
            <a:r>
              <a:rPr lang="en-US" sz="1800" dirty="0">
                <a:hlinkClick r:id="rId18"/>
              </a:rPr>
              <a:t>Pre-Hospital Mass Casualty Triage and Trauma Care</a:t>
            </a:r>
            <a:endParaRPr lang="en-US" sz="1800" dirty="0"/>
          </a:p>
          <a:p>
            <a:pPr marL="0" indent="0">
              <a:spcBef>
                <a:spcPts val="800"/>
              </a:spcBef>
              <a:buNone/>
            </a:pPr>
            <a:endParaRPr lang="en-US" sz="1800" dirty="0"/>
          </a:p>
          <a:p>
            <a:pPr marL="0" indent="0">
              <a:spcBef>
                <a:spcPts val="800"/>
              </a:spcBef>
              <a:buNone/>
            </a:pPr>
            <a:r>
              <a:rPr lang="en-US" sz="1800" b="1" dirty="0"/>
              <a:t>Recovery and COOP</a:t>
            </a:r>
          </a:p>
          <a:p>
            <a:pPr>
              <a:lnSpc>
                <a:spcPct val="120000"/>
              </a:lnSpc>
              <a:spcBef>
                <a:spcPts val="800"/>
              </a:spcBef>
            </a:pPr>
            <a:r>
              <a:rPr lang="en-US" sz="1800" dirty="0">
                <a:hlinkClick r:id="rId19"/>
              </a:rPr>
              <a:t>Continuity of Operations (COOP)/ Business Continuity Planning</a:t>
            </a:r>
            <a:endParaRPr lang="en-US" sz="1800" dirty="0"/>
          </a:p>
          <a:p>
            <a:pPr>
              <a:spcBef>
                <a:spcPts val="800"/>
              </a:spcBef>
            </a:pPr>
            <a:r>
              <a:rPr lang="en-US" sz="1800" dirty="0">
                <a:hlinkClick r:id="rId20"/>
              </a:rPr>
              <a:t>Recovery Planning </a:t>
            </a:r>
            <a:endParaRPr lang="en-US" sz="1800" dirty="0"/>
          </a:p>
          <a:p>
            <a:pPr marL="0" indent="0">
              <a:spcBef>
                <a:spcPts val="800"/>
              </a:spcBef>
              <a:buNone/>
            </a:pPr>
            <a:r>
              <a:rPr lang="en-US" sz="1800" dirty="0">
                <a:hlinkClick r:id="rId21"/>
              </a:rPr>
              <a:t>Responder Safety and Health</a:t>
            </a:r>
            <a:endParaRPr lang="en-US" sz="1800" dirty="0"/>
          </a:p>
          <a:p>
            <a:pPr marL="0" indent="0">
              <a:spcBef>
                <a:spcPts val="800"/>
              </a:spcBef>
              <a:buNone/>
            </a:pPr>
            <a:r>
              <a:rPr lang="en-US" sz="1800" b="1" dirty="0"/>
              <a:t>Specific Hazards</a:t>
            </a:r>
          </a:p>
          <a:p>
            <a:pPr>
              <a:lnSpc>
                <a:spcPct val="120000"/>
              </a:lnSpc>
              <a:spcBef>
                <a:spcPts val="800"/>
              </a:spcBef>
            </a:pPr>
            <a:r>
              <a:rPr lang="en-US" sz="1800" dirty="0">
                <a:hlinkClick r:id="rId22"/>
              </a:rPr>
              <a:t>Bioterrorism and High Consequence Biological Threats</a:t>
            </a:r>
            <a:endParaRPr lang="en-US" sz="1800" dirty="0"/>
          </a:p>
          <a:p>
            <a:pPr>
              <a:spcBef>
                <a:spcPts val="800"/>
              </a:spcBef>
            </a:pPr>
            <a:r>
              <a:rPr lang="en-US" sz="1800" dirty="0">
                <a:hlinkClick r:id="rId23"/>
              </a:rPr>
              <a:t>Chemical Hazards</a:t>
            </a:r>
            <a:endParaRPr lang="en-US" sz="1800" dirty="0"/>
          </a:p>
          <a:p>
            <a:pPr>
              <a:spcBef>
                <a:spcPts val="800"/>
              </a:spcBef>
            </a:pPr>
            <a:r>
              <a:rPr lang="en-US" sz="1800" dirty="0">
                <a:hlinkClick r:id="rId24"/>
              </a:rPr>
              <a:t>Coronaviruses </a:t>
            </a:r>
            <a:endParaRPr lang="en-US" sz="1800" dirty="0"/>
          </a:p>
          <a:p>
            <a:pPr>
              <a:spcBef>
                <a:spcPts val="800"/>
              </a:spcBef>
            </a:pPr>
            <a:r>
              <a:rPr lang="en-US" sz="1800" dirty="0">
                <a:hlinkClick r:id="rId25"/>
              </a:rPr>
              <a:t>Ebola/VHF</a:t>
            </a:r>
            <a:endParaRPr lang="en-US" sz="1800" dirty="0"/>
          </a:p>
          <a:p>
            <a:pPr>
              <a:spcBef>
                <a:spcPts val="800"/>
              </a:spcBef>
            </a:pPr>
            <a:r>
              <a:rPr lang="en-US" sz="1800" dirty="0">
                <a:hlinkClick r:id="rId26"/>
              </a:rPr>
              <a:t>Influenza Epidemic/ Pandemic</a:t>
            </a:r>
            <a:endParaRPr lang="en-US" sz="1800" dirty="0"/>
          </a:p>
          <a:p>
            <a:pPr>
              <a:spcBef>
                <a:spcPts val="800"/>
              </a:spcBef>
            </a:pPr>
            <a:r>
              <a:rPr lang="en-US" sz="1800" dirty="0">
                <a:hlinkClick r:id="rId27"/>
              </a:rPr>
              <a:t>Natural Disasters</a:t>
            </a:r>
            <a:endParaRPr lang="en-US" sz="1800" dirty="0"/>
          </a:p>
          <a:p>
            <a:pPr>
              <a:spcBef>
                <a:spcPts val="800"/>
              </a:spcBef>
            </a:pPr>
            <a:r>
              <a:rPr lang="en-US" sz="1800" dirty="0">
                <a:hlinkClick r:id="rId28"/>
              </a:rPr>
              <a:t>Radiological and Nuclear</a:t>
            </a:r>
            <a:endParaRPr lang="en-US" sz="1800" dirty="0"/>
          </a:p>
          <a:p>
            <a:pPr>
              <a:spcBef>
                <a:spcPts val="800"/>
              </a:spcBef>
            </a:pPr>
            <a:r>
              <a:rPr lang="en-US" sz="1800" dirty="0">
                <a:hlinkClick r:id="rId29"/>
              </a:rPr>
              <a:t>Zika</a:t>
            </a:r>
            <a:endParaRPr lang="en-US" sz="1800" dirty="0"/>
          </a:p>
          <a:p>
            <a:pPr marL="0" indent="0">
              <a:spcBef>
                <a:spcPts val="800"/>
              </a:spcBef>
              <a:buNone/>
            </a:pPr>
            <a:r>
              <a:rPr lang="en-US" sz="1800" dirty="0">
                <a:hlinkClick r:id="rId30"/>
              </a:rPr>
              <a:t>Utility Failures</a:t>
            </a:r>
            <a:endParaRPr lang="en-US" sz="1800" dirty="0"/>
          </a:p>
          <a:p>
            <a:pPr marL="0" indent="0">
              <a:spcBef>
                <a:spcPts val="800"/>
              </a:spcBef>
              <a:buNone/>
            </a:pPr>
            <a:r>
              <a:rPr lang="en-US" sz="1800" dirty="0">
                <a:hlinkClick r:id="rId31"/>
              </a:rPr>
              <a:t>Veterinary Issues</a:t>
            </a:r>
            <a:endParaRPr lang="en-US" sz="1800" dirty="0"/>
          </a:p>
          <a:p>
            <a:pPr marL="0" indent="0">
              <a:spcBef>
                <a:spcPts val="800"/>
              </a:spcBef>
              <a:buNone/>
            </a:pPr>
            <a:r>
              <a:rPr lang="en-US" sz="1800" dirty="0">
                <a:hlinkClick r:id="rId32"/>
              </a:rPr>
              <a:t>Volunteer Management</a:t>
            </a:r>
            <a:endParaRPr lang="en-US" sz="1800" dirty="0"/>
          </a:p>
          <a:p>
            <a:pPr marL="0" indent="0">
              <a:spcBef>
                <a:spcPts val="800"/>
              </a:spcBef>
              <a:buNone/>
            </a:pPr>
            <a:r>
              <a:rPr lang="en-US" sz="1800" dirty="0">
                <a:hlinkClick r:id="rId33"/>
              </a:rPr>
              <a:t>Workplace Violence</a:t>
            </a:r>
            <a:endParaRPr lang="en-US" sz="1800" dirty="0"/>
          </a:p>
          <a:p>
            <a:endParaRPr lang="en-US" sz="1000" dirty="0"/>
          </a:p>
          <a:p>
            <a:endParaRPr lang="en-US" sz="1000" dirty="0"/>
          </a:p>
        </p:txBody>
      </p:sp>
    </p:spTree>
    <p:extLst>
      <p:ext uri="{BB962C8B-B14F-4D97-AF65-F5344CB8AC3E}">
        <p14:creationId xmlns:p14="http://schemas.microsoft.com/office/powerpoint/2010/main" val="4198889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CD8D-EFBC-40DC-BA32-6A334AED9201}"/>
              </a:ext>
            </a:extLst>
          </p:cNvPr>
          <p:cNvSpPr>
            <a:spLocks noGrp="1"/>
          </p:cNvSpPr>
          <p:nvPr>
            <p:ph type="title"/>
          </p:nvPr>
        </p:nvSpPr>
        <p:spPr>
          <a:xfrm>
            <a:off x="431031" y="171677"/>
            <a:ext cx="10972800" cy="1143000"/>
          </a:xfrm>
        </p:spPr>
        <p:txBody>
          <a:bodyPr>
            <a:normAutofit/>
          </a:bodyPr>
          <a:lstStyle/>
          <a:p>
            <a:pPr algn="l"/>
            <a:r>
              <a:rPr lang="en-US" sz="3400"/>
              <a:t>Assistance Center	</a:t>
            </a:r>
          </a:p>
        </p:txBody>
      </p:sp>
      <p:pic>
        <p:nvPicPr>
          <p:cNvPr id="6" name="Picture 5" descr="This object contains a screenshot of the ASPR TRACIE assistance center website: https://asprtracie.hhs.gov/assistance-center.">
            <a:extLst>
              <a:ext uri="{FF2B5EF4-FFF2-40B4-BE49-F238E27FC236}">
                <a16:creationId xmlns:a16="http://schemas.microsoft.com/office/drawing/2014/main" id="{F20106A1-D38F-49F9-AD87-A44BA4FB07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031" y="2137390"/>
            <a:ext cx="5138757" cy="3092532"/>
          </a:xfrm>
          <a:prstGeom prst="rect">
            <a:avLst/>
          </a:prstGeom>
          <a:ln>
            <a:noFill/>
          </a:ln>
          <a:effectLst>
            <a:outerShdw blurRad="190500" algn="tl" rotWithShape="0">
              <a:srgbClr val="000000">
                <a:alpha val="70000"/>
              </a:srgbClr>
            </a:outerShdw>
          </a:effectLst>
        </p:spPr>
      </p:pic>
      <p:pic>
        <p:nvPicPr>
          <p:cNvPr id="5" name="Picture 4" descr="This object contains six squares; four charts and diagrams with data on technical assistance, and two with resources and contact information.">
            <a:extLst>
              <a:ext uri="{FF2B5EF4-FFF2-40B4-BE49-F238E27FC236}">
                <a16:creationId xmlns:a16="http://schemas.microsoft.com/office/drawing/2014/main" id="{2D267409-9AB3-9304-C3E7-1149D00B4F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486436"/>
            <a:ext cx="5935216" cy="56283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978518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75" y="171199"/>
            <a:ext cx="10972800" cy="1143000"/>
          </a:xfrm>
        </p:spPr>
        <p:txBody>
          <a:bodyPr>
            <a:normAutofit/>
          </a:bodyPr>
          <a:lstStyle/>
          <a:p>
            <a:pPr algn="l"/>
            <a:r>
              <a:rPr lang="en-US" sz="3400"/>
              <a:t>Information Exchange</a:t>
            </a:r>
          </a:p>
        </p:txBody>
      </p:sp>
      <p:pic>
        <p:nvPicPr>
          <p:cNvPr id="6" name="Picture 5" descr="This object contains a screenshot of the information exchange board login">
            <a:extLst>
              <a:ext uri="{FF2B5EF4-FFF2-40B4-BE49-F238E27FC236}">
                <a16:creationId xmlns:a16="http://schemas.microsoft.com/office/drawing/2014/main" id="{B2C20C2F-56D7-AC4D-B148-D8D535CA2F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467" y="2597871"/>
            <a:ext cx="4283520" cy="2141760"/>
          </a:xfrm>
          <a:prstGeom prst="rect">
            <a:avLst/>
          </a:prstGeom>
          <a:ln>
            <a:noFill/>
          </a:ln>
          <a:effectLst>
            <a:outerShdw blurRad="292100" dist="139700" dir="2700000" algn="tl" rotWithShape="0">
              <a:srgbClr val="333333">
                <a:alpha val="65000"/>
              </a:srgbClr>
            </a:outerShdw>
          </a:effectLst>
        </p:spPr>
      </p:pic>
      <p:pic>
        <p:nvPicPr>
          <p:cNvPr id="9" name="Picture 8" descr="This object contains a screenshot showing threads that have been posted recently to the information exchange.">
            <a:extLst>
              <a:ext uri="{FF2B5EF4-FFF2-40B4-BE49-F238E27FC236}">
                <a16:creationId xmlns:a16="http://schemas.microsoft.com/office/drawing/2014/main" id="{20C94C9A-2DBA-F0FE-3595-9BBA41A7E5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2975" y="1044016"/>
            <a:ext cx="5954612" cy="4979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2679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5C4D-2EF8-BD29-C1B8-0C34F03EB1AA}"/>
              </a:ext>
            </a:extLst>
          </p:cNvPr>
          <p:cNvSpPr>
            <a:spLocks noGrp="1"/>
          </p:cNvSpPr>
          <p:nvPr>
            <p:ph type="title"/>
          </p:nvPr>
        </p:nvSpPr>
        <p:spPr/>
        <p:txBody>
          <a:bodyPr>
            <a:normAutofit/>
          </a:bodyPr>
          <a:lstStyle/>
          <a:p>
            <a:r>
              <a:rPr lang="en-US" sz="3400"/>
              <a:t>Select ASPR TRACIE Resources</a:t>
            </a:r>
          </a:p>
        </p:txBody>
      </p:sp>
      <p:sp>
        <p:nvSpPr>
          <p:cNvPr id="3" name="Content Placeholder 2">
            <a:extLst>
              <a:ext uri="{FF2B5EF4-FFF2-40B4-BE49-F238E27FC236}">
                <a16:creationId xmlns:a16="http://schemas.microsoft.com/office/drawing/2014/main" id="{FDFB99A5-846D-E83A-42E9-CDBBA2E63E6C}"/>
              </a:ext>
            </a:extLst>
          </p:cNvPr>
          <p:cNvSpPr>
            <a:spLocks noGrp="1"/>
          </p:cNvSpPr>
          <p:nvPr>
            <p:ph idx="1"/>
          </p:nvPr>
        </p:nvSpPr>
        <p:spPr>
          <a:xfrm>
            <a:off x="609600" y="1498601"/>
            <a:ext cx="10972800" cy="4812989"/>
          </a:xfrm>
        </p:spPr>
        <p:txBody>
          <a:bodyPr>
            <a:normAutofit/>
          </a:bodyPr>
          <a:lstStyle/>
          <a:p>
            <a:r>
              <a:rPr lang="en-US" sz="2400" dirty="0"/>
              <a:t>Topic Collections</a:t>
            </a:r>
            <a:endParaRPr lang="en-US" sz="2400" dirty="0">
              <a:hlinkClick r:id="" action="ppaction://noaction"/>
            </a:endParaRPr>
          </a:p>
          <a:p>
            <a:pPr lvl="1"/>
            <a:r>
              <a:rPr lang="en-US" sz="2300" dirty="0">
                <a:hlinkClick r:id="rId3"/>
              </a:rPr>
              <a:t>Populations with Access and Functional Needs: Older Adults</a:t>
            </a:r>
            <a:endParaRPr lang="en-US" sz="2300" dirty="0"/>
          </a:p>
          <a:p>
            <a:pPr lvl="1"/>
            <a:r>
              <a:rPr lang="en-US" sz="2300" dirty="0">
                <a:hlinkClick r:id="rId4"/>
              </a:rPr>
              <a:t>Dialysis Centers</a:t>
            </a:r>
            <a:endParaRPr lang="en-US" sz="2300" dirty="0"/>
          </a:p>
          <a:p>
            <a:pPr lvl="1"/>
            <a:r>
              <a:rPr lang="en-US" sz="2300" dirty="0">
                <a:hlinkClick r:id="rId5"/>
              </a:rPr>
              <a:t>Homecare and Hospice</a:t>
            </a:r>
            <a:endParaRPr lang="en-US" sz="2300" dirty="0"/>
          </a:p>
          <a:p>
            <a:pPr lvl="1"/>
            <a:r>
              <a:rPr lang="en-US" sz="2300" dirty="0">
                <a:hlinkClick r:id="rId6"/>
              </a:rPr>
              <a:t>Long-term Care Facilities</a:t>
            </a:r>
            <a:endParaRPr lang="en-US" sz="2300" dirty="0"/>
          </a:p>
          <a:p>
            <a:r>
              <a:rPr lang="en-US" sz="2400" dirty="0">
                <a:hlinkClick r:id="rId7"/>
              </a:rPr>
              <a:t>Centers for Medicare &amp; Medicaid Services (CMS) Emergency Preparedness Rule: Programs for All-Inclusive Care for the Elderly (PACE) Requirements </a:t>
            </a:r>
            <a:endParaRPr lang="en-US" sz="2400" dirty="0"/>
          </a:p>
          <a:p>
            <a:r>
              <a:rPr lang="en-US" sz="2400" dirty="0">
                <a:hlinkClick r:id="rId8"/>
              </a:rPr>
              <a:t>Outbreak Considerations for Long-Term Care Communities</a:t>
            </a:r>
            <a:endParaRPr lang="en-US" sz="2400" dirty="0"/>
          </a:p>
          <a:p>
            <a:r>
              <a:rPr lang="en-US" sz="2400" dirty="0">
                <a:hlinkClick r:id="rId9"/>
              </a:rPr>
              <a:t>Post-Disaster Lessons Learned: Dialysis Patient Management</a:t>
            </a:r>
            <a:endParaRPr lang="en-US" sz="2400" dirty="0"/>
          </a:p>
          <a:p>
            <a:r>
              <a:rPr lang="en-US" sz="2400" dirty="0">
                <a:hlinkClick r:id="rId10"/>
              </a:rPr>
              <a:t>Medical Surge and the Role of Home Health and Hospice Agencies</a:t>
            </a:r>
            <a:endParaRPr lang="en-US" sz="2400" dirty="0"/>
          </a:p>
        </p:txBody>
      </p:sp>
    </p:spTree>
    <p:extLst>
      <p:ext uri="{BB962C8B-B14F-4D97-AF65-F5344CB8AC3E}">
        <p14:creationId xmlns:p14="http://schemas.microsoft.com/office/powerpoint/2010/main" val="3211618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454848-4A08-104F-9D29-FE780F47DFD8}"/>
              </a:ext>
            </a:extLst>
          </p:cNvPr>
          <p:cNvSpPr>
            <a:spLocks noGrp="1"/>
          </p:cNvSpPr>
          <p:nvPr>
            <p:ph type="title"/>
          </p:nvPr>
        </p:nvSpPr>
        <p:spPr>
          <a:xfrm rot="16200000">
            <a:off x="-1873265" y="2766219"/>
            <a:ext cx="6092688" cy="1325563"/>
          </a:xfrm>
        </p:spPr>
        <p:txBody>
          <a:bodyPr/>
          <a:lstStyle/>
          <a:p>
            <a:r>
              <a:rPr lang="en-US"/>
              <a:t>Contact ASPR TRACIE</a:t>
            </a:r>
          </a:p>
        </p:txBody>
      </p:sp>
      <p:pic>
        <p:nvPicPr>
          <p:cNvPr id="3" name="Picture 2" descr="This object contains a QR code. Additionally, this slide contains ASPR TRACIE contact information. The number is 1-844-5-TRACIE, the email is askasprtracie@hhs.gov, and the website is asprtracie.hhs.gov.">
            <a:extLst>
              <a:ext uri="{FF2B5EF4-FFF2-40B4-BE49-F238E27FC236}">
                <a16:creationId xmlns:a16="http://schemas.microsoft.com/office/drawing/2014/main" id="{1E149E67-8CDC-8034-A4DE-6C602C7C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2744" y="4649820"/>
            <a:ext cx="2104417" cy="2104417"/>
          </a:xfrm>
          <a:prstGeom prst="rect">
            <a:avLst/>
          </a:prstGeom>
        </p:spPr>
      </p:pic>
    </p:spTree>
    <p:extLst>
      <p:ext uri="{BB962C8B-B14F-4D97-AF65-F5344CB8AC3E}">
        <p14:creationId xmlns:p14="http://schemas.microsoft.com/office/powerpoint/2010/main" val="3911433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DA8B-0747-1AB4-F6D6-2B10EF3BC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9BE57-AFD0-41DC-4268-6A2D350D598C}"/>
              </a:ext>
            </a:extLst>
          </p:cNvPr>
          <p:cNvSpPr>
            <a:spLocks noGrp="1"/>
          </p:cNvSpPr>
          <p:nvPr>
            <p:ph type="title"/>
          </p:nvPr>
        </p:nvSpPr>
        <p:spPr>
          <a:xfrm>
            <a:off x="838200" y="3429000"/>
            <a:ext cx="10515600" cy="1325563"/>
          </a:xfrm>
        </p:spPr>
        <p:txBody>
          <a:bodyPr/>
          <a:lstStyle/>
          <a:p>
            <a:r>
              <a:rPr lang="en-US" b="1"/>
              <a:t>OAA Provisions: Planning, Flexibilities, &amp; Reporting </a:t>
            </a:r>
          </a:p>
        </p:txBody>
      </p:sp>
    </p:spTree>
    <p:extLst>
      <p:ext uri="{BB962C8B-B14F-4D97-AF65-F5344CB8AC3E}">
        <p14:creationId xmlns:p14="http://schemas.microsoft.com/office/powerpoint/2010/main" val="95301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682804"/>
            <a:ext cx="10515600" cy="791702"/>
          </a:xfrm>
          <a:solidFill>
            <a:schemeClr val="accent2"/>
          </a:solidFill>
          <a:ln>
            <a:solidFill>
              <a:schemeClr val="accent2"/>
            </a:solidFill>
          </a:ln>
        </p:spPr>
        <p:txBody>
          <a:bodyPr>
            <a:normAutofit/>
          </a:bodyPr>
          <a:lstStyle/>
          <a:p>
            <a:pPr algn="ctr"/>
            <a:r>
              <a:rPr lang="en-US" sz="4000" b="1" dirty="0">
                <a:solidFill>
                  <a:schemeClr val="bg1"/>
                </a:solidFill>
              </a:rPr>
              <a:t>Housekeeping</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11823"/>
            <a:ext cx="10515600" cy="4687359"/>
          </a:xfrm>
        </p:spPr>
        <p:txBody>
          <a:bodyPr>
            <a:normAutofit/>
          </a:bodyPr>
          <a:lstStyle/>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dirty="0"/>
              <a:t> This webinar is being recorded</a:t>
            </a:r>
          </a:p>
          <a:p>
            <a:pPr marL="95885" indent="-95885" defTabSz="514350">
              <a:lnSpc>
                <a:spcPct val="100000"/>
              </a:lnSpc>
              <a:spcBef>
                <a:spcPts val="563"/>
              </a:spcBef>
              <a:buClrTx/>
              <a:defRPr/>
            </a:pPr>
            <a:r>
              <a:rPr lang="en-US" sz="2800" dirty="0"/>
              <a:t> All attendees are in listen only mode.</a:t>
            </a:r>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dirty="0"/>
              <a:t> Place all questions in the Question &amp; Answer (Q&amp;A) box</a:t>
            </a:r>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dirty="0"/>
              <a:t> Communication Access Realtime Translation (CART) and American Sign Language (ASL) services are provided</a:t>
            </a:r>
          </a:p>
          <a:p>
            <a:pPr marL="382905" lvl="1" indent="-95885" defTabSz="514350">
              <a:lnSpc>
                <a:spcPct val="100000"/>
              </a:lnSpc>
              <a:spcBef>
                <a:spcPts val="563"/>
              </a:spcBef>
              <a:buClrTx/>
              <a:buSzPct val="100000"/>
              <a:buFont typeface="Wingdings" panose="05000000000000000000" pitchFamily="2" charset="2"/>
              <a:buChar char="§"/>
              <a:defRPr/>
            </a:pPr>
            <a:r>
              <a:rPr lang="en-US" sz="2600" dirty="0"/>
              <a:t> To enable CART captions, navigate to More actions &gt; Turn on live captions</a:t>
            </a:r>
          </a:p>
        </p:txBody>
      </p:sp>
    </p:spTree>
    <p:extLst>
      <p:ext uri="{BB962C8B-B14F-4D97-AF65-F5344CB8AC3E}">
        <p14:creationId xmlns:p14="http://schemas.microsoft.com/office/powerpoint/2010/main" val="3911390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64844-59D9-8C81-D3DD-4AAD6387D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6EBF54-7C1F-BA2A-24E5-A8F28AC54DEC}"/>
              </a:ext>
            </a:extLst>
          </p:cNvPr>
          <p:cNvSpPr>
            <a:spLocks noGrp="1"/>
          </p:cNvSpPr>
          <p:nvPr>
            <p:ph type="title"/>
          </p:nvPr>
        </p:nvSpPr>
        <p:spPr/>
        <p:txBody>
          <a:bodyPr/>
          <a:lstStyle/>
          <a:p>
            <a:r>
              <a:rPr lang="en-US" b="1"/>
              <a:t>Planning &amp; Coordination  </a:t>
            </a:r>
          </a:p>
        </p:txBody>
      </p:sp>
    </p:spTree>
    <p:extLst>
      <p:ext uri="{BB962C8B-B14F-4D97-AF65-F5344CB8AC3E}">
        <p14:creationId xmlns:p14="http://schemas.microsoft.com/office/powerpoint/2010/main" val="892425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857249" y="734393"/>
            <a:ext cx="10515600" cy="1020266"/>
          </a:xfrm>
          <a:solidFill>
            <a:schemeClr val="accent2"/>
          </a:solidFill>
          <a:ln>
            <a:solidFill>
              <a:schemeClr val="accent2"/>
            </a:solidFill>
          </a:ln>
        </p:spPr>
        <p:txBody>
          <a:bodyPr>
            <a:normAutofit/>
          </a:bodyPr>
          <a:lstStyle/>
          <a:p>
            <a:pPr algn="ctr"/>
            <a:r>
              <a:rPr lang="en-US" sz="4000" b="1">
                <a:solidFill>
                  <a:schemeClr val="bg1"/>
                </a:solidFill>
                <a:latin typeface="+mn-lt"/>
                <a:ea typeface="Calibri"/>
                <a:cs typeface="Arial"/>
              </a:rPr>
              <a:t>Planning and Coordination</a:t>
            </a:r>
            <a:r>
              <a:rPr lang="en-US" sz="3200" b="1">
                <a:solidFill>
                  <a:schemeClr val="bg1"/>
                </a:solidFill>
                <a:latin typeface="+mn-lt"/>
                <a:ea typeface="Calibri"/>
                <a:cs typeface="Arial"/>
              </a:rPr>
              <a:t> </a:t>
            </a:r>
            <a:r>
              <a:rPr kumimoji="0" lang="en-US" sz="1800" b="1" i="0" u="none" strike="noStrike" kern="0" cap="none" spc="0" normalizeH="0" baseline="0" noProof="0">
                <a:ln>
                  <a:noFill/>
                </a:ln>
                <a:solidFill>
                  <a:srgbClr val="FFFFFF"/>
                </a:solidFill>
                <a:effectLst/>
                <a:uLnTx/>
                <a:uFillTx/>
                <a:latin typeface="Arial"/>
                <a:ea typeface="Calibri"/>
                <a:cs typeface="Arial"/>
                <a:sym typeface="Titillium Web"/>
              </a:rPr>
              <a:t>(1)</a:t>
            </a:r>
            <a:endParaRPr lang="en-US" b="1">
              <a:solidFill>
                <a:schemeClr val="bg1"/>
              </a:solidFill>
              <a:ea typeface="Calibri"/>
              <a:cs typeface="Aria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857249" y="1754659"/>
            <a:ext cx="10472739" cy="4562780"/>
          </a:xfrm>
        </p:spPr>
        <p:txBody>
          <a:bodyPr>
            <a:normAutofit lnSpcReduction="10000"/>
          </a:bodyPr>
          <a:lstStyle/>
          <a:p>
            <a:pPr marL="128905" indent="-128905">
              <a:lnSpc>
                <a:spcPct val="100000"/>
              </a:lnSpc>
            </a:pPr>
            <a:r>
              <a:rPr lang="en-US" sz="2800" dirty="0"/>
              <a:t> State Units on Aging (</a:t>
            </a:r>
            <a:r>
              <a:rPr lang="en-US" sz="2800" dirty="0">
                <a:effectLst/>
                <a:ea typeface="Calibri"/>
                <a:cs typeface="Times New Roman"/>
              </a:rPr>
              <a:t>SUAs), Area </a:t>
            </a:r>
            <a:r>
              <a:rPr lang="en-US" sz="2800" dirty="0">
                <a:ea typeface="Calibri"/>
                <a:cs typeface="Times New Roman"/>
              </a:rPr>
              <a:t>A</a:t>
            </a:r>
            <a:r>
              <a:rPr lang="en-US" sz="2800" dirty="0">
                <a:effectLst/>
                <a:ea typeface="Calibri"/>
                <a:cs typeface="Times New Roman"/>
              </a:rPr>
              <a:t>gencies on Aging (AAAs), and Title VI grantees must</a:t>
            </a:r>
            <a:r>
              <a:rPr lang="en-US" sz="2800" dirty="0">
                <a:ea typeface="Calibri"/>
                <a:cs typeface="Times New Roman"/>
              </a:rPr>
              <a:t> e</a:t>
            </a:r>
            <a:r>
              <a:rPr lang="en-US" sz="2800" dirty="0">
                <a:effectLst/>
                <a:ea typeface="Calibri"/>
                <a:cs typeface="Times New Roman"/>
              </a:rPr>
              <a:t>stablish emergency plans. </a:t>
            </a:r>
          </a:p>
          <a:p>
            <a:pPr marL="128905" indent="-128905">
              <a:lnSpc>
                <a:spcPct val="100000"/>
              </a:lnSpc>
            </a:pPr>
            <a:r>
              <a:rPr lang="en-US" sz="2800" dirty="0">
                <a:ea typeface="Calibri"/>
                <a:cs typeface="Times New Roman"/>
              </a:rPr>
              <a:t> Plans must be based on an all-hazards approach that are informed by completed risk assessments.</a:t>
            </a:r>
          </a:p>
          <a:p>
            <a:pPr marL="128905" indent="-128905">
              <a:lnSpc>
                <a:spcPct val="100000"/>
              </a:lnSpc>
            </a:pPr>
            <a:r>
              <a:rPr lang="en-US" sz="2800" dirty="0">
                <a:ea typeface="Calibri"/>
                <a:cs typeface="Times New Roman"/>
              </a:rPr>
              <a:t> Plans must be maintained and integrated into agency operations.</a:t>
            </a:r>
          </a:p>
          <a:p>
            <a:pPr marL="128905" indent="-128905">
              <a:lnSpc>
                <a:spcPct val="100000"/>
              </a:lnSpc>
            </a:pPr>
            <a:endParaRPr lang="en-US" sz="2800" dirty="0">
              <a:ea typeface="Calibri"/>
              <a:cs typeface="Times New Roman"/>
            </a:endParaRPr>
          </a:p>
          <a:p>
            <a:pPr marL="128905" indent="-128905">
              <a:lnSpc>
                <a:spcPct val="100000"/>
              </a:lnSpc>
            </a:pPr>
            <a:endParaRPr lang="en-US" sz="2800" dirty="0">
              <a:ea typeface="Calibri"/>
              <a:cs typeface="Times New Roman"/>
            </a:endParaRPr>
          </a:p>
          <a:p>
            <a:pPr marL="0" indent="0">
              <a:lnSpc>
                <a:spcPct val="100000"/>
              </a:lnSpc>
              <a:buNone/>
            </a:pPr>
            <a:endParaRPr lang="en-US" sz="1600" dirty="0">
              <a:solidFill>
                <a:schemeClr val="tx1"/>
              </a:solidFill>
              <a:ea typeface="Calibri"/>
              <a:cs typeface="Times New Roman"/>
            </a:endParaRPr>
          </a:p>
          <a:p>
            <a:pPr marL="0" indent="0">
              <a:lnSpc>
                <a:spcPct val="100000"/>
              </a:lnSpc>
              <a:buNone/>
            </a:pPr>
            <a:r>
              <a:rPr lang="en-US" sz="1800" dirty="0">
                <a:solidFill>
                  <a:schemeClr val="tx1"/>
                </a:solidFill>
                <a:ea typeface="Calibri"/>
                <a:cs typeface="Times New Roman"/>
              </a:rPr>
              <a:t>See </a:t>
            </a:r>
            <a:r>
              <a:rPr lang="en-US" sz="1800" dirty="0">
                <a:solidFill>
                  <a:schemeClr val="tx1"/>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§1321.97</a:t>
            </a:r>
            <a:r>
              <a:rPr lang="en-US" sz="1800" dirty="0">
                <a:solidFill>
                  <a:schemeClr val="tx1"/>
                </a:solidFill>
                <a:ea typeface="Calibri" panose="020F0502020204030204" pitchFamily="34" charset="0"/>
                <a:cs typeface="Arial" panose="020B0604020202020204" pitchFamily="34" charset="0"/>
              </a:rPr>
              <a:t> and §</a:t>
            </a:r>
            <a:r>
              <a:rPr lang="en-US" sz="1800" dirty="0">
                <a:solidFill>
                  <a:schemeClr val="tx1"/>
                </a:solidFill>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1322.33</a:t>
            </a:r>
            <a:r>
              <a:rPr lang="en-US" sz="1800" dirty="0">
                <a:solidFill>
                  <a:schemeClr val="tx1"/>
                </a:solidFill>
                <a:ea typeface="Calibri" panose="020F0502020204030204" pitchFamily="34" charset="0"/>
                <a:cs typeface="Arial" panose="020B0604020202020204" pitchFamily="34" charset="0"/>
              </a:rPr>
              <a:t> for additional details and specific regulatory provisions.  </a:t>
            </a:r>
            <a:endParaRPr lang="en-US" sz="1800" dirty="0">
              <a:solidFill>
                <a:schemeClr val="tx1"/>
              </a:solidFill>
              <a:ea typeface="Calibri"/>
              <a:cs typeface="Times New Roman"/>
            </a:endParaRPr>
          </a:p>
        </p:txBody>
      </p:sp>
    </p:spTree>
    <p:extLst>
      <p:ext uri="{BB962C8B-B14F-4D97-AF65-F5344CB8AC3E}">
        <p14:creationId xmlns:p14="http://schemas.microsoft.com/office/powerpoint/2010/main" val="930188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918700" y="699131"/>
            <a:ext cx="10515600" cy="907600"/>
          </a:xfrm>
          <a:solidFill>
            <a:schemeClr val="accent2"/>
          </a:solidFill>
          <a:ln>
            <a:solidFill>
              <a:schemeClr val="accent2"/>
            </a:solidFill>
          </a:ln>
        </p:spPr>
        <p:txBody>
          <a:bodyPr>
            <a:normAutofit/>
          </a:bodyPr>
          <a:lstStyle/>
          <a:p>
            <a:pPr algn="ctr"/>
            <a:r>
              <a:rPr lang="en-US" sz="4000" b="1">
                <a:solidFill>
                  <a:schemeClr val="bg1"/>
                </a:solidFill>
                <a:effectLst/>
                <a:latin typeface="+mn-lt"/>
                <a:ea typeface="Calibri"/>
                <a:cs typeface="Arial"/>
              </a:rPr>
              <a:t>Planning and Coordination</a:t>
            </a:r>
            <a:r>
              <a:rPr lang="en-US" sz="3000" b="1">
                <a:solidFill>
                  <a:schemeClr val="bg1"/>
                </a:solidFill>
                <a:effectLst/>
                <a:latin typeface="+mn-lt"/>
                <a:ea typeface="Calibri"/>
                <a:cs typeface="Arial"/>
              </a:rPr>
              <a:t> </a:t>
            </a:r>
            <a:r>
              <a:rPr lang="en-US" b="1">
                <a:solidFill>
                  <a:schemeClr val="bg1"/>
                </a:solidFill>
                <a:latin typeface="+mn-lt"/>
                <a:ea typeface="Calibri"/>
                <a:cs typeface="Arial"/>
              </a:rPr>
              <a:t>(2)</a:t>
            </a:r>
            <a:endParaRPr lang="en-US" b="1">
              <a:solidFill>
                <a:schemeClr val="bg1"/>
              </a:solidFill>
              <a:ea typeface="Calibri"/>
              <a:cs typeface="Aria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918700" y="1703903"/>
            <a:ext cx="10411288" cy="4613536"/>
          </a:xfrm>
        </p:spPr>
        <p:txBody>
          <a:bodyPr>
            <a:normAutofit fontScale="92500" lnSpcReduction="10000"/>
          </a:bodyPr>
          <a:lstStyle/>
          <a:p>
            <a:pPr marL="128905" indent="-128905">
              <a:lnSpc>
                <a:spcPct val="100000"/>
              </a:lnSpc>
            </a:pPr>
            <a:r>
              <a:rPr lang="en-US" sz="3200" dirty="0"/>
              <a:t> Plans must include:</a:t>
            </a:r>
          </a:p>
          <a:p>
            <a:pPr marL="574675" lvl="1" indent="-350838">
              <a:lnSpc>
                <a:spcPct val="100000"/>
              </a:lnSpc>
              <a:buFont typeface="Courier New" panose="05000000000000000000" pitchFamily="2" charset="2"/>
              <a:buChar char="o"/>
            </a:pPr>
            <a:r>
              <a:rPr lang="en-US" sz="3000" dirty="0"/>
              <a:t>Continuity of Operations Plan (COOP), updated on an </a:t>
            </a:r>
            <a:r>
              <a:rPr lang="en-US" sz="3000" b="1" dirty="0"/>
              <a:t>annual</a:t>
            </a:r>
            <a:r>
              <a:rPr lang="en-US" sz="3000" dirty="0"/>
              <a:t> basis</a:t>
            </a:r>
          </a:p>
          <a:p>
            <a:pPr marL="574675" lvl="1" indent="-350838">
              <a:lnSpc>
                <a:spcPct val="100000"/>
              </a:lnSpc>
              <a:buFont typeface="Courier New" panose="05000000000000000000" pitchFamily="2" charset="2"/>
              <a:buChar char="o"/>
            </a:pPr>
            <a:r>
              <a:rPr lang="en-US" sz="3000" dirty="0"/>
              <a:t>Coordination with emergency management agencies</a:t>
            </a:r>
          </a:p>
          <a:p>
            <a:pPr marL="574675" lvl="1" indent="-350838">
              <a:lnSpc>
                <a:spcPct val="100000"/>
              </a:lnSpc>
              <a:buFont typeface="Courier New" panose="05000000000000000000" pitchFamily="2" charset="2"/>
              <a:buChar char="o"/>
            </a:pPr>
            <a:r>
              <a:rPr lang="en-US" sz="3000" dirty="0"/>
              <a:t>Communication with aging network partners, including processes for developing and updating long-range plans</a:t>
            </a:r>
          </a:p>
          <a:p>
            <a:pPr marL="574675" lvl="1" indent="-350838">
              <a:lnSpc>
                <a:spcPct val="100000"/>
              </a:lnSpc>
              <a:buFont typeface="Courier New" panose="05000000000000000000" pitchFamily="2" charset="2"/>
              <a:buChar char="o"/>
            </a:pPr>
            <a:r>
              <a:rPr lang="en-US" sz="3000" dirty="0"/>
              <a:t>Other relevant information, as determined by the SUA, AAA, or Title VI grantee.</a:t>
            </a:r>
          </a:p>
          <a:p>
            <a:pPr marL="224155" lvl="1" indent="0">
              <a:lnSpc>
                <a:spcPct val="100000"/>
              </a:lnSpc>
              <a:buNone/>
            </a:pPr>
            <a:endParaRPr lang="en-US" sz="1700" dirty="0">
              <a:solidFill>
                <a:schemeClr val="tx1"/>
              </a:solidFill>
              <a:ea typeface="Calibri"/>
              <a:cs typeface="Times New Roman"/>
            </a:endParaRPr>
          </a:p>
          <a:p>
            <a:pPr marL="224155" lvl="1" indent="0">
              <a:lnSpc>
                <a:spcPct val="100000"/>
              </a:lnSpc>
              <a:buNone/>
            </a:pPr>
            <a:endParaRPr lang="en-US" sz="1700" dirty="0">
              <a:solidFill>
                <a:schemeClr val="tx1"/>
              </a:solidFill>
              <a:ea typeface="Calibri"/>
              <a:cs typeface="Times New Roman"/>
            </a:endParaRPr>
          </a:p>
          <a:p>
            <a:pPr marL="224155" lvl="1" indent="0">
              <a:lnSpc>
                <a:spcPct val="100000"/>
              </a:lnSpc>
              <a:buNone/>
            </a:pPr>
            <a:r>
              <a:rPr lang="en-US" sz="1900" dirty="0">
                <a:solidFill>
                  <a:schemeClr val="tx1"/>
                </a:solidFill>
                <a:ea typeface="Calibri"/>
                <a:cs typeface="Times New Roman"/>
              </a:rPr>
              <a:t>See </a:t>
            </a:r>
            <a:r>
              <a:rPr lang="en-US" sz="1900" dirty="0">
                <a:solidFill>
                  <a:schemeClr val="tx1"/>
                </a:solidFill>
                <a:ea typeface="Calibri"/>
                <a:cs typeface="Arial"/>
                <a:hlinkClick r:id="rId3">
                  <a:extLst>
                    <a:ext uri="{A12FA001-AC4F-418D-AE19-62706E023703}">
                      <ahyp:hlinkClr xmlns:ahyp="http://schemas.microsoft.com/office/drawing/2018/hyperlinkcolor" val="tx"/>
                    </a:ext>
                  </a:extLst>
                </a:hlinkClick>
              </a:rPr>
              <a:t>§1321.97</a:t>
            </a:r>
            <a:r>
              <a:rPr lang="en-US" sz="1900" dirty="0">
                <a:solidFill>
                  <a:schemeClr val="tx1"/>
                </a:solidFill>
                <a:ea typeface="Calibri"/>
                <a:cs typeface="Arial"/>
              </a:rPr>
              <a:t> and §</a:t>
            </a:r>
            <a:r>
              <a:rPr lang="en-US" sz="1900" dirty="0">
                <a:solidFill>
                  <a:schemeClr val="tx1"/>
                </a:solidFill>
                <a:ea typeface="Calibri"/>
                <a:cs typeface="Arial"/>
                <a:hlinkClick r:id="rId4">
                  <a:extLst>
                    <a:ext uri="{A12FA001-AC4F-418D-AE19-62706E023703}">
                      <ahyp:hlinkClr xmlns:ahyp="http://schemas.microsoft.com/office/drawing/2018/hyperlinkcolor" val="tx"/>
                    </a:ext>
                  </a:extLst>
                </a:hlinkClick>
              </a:rPr>
              <a:t>1322.33</a:t>
            </a:r>
            <a:r>
              <a:rPr lang="en-US" sz="1900" dirty="0">
                <a:solidFill>
                  <a:schemeClr val="tx1"/>
                </a:solidFill>
                <a:ea typeface="Calibri"/>
                <a:cs typeface="Arial"/>
              </a:rPr>
              <a:t> for additional details and specific regulatory provisions.  </a:t>
            </a:r>
          </a:p>
          <a:p>
            <a:pPr marL="416560" lvl="1" indent="-192405">
              <a:lnSpc>
                <a:spcPct val="100000"/>
              </a:lnSpc>
              <a:buFont typeface="Courier New" panose="05000000000000000000" pitchFamily="2" charset="2"/>
              <a:buChar char="o"/>
            </a:pPr>
            <a:endParaRPr lang="en-US" sz="3000" dirty="0"/>
          </a:p>
        </p:txBody>
      </p:sp>
    </p:spTree>
    <p:extLst>
      <p:ext uri="{BB962C8B-B14F-4D97-AF65-F5344CB8AC3E}">
        <p14:creationId xmlns:p14="http://schemas.microsoft.com/office/powerpoint/2010/main" val="1457275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9676C-E655-92C6-0809-9FA9E4F05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124E6-1EE5-88CB-7EE6-DED858C22E8C}"/>
              </a:ext>
            </a:extLst>
          </p:cNvPr>
          <p:cNvSpPr>
            <a:spLocks noGrp="1"/>
          </p:cNvSpPr>
          <p:nvPr>
            <p:ph type="title"/>
          </p:nvPr>
        </p:nvSpPr>
        <p:spPr>
          <a:xfrm>
            <a:off x="937054" y="653143"/>
            <a:ext cx="10515600" cy="910590"/>
          </a:xfrm>
          <a:solidFill>
            <a:schemeClr val="accent2"/>
          </a:solidFill>
          <a:ln>
            <a:solidFill>
              <a:schemeClr val="accent2"/>
            </a:solidFill>
          </a:ln>
        </p:spPr>
        <p:txBody>
          <a:bodyPr>
            <a:normAutofit/>
          </a:bodyPr>
          <a:lstStyle/>
          <a:p>
            <a:pPr algn="ctr"/>
            <a:r>
              <a:rPr lang="en-US" sz="4000" b="1">
                <a:solidFill>
                  <a:schemeClr val="bg1"/>
                </a:solidFill>
                <a:effectLst/>
                <a:latin typeface="+mn-lt"/>
                <a:ea typeface="Calibri"/>
                <a:cs typeface="Arial"/>
              </a:rPr>
              <a:t>Additional Planning Considerations </a:t>
            </a:r>
            <a:endParaRPr lang="en-US" sz="4000" b="1">
              <a:solidFill>
                <a:schemeClr val="bg1"/>
              </a:solidFill>
              <a:ea typeface="Calibri"/>
              <a:cs typeface="Arial"/>
            </a:endParaRPr>
          </a:p>
        </p:txBody>
      </p:sp>
      <p:sp>
        <p:nvSpPr>
          <p:cNvPr id="3" name="Text Placeholder 2">
            <a:extLst>
              <a:ext uri="{FF2B5EF4-FFF2-40B4-BE49-F238E27FC236}">
                <a16:creationId xmlns:a16="http://schemas.microsoft.com/office/drawing/2014/main" id="{40ADFFD7-F8B1-15FF-8502-5DA17B5B2BF0}"/>
              </a:ext>
            </a:extLst>
          </p:cNvPr>
          <p:cNvSpPr>
            <a:spLocks noGrp="1"/>
          </p:cNvSpPr>
          <p:nvPr>
            <p:ph type="body" sz="quarter" idx="10"/>
          </p:nvPr>
        </p:nvSpPr>
        <p:spPr>
          <a:xfrm>
            <a:off x="918700" y="1703903"/>
            <a:ext cx="10411288" cy="4613536"/>
          </a:xfrm>
        </p:spPr>
        <p:txBody>
          <a:bodyPr>
            <a:normAutofit fontScale="77500" lnSpcReduction="20000"/>
          </a:bodyPr>
          <a:lstStyle/>
          <a:p>
            <a:pPr marL="128905" indent="-128905">
              <a:lnSpc>
                <a:spcPct val="120000"/>
              </a:lnSpc>
            </a:pPr>
            <a:r>
              <a:rPr lang="en-US" sz="3100" dirty="0"/>
              <a:t> Furthermore, </a:t>
            </a:r>
            <a:r>
              <a:rPr lang="en-US" sz="3100" b="1" dirty="0"/>
              <a:t>SUA </a:t>
            </a:r>
            <a:r>
              <a:rPr lang="en-US" sz="3100" dirty="0"/>
              <a:t>emergency plans must:</a:t>
            </a:r>
          </a:p>
          <a:p>
            <a:pPr marL="509588" lvl="1" indent="-222250">
              <a:lnSpc>
                <a:spcPct val="120000"/>
              </a:lnSpc>
            </a:pPr>
            <a:r>
              <a:rPr lang="en-US" sz="3000" dirty="0"/>
              <a:t>Demonstrate involvement of the head of the state agency </a:t>
            </a:r>
          </a:p>
          <a:p>
            <a:pPr marL="509588" lvl="1" indent="-222250">
              <a:lnSpc>
                <a:spcPct val="120000"/>
              </a:lnSpc>
            </a:pPr>
            <a:r>
              <a:rPr lang="en-US" sz="3000" dirty="0"/>
              <a:t>Describe coordination with AAAs, service providers, Tribes, and local emergency management </a:t>
            </a:r>
          </a:p>
          <a:p>
            <a:pPr marL="128905" indent="-128905">
              <a:lnSpc>
                <a:spcPct val="120000"/>
              </a:lnSpc>
            </a:pPr>
            <a:r>
              <a:rPr lang="en-US" sz="3100" dirty="0"/>
              <a:t> SUAs, AAAs, and Ombudsman must also be familiar with policy and procedure requirements related to emergency planning and COOP for the Long-Term Care (LTC) ombudsman program. </a:t>
            </a:r>
          </a:p>
          <a:p>
            <a:pPr marL="416441" lvl="1" indent="-128905">
              <a:lnSpc>
                <a:spcPct val="100000"/>
              </a:lnSpc>
            </a:pPr>
            <a:endParaRPr lang="en-US" sz="3000" dirty="0"/>
          </a:p>
          <a:p>
            <a:pPr marL="416441" lvl="1" indent="-128905">
              <a:lnSpc>
                <a:spcPct val="100000"/>
              </a:lnSpc>
            </a:pPr>
            <a:endParaRPr lang="en-US" sz="3000" dirty="0"/>
          </a:p>
          <a:p>
            <a:pPr marL="287536" lvl="1" indent="0">
              <a:lnSpc>
                <a:spcPct val="100000"/>
              </a:lnSpc>
              <a:buNone/>
            </a:pPr>
            <a:endParaRPr lang="en-US" sz="3200" dirty="0">
              <a:solidFill>
                <a:schemeClr val="tx1"/>
              </a:solidFill>
              <a:ea typeface="Calibri"/>
              <a:cs typeface="Times New Roman"/>
            </a:endParaRPr>
          </a:p>
          <a:p>
            <a:pPr marL="287020" lvl="1" indent="0">
              <a:lnSpc>
                <a:spcPct val="100000"/>
              </a:lnSpc>
              <a:buNone/>
            </a:pPr>
            <a:r>
              <a:rPr lang="en-US" sz="2300" dirty="0">
                <a:solidFill>
                  <a:schemeClr val="tx1"/>
                </a:solidFill>
                <a:ea typeface="Calibri"/>
                <a:cs typeface="Times New Roman"/>
              </a:rPr>
              <a:t>See </a:t>
            </a:r>
            <a:r>
              <a:rPr lang="en-US" sz="2300" dirty="0">
                <a:solidFill>
                  <a:schemeClr val="tx1"/>
                </a:solidFill>
                <a:ea typeface="Calibri"/>
                <a:cs typeface="Arial"/>
                <a:hlinkClick r:id="rId3">
                  <a:extLst>
                    <a:ext uri="{A12FA001-AC4F-418D-AE19-62706E023703}">
                      <ahyp:hlinkClr xmlns:ahyp="http://schemas.microsoft.com/office/drawing/2018/hyperlinkcolor" val="tx"/>
                    </a:ext>
                  </a:extLst>
                </a:hlinkClick>
              </a:rPr>
              <a:t>§1321.97</a:t>
            </a:r>
            <a:r>
              <a:rPr lang="en-US" sz="2300" dirty="0">
                <a:solidFill>
                  <a:schemeClr val="tx1"/>
                </a:solidFill>
                <a:ea typeface="Calibri"/>
                <a:cs typeface="Arial"/>
              </a:rPr>
              <a:t> and </a:t>
            </a:r>
            <a:r>
              <a:rPr lang="en-US" sz="2300" dirty="0">
                <a:solidFill>
                  <a:schemeClr val="tx1"/>
                </a:solidFill>
                <a:ea typeface="Calibri"/>
                <a:cs typeface="Arial"/>
                <a:hlinkClick r:id="rId4">
                  <a:extLst>
                    <a:ext uri="{A12FA001-AC4F-418D-AE19-62706E023703}">
                      <ahyp:hlinkClr xmlns:ahyp="http://schemas.microsoft.com/office/drawing/2018/hyperlinkcolor" val="tx"/>
                    </a:ext>
                  </a:extLst>
                </a:hlinkClick>
              </a:rPr>
              <a:t>§1324.11(e)(9</a:t>
            </a:r>
            <a:r>
              <a:rPr lang="en-US" sz="2300" dirty="0">
                <a:solidFill>
                  <a:schemeClr val="tx1"/>
                </a:solidFill>
                <a:ea typeface="Calibri"/>
                <a:cs typeface="Arial"/>
              </a:rPr>
              <a:t>) for additional details and specific regulatory provisions.  </a:t>
            </a:r>
          </a:p>
          <a:p>
            <a:pPr marL="416441" lvl="1" indent="-128905">
              <a:lnSpc>
                <a:spcPct val="100000"/>
              </a:lnSpc>
            </a:pPr>
            <a:endParaRPr lang="en-US" sz="3000" dirty="0"/>
          </a:p>
        </p:txBody>
      </p:sp>
    </p:spTree>
    <p:extLst>
      <p:ext uri="{BB962C8B-B14F-4D97-AF65-F5344CB8AC3E}">
        <p14:creationId xmlns:p14="http://schemas.microsoft.com/office/powerpoint/2010/main" val="4019500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835818" y="660400"/>
            <a:ext cx="10515600" cy="937039"/>
          </a:xfrm>
          <a:solidFill>
            <a:schemeClr val="accent2"/>
          </a:solidFill>
          <a:ln>
            <a:solidFill>
              <a:schemeClr val="accent2"/>
            </a:solidFill>
          </a:ln>
        </p:spPr>
        <p:txBody>
          <a:bodyPr>
            <a:normAutofit fontScale="90000"/>
          </a:bodyPr>
          <a:lstStyle/>
          <a:p>
            <a:pPr algn="ctr"/>
            <a:r>
              <a:rPr lang="en-US" sz="4000" b="1">
                <a:solidFill>
                  <a:schemeClr val="bg1"/>
                </a:solidFill>
                <a:effectLst/>
                <a:latin typeface="+mn-lt"/>
                <a:ea typeface="Calibri"/>
                <a:cs typeface="Arial"/>
              </a:rPr>
              <a:t>Coordinatio</a:t>
            </a:r>
            <a:r>
              <a:rPr lang="en-US" sz="4000" b="1">
                <a:solidFill>
                  <a:schemeClr val="bg1"/>
                </a:solidFill>
                <a:latin typeface="+mn-lt"/>
                <a:ea typeface="Calibri"/>
                <a:cs typeface="Arial"/>
              </a:rPr>
              <a:t>n Amongst Aging Network Entities</a:t>
            </a:r>
            <a:r>
              <a:rPr lang="en-US" sz="3200" b="1">
                <a:solidFill>
                  <a:schemeClr val="bg1"/>
                </a:solidFill>
                <a:latin typeface="+mn-lt"/>
                <a:ea typeface="Calibri"/>
                <a:cs typeface="Arial"/>
              </a:rPr>
              <a:t> </a:t>
            </a:r>
            <a:endParaRPr lang="en-US" sz="3200" b="1">
              <a:solidFill>
                <a:schemeClr val="bg1"/>
              </a:solidFill>
              <a:ea typeface="Calibri"/>
              <a:cs typeface="Aria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p:txBody>
          <a:bodyPr>
            <a:normAutofit fontScale="92500" lnSpcReduction="20000"/>
          </a:bodyPr>
          <a:lstStyle/>
          <a:p>
            <a:pPr marL="128905" indent="-128905">
              <a:lnSpc>
                <a:spcPct val="120000"/>
              </a:lnSpc>
              <a:spcBef>
                <a:spcPts val="0"/>
              </a:spcBef>
            </a:pPr>
            <a:r>
              <a:rPr lang="en-US" sz="2600" dirty="0">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SUAs, AAAs, and Title VI programs should coordinate in emergency and disaster preparedness planning, response, and recovery. </a:t>
            </a:r>
            <a:endParaRPr lang="en-US" sz="2600" dirty="0"/>
          </a:p>
          <a:p>
            <a:pPr marL="128905" indent="-128905">
              <a:lnSpc>
                <a:spcPct val="120000"/>
              </a:lnSpc>
              <a:spcBef>
                <a:spcPts val="0"/>
              </a:spcBef>
            </a:pPr>
            <a:r>
              <a:rPr lang="en-US" sz="2600" dirty="0">
                <a:ea typeface="Calibri"/>
                <a:cs typeface="Times New Roman"/>
              </a:rPr>
              <a:t> </a:t>
            </a:r>
            <a:r>
              <a:rPr lang="en-US" sz="2600" dirty="0">
                <a:effectLst/>
                <a:ea typeface="Calibri"/>
                <a:cs typeface="Times New Roman"/>
              </a:rPr>
              <a:t>SUAs and AAAs that have Title VI programs in operation within their jurisdictions must have policies and procedures, developed in communication with the relevant Title VI program director(s), in place for how they will communicate and coordinate with Title VI programs regarding emergency and disaster preparedness planning, response, and recovery.</a:t>
            </a:r>
          </a:p>
          <a:p>
            <a:pPr marL="128905" indent="-128905">
              <a:lnSpc>
                <a:spcPct val="120000"/>
              </a:lnSpc>
              <a:spcBef>
                <a:spcPts val="0"/>
              </a:spcBef>
            </a:pPr>
            <a:r>
              <a:rPr lang="en-US" sz="2600" dirty="0">
                <a:ea typeface="Calibri"/>
                <a:cs typeface="Times New Roman"/>
              </a:rPr>
              <a:t> </a:t>
            </a:r>
            <a:r>
              <a:rPr lang="en-US" sz="2600" dirty="0">
                <a:effectLst/>
                <a:ea typeface="Calibri"/>
                <a:cs typeface="Times New Roman"/>
              </a:rPr>
              <a:t>Similarly, Title VI grantees must have policies and procedures in place for how they will communicate and coordinate with SUAs and AAAs. </a:t>
            </a:r>
          </a:p>
          <a:p>
            <a:pPr>
              <a:lnSpc>
                <a:spcPct val="110000"/>
              </a:lnSpc>
              <a:spcBef>
                <a:spcPts val="0"/>
              </a:spcBef>
            </a:pPr>
            <a:endParaRPr lang="en-US" sz="2400" dirty="0">
              <a:ea typeface="Calibri" panose="020F0502020204030204" pitchFamily="34" charset="0"/>
              <a:cs typeface="Times New Roman" panose="02020603050405020304" pitchFamily="18" charset="0"/>
            </a:endParaRPr>
          </a:p>
          <a:p>
            <a:pPr>
              <a:lnSpc>
                <a:spcPct val="110000"/>
              </a:lnSpc>
              <a:spcBef>
                <a:spcPts val="0"/>
              </a:spcBef>
            </a:pPr>
            <a:endParaRPr lang="en-US" sz="2400" dirty="0">
              <a:effectLst/>
              <a:ea typeface="Calibri" panose="020F0502020204030204" pitchFamily="34" charset="0"/>
              <a:cs typeface="Times New Roman" panose="02020603050405020304" pitchFamily="18" charset="0"/>
            </a:endParaRPr>
          </a:p>
          <a:p>
            <a:pPr>
              <a:lnSpc>
                <a:spcPct val="110000"/>
              </a:lnSpc>
              <a:spcBef>
                <a:spcPts val="0"/>
              </a:spcBef>
            </a:pPr>
            <a:endParaRPr lang="en-US" sz="2400" dirty="0">
              <a:effectLst/>
              <a:ea typeface="Calibri" panose="020F0502020204030204" pitchFamily="34" charset="0"/>
              <a:cs typeface="Times New Roman" panose="02020603050405020304" pitchFamily="18" charset="0"/>
            </a:endParaRPr>
          </a:p>
          <a:p>
            <a:pPr marL="0" indent="0">
              <a:lnSpc>
                <a:spcPct val="110000"/>
              </a:lnSpc>
              <a:spcBef>
                <a:spcPts val="0"/>
              </a:spcBef>
              <a:buNone/>
            </a:pPr>
            <a:r>
              <a:rPr lang="en-US" sz="1900" dirty="0">
                <a:effectLst/>
                <a:ea typeface="Calibri"/>
                <a:cs typeface="Times New Roman"/>
              </a:rPr>
              <a:t>See </a:t>
            </a:r>
            <a:r>
              <a:rPr lang="en-US" sz="1900" dirty="0">
                <a:solidFill>
                  <a:schemeClr val="tx1"/>
                </a:solidFill>
                <a:effectLst/>
                <a:ea typeface="Calibri"/>
                <a:cs typeface="Times New Roman"/>
                <a:hlinkClick r:id="rId3">
                  <a:extLst>
                    <a:ext uri="{A12FA001-AC4F-418D-AE19-62706E023703}">
                      <ahyp:hlinkClr xmlns:ahyp="http://schemas.microsoft.com/office/drawing/2018/hyperlinkcolor" val="tx"/>
                    </a:ext>
                  </a:extLst>
                </a:hlinkClick>
              </a:rPr>
              <a:t>§1321.103 </a:t>
            </a:r>
            <a:r>
              <a:rPr lang="en-US" sz="1900" dirty="0">
                <a:solidFill>
                  <a:schemeClr val="tx1"/>
                </a:solidFill>
                <a:effectLst/>
                <a:ea typeface="Calibri"/>
                <a:cs typeface="Times New Roman"/>
              </a:rPr>
              <a:t>and </a:t>
            </a:r>
            <a:r>
              <a:rPr lang="en-US" sz="1900" dirty="0">
                <a:solidFill>
                  <a:schemeClr val="tx1"/>
                </a:solidFill>
                <a:effectLst/>
                <a:ea typeface="Calibri"/>
                <a:cs typeface="Times New Roman"/>
                <a:hlinkClick r:id="rId4">
                  <a:extLst>
                    <a:ext uri="{A12FA001-AC4F-418D-AE19-62706E023703}">
                      <ahyp:hlinkClr xmlns:ahyp="http://schemas.microsoft.com/office/drawing/2018/hyperlinkcolor" val="tx"/>
                    </a:ext>
                  </a:extLst>
                </a:hlinkClick>
              </a:rPr>
              <a:t>§1322.37 </a:t>
            </a:r>
            <a:r>
              <a:rPr lang="en-US" sz="1900" dirty="0">
                <a:solidFill>
                  <a:schemeClr val="tx1"/>
                </a:solidFill>
                <a:effectLst/>
                <a:ea typeface="Calibri"/>
                <a:cs typeface="Times New Roman"/>
              </a:rPr>
              <a:t>for </a:t>
            </a:r>
            <a:r>
              <a:rPr lang="en-US" sz="1900" dirty="0">
                <a:effectLst/>
                <a:ea typeface="Calibri"/>
                <a:cs typeface="Times New Roman"/>
              </a:rPr>
              <a:t>additional details and specific regulatory provisions. </a:t>
            </a:r>
          </a:p>
        </p:txBody>
      </p:sp>
    </p:spTree>
    <p:extLst>
      <p:ext uri="{BB962C8B-B14F-4D97-AF65-F5344CB8AC3E}">
        <p14:creationId xmlns:p14="http://schemas.microsoft.com/office/powerpoint/2010/main" val="1584206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918700" y="702653"/>
            <a:ext cx="10515600" cy="1004772"/>
          </a:xfrm>
          <a:solidFill>
            <a:schemeClr val="accent2"/>
          </a:solidFill>
          <a:ln>
            <a:solidFill>
              <a:schemeClr val="accent2"/>
            </a:solidFill>
          </a:ln>
        </p:spPr>
        <p:txBody>
          <a:bodyPr>
            <a:noAutofit/>
          </a:bodyPr>
          <a:lstStyle/>
          <a:p>
            <a:pPr algn="ctr"/>
            <a:r>
              <a:rPr lang="en-US" sz="3000" b="1">
                <a:solidFill>
                  <a:schemeClr val="bg1"/>
                </a:solidFill>
                <a:effectLst/>
                <a:latin typeface="+mn-lt"/>
                <a:ea typeface="Calibri"/>
                <a:cs typeface="Arial"/>
              </a:rPr>
              <a:t>Takeaways for Emergency Planning and Coordination</a:t>
            </a:r>
            <a:endParaRPr lang="en-US" sz="3000" b="1">
              <a:solidFill>
                <a:schemeClr val="bg1"/>
              </a:solidFill>
              <a:ea typeface="Calibri"/>
              <a:cs typeface="Aria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918700" y="1804085"/>
            <a:ext cx="10411288" cy="4513353"/>
          </a:xfrm>
        </p:spPr>
        <p:txBody>
          <a:bodyPr>
            <a:normAutofit/>
          </a:bodyPr>
          <a:lstStyle/>
          <a:p>
            <a:pPr marL="128905" indent="-128905">
              <a:lnSpc>
                <a:spcPct val="100000"/>
              </a:lnSpc>
            </a:pPr>
            <a:r>
              <a:rPr lang="en-US" sz="3000" dirty="0"/>
              <a:t> Key takeaways include:</a:t>
            </a:r>
          </a:p>
          <a:p>
            <a:pPr marL="574675" lvl="1" indent="-350838">
              <a:lnSpc>
                <a:spcPct val="100000"/>
              </a:lnSpc>
              <a:buFont typeface="Courier New" panose="05000000000000000000" pitchFamily="2" charset="2"/>
              <a:buChar char="o"/>
            </a:pPr>
            <a:r>
              <a:rPr lang="en-US" sz="3000" dirty="0"/>
              <a:t>Plans must exist before a disaster</a:t>
            </a:r>
          </a:p>
          <a:p>
            <a:pPr marL="574675" lvl="1" indent="-350838">
              <a:lnSpc>
                <a:spcPct val="100000"/>
              </a:lnSpc>
              <a:buFont typeface="Courier New" panose="05000000000000000000" pitchFamily="2" charset="2"/>
              <a:buChar char="o"/>
            </a:pPr>
            <a:r>
              <a:rPr lang="en-US" sz="3000" dirty="0"/>
              <a:t>Coordination is required, not optional</a:t>
            </a:r>
          </a:p>
          <a:p>
            <a:pPr marL="574675" lvl="1" indent="-350838">
              <a:lnSpc>
                <a:spcPct val="100000"/>
              </a:lnSpc>
              <a:buFont typeface="Courier New" panose="05000000000000000000" pitchFamily="2" charset="2"/>
              <a:buChar char="o"/>
            </a:pPr>
            <a:r>
              <a:rPr lang="en-US" sz="3000" dirty="0"/>
              <a:t>Planning supports flexibility during an MDD</a:t>
            </a:r>
          </a:p>
          <a:p>
            <a:pPr marL="416560" lvl="1" indent="-192405">
              <a:lnSpc>
                <a:spcPct val="100000"/>
              </a:lnSpc>
              <a:buFont typeface="Courier New" panose="05000000000000000000" pitchFamily="2" charset="2"/>
              <a:buChar char="o"/>
            </a:pPr>
            <a:endParaRPr lang="en-US" sz="3000" dirty="0"/>
          </a:p>
          <a:p>
            <a:pPr marL="416560" lvl="1" indent="-192405">
              <a:lnSpc>
                <a:spcPct val="100000"/>
              </a:lnSpc>
              <a:buFont typeface="Courier New" panose="05000000000000000000" pitchFamily="2" charset="2"/>
              <a:buChar char="o"/>
            </a:pPr>
            <a:endParaRPr lang="en-US" sz="3000" dirty="0"/>
          </a:p>
          <a:p>
            <a:pPr marL="416560" lvl="1" indent="-192405">
              <a:lnSpc>
                <a:spcPct val="100000"/>
              </a:lnSpc>
              <a:buFont typeface="Courier New" panose="05000000000000000000" pitchFamily="2" charset="2"/>
              <a:buChar char="o"/>
            </a:pPr>
            <a:endParaRPr lang="en-US" sz="3000" dirty="0"/>
          </a:p>
          <a:p>
            <a:pPr marL="224155" lvl="1" indent="0">
              <a:lnSpc>
                <a:spcPct val="100000"/>
              </a:lnSpc>
              <a:buNone/>
            </a:pPr>
            <a:r>
              <a:rPr lang="en-US" sz="1800" dirty="0">
                <a:solidFill>
                  <a:schemeClr val="tx1"/>
                </a:solidFill>
                <a:ea typeface="Calibri"/>
                <a:cs typeface="Times New Roman"/>
              </a:rPr>
              <a:t>See </a:t>
            </a:r>
            <a:r>
              <a:rPr lang="en-US" sz="1800" dirty="0">
                <a:solidFill>
                  <a:schemeClr val="tx1"/>
                </a:solidFill>
                <a:ea typeface="Calibri"/>
                <a:cs typeface="Arial"/>
                <a:hlinkClick r:id="rId3">
                  <a:extLst>
                    <a:ext uri="{A12FA001-AC4F-418D-AE19-62706E023703}">
                      <ahyp:hlinkClr xmlns:ahyp="http://schemas.microsoft.com/office/drawing/2018/hyperlinkcolor" val="tx"/>
                    </a:ext>
                  </a:extLst>
                </a:hlinkClick>
              </a:rPr>
              <a:t>§1321.97</a:t>
            </a:r>
            <a:r>
              <a:rPr lang="en-US" sz="1800" dirty="0">
                <a:solidFill>
                  <a:schemeClr val="tx1"/>
                </a:solidFill>
                <a:ea typeface="Calibri"/>
                <a:cs typeface="Arial"/>
              </a:rPr>
              <a:t>, </a:t>
            </a:r>
            <a:r>
              <a:rPr lang="en-US" sz="1800" dirty="0">
                <a:solidFill>
                  <a:schemeClr val="tx1"/>
                </a:solidFill>
                <a:ea typeface="Calibri"/>
                <a:cs typeface="Arial"/>
                <a:hlinkClick r:id="rId4">
                  <a:extLst>
                    <a:ext uri="{A12FA001-AC4F-418D-AE19-62706E023703}">
                      <ahyp:hlinkClr xmlns:ahyp="http://schemas.microsoft.com/office/drawing/2018/hyperlinkcolor" val="tx"/>
                    </a:ext>
                  </a:extLst>
                </a:hlinkClick>
              </a:rPr>
              <a:t>§1322.33</a:t>
            </a:r>
            <a:r>
              <a:rPr lang="en-US" sz="1800" dirty="0">
                <a:solidFill>
                  <a:schemeClr val="tx1"/>
                </a:solidFill>
                <a:ea typeface="Calibri"/>
                <a:cs typeface="Arial"/>
              </a:rPr>
              <a:t>, </a:t>
            </a:r>
            <a:r>
              <a:rPr lang="en-US" sz="1800" dirty="0">
                <a:solidFill>
                  <a:schemeClr val="tx1"/>
                </a:solidFill>
                <a:ea typeface="Calibri"/>
                <a:cs typeface="Arial"/>
                <a:hlinkClick r:id="rId5">
                  <a:extLst>
                    <a:ext uri="{A12FA001-AC4F-418D-AE19-62706E023703}">
                      <ahyp:hlinkClr xmlns:ahyp="http://schemas.microsoft.com/office/drawing/2018/hyperlinkcolor" val="tx"/>
                    </a:ext>
                  </a:extLst>
                </a:hlinkClick>
              </a:rPr>
              <a:t>§1324.11(e)(9</a:t>
            </a:r>
            <a:r>
              <a:rPr lang="en-US" sz="1800" dirty="0">
                <a:solidFill>
                  <a:schemeClr val="tx1"/>
                </a:solidFill>
                <a:ea typeface="Calibri"/>
                <a:cs typeface="Arial"/>
              </a:rPr>
              <a:t>) for additional details and specific regulatory provisions.  </a:t>
            </a:r>
          </a:p>
        </p:txBody>
      </p:sp>
    </p:spTree>
    <p:extLst>
      <p:ext uri="{BB962C8B-B14F-4D97-AF65-F5344CB8AC3E}">
        <p14:creationId xmlns:p14="http://schemas.microsoft.com/office/powerpoint/2010/main" val="354390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93E9A-A872-F533-8880-F8CB1A82C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97550-3BFB-5766-58C9-BF3B5D338F3D}"/>
              </a:ext>
            </a:extLst>
          </p:cNvPr>
          <p:cNvSpPr>
            <a:spLocks noGrp="1"/>
          </p:cNvSpPr>
          <p:nvPr>
            <p:ph type="title"/>
          </p:nvPr>
        </p:nvSpPr>
        <p:spPr/>
        <p:txBody>
          <a:bodyPr/>
          <a:lstStyle/>
          <a:p>
            <a:r>
              <a:rPr lang="en-US" b="1"/>
              <a:t>Flexibilities </a:t>
            </a:r>
          </a:p>
        </p:txBody>
      </p:sp>
    </p:spTree>
    <p:extLst>
      <p:ext uri="{BB962C8B-B14F-4D97-AF65-F5344CB8AC3E}">
        <p14:creationId xmlns:p14="http://schemas.microsoft.com/office/powerpoint/2010/main" val="2124165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835818" y="670270"/>
            <a:ext cx="10515600" cy="791702"/>
          </a:xfrm>
          <a:solidFill>
            <a:schemeClr val="accent2"/>
          </a:solidFill>
          <a:ln>
            <a:solidFill>
              <a:schemeClr val="accent2"/>
            </a:solidFill>
          </a:ln>
        </p:spPr>
        <p:txBody>
          <a:bodyPr>
            <a:normAutofit/>
          </a:bodyPr>
          <a:lstStyle/>
          <a:p>
            <a:pPr algn="ctr"/>
            <a:r>
              <a:rPr lang="en-US" sz="3600" b="1">
                <a:solidFill>
                  <a:schemeClr val="accent6"/>
                </a:solidFill>
                <a:effectLst/>
                <a:latin typeface="+mn-lt"/>
                <a:ea typeface="Calibri" panose="020F0502020204030204" pitchFamily="34" charset="0"/>
                <a:cs typeface="Arial" panose="020B0604020202020204" pitchFamily="34" charset="0"/>
              </a:rPr>
              <a:t>The Stafford Act and MDD Definition</a:t>
            </a:r>
            <a:endParaRPr lang="en-US" sz="3600" b="1">
              <a:solidFill>
                <a:schemeClr val="accent6"/>
              </a:solidFil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857249" y="1567543"/>
            <a:ext cx="10472739" cy="4749896"/>
          </a:xfrm>
        </p:spPr>
        <p:txBody>
          <a:bodyPr>
            <a:normAutofit fontScale="77500" lnSpcReduction="20000"/>
          </a:bodyPr>
          <a:lstStyle/>
          <a:p>
            <a:pPr>
              <a:lnSpc>
                <a:spcPct val="100000"/>
              </a:lnSpc>
            </a:pPr>
            <a:r>
              <a:rPr lang="en-US" sz="3100" dirty="0"/>
              <a:t> </a:t>
            </a:r>
            <a:r>
              <a:rPr lang="en-US" sz="3100" b="1" dirty="0"/>
              <a:t>Robert T. Stafford Disaster Relief and Emergency Assistance Act</a:t>
            </a:r>
            <a:r>
              <a:rPr lang="en-US" sz="3100" dirty="0"/>
              <a:t>, Public Law (PL) 100-707, signed into law in 1988. </a:t>
            </a:r>
          </a:p>
          <a:p>
            <a:pPr>
              <a:lnSpc>
                <a:spcPct val="100000"/>
              </a:lnSpc>
            </a:pPr>
            <a:r>
              <a:rPr lang="en-US" sz="3100" dirty="0"/>
              <a:t> What does it do? </a:t>
            </a:r>
          </a:p>
          <a:p>
            <a:pPr marL="692150" lvl="1" indent="-287338">
              <a:lnSpc>
                <a:spcPct val="100000"/>
              </a:lnSpc>
              <a:tabLst>
                <a:tab pos="627063" algn="l"/>
              </a:tabLst>
            </a:pPr>
            <a:r>
              <a:rPr lang="en-US" sz="3000" dirty="0"/>
              <a:t>Creates the official authority for federal disaster response activities </a:t>
            </a:r>
          </a:p>
          <a:p>
            <a:pPr marL="692150" lvl="1" indent="-287338">
              <a:lnSpc>
                <a:spcPct val="100000"/>
              </a:lnSpc>
              <a:tabLst>
                <a:tab pos="627063" algn="l"/>
              </a:tabLst>
            </a:pPr>
            <a:r>
              <a:rPr lang="en-US" sz="3000" dirty="0"/>
              <a:t>Ensures a comprehensive and coordinated federal response to disasters and emergencies</a:t>
            </a:r>
          </a:p>
          <a:p>
            <a:pPr marL="692150" lvl="1" indent="-287338">
              <a:lnSpc>
                <a:spcPct val="100000"/>
              </a:lnSpc>
              <a:tabLst>
                <a:tab pos="627063" algn="l"/>
              </a:tabLst>
            </a:pPr>
            <a:r>
              <a:rPr lang="en-US" sz="3000" dirty="0"/>
              <a:t>Provides necessary support to disaster survivors and helps to prevent future disasters</a:t>
            </a:r>
            <a:endParaRPr lang="en-US" sz="2800" b="1" dirty="0">
              <a:ea typeface="Calibri"/>
              <a:cs typeface="Arial"/>
            </a:endParaRPr>
          </a:p>
          <a:p>
            <a:pPr marL="416560" lvl="1" indent="-192405">
              <a:lnSpc>
                <a:spcPct val="100000"/>
              </a:lnSpc>
            </a:pPr>
            <a:endParaRPr lang="en-US" sz="2800" b="1" dirty="0">
              <a:ea typeface="Calibri"/>
              <a:cs typeface="Arial"/>
            </a:endParaRPr>
          </a:p>
          <a:p>
            <a:pPr marL="129024" indent="-192405">
              <a:lnSpc>
                <a:spcPct val="100000"/>
              </a:lnSpc>
            </a:pPr>
            <a:r>
              <a:rPr lang="en-US" sz="3100" b="1" dirty="0">
                <a:ea typeface="Calibri"/>
                <a:cs typeface="Arial"/>
              </a:rPr>
              <a:t>Major Disaster Declaration</a:t>
            </a:r>
            <a:r>
              <a:rPr lang="en-US" sz="3100" b="1" baseline="30000" dirty="0">
                <a:ea typeface="Calibri"/>
                <a:cs typeface="Arial"/>
              </a:rPr>
              <a:t>*</a:t>
            </a:r>
            <a:r>
              <a:rPr lang="en-US" sz="3100" dirty="0">
                <a:ea typeface="Calibri"/>
                <a:cs typeface="Arial"/>
              </a:rPr>
              <a:t> means a Presidentially declared disaster under the Robert T. Stafford Relief and Emergency Assistance Act.</a:t>
            </a:r>
          </a:p>
          <a:p>
            <a:pPr marL="692150" lvl="1" indent="-287338">
              <a:lnSpc>
                <a:spcPct val="100000"/>
              </a:lnSpc>
            </a:pPr>
            <a:r>
              <a:rPr lang="en-US" sz="3000" dirty="0">
                <a:ea typeface="Calibri"/>
                <a:cs typeface="Arial"/>
              </a:rPr>
              <a:t>This declaration activates OAA disaster flexibilities.</a:t>
            </a:r>
            <a:endParaRPr lang="en-US" sz="3000" dirty="0">
              <a:ea typeface="Calibri" panose="020F0502020204030204" pitchFamily="34" charset="0"/>
              <a:cs typeface="Arial" panose="020B0604020202020204" pitchFamily="34" charset="0"/>
            </a:endParaRPr>
          </a:p>
          <a:p>
            <a:pPr marL="224155" lvl="1" indent="0">
              <a:buNone/>
            </a:pPr>
            <a:endParaRPr lang="en-US" sz="2400" dirty="0">
              <a:ea typeface="Calibri" panose="020F0502020204030204" pitchFamily="34" charset="0"/>
              <a:cs typeface="Arial" panose="020B0604020202020204" pitchFamily="34" charset="0"/>
            </a:endParaRPr>
          </a:p>
          <a:p>
            <a:pPr marL="224155" lvl="1" indent="0">
              <a:buNone/>
            </a:pPr>
            <a:r>
              <a:rPr lang="en-US" sz="2300" dirty="0">
                <a:solidFill>
                  <a:schemeClr val="tx1"/>
                </a:solidFill>
                <a:ea typeface="Calibri" panose="020F0502020204030204" pitchFamily="34" charset="0"/>
                <a:cs typeface="Arial" panose="020B0604020202020204" pitchFamily="34" charset="0"/>
              </a:rPr>
              <a:t>*See </a:t>
            </a:r>
            <a:r>
              <a:rPr lang="en-US" sz="2300" dirty="0">
                <a:solidFill>
                  <a:schemeClr val="tx1"/>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§1321.3 </a:t>
            </a:r>
            <a:r>
              <a:rPr lang="en-US" sz="2300" dirty="0">
                <a:solidFill>
                  <a:schemeClr val="tx1"/>
                </a:solidFill>
                <a:ea typeface="Calibri" panose="020F0502020204030204" pitchFamily="34" charset="0"/>
                <a:cs typeface="Arial" panose="020B0604020202020204" pitchFamily="34" charset="0"/>
              </a:rPr>
              <a:t>for </a:t>
            </a:r>
            <a:r>
              <a:rPr lang="en-US" sz="2300" dirty="0">
                <a:ea typeface="Calibri" panose="020F0502020204030204" pitchFamily="34" charset="0"/>
                <a:cs typeface="Arial" panose="020B0604020202020204" pitchFamily="34" charset="0"/>
              </a:rPr>
              <a:t>the specific regulatory definition. </a:t>
            </a:r>
          </a:p>
          <a:p>
            <a:pPr marL="416560" lvl="1" indent="-192405">
              <a:buFontTx/>
              <a:buChar char="-"/>
            </a:pPr>
            <a:endParaRPr lang="en-US" sz="24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2602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752C4-67CB-F1DF-B1AF-067EE3B0E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28CD4-45D1-770E-A9CD-D13D6737E1B8}"/>
              </a:ext>
            </a:extLst>
          </p:cNvPr>
          <p:cNvSpPr>
            <a:spLocks noGrp="1"/>
          </p:cNvSpPr>
          <p:nvPr>
            <p:ph type="title"/>
          </p:nvPr>
        </p:nvSpPr>
        <p:spPr>
          <a:xfrm>
            <a:off x="835818" y="670270"/>
            <a:ext cx="10515600" cy="791702"/>
          </a:xfrm>
          <a:solidFill>
            <a:schemeClr val="accent2"/>
          </a:solidFill>
          <a:ln>
            <a:solidFill>
              <a:schemeClr val="accent2"/>
            </a:solidFill>
          </a:ln>
        </p:spPr>
        <p:txBody>
          <a:bodyPr>
            <a:normAutofit/>
          </a:bodyPr>
          <a:lstStyle/>
          <a:p>
            <a:pPr algn="ctr"/>
            <a:r>
              <a:rPr lang="en-US" sz="3600" b="1" dirty="0">
                <a:solidFill>
                  <a:schemeClr val="accent6"/>
                </a:solidFill>
                <a:effectLst/>
                <a:latin typeface="+mn-lt"/>
                <a:ea typeface="Calibri" panose="020F0502020204030204" pitchFamily="34" charset="0"/>
                <a:cs typeface="Arial" panose="020B0604020202020204" pitchFamily="34" charset="0"/>
              </a:rPr>
              <a:t>Three Flexibilities Summarized</a:t>
            </a:r>
            <a:endParaRPr lang="en-US" sz="3600" b="1" dirty="0">
              <a:solidFill>
                <a:schemeClr val="accent6"/>
              </a:solidFill>
            </a:endParaRPr>
          </a:p>
        </p:txBody>
      </p:sp>
      <p:sp>
        <p:nvSpPr>
          <p:cNvPr id="6" name="Text 2">
            <a:extLst>
              <a:ext uri="{FF2B5EF4-FFF2-40B4-BE49-F238E27FC236}">
                <a16:creationId xmlns:a16="http://schemas.microsoft.com/office/drawing/2014/main" id="{5A71ECFF-A3DE-82A9-FD65-32A2B097FFFD}"/>
              </a:ext>
            </a:extLst>
          </p:cNvPr>
          <p:cNvSpPr/>
          <p:nvPr/>
        </p:nvSpPr>
        <p:spPr>
          <a:xfrm>
            <a:off x="3891035" y="1614372"/>
            <a:ext cx="4405165" cy="411480"/>
          </a:xfrm>
          <a:prstGeom prst="rect">
            <a:avLst/>
          </a:prstGeom>
          <a:noFill/>
          <a:ln/>
        </p:spPr>
        <p:txBody>
          <a:bodyPr wrap="square"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11111"/>
                </a:solidFill>
                <a:effectLst/>
                <a:uLnTx/>
                <a:uFillTx/>
                <a:ea typeface="Calibri" pitchFamily="34" charset="-122"/>
              </a:rPr>
              <a:t>MDD Financial Flexibilities</a:t>
            </a:r>
            <a:endParaRPr kumimoji="0" lang="en-US" sz="2200" b="0" i="0" u="none" strike="noStrike" kern="1200" cap="none" spc="0" normalizeH="0" baseline="0" noProof="0" dirty="0">
              <a:ln>
                <a:noFill/>
              </a:ln>
              <a:solidFill>
                <a:prstClr val="black"/>
              </a:solidFill>
              <a:effectLst/>
              <a:uLnTx/>
              <a:uFillTx/>
              <a:ea typeface="+mn-ea"/>
            </a:endParaRPr>
          </a:p>
        </p:txBody>
      </p:sp>
      <p:graphicFrame>
        <p:nvGraphicFramePr>
          <p:cNvPr id="7" name="Table 6">
            <a:extLst>
              <a:ext uri="{FF2B5EF4-FFF2-40B4-BE49-F238E27FC236}">
                <a16:creationId xmlns:a16="http://schemas.microsoft.com/office/drawing/2014/main" id="{FF6C678F-8167-A927-32E8-E1CDB63CC4D9}"/>
              </a:ext>
            </a:extLst>
          </p:cNvPr>
          <p:cNvGraphicFramePr>
            <a:graphicFrameLocks noGrp="1"/>
          </p:cNvGraphicFramePr>
          <p:nvPr>
            <p:extLst>
              <p:ext uri="{D42A27DB-BD31-4B8C-83A1-F6EECF244321}">
                <p14:modId xmlns:p14="http://schemas.microsoft.com/office/powerpoint/2010/main" val="348290084"/>
              </p:ext>
            </p:extLst>
          </p:nvPr>
        </p:nvGraphicFramePr>
        <p:xfrm>
          <a:off x="522206" y="2102052"/>
          <a:ext cx="11142822" cy="4359174"/>
        </p:xfrm>
        <a:graphic>
          <a:graphicData uri="http://schemas.openxmlformats.org/drawingml/2006/table">
            <a:tbl>
              <a:tblPr firstRow="1" bandRow="1">
                <a:tableStyleId>{200ED9BF-9D1D-4861-8CE4-F2797EB4B9B3}</a:tableStyleId>
              </a:tblPr>
              <a:tblGrid>
                <a:gridCol w="1956556">
                  <a:extLst>
                    <a:ext uri="{9D8B030D-6E8A-4147-A177-3AD203B41FA5}">
                      <a16:colId xmlns:a16="http://schemas.microsoft.com/office/drawing/2014/main" val="2185618792"/>
                    </a:ext>
                  </a:extLst>
                </a:gridCol>
                <a:gridCol w="3730423">
                  <a:extLst>
                    <a:ext uri="{9D8B030D-6E8A-4147-A177-3AD203B41FA5}">
                      <a16:colId xmlns:a16="http://schemas.microsoft.com/office/drawing/2014/main" val="1288953775"/>
                    </a:ext>
                  </a:extLst>
                </a:gridCol>
                <a:gridCol w="1711797">
                  <a:extLst>
                    <a:ext uri="{9D8B030D-6E8A-4147-A177-3AD203B41FA5}">
                      <a16:colId xmlns:a16="http://schemas.microsoft.com/office/drawing/2014/main" val="2879246466"/>
                    </a:ext>
                  </a:extLst>
                </a:gridCol>
                <a:gridCol w="3744046">
                  <a:extLst>
                    <a:ext uri="{9D8B030D-6E8A-4147-A177-3AD203B41FA5}">
                      <a16:colId xmlns:a16="http://schemas.microsoft.com/office/drawing/2014/main" val="2595386306"/>
                    </a:ext>
                  </a:extLst>
                </a:gridCol>
              </a:tblGrid>
              <a:tr h="717348">
                <a:tc>
                  <a:txBody>
                    <a:bodyPr/>
                    <a:lstStyle/>
                    <a:p>
                      <a:r>
                        <a:rPr lang="en-US" sz="2800" dirty="0"/>
                        <a:t>Flexibility</a:t>
                      </a:r>
                    </a:p>
                  </a:txBody>
                  <a:tcPr/>
                </a:tc>
                <a:tc>
                  <a:txBody>
                    <a:bodyPr/>
                    <a:lstStyle/>
                    <a:p>
                      <a:r>
                        <a:rPr lang="en-US" sz="2800" dirty="0"/>
                        <a:t>Summary</a:t>
                      </a:r>
                    </a:p>
                  </a:txBody>
                  <a:tcPr/>
                </a:tc>
                <a:tc>
                  <a:txBody>
                    <a:bodyPr/>
                    <a:lstStyle/>
                    <a:p>
                      <a:r>
                        <a:rPr lang="en-US" sz="2800" dirty="0"/>
                        <a:t>Who Can Utilize</a:t>
                      </a:r>
                    </a:p>
                  </a:txBody>
                  <a:tcPr/>
                </a:tc>
                <a:tc>
                  <a:txBody>
                    <a:bodyPr/>
                    <a:lstStyle/>
                    <a:p>
                      <a:r>
                        <a:rPr lang="en-US" sz="2800" dirty="0"/>
                        <a:t>Requirements</a:t>
                      </a:r>
                    </a:p>
                  </a:txBody>
                  <a:tcPr/>
                </a:tc>
                <a:extLst>
                  <a:ext uri="{0D108BD9-81ED-4DB2-BD59-A6C34878D82A}">
                    <a16:rowId xmlns:a16="http://schemas.microsoft.com/office/drawing/2014/main" val="2248821637"/>
                  </a:ext>
                </a:extLst>
              </a:tr>
              <a:tr h="10823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Arial"/>
                          <a:ea typeface="Calibri" pitchFamily="34" charset="-122"/>
                          <a:cs typeface="Arial"/>
                        </a:rPr>
                        <a:t>Setting Aside Funds</a:t>
                      </a:r>
                      <a:endParaRPr lang="en-US" sz="1900" dirty="0">
                        <a:solidFill>
                          <a:schemeClr val="tx1"/>
                        </a:solidFill>
                        <a:latin typeface="Arial"/>
                        <a:ea typeface="Calibri" charset="0"/>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Arial"/>
                          <a:ea typeface="Calibri" pitchFamily="34" charset="-122"/>
                          <a:cs typeface="Arial"/>
                        </a:rPr>
                        <a:t>Allows SUAs to set aside 5% of Title III grant for disaster response</a:t>
                      </a:r>
                      <a:endParaRPr lang="en-US" sz="1900" dirty="0">
                        <a:solidFill>
                          <a:schemeClr val="tx1"/>
                        </a:solidFill>
                        <a:latin typeface="Arial"/>
                        <a:ea typeface="Calibri" charset="0"/>
                        <a:cs typeface="Arial"/>
                      </a:endParaRPr>
                    </a:p>
                  </a:txBody>
                  <a:tcPr/>
                </a:tc>
                <a:tc>
                  <a:txBody>
                    <a:bodyPr/>
                    <a:lstStyle/>
                    <a:p>
                      <a:r>
                        <a:rPr lang="en-US" sz="1900" dirty="0"/>
                        <a:t>SUAs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Arial"/>
                          <a:ea typeface="Calibri" pitchFamily="34" charset="-122"/>
                          <a:cs typeface="Arial"/>
                        </a:rPr>
                        <a:t>Requires MDD and prior approval in the intrastate funding formula (IFF)/from the Assistant Secretary for Aging (ASA)</a:t>
                      </a:r>
                    </a:p>
                  </a:txBody>
                  <a:tcPr/>
                </a:tc>
                <a:extLst>
                  <a:ext uri="{0D108BD9-81ED-4DB2-BD59-A6C34878D82A}">
                    <a16:rowId xmlns:a16="http://schemas.microsoft.com/office/drawing/2014/main" val="270278753"/>
                  </a:ext>
                </a:extLst>
              </a:tr>
              <a:tr h="10823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Arial"/>
                          <a:ea typeface="Calibri" pitchFamily="34" charset="-122"/>
                          <a:cs typeface="Arial"/>
                        </a:rPr>
                        <a:t>State Plan Administration</a:t>
                      </a:r>
                      <a:endParaRPr lang="en-US" sz="1900" dirty="0">
                        <a:solidFill>
                          <a:schemeClr val="tx1"/>
                        </a:solidFill>
                        <a:latin typeface="Arial"/>
                        <a:ea typeface="Calibri" charset="0"/>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Arial"/>
                          <a:ea typeface="Calibri" pitchFamily="34" charset="-122"/>
                          <a:cs typeface="Arial"/>
                        </a:rPr>
                        <a:t>Allows SUAs to deploy State Plan Administration funds for disaster response</a:t>
                      </a:r>
                      <a:endParaRPr lang="en-US" sz="1900" dirty="0">
                        <a:solidFill>
                          <a:schemeClr val="tx1"/>
                        </a:solidFill>
                        <a:latin typeface="Arial"/>
                        <a:ea typeface="Calibri" charset="0"/>
                        <a:cs typeface="Arial"/>
                      </a:endParaRPr>
                    </a:p>
                  </a:txBody>
                  <a:tcPr/>
                </a:tc>
                <a:tc>
                  <a:txBody>
                    <a:bodyPr/>
                    <a:lstStyle/>
                    <a:p>
                      <a:r>
                        <a:rPr lang="en-US" sz="1900" dirty="0"/>
                        <a:t>SUAs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Arial"/>
                          <a:ea typeface="Calibri" pitchFamily="34" charset="-122"/>
                          <a:cs typeface="Arial"/>
                        </a:rPr>
                        <a:t>Requires MDD</a:t>
                      </a:r>
                      <a:endParaRPr lang="en-US" sz="1900" dirty="0">
                        <a:solidFill>
                          <a:schemeClr val="tx1"/>
                        </a:solidFill>
                        <a:latin typeface="Arial"/>
                        <a:ea typeface="Calibri" charset="0"/>
                        <a:cs typeface="Arial"/>
                      </a:endParaRPr>
                    </a:p>
                  </a:txBody>
                  <a:tcPr/>
                </a:tc>
                <a:extLst>
                  <a:ext uri="{0D108BD9-81ED-4DB2-BD59-A6C34878D82A}">
                    <a16:rowId xmlns:a16="http://schemas.microsoft.com/office/drawing/2014/main" val="2603225930"/>
                  </a:ext>
                </a:extLst>
              </a:tr>
              <a:tr h="10823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Arial"/>
                          <a:ea typeface="Calibri" pitchFamily="34" charset="-122"/>
                          <a:cs typeface="Arial"/>
                        </a:rPr>
                        <a:t>Disaster Relief Services</a:t>
                      </a:r>
                      <a:endParaRPr lang="en-US" sz="1900" dirty="0">
                        <a:solidFill>
                          <a:schemeClr val="tx1"/>
                        </a:solidFill>
                        <a:latin typeface="Arial"/>
                        <a:ea typeface="Calibri" charset="0"/>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Arial"/>
                          <a:ea typeface="Calibri" pitchFamily="34" charset="-122"/>
                          <a:cs typeface="Arial"/>
                        </a:rPr>
                        <a:t>Allows SUAs and Title VI grantees to use OAA funds for disaster relief services</a:t>
                      </a:r>
                      <a:endParaRPr lang="en-US" sz="1900" dirty="0">
                        <a:solidFill>
                          <a:schemeClr val="tx1"/>
                        </a:solidFill>
                        <a:latin typeface="Arial"/>
                        <a:ea typeface="Calibri" charset="0"/>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Arial"/>
                          <a:ea typeface="Calibri" pitchFamily="34" charset="-122"/>
                          <a:cs typeface="Arial"/>
                        </a:rPr>
                        <a:t>SUAs; Title VI grantees</a:t>
                      </a:r>
                      <a:endParaRPr lang="en-US" sz="1900" dirty="0">
                        <a:solidFill>
                          <a:schemeClr val="tx1"/>
                        </a:solidFill>
                        <a:latin typeface="Arial"/>
                        <a:ea typeface="Calibri" charset="0"/>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solidFill>
                            <a:schemeClr val="tx1"/>
                          </a:solidFill>
                          <a:latin typeface="Arial"/>
                          <a:ea typeface="Calibri" pitchFamily="34" charset="-122"/>
                          <a:cs typeface="Arial"/>
                        </a:rPr>
                        <a:t>Requires MDD</a:t>
                      </a:r>
                      <a:endParaRPr lang="en-US" sz="1900" dirty="0">
                        <a:solidFill>
                          <a:schemeClr val="tx1"/>
                        </a:solidFill>
                        <a:latin typeface="Arial"/>
                        <a:ea typeface="Calibri" charset="0"/>
                        <a:cs typeface="Arial"/>
                      </a:endParaRPr>
                    </a:p>
                  </a:txBody>
                  <a:tcPr/>
                </a:tc>
                <a:extLst>
                  <a:ext uri="{0D108BD9-81ED-4DB2-BD59-A6C34878D82A}">
                    <a16:rowId xmlns:a16="http://schemas.microsoft.com/office/drawing/2014/main" val="2522591027"/>
                  </a:ext>
                </a:extLst>
              </a:tr>
            </a:tbl>
          </a:graphicData>
        </a:graphic>
      </p:graphicFrame>
    </p:spTree>
    <p:extLst>
      <p:ext uri="{BB962C8B-B14F-4D97-AF65-F5344CB8AC3E}">
        <p14:creationId xmlns:p14="http://schemas.microsoft.com/office/powerpoint/2010/main" val="217238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835818" y="572857"/>
            <a:ext cx="10515600" cy="791702"/>
          </a:xfrm>
          <a:solidFill>
            <a:schemeClr val="accent2"/>
          </a:solidFill>
          <a:ln>
            <a:solidFill>
              <a:schemeClr val="accent2"/>
            </a:solidFill>
          </a:ln>
        </p:spPr>
        <p:txBody>
          <a:bodyPr>
            <a:normAutofit fontScale="90000"/>
          </a:bodyPr>
          <a:lstStyle/>
          <a:p>
            <a:pPr algn="ctr"/>
            <a:r>
              <a:rPr lang="en-US" sz="3200" b="1">
                <a:solidFill>
                  <a:schemeClr val="bg1"/>
                </a:solidFill>
                <a:effectLst/>
                <a:latin typeface="+mn-lt"/>
                <a:ea typeface="Calibri" panose="020F0502020204030204" pitchFamily="34" charset="0"/>
                <a:cs typeface="Arial" panose="020B0604020202020204" pitchFamily="34" charset="0"/>
              </a:rPr>
              <a:t>Flexibility #1: Setting </a:t>
            </a:r>
            <a:r>
              <a:rPr lang="en-US" sz="3200" b="1">
                <a:solidFill>
                  <a:schemeClr val="bg1"/>
                </a:solidFill>
                <a:latin typeface="+mn-lt"/>
                <a:ea typeface="Calibri" panose="020F0502020204030204" pitchFamily="34" charset="0"/>
                <a:cs typeface="Arial" panose="020B0604020202020204" pitchFamily="34" charset="0"/>
              </a:rPr>
              <a:t>A</a:t>
            </a:r>
            <a:r>
              <a:rPr lang="en-US" sz="3200" b="1">
                <a:solidFill>
                  <a:schemeClr val="bg1"/>
                </a:solidFill>
                <a:effectLst/>
                <a:latin typeface="+mn-lt"/>
                <a:ea typeface="Calibri" panose="020F0502020204030204" pitchFamily="34" charset="0"/>
                <a:cs typeface="Arial" panose="020B0604020202020204" pitchFamily="34" charset="0"/>
              </a:rPr>
              <a:t>side </a:t>
            </a:r>
            <a:r>
              <a:rPr lang="en-US" sz="3200" b="1">
                <a:solidFill>
                  <a:schemeClr val="bg1"/>
                </a:solidFill>
                <a:latin typeface="+mn-lt"/>
                <a:ea typeface="Calibri" panose="020F0502020204030204" pitchFamily="34" charset="0"/>
                <a:cs typeface="Arial" panose="020B0604020202020204" pitchFamily="34" charset="0"/>
              </a:rPr>
              <a:t>F</a:t>
            </a:r>
            <a:r>
              <a:rPr lang="en-US" sz="3200" b="1">
                <a:solidFill>
                  <a:schemeClr val="bg1"/>
                </a:solidFill>
                <a:effectLst/>
                <a:latin typeface="+mn-lt"/>
                <a:ea typeface="Calibri" panose="020F0502020204030204" pitchFamily="34" charset="0"/>
                <a:cs typeface="Arial" panose="020B0604020202020204" pitchFamily="34" charset="0"/>
              </a:rPr>
              <a:t>unds to Address </a:t>
            </a:r>
            <a:r>
              <a:rPr lang="en-US" sz="3200" b="1">
                <a:solidFill>
                  <a:schemeClr val="bg1"/>
                </a:solidFill>
                <a:latin typeface="+mn-lt"/>
                <a:ea typeface="Calibri" panose="020F0502020204030204" pitchFamily="34" charset="0"/>
                <a:cs typeface="Arial" panose="020B0604020202020204" pitchFamily="34" charset="0"/>
              </a:rPr>
              <a:t>D</a:t>
            </a:r>
            <a:r>
              <a:rPr lang="en-US" sz="3200" b="1">
                <a:solidFill>
                  <a:schemeClr val="bg1"/>
                </a:solidFill>
                <a:effectLst/>
                <a:latin typeface="+mn-lt"/>
                <a:ea typeface="Calibri" panose="020F0502020204030204" pitchFamily="34" charset="0"/>
                <a:cs typeface="Arial" panose="020B0604020202020204" pitchFamily="34" charset="0"/>
              </a:rPr>
              <a:t>isasters </a:t>
            </a:r>
            <a:endParaRPr lang="en-US" sz="3200" b="1">
              <a:solidFill>
                <a:schemeClr val="bg1"/>
              </a:solidFil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774585" y="1364558"/>
            <a:ext cx="10638065" cy="5155114"/>
          </a:xfrm>
        </p:spPr>
        <p:txBody>
          <a:bodyPr>
            <a:normAutofit fontScale="25000" lnSpcReduction="20000"/>
          </a:bodyPr>
          <a:lstStyle/>
          <a:p>
            <a:pPr marL="234950" indent="-234950">
              <a:lnSpc>
                <a:spcPct val="120000"/>
              </a:lnSpc>
            </a:pPr>
            <a:r>
              <a:rPr lang="en-US" sz="8400" dirty="0"/>
              <a:t>SUAs </a:t>
            </a:r>
            <a:r>
              <a:rPr lang="en-US" sz="8400" b="1" dirty="0"/>
              <a:t>may </a:t>
            </a:r>
            <a:r>
              <a:rPr lang="en-US" sz="8400" dirty="0"/>
              <a:t>set aside up to </a:t>
            </a:r>
            <a:r>
              <a:rPr lang="en-US" sz="8400" b="1" dirty="0"/>
              <a:t>5%</a:t>
            </a:r>
            <a:r>
              <a:rPr lang="en-US" sz="8400" dirty="0"/>
              <a:t> of their total Title III allocation to address disasters. </a:t>
            </a:r>
          </a:p>
          <a:p>
            <a:pPr marL="234950" indent="-234950">
              <a:lnSpc>
                <a:spcPct val="120000"/>
              </a:lnSpc>
            </a:pPr>
            <a:r>
              <a:rPr lang="en-US" sz="8400" dirty="0"/>
              <a:t>To do so, SUAs must receive </a:t>
            </a:r>
            <a:r>
              <a:rPr lang="en-US" sz="8400" b="1" dirty="0"/>
              <a:t>prior approval </a:t>
            </a:r>
            <a:r>
              <a:rPr lang="en-US" sz="8400" dirty="0"/>
              <a:t>from ACL either via: </a:t>
            </a:r>
          </a:p>
          <a:p>
            <a:pPr marL="574675" lvl="1" indent="-169863">
              <a:lnSpc>
                <a:spcPct val="120000"/>
              </a:lnSpc>
            </a:pPr>
            <a:r>
              <a:rPr lang="en-US" sz="8000" dirty="0"/>
              <a:t>The SUA’s approved IFF, or  </a:t>
            </a:r>
          </a:p>
          <a:p>
            <a:pPr marL="574675" lvl="1" indent="-169863">
              <a:lnSpc>
                <a:spcPct val="120000"/>
              </a:lnSpc>
            </a:pPr>
            <a:r>
              <a:rPr lang="en-US" sz="8000" dirty="0"/>
              <a:t>Prior approval by the ASA.</a:t>
            </a:r>
          </a:p>
          <a:p>
            <a:pPr marL="234950" indent="-234950">
              <a:lnSpc>
                <a:spcPct val="120000"/>
              </a:lnSpc>
            </a:pPr>
            <a:r>
              <a:rPr lang="en-US" sz="8400" dirty="0"/>
              <a:t>Applies only during a Presidentially declared MDD and when: </a:t>
            </a:r>
          </a:p>
          <a:p>
            <a:pPr marL="574675" lvl="1" indent="-169863">
              <a:lnSpc>
                <a:spcPct val="120000"/>
              </a:lnSpc>
            </a:pPr>
            <a:r>
              <a:rPr lang="en-US" sz="8000" dirty="0"/>
              <a:t>Title III services are impacted, and </a:t>
            </a:r>
          </a:p>
          <a:p>
            <a:pPr marL="574675" lvl="1" indent="-169863">
              <a:lnSpc>
                <a:spcPct val="120000"/>
              </a:lnSpc>
            </a:pPr>
            <a:r>
              <a:rPr lang="en-US" sz="8000" dirty="0"/>
              <a:t>Flexibility is needed as determined by the SUA</a:t>
            </a:r>
          </a:p>
          <a:p>
            <a:pPr marL="234950" indent="-234950">
              <a:lnSpc>
                <a:spcPct val="120000"/>
              </a:lnSpc>
            </a:pPr>
            <a:r>
              <a:rPr lang="en-US" sz="8400" dirty="0"/>
              <a:t>SUAs must have policies and procedures to award funds through the IFF or funds distribution plan if the funds are not awarded </a:t>
            </a:r>
            <a:r>
              <a:rPr lang="en-US" sz="8400" b="1" dirty="0"/>
              <a:t>within 30 days of the end of the Federal fiscal year </a:t>
            </a:r>
            <a:r>
              <a:rPr lang="en-US" sz="8400" dirty="0"/>
              <a:t>in which the funds were received.</a:t>
            </a:r>
            <a:endParaRPr lang="en-US" sz="8400" dirty="0">
              <a:solidFill>
                <a:schemeClr val="tx1"/>
              </a:solidFill>
              <a:ea typeface="Calibri" panose="020F0502020204030204" pitchFamily="34" charset="0"/>
              <a:cs typeface="Arial" panose="020B0604020202020204" pitchFamily="34" charset="0"/>
            </a:endParaRPr>
          </a:p>
          <a:p>
            <a:pPr marL="128905" indent="-128905">
              <a:lnSpc>
                <a:spcPct val="120000"/>
              </a:lnSpc>
            </a:pPr>
            <a:endParaRPr lang="en-US" sz="6400" dirty="0">
              <a:solidFill>
                <a:schemeClr val="tx1"/>
              </a:solidFill>
              <a:ea typeface="Calibri"/>
              <a:cs typeface="Times New Roman"/>
            </a:endParaRPr>
          </a:p>
          <a:p>
            <a:pPr marL="0" indent="0">
              <a:lnSpc>
                <a:spcPct val="120000"/>
              </a:lnSpc>
              <a:buNone/>
            </a:pPr>
            <a:r>
              <a:rPr lang="en-US" sz="7200" dirty="0">
                <a:solidFill>
                  <a:schemeClr val="tx1"/>
                </a:solidFill>
                <a:ea typeface="Calibri"/>
                <a:cs typeface="Times New Roman"/>
              </a:rPr>
              <a:t>See </a:t>
            </a:r>
            <a:r>
              <a:rPr lang="en-US" sz="7200" dirty="0">
                <a:solidFill>
                  <a:schemeClr val="tx1"/>
                </a:solidFill>
                <a:ea typeface="Calibri"/>
                <a:cs typeface="Arial"/>
                <a:hlinkClick r:id="rId3">
                  <a:extLst>
                    <a:ext uri="{A12FA001-AC4F-418D-AE19-62706E023703}">
                      <ahyp:hlinkClr xmlns:ahyp="http://schemas.microsoft.com/office/drawing/2018/hyperlinkcolor" val="tx"/>
                    </a:ext>
                  </a:extLst>
                </a:hlinkClick>
              </a:rPr>
              <a:t>§1321.99 </a:t>
            </a:r>
            <a:r>
              <a:rPr lang="en-US" sz="7200" dirty="0">
                <a:solidFill>
                  <a:schemeClr val="tx1"/>
                </a:solidFill>
                <a:ea typeface="Calibri"/>
                <a:cs typeface="Arial"/>
              </a:rPr>
              <a:t>, which is authorized under section 310 of the OAA, for additional details and specific regulatory provisions. </a:t>
            </a:r>
          </a:p>
          <a:p>
            <a:pPr marL="416441" lvl="1" indent="-128905">
              <a:lnSpc>
                <a:spcPct val="120000"/>
              </a:lnSpc>
            </a:pPr>
            <a:endParaRPr lang="en-US" sz="3000" dirty="0"/>
          </a:p>
          <a:p>
            <a:pPr marL="287536" lvl="1" indent="0">
              <a:lnSpc>
                <a:spcPct val="120000"/>
              </a:lnSpc>
              <a:buNone/>
            </a:pPr>
            <a:endParaRPr lang="en-US" sz="3000" dirty="0">
              <a:ea typeface="Calibri"/>
              <a:cs typeface="Times New Roman"/>
            </a:endParaRPr>
          </a:p>
          <a:p>
            <a:pPr marL="287536" lvl="1" indent="0">
              <a:lnSpc>
                <a:spcPct val="120000"/>
              </a:lnSpc>
              <a:buNone/>
            </a:pPr>
            <a:endParaRPr lang="en-US" sz="3000" dirty="0">
              <a:ea typeface="Calibri"/>
              <a:cs typeface="Times New Roman"/>
            </a:endParaRPr>
          </a:p>
          <a:p>
            <a:pPr marL="287536" lvl="1" indent="0">
              <a:lnSpc>
                <a:spcPct val="120000"/>
              </a:lnSpc>
              <a:buNone/>
            </a:pPr>
            <a:endParaRPr lang="en-US" sz="6400" dirty="0">
              <a:ea typeface="Calibri"/>
              <a:cs typeface="Times New Roman"/>
            </a:endParaRPr>
          </a:p>
          <a:p>
            <a:pPr marL="287536" lvl="1" indent="0">
              <a:lnSpc>
                <a:spcPct val="120000"/>
              </a:lnSpc>
              <a:buNone/>
            </a:pPr>
            <a:endParaRPr lang="en-US" sz="3000" dirty="0"/>
          </a:p>
        </p:txBody>
      </p:sp>
    </p:spTree>
    <p:extLst>
      <p:ext uri="{BB962C8B-B14F-4D97-AF65-F5344CB8AC3E}">
        <p14:creationId xmlns:p14="http://schemas.microsoft.com/office/powerpoint/2010/main" val="126029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2"/>
          </a:solidFill>
          <a:ln>
            <a:solidFill>
              <a:schemeClr val="accent2"/>
            </a:solidFill>
          </a:ln>
        </p:spPr>
        <p:txBody>
          <a:bodyPr>
            <a:normAutofit/>
          </a:bodyPr>
          <a:lstStyle/>
          <a:p>
            <a:pPr algn="ctr"/>
            <a:r>
              <a:rPr lang="en-US" sz="4000" b="1" dirty="0">
                <a:solidFill>
                  <a:schemeClr val="bg1"/>
                </a:solidFill>
              </a:rPr>
              <a:t>Agenda</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fontScale="92500" lnSpcReduction="10000"/>
          </a:bodyPr>
          <a:lstStyle/>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dirty="0"/>
              <a:t> Welcome &amp; Opening </a:t>
            </a:r>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dirty="0"/>
              <a:t> Overview of Administration for Strategic Preparedness &amp; Response (ASPR):</a:t>
            </a:r>
          </a:p>
          <a:p>
            <a:pPr marL="623888" lvl="1" indent="-338138" defTabSz="514350">
              <a:lnSpc>
                <a:spcPct val="100000"/>
              </a:lnSpc>
              <a:spcBef>
                <a:spcPts val="563"/>
              </a:spcBef>
              <a:buClrTx/>
              <a:buSzPct val="100000"/>
              <a:buFont typeface="Wingdings" panose="05000000000000000000" pitchFamily="2" charset="2"/>
              <a:buChar char="Ø"/>
              <a:defRPr/>
            </a:pPr>
            <a:r>
              <a:rPr lang="en-US" sz="2800" dirty="0"/>
              <a:t>Technical Resources, Assistance Center, and Information Exchange (TRACIE)</a:t>
            </a:r>
          </a:p>
          <a:p>
            <a:pPr marL="623888" lvl="1" indent="-338138" defTabSz="514350">
              <a:lnSpc>
                <a:spcPct val="100000"/>
              </a:lnSpc>
              <a:spcBef>
                <a:spcPts val="563"/>
              </a:spcBef>
              <a:buClrTx/>
              <a:buSzPct val="100000"/>
              <a:buFont typeface="Wingdings" panose="05000000000000000000" pitchFamily="2" charset="2"/>
              <a:buChar char="Ø"/>
              <a:defRPr/>
            </a:pPr>
            <a:r>
              <a:rPr lang="en-US" sz="2800" dirty="0"/>
              <a:t>Office of Medical Reserve Corps (MRC) </a:t>
            </a:r>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dirty="0"/>
              <a:t> Older Americans Act (OAA) Provisions: Planning, Flexibilities, and Reporting </a:t>
            </a:r>
          </a:p>
          <a:p>
            <a:pPr marL="95885" indent="-95885" defTabSz="514350">
              <a:lnSpc>
                <a:spcPct val="100000"/>
              </a:lnSpc>
              <a:spcBef>
                <a:spcPts val="563"/>
              </a:spcBef>
              <a:buClrTx/>
              <a:defRPr/>
            </a:pPr>
            <a:r>
              <a:rPr lang="en-US" sz="2800" dirty="0"/>
              <a:t> Competitive Funding Opportunities </a:t>
            </a:r>
          </a:p>
          <a:p>
            <a:pPr marL="95885" indent="-95885" defTabSz="514350">
              <a:lnSpc>
                <a:spcPct val="100000"/>
              </a:lnSpc>
              <a:spcBef>
                <a:spcPts val="563"/>
              </a:spcBef>
              <a:buClrTx/>
              <a:defRPr/>
            </a:pPr>
            <a:r>
              <a:rPr lang="en-US" sz="2800" dirty="0"/>
              <a:t> Summary and Resources </a:t>
            </a:r>
          </a:p>
        </p:txBody>
      </p:sp>
      <p:sp>
        <p:nvSpPr>
          <p:cNvPr id="2" name="TextBox 1">
            <a:extLst>
              <a:ext uri="{FF2B5EF4-FFF2-40B4-BE49-F238E27FC236}">
                <a16:creationId xmlns:a16="http://schemas.microsoft.com/office/drawing/2014/main" id="{17474985-C8AB-5EB4-2AC3-D5FDDCB7040E}"/>
              </a:ext>
            </a:extLst>
          </p:cNvPr>
          <p:cNvSpPr txBox="1"/>
          <p:nvPr/>
        </p:nvSpPr>
        <p:spPr>
          <a:xfrm>
            <a:off x="942030" y="6008914"/>
            <a:ext cx="10607713" cy="369332"/>
          </a:xfrm>
          <a:prstGeom prst="rect">
            <a:avLst/>
          </a:prstGeom>
          <a:noFill/>
        </p:spPr>
        <p:txBody>
          <a:bodyPr wrap="square" rtlCol="0">
            <a:spAutoFit/>
          </a:bodyPr>
          <a:lstStyle/>
          <a:p>
            <a:r>
              <a:rPr lang="en-US" sz="1800" i="1" dirty="0">
                <a:solidFill>
                  <a:schemeClr val="tx2">
                    <a:lumMod val="25000"/>
                  </a:schemeClr>
                </a:solidFill>
              </a:rPr>
              <a:t>Please note: When a hyperlink is provided on a slide, the notes section will include the full website link.</a:t>
            </a:r>
          </a:p>
        </p:txBody>
      </p:sp>
    </p:spTree>
    <p:extLst>
      <p:ext uri="{BB962C8B-B14F-4D97-AF65-F5344CB8AC3E}">
        <p14:creationId xmlns:p14="http://schemas.microsoft.com/office/powerpoint/2010/main" val="2415035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A89D8-DC73-34B8-2C99-3496416645D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6203FDE-FD86-8A3C-C9E0-23357710E9DA}"/>
              </a:ext>
            </a:extLst>
          </p:cNvPr>
          <p:cNvSpPr>
            <a:spLocks noGrp="1"/>
          </p:cNvSpPr>
          <p:nvPr>
            <p:ph type="title"/>
          </p:nvPr>
        </p:nvSpPr>
        <p:spPr>
          <a:xfrm>
            <a:off x="857249" y="616036"/>
            <a:ext cx="10515600" cy="1018030"/>
          </a:xfrm>
          <a:solidFill>
            <a:schemeClr val="accent2"/>
          </a:solidFill>
          <a:ln>
            <a:solidFill>
              <a:schemeClr val="accent2"/>
            </a:solidFill>
          </a:ln>
        </p:spPr>
        <p:txBody>
          <a:bodyPr>
            <a:normAutofit/>
          </a:bodyPr>
          <a:lstStyle/>
          <a:p>
            <a:pPr algn="ctr"/>
            <a:r>
              <a:rPr lang="en-US" sz="3200" b="1" dirty="0">
                <a:solidFill>
                  <a:schemeClr val="bg1"/>
                </a:solidFill>
                <a:latin typeface="+mn-lt"/>
                <a:ea typeface="Calibri"/>
                <a:cs typeface="Arial"/>
              </a:rPr>
              <a:t>Funds set aside by SUAs to address disasters may be awarded during an MDD in the following ways: </a:t>
            </a:r>
          </a:p>
        </p:txBody>
      </p:sp>
      <p:graphicFrame>
        <p:nvGraphicFramePr>
          <p:cNvPr id="3" name="Table 2">
            <a:extLst>
              <a:ext uri="{FF2B5EF4-FFF2-40B4-BE49-F238E27FC236}">
                <a16:creationId xmlns:a16="http://schemas.microsoft.com/office/drawing/2014/main" id="{CFBAF945-72DA-6039-1B64-A9D9885B2FED}"/>
              </a:ext>
            </a:extLst>
          </p:cNvPr>
          <p:cNvGraphicFramePr>
            <a:graphicFrameLocks noGrp="1"/>
          </p:cNvGraphicFramePr>
          <p:nvPr>
            <p:extLst>
              <p:ext uri="{D42A27DB-BD31-4B8C-83A1-F6EECF244321}">
                <p14:modId xmlns:p14="http://schemas.microsoft.com/office/powerpoint/2010/main" val="714232322"/>
              </p:ext>
            </p:extLst>
          </p:nvPr>
        </p:nvGraphicFramePr>
        <p:xfrm>
          <a:off x="857250" y="1813560"/>
          <a:ext cx="10496550" cy="2529840"/>
        </p:xfrm>
        <a:graphic>
          <a:graphicData uri="http://schemas.openxmlformats.org/drawingml/2006/table">
            <a:tbl>
              <a:tblPr firstRow="1" bandRow="1">
                <a:tableStyleId>{200ED9BF-9D1D-4861-8CE4-F2797EB4B9B3}</a:tableStyleId>
              </a:tblPr>
              <a:tblGrid>
                <a:gridCol w="3498850">
                  <a:extLst>
                    <a:ext uri="{9D8B030D-6E8A-4147-A177-3AD203B41FA5}">
                      <a16:colId xmlns:a16="http://schemas.microsoft.com/office/drawing/2014/main" val="115911346"/>
                    </a:ext>
                  </a:extLst>
                </a:gridCol>
                <a:gridCol w="3498850">
                  <a:extLst>
                    <a:ext uri="{9D8B030D-6E8A-4147-A177-3AD203B41FA5}">
                      <a16:colId xmlns:a16="http://schemas.microsoft.com/office/drawing/2014/main" val="1890457898"/>
                    </a:ext>
                  </a:extLst>
                </a:gridCol>
                <a:gridCol w="3498850">
                  <a:extLst>
                    <a:ext uri="{9D8B030D-6E8A-4147-A177-3AD203B41FA5}">
                      <a16:colId xmlns:a16="http://schemas.microsoft.com/office/drawing/2014/main" val="3688649753"/>
                    </a:ext>
                  </a:extLst>
                </a:gridCol>
              </a:tblGrid>
              <a:tr h="2529840">
                <a:tc>
                  <a:txBody>
                    <a:bodyPr/>
                    <a:lstStyle/>
                    <a:p>
                      <a:r>
                        <a:rPr lang="en-US" sz="2400" dirty="0">
                          <a:solidFill>
                            <a:schemeClr val="tx1"/>
                          </a:solidFill>
                        </a:rPr>
                        <a:t>1.To a AAA serving a planning and service are (PSA) covered under the MDD without having to go through the IFF;</a:t>
                      </a:r>
                    </a:p>
                    <a:p>
                      <a:endParaRPr lang="en-US" sz="2400" dirty="0">
                        <a:solidFill>
                          <a:schemeClr val="tx1"/>
                        </a:solidFill>
                      </a:endParaRPr>
                    </a:p>
                  </a:txBody>
                  <a:tcPr>
                    <a:solidFill>
                      <a:schemeClr val="accent2">
                        <a:lumMod val="20000"/>
                        <a:lumOff val="80000"/>
                      </a:schemeClr>
                    </a:solidFill>
                  </a:tcPr>
                </a:tc>
                <a:tc>
                  <a:txBody>
                    <a:bodyPr/>
                    <a:lstStyle/>
                    <a:p>
                      <a:r>
                        <a:rPr lang="en-US" sz="2400" dirty="0">
                          <a:solidFill>
                            <a:schemeClr val="tx1"/>
                          </a:solidFill>
                        </a:rPr>
                        <a:t>2. For single PSA states, to a service provider without the requirement of allocation through a funds distribution plan; or</a:t>
                      </a:r>
                    </a:p>
                    <a:p>
                      <a:endParaRPr lang="en-US" sz="2400" dirty="0">
                        <a:solidFill>
                          <a:schemeClr val="tx1"/>
                        </a:solidFill>
                      </a:endParaRPr>
                    </a:p>
                  </a:txBody>
                  <a:tcPr>
                    <a:solidFill>
                      <a:schemeClr val="accent2">
                        <a:lumMod val="20000"/>
                        <a:lumOff val="80000"/>
                      </a:schemeClr>
                    </a:solidFill>
                  </a:tcPr>
                </a:tc>
                <a:tc>
                  <a:txBody>
                    <a:bodyPr/>
                    <a:lstStyle/>
                    <a:p>
                      <a:r>
                        <a:rPr lang="en-US" sz="2400" dirty="0">
                          <a:solidFill>
                            <a:schemeClr val="tx1"/>
                          </a:solidFill>
                        </a:rPr>
                        <a:t>3. To be used for direct service provision, direct expenditures, and/or procurement of items on a statewide level* </a:t>
                      </a:r>
                    </a:p>
                    <a:p>
                      <a:endParaRPr lang="en-US" sz="2400"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837315786"/>
                  </a:ext>
                </a:extLst>
              </a:tr>
            </a:tbl>
          </a:graphicData>
        </a:graphic>
      </p:graphicFrame>
      <p:sp>
        <p:nvSpPr>
          <p:cNvPr id="4" name="TextBox 3">
            <a:extLst>
              <a:ext uri="{FF2B5EF4-FFF2-40B4-BE49-F238E27FC236}">
                <a16:creationId xmlns:a16="http://schemas.microsoft.com/office/drawing/2014/main" id="{AF23F019-5144-62DC-5932-64485BFD107C}"/>
              </a:ext>
            </a:extLst>
          </p:cNvPr>
          <p:cNvSpPr txBox="1"/>
          <p:nvPr/>
        </p:nvSpPr>
        <p:spPr>
          <a:xfrm>
            <a:off x="817245" y="4577800"/>
            <a:ext cx="10966269" cy="2031325"/>
          </a:xfrm>
          <a:prstGeom prst="rect">
            <a:avLst/>
          </a:prstGeom>
          <a:noFill/>
        </p:spPr>
        <p:txBody>
          <a:bodyPr wrap="square" rtlCol="0">
            <a:spAutoFit/>
          </a:bodyPr>
          <a:lstStyle/>
          <a:p>
            <a:r>
              <a:rPr lang="en-US" sz="1800" dirty="0"/>
              <a:t>*SUAs using this approach must: </a:t>
            </a:r>
          </a:p>
          <a:p>
            <a:pPr marL="342900" indent="-342900">
              <a:buAutoNum type="arabicParenR"/>
            </a:pPr>
            <a:r>
              <a:rPr lang="en-US" sz="1800" dirty="0"/>
              <a:t>Judge such an approach is necessary to ensure adequate supply of such services </a:t>
            </a:r>
          </a:p>
          <a:p>
            <a:pPr marL="342900" indent="-342900">
              <a:buAutoNum type="arabicParenR"/>
            </a:pPr>
            <a:r>
              <a:rPr lang="en-US" sz="1800" dirty="0"/>
              <a:t>Consults with AAAs, and ombudsman if applicable, </a:t>
            </a:r>
            <a:r>
              <a:rPr lang="en-US" sz="1800" u="sng" dirty="0"/>
              <a:t>before</a:t>
            </a:r>
            <a:r>
              <a:rPr lang="en-US" sz="1800" dirty="0"/>
              <a:t> exercising this approach</a:t>
            </a:r>
          </a:p>
          <a:p>
            <a:pPr marL="342900" indent="-342900">
              <a:buAutoNum type="arabicParenR"/>
            </a:pPr>
            <a:r>
              <a:rPr lang="en-US" sz="1800" dirty="0"/>
              <a:t>Use set aside funding for services provided through AAAs to the extent reasonably practicable </a:t>
            </a:r>
          </a:p>
          <a:p>
            <a:pPr marL="342900" indent="-342900">
              <a:buAutoNum type="arabicParenR"/>
            </a:pPr>
            <a:r>
              <a:rPr lang="en-US" sz="1800" dirty="0"/>
              <a:t>Ensures proper reporting of clients, units, and services </a:t>
            </a:r>
          </a:p>
          <a:p>
            <a:endParaRPr lang="en-US" sz="1800" dirty="0"/>
          </a:p>
          <a:p>
            <a:r>
              <a:rPr lang="en-US" sz="1800" dirty="0">
                <a:solidFill>
                  <a:schemeClr val="tx1"/>
                </a:solidFill>
                <a:ea typeface="Calibri"/>
                <a:cs typeface="Times New Roman"/>
              </a:rPr>
              <a:t>See </a:t>
            </a:r>
            <a:r>
              <a:rPr lang="en-US" sz="1800" dirty="0">
                <a:solidFill>
                  <a:schemeClr val="tx1"/>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§1321.99 </a:t>
            </a:r>
            <a:r>
              <a:rPr lang="en-US" sz="1800" dirty="0">
                <a:solidFill>
                  <a:schemeClr val="tx1"/>
                </a:solidFill>
                <a:ea typeface="Calibri" panose="020F0502020204030204" pitchFamily="34" charset="0"/>
                <a:cs typeface="Arial" panose="020B0604020202020204" pitchFamily="34" charset="0"/>
              </a:rPr>
              <a:t>, and §</a:t>
            </a:r>
            <a:r>
              <a:rPr lang="en-US" sz="1800" dirty="0">
                <a:solidFill>
                  <a:schemeClr val="tx1"/>
                </a:solidFill>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1321.101 </a:t>
            </a:r>
            <a:r>
              <a:rPr lang="en-US" sz="1800" dirty="0">
                <a:solidFill>
                  <a:schemeClr val="tx1"/>
                </a:solidFill>
                <a:ea typeface="Calibri" panose="020F0502020204030204" pitchFamily="34" charset="0"/>
                <a:cs typeface="Arial" panose="020B0604020202020204" pitchFamily="34" charset="0"/>
              </a:rPr>
              <a:t>for additional details and specific regulatory provisions.  </a:t>
            </a:r>
            <a:endParaRPr lang="en-US" sz="1800" dirty="0">
              <a:solidFill>
                <a:schemeClr val="tx1"/>
              </a:solidFill>
              <a:ea typeface="Calibri"/>
              <a:cs typeface="Times New Roman"/>
            </a:endParaRPr>
          </a:p>
        </p:txBody>
      </p:sp>
    </p:spTree>
    <p:extLst>
      <p:ext uri="{BB962C8B-B14F-4D97-AF65-F5344CB8AC3E}">
        <p14:creationId xmlns:p14="http://schemas.microsoft.com/office/powerpoint/2010/main" val="2988995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857249" y="616036"/>
            <a:ext cx="10515600" cy="1057490"/>
          </a:xfrm>
          <a:solidFill>
            <a:schemeClr val="accent2"/>
          </a:solidFill>
          <a:ln>
            <a:solidFill>
              <a:schemeClr val="accent2"/>
            </a:solidFill>
          </a:ln>
        </p:spPr>
        <p:txBody>
          <a:bodyPr>
            <a:normAutofit/>
          </a:bodyPr>
          <a:lstStyle/>
          <a:p>
            <a:pPr algn="ctr"/>
            <a:r>
              <a:rPr lang="en-US" sz="4000" b="1">
                <a:solidFill>
                  <a:schemeClr val="bg1"/>
                </a:solidFill>
                <a:latin typeface="+mn-lt"/>
                <a:ea typeface="Calibri"/>
                <a:cs typeface="Arial"/>
              </a:rPr>
              <a:t>Flexibility #2: State Plan Administration</a:t>
            </a:r>
            <a:endParaRPr lang="en-US" sz="4000" b="1">
              <a:solidFill>
                <a:schemeClr val="bg1"/>
              </a:solidFill>
              <a:ea typeface="Calibri"/>
              <a:cs typeface="Aria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857249" y="1673525"/>
            <a:ext cx="10472739" cy="4975469"/>
          </a:xfrm>
        </p:spPr>
        <p:txBody>
          <a:bodyPr>
            <a:normAutofit/>
          </a:bodyPr>
          <a:lstStyle/>
          <a:p>
            <a:pPr>
              <a:lnSpc>
                <a:spcPct val="120000"/>
              </a:lnSpc>
              <a:spcBef>
                <a:spcPts val="0"/>
              </a:spcBef>
              <a:spcAft>
                <a:spcPts val="800"/>
              </a:spcAft>
            </a:pPr>
            <a:r>
              <a:rPr lang="en-US" sz="3200" dirty="0">
                <a:ea typeface="Calibri" panose="020F0502020204030204" pitchFamily="34" charset="0"/>
                <a:cs typeface="Times New Roman" panose="02020603050405020304" pitchFamily="18" charset="0"/>
              </a:rPr>
              <a:t> If a state requests and receives an MDD:</a:t>
            </a:r>
          </a:p>
          <a:p>
            <a:pPr lvl="1">
              <a:lnSpc>
                <a:spcPct val="120000"/>
              </a:lnSpc>
              <a:spcBef>
                <a:spcPts val="0"/>
              </a:spcBef>
              <a:spcAft>
                <a:spcPts val="800"/>
              </a:spcAft>
            </a:pPr>
            <a:r>
              <a:rPr lang="en-US" sz="3000" dirty="0">
                <a:ea typeface="Calibri" panose="020F0502020204030204" pitchFamily="34" charset="0"/>
                <a:cs typeface="Times New Roman" panose="02020603050405020304" pitchFamily="18" charset="0"/>
              </a:rPr>
              <a:t>The SUA may award portions of State plan administration, up to a maximum of </a:t>
            </a:r>
            <a:r>
              <a:rPr lang="en-US" sz="3000" b="1" dirty="0">
                <a:ea typeface="Calibri" panose="020F0502020204030204" pitchFamily="34" charset="0"/>
                <a:cs typeface="Times New Roman" panose="02020603050405020304" pitchFamily="18" charset="0"/>
              </a:rPr>
              <a:t>5%</a:t>
            </a:r>
            <a:r>
              <a:rPr lang="en-US" sz="3000" dirty="0">
                <a:ea typeface="Calibri" panose="020F0502020204030204" pitchFamily="34" charset="0"/>
                <a:cs typeface="Times New Roman" panose="02020603050405020304" pitchFamily="18" charset="0"/>
              </a:rPr>
              <a:t> of the Title III grant award: </a:t>
            </a:r>
          </a:p>
          <a:p>
            <a:pPr marL="862013" lvl="2" indent="-312738">
              <a:lnSpc>
                <a:spcPct val="120000"/>
              </a:lnSpc>
              <a:spcBef>
                <a:spcPts val="0"/>
              </a:spcBef>
              <a:spcAft>
                <a:spcPts val="800"/>
              </a:spcAft>
              <a:buFont typeface="Wingdings" panose="05000000000000000000" pitchFamily="2" charset="2"/>
              <a:buChar char="Ø"/>
            </a:pPr>
            <a:r>
              <a:rPr lang="en-US" sz="2800" dirty="0">
                <a:ea typeface="Calibri" panose="020F0502020204030204" pitchFamily="34" charset="0"/>
                <a:cs typeface="Times New Roman" panose="02020603050405020304" pitchFamily="18" charset="0"/>
              </a:rPr>
              <a:t>For use in a PSA covered under an MDD without allocation through the IFF or funds distribution plan </a:t>
            </a:r>
          </a:p>
          <a:p>
            <a:pPr marL="862013" lvl="2" indent="-312738">
              <a:lnSpc>
                <a:spcPct val="120000"/>
              </a:lnSpc>
              <a:spcBef>
                <a:spcPts val="0"/>
              </a:spcBef>
              <a:spcAft>
                <a:spcPts val="800"/>
              </a:spcAft>
              <a:buFont typeface="Wingdings" panose="05000000000000000000" pitchFamily="2" charset="2"/>
              <a:buChar char="Ø"/>
            </a:pPr>
            <a:r>
              <a:rPr lang="en-US" sz="2800" dirty="0">
                <a:ea typeface="Calibri" panose="020F0502020204030204" pitchFamily="34" charset="0"/>
                <a:cs typeface="Times New Roman" panose="02020603050405020304" pitchFamily="18" charset="0"/>
              </a:rPr>
              <a:t>Funds are to be used for direct service provision </a:t>
            </a:r>
          </a:p>
          <a:p>
            <a:pPr marL="450950" lvl="2" indent="0">
              <a:lnSpc>
                <a:spcPct val="120000"/>
              </a:lnSpc>
              <a:spcBef>
                <a:spcPts val="0"/>
              </a:spcBef>
              <a:spcAft>
                <a:spcPts val="800"/>
              </a:spcAft>
              <a:buNone/>
            </a:pPr>
            <a:endParaRPr lang="en-US" sz="800" dirty="0">
              <a:solidFill>
                <a:schemeClr val="tx1"/>
              </a:solidFill>
              <a:ea typeface="Calibri"/>
              <a:cs typeface="Times New Roman"/>
            </a:endParaRPr>
          </a:p>
          <a:p>
            <a:pPr marL="450950" lvl="2" indent="0">
              <a:lnSpc>
                <a:spcPct val="120000"/>
              </a:lnSpc>
              <a:spcBef>
                <a:spcPts val="0"/>
              </a:spcBef>
              <a:spcAft>
                <a:spcPts val="800"/>
              </a:spcAft>
              <a:buNone/>
            </a:pPr>
            <a:endParaRPr lang="en-US" sz="800" dirty="0">
              <a:solidFill>
                <a:schemeClr val="tx1"/>
              </a:solidFill>
              <a:ea typeface="Calibri"/>
              <a:cs typeface="Times New Roman"/>
            </a:endParaRPr>
          </a:p>
          <a:p>
            <a:pPr marL="450950" lvl="2" indent="0">
              <a:lnSpc>
                <a:spcPct val="120000"/>
              </a:lnSpc>
              <a:spcBef>
                <a:spcPts val="0"/>
              </a:spcBef>
              <a:spcAft>
                <a:spcPts val="800"/>
              </a:spcAft>
              <a:buNone/>
            </a:pPr>
            <a:r>
              <a:rPr lang="en-US" sz="1900" dirty="0">
                <a:solidFill>
                  <a:schemeClr val="tx1"/>
                </a:solidFill>
                <a:ea typeface="Calibri"/>
                <a:cs typeface="Times New Roman"/>
              </a:rPr>
              <a:t>See </a:t>
            </a:r>
            <a:r>
              <a:rPr lang="en-US" sz="1900" dirty="0">
                <a:solidFill>
                  <a:schemeClr val="tx1"/>
                </a:solidFill>
                <a:ea typeface="Calibri" panose="020F0502020204030204" pitchFamily="34" charset="0"/>
                <a:cs typeface="Arial" panose="020B0604020202020204" pitchFamily="34" charset="0"/>
              </a:rPr>
              <a:t>§</a:t>
            </a:r>
            <a:r>
              <a:rPr lang="en-US" sz="1900" dirty="0">
                <a:solidFill>
                  <a:schemeClr val="tx1"/>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1321.101, </a:t>
            </a:r>
            <a:r>
              <a:rPr lang="en-US" sz="1900" dirty="0">
                <a:solidFill>
                  <a:schemeClr val="tx1"/>
                </a:solidFill>
                <a:ea typeface="Calibri" panose="020F0502020204030204" pitchFamily="34" charset="0"/>
                <a:cs typeface="Arial" panose="020B0604020202020204" pitchFamily="34" charset="0"/>
              </a:rPr>
              <a:t>and §</a:t>
            </a:r>
            <a:r>
              <a:rPr lang="en-US" sz="1900" dirty="0">
                <a:solidFill>
                  <a:schemeClr val="tx1"/>
                </a:solidFill>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1321.9</a:t>
            </a:r>
            <a:r>
              <a:rPr lang="en-US" sz="1900" dirty="0">
                <a:solidFill>
                  <a:schemeClr val="tx1"/>
                </a:solidFill>
                <a:ea typeface="Calibri" panose="020F0502020204030204" pitchFamily="34" charset="0"/>
                <a:cs typeface="Arial" panose="020B0604020202020204" pitchFamily="34" charset="0"/>
              </a:rPr>
              <a:t> for additional details and specific regulatory provisions.  </a:t>
            </a:r>
            <a:endParaRPr lang="en-US" sz="1900" dirty="0">
              <a:solidFill>
                <a:schemeClr val="tx1"/>
              </a:solidFill>
              <a:ea typeface="Calibri"/>
              <a:cs typeface="Times New Roman"/>
            </a:endParaRPr>
          </a:p>
          <a:p>
            <a:pPr lvl="2">
              <a:lnSpc>
                <a:spcPct val="120000"/>
              </a:lnSpc>
              <a:spcBef>
                <a:spcPts val="0"/>
              </a:spcBef>
              <a:spcAft>
                <a:spcPts val="800"/>
              </a:spcAft>
            </a:pPr>
            <a:endParaRPr lang="en-US" sz="3488" dirty="0">
              <a:ea typeface="Calibri" panose="020F0502020204030204" pitchFamily="34" charset="0"/>
              <a:cs typeface="Times New Roman" panose="02020603050405020304" pitchFamily="18" charset="0"/>
            </a:endParaRPr>
          </a:p>
          <a:p>
            <a:pPr lvl="2">
              <a:lnSpc>
                <a:spcPct val="120000"/>
              </a:lnSpc>
              <a:spcBef>
                <a:spcPts val="0"/>
              </a:spcBef>
              <a:spcAft>
                <a:spcPts val="800"/>
              </a:spcAft>
            </a:pPr>
            <a:endParaRPr lang="en-US" sz="3488"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7503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CCAB2-1375-2DBB-9642-0068420AC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36C55-86B8-576E-806C-ECFFF3255AF9}"/>
              </a:ext>
            </a:extLst>
          </p:cNvPr>
          <p:cNvSpPr>
            <a:spLocks noGrp="1"/>
          </p:cNvSpPr>
          <p:nvPr>
            <p:ph type="title"/>
          </p:nvPr>
        </p:nvSpPr>
        <p:spPr>
          <a:xfrm>
            <a:off x="835818" y="691797"/>
            <a:ext cx="10515600" cy="1163507"/>
          </a:xfrm>
          <a:solidFill>
            <a:schemeClr val="accent2"/>
          </a:solidFill>
          <a:ln>
            <a:solidFill>
              <a:schemeClr val="accent2"/>
            </a:solidFill>
          </a:ln>
        </p:spPr>
        <p:txBody>
          <a:bodyPr>
            <a:normAutofit/>
          </a:bodyPr>
          <a:lstStyle/>
          <a:p>
            <a:pPr algn="ctr"/>
            <a:r>
              <a:rPr lang="en-US" sz="3600" b="1">
                <a:solidFill>
                  <a:schemeClr val="bg1"/>
                </a:solidFill>
                <a:latin typeface="+mn-lt"/>
                <a:ea typeface="Calibri" panose="020F0502020204030204" pitchFamily="34" charset="0"/>
                <a:cs typeface="Arial" panose="020B0604020202020204" pitchFamily="34" charset="0"/>
              </a:rPr>
              <a:t>Flexibility #3: </a:t>
            </a:r>
            <a:r>
              <a:rPr lang="en-US" sz="3600" b="1">
                <a:solidFill>
                  <a:schemeClr val="bg1"/>
                </a:solidFill>
                <a:effectLst/>
                <a:latin typeface="+mn-lt"/>
                <a:ea typeface="Calibri" panose="020F0502020204030204" pitchFamily="34" charset="0"/>
                <a:cs typeface="Arial" panose="020B0604020202020204" pitchFamily="34" charset="0"/>
              </a:rPr>
              <a:t>Using OAA Funds for Disaster Relief Services</a:t>
            </a:r>
            <a:endParaRPr lang="en-US" sz="2000" b="1">
              <a:solidFill>
                <a:schemeClr val="bg1"/>
              </a:solidFill>
            </a:endParaRPr>
          </a:p>
        </p:txBody>
      </p:sp>
      <p:sp>
        <p:nvSpPr>
          <p:cNvPr id="3" name="Text Placeholder 2">
            <a:extLst>
              <a:ext uri="{FF2B5EF4-FFF2-40B4-BE49-F238E27FC236}">
                <a16:creationId xmlns:a16="http://schemas.microsoft.com/office/drawing/2014/main" id="{1A4D1E4C-FE77-D876-B1CE-0417C7F57AB2}"/>
              </a:ext>
            </a:extLst>
          </p:cNvPr>
          <p:cNvSpPr>
            <a:spLocks noGrp="1"/>
          </p:cNvSpPr>
          <p:nvPr>
            <p:ph type="body" sz="quarter" idx="10"/>
          </p:nvPr>
        </p:nvSpPr>
        <p:spPr>
          <a:xfrm>
            <a:off x="857249" y="2001078"/>
            <a:ext cx="10472739" cy="4346904"/>
          </a:xfrm>
        </p:spPr>
        <p:txBody>
          <a:bodyPr>
            <a:normAutofit fontScale="47500" lnSpcReduction="20000"/>
          </a:bodyPr>
          <a:lstStyle/>
          <a:p>
            <a:pPr>
              <a:lnSpc>
                <a:spcPct val="120000"/>
              </a:lnSpc>
              <a:spcBef>
                <a:spcPts val="0"/>
              </a:spcBef>
              <a:spcAft>
                <a:spcPts val="800"/>
              </a:spcAft>
            </a:pPr>
            <a:r>
              <a:rPr lang="en-US" sz="4600" dirty="0">
                <a:ea typeface="Calibri" panose="020F0502020204030204" pitchFamily="34" charset="0"/>
                <a:cs typeface="Times New Roman" panose="02020603050405020304" pitchFamily="18" charset="0"/>
              </a:rPr>
              <a:t> If a state and/or tribe requests and receives an MDD:</a:t>
            </a:r>
          </a:p>
          <a:p>
            <a:pPr lvl="1">
              <a:lnSpc>
                <a:spcPct val="120000"/>
              </a:lnSpc>
              <a:spcBef>
                <a:spcPts val="0"/>
              </a:spcBef>
              <a:spcAft>
                <a:spcPts val="800"/>
              </a:spcAft>
            </a:pPr>
            <a:r>
              <a:rPr lang="en-US" sz="4200" dirty="0">
                <a:ea typeface="Calibri" panose="020F0502020204030204" pitchFamily="34" charset="0"/>
                <a:cs typeface="Times New Roman" panose="02020603050405020304" pitchFamily="18" charset="0"/>
              </a:rPr>
              <a:t>The SUA or Title VI grantee(s) may use any portion of open grant awards under Title III, Title VI, or Title VII for </a:t>
            </a:r>
            <a:r>
              <a:rPr lang="en-US" sz="4200" b="1" dirty="0">
                <a:ea typeface="Calibri" panose="020F0502020204030204" pitchFamily="34" charset="0"/>
                <a:cs typeface="Times New Roman" panose="02020603050405020304" pitchFamily="18" charset="0"/>
              </a:rPr>
              <a:t>disaster relief services </a:t>
            </a:r>
          </a:p>
          <a:p>
            <a:pPr lvl="2">
              <a:lnSpc>
                <a:spcPct val="120000"/>
              </a:lnSpc>
              <a:spcBef>
                <a:spcPts val="0"/>
              </a:spcBef>
              <a:spcAft>
                <a:spcPts val="800"/>
              </a:spcAft>
            </a:pPr>
            <a:r>
              <a:rPr lang="en-US" sz="4000" dirty="0">
                <a:ea typeface="Calibri" panose="020F0502020204030204" pitchFamily="34" charset="0"/>
                <a:cs typeface="Times New Roman" panose="02020603050405020304" pitchFamily="18" charset="0"/>
              </a:rPr>
              <a:t>This </a:t>
            </a:r>
            <a:r>
              <a:rPr lang="en-US" sz="4000" b="1" dirty="0">
                <a:ea typeface="Calibri" panose="020F0502020204030204" pitchFamily="34" charset="0"/>
                <a:cs typeface="Times New Roman" panose="02020603050405020304" pitchFamily="18" charset="0"/>
              </a:rPr>
              <a:t>may include any allowable services</a:t>
            </a:r>
            <a:r>
              <a:rPr lang="en-US" sz="4000" dirty="0">
                <a:ea typeface="Calibri" panose="020F0502020204030204" pitchFamily="34" charset="0"/>
                <a:cs typeface="Times New Roman" panose="02020603050405020304" pitchFamily="18" charset="0"/>
              </a:rPr>
              <a:t> under the Act for areas where the specific MDD is authorized, and </a:t>
            </a:r>
          </a:p>
          <a:p>
            <a:pPr lvl="2">
              <a:lnSpc>
                <a:spcPct val="120000"/>
              </a:lnSpc>
              <a:spcBef>
                <a:spcPts val="0"/>
              </a:spcBef>
              <a:spcAft>
                <a:spcPts val="800"/>
              </a:spcAft>
              <a:buFont typeface="Arial" panose="020B0604020202020204" pitchFamily="34" charset="0"/>
              <a:buChar char="•"/>
            </a:pPr>
            <a:r>
              <a:rPr lang="en-US" sz="4000" dirty="0">
                <a:ea typeface="Calibri" panose="020F0502020204030204" pitchFamily="34" charset="0"/>
                <a:cs typeface="Times New Roman" panose="02020603050405020304" pitchFamily="18" charset="0"/>
              </a:rPr>
              <a:t>Where older adults and family caregivers are affected, and provided to eligible older adults, elders, or family caregivers </a:t>
            </a:r>
          </a:p>
          <a:p>
            <a:pPr lvl="1">
              <a:lnSpc>
                <a:spcPct val="120000"/>
              </a:lnSpc>
              <a:spcBef>
                <a:spcPts val="0"/>
              </a:spcBef>
              <a:spcAft>
                <a:spcPts val="800"/>
              </a:spcAft>
            </a:pPr>
            <a:r>
              <a:rPr lang="en-US" sz="4200" dirty="0">
                <a:ea typeface="Calibri" panose="020F0502020204030204" pitchFamily="34" charset="0"/>
                <a:cs typeface="Times New Roman" panose="02020603050405020304" pitchFamily="18" charset="0"/>
              </a:rPr>
              <a:t>An SUA or Title VI grantee may only make obligations exercising this flexibility </a:t>
            </a:r>
            <a:r>
              <a:rPr lang="en-US" sz="4200" b="1" dirty="0">
                <a:ea typeface="Calibri" panose="020F0502020204030204" pitchFamily="34" charset="0"/>
                <a:cs typeface="Times New Roman" panose="02020603050405020304" pitchFamily="18" charset="0"/>
              </a:rPr>
              <a:t>during the MDD incident period or 90 days thereafter </a:t>
            </a:r>
            <a:r>
              <a:rPr lang="en-US" sz="4200" dirty="0">
                <a:ea typeface="Calibri" panose="020F0502020204030204" pitchFamily="34" charset="0"/>
                <a:cs typeface="Times New Roman" panose="02020603050405020304" pitchFamily="18" charset="0"/>
              </a:rPr>
              <a:t>or with prior approval from the ASA. </a:t>
            </a:r>
          </a:p>
          <a:p>
            <a:pPr marL="224136" lvl="1" indent="0">
              <a:lnSpc>
                <a:spcPct val="120000"/>
              </a:lnSpc>
              <a:spcBef>
                <a:spcPts val="0"/>
              </a:spcBef>
              <a:spcAft>
                <a:spcPts val="800"/>
              </a:spcAft>
              <a:buNone/>
            </a:pPr>
            <a:endParaRPr lang="en-US" sz="2600" dirty="0">
              <a:solidFill>
                <a:schemeClr val="tx1"/>
              </a:solidFill>
              <a:ea typeface="Calibri"/>
              <a:cs typeface="Times New Roman"/>
            </a:endParaRPr>
          </a:p>
          <a:p>
            <a:pPr marL="224136" lvl="1" indent="0">
              <a:lnSpc>
                <a:spcPct val="120000"/>
              </a:lnSpc>
              <a:spcBef>
                <a:spcPts val="0"/>
              </a:spcBef>
              <a:spcAft>
                <a:spcPts val="800"/>
              </a:spcAft>
              <a:buNone/>
            </a:pPr>
            <a:endParaRPr lang="en-US" sz="2600" dirty="0">
              <a:solidFill>
                <a:schemeClr val="tx1"/>
              </a:solidFill>
              <a:ea typeface="Calibri"/>
              <a:cs typeface="Times New Roman"/>
            </a:endParaRPr>
          </a:p>
          <a:p>
            <a:pPr marL="224136" lvl="1" indent="0">
              <a:lnSpc>
                <a:spcPct val="120000"/>
              </a:lnSpc>
              <a:spcBef>
                <a:spcPts val="0"/>
              </a:spcBef>
              <a:spcAft>
                <a:spcPts val="800"/>
              </a:spcAft>
              <a:buNone/>
            </a:pPr>
            <a:r>
              <a:rPr lang="en-US" sz="3800" dirty="0">
                <a:solidFill>
                  <a:schemeClr val="tx1"/>
                </a:solidFill>
                <a:ea typeface="Calibri"/>
                <a:cs typeface="Times New Roman"/>
              </a:rPr>
              <a:t>See </a:t>
            </a:r>
            <a:r>
              <a:rPr lang="en-US" sz="3800" dirty="0">
                <a:solidFill>
                  <a:schemeClr val="tx1"/>
                </a:solidFill>
                <a:ea typeface="Calibri" panose="020F0502020204030204" pitchFamily="34" charset="0"/>
                <a:cs typeface="Arial" panose="020B0604020202020204" pitchFamily="34" charset="0"/>
              </a:rPr>
              <a:t>§</a:t>
            </a:r>
            <a:r>
              <a:rPr lang="en-US" sz="3800" dirty="0">
                <a:solidFill>
                  <a:schemeClr val="tx1"/>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1321.101 </a:t>
            </a:r>
            <a:r>
              <a:rPr lang="en-US" sz="3800" dirty="0">
                <a:solidFill>
                  <a:schemeClr val="tx1"/>
                </a:solidFill>
                <a:ea typeface="Calibri" panose="020F0502020204030204" pitchFamily="34" charset="0"/>
                <a:cs typeface="Arial" panose="020B0604020202020204" pitchFamily="34" charset="0"/>
              </a:rPr>
              <a:t>and §</a:t>
            </a:r>
            <a:r>
              <a:rPr lang="en-US" sz="3800" dirty="0">
                <a:solidFill>
                  <a:schemeClr val="tx1"/>
                </a:solidFill>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1322.35</a:t>
            </a:r>
            <a:r>
              <a:rPr lang="en-US" sz="3800" dirty="0">
                <a:solidFill>
                  <a:schemeClr val="tx1"/>
                </a:solidFill>
                <a:ea typeface="Calibri" panose="020F0502020204030204" pitchFamily="34" charset="0"/>
                <a:cs typeface="Arial" panose="020B0604020202020204" pitchFamily="34" charset="0"/>
              </a:rPr>
              <a:t> for additional details and specific regulatory provisions.  </a:t>
            </a:r>
            <a:endParaRPr lang="en-US" sz="3800" dirty="0">
              <a:solidFill>
                <a:schemeClr val="tx1"/>
              </a:solidFill>
              <a:ea typeface="Calibri"/>
              <a:cs typeface="Times New Roman"/>
            </a:endParaRPr>
          </a:p>
        </p:txBody>
      </p:sp>
    </p:spTree>
    <p:extLst>
      <p:ext uri="{BB962C8B-B14F-4D97-AF65-F5344CB8AC3E}">
        <p14:creationId xmlns:p14="http://schemas.microsoft.com/office/powerpoint/2010/main" val="3339278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BFFAD-4314-A651-50AE-B9D94D4D1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DE484-5147-B30D-2032-34B743F0C56E}"/>
              </a:ext>
            </a:extLst>
          </p:cNvPr>
          <p:cNvSpPr>
            <a:spLocks noGrp="1"/>
          </p:cNvSpPr>
          <p:nvPr>
            <p:ph type="title"/>
          </p:nvPr>
        </p:nvSpPr>
        <p:spPr>
          <a:xfrm>
            <a:off x="885480" y="579398"/>
            <a:ext cx="10421039" cy="826378"/>
          </a:xfrm>
          <a:solidFill>
            <a:schemeClr val="accent2"/>
          </a:solidFill>
          <a:ln>
            <a:solidFill>
              <a:schemeClr val="accent2"/>
            </a:solidFill>
          </a:ln>
        </p:spPr>
        <p:txBody>
          <a:bodyPr>
            <a:normAutofit/>
          </a:bodyPr>
          <a:lstStyle/>
          <a:p>
            <a:pPr algn="ctr"/>
            <a:r>
              <a:rPr lang="en-US" sz="3400" b="1">
                <a:solidFill>
                  <a:schemeClr val="bg1"/>
                </a:solidFill>
              </a:rPr>
              <a:t>Title III and Title VI – Shared Requirements </a:t>
            </a:r>
            <a:r>
              <a:rPr lang="en-US" b="1">
                <a:solidFill>
                  <a:schemeClr val="bg1"/>
                </a:solidFill>
              </a:rPr>
              <a:t>(1)</a:t>
            </a:r>
          </a:p>
        </p:txBody>
      </p:sp>
      <p:graphicFrame>
        <p:nvGraphicFramePr>
          <p:cNvPr id="3" name="TextBox 24" descr="This object contains a diagram with the following: emergency planning is required, coordination is mandatory, flexibilities are tied to an MDD, and accountability and reporting remain in effect.">
            <a:extLst>
              <a:ext uri="{FF2B5EF4-FFF2-40B4-BE49-F238E27FC236}">
                <a16:creationId xmlns:a16="http://schemas.microsoft.com/office/drawing/2014/main" id="{80876748-D058-E097-86CB-88FF10C57DE5}"/>
              </a:ext>
            </a:extLst>
          </p:cNvPr>
          <p:cNvGraphicFramePr/>
          <p:nvPr>
            <p:extLst>
              <p:ext uri="{D42A27DB-BD31-4B8C-83A1-F6EECF244321}">
                <p14:modId xmlns:p14="http://schemas.microsoft.com/office/powerpoint/2010/main" val="55454019"/>
              </p:ext>
            </p:extLst>
          </p:nvPr>
        </p:nvGraphicFramePr>
        <p:xfrm>
          <a:off x="838202" y="1866900"/>
          <a:ext cx="10421040" cy="441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0432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21D3-6B71-A9C4-6533-54070B06A899}"/>
              </a:ext>
            </a:extLst>
          </p:cNvPr>
          <p:cNvSpPr>
            <a:spLocks noGrp="1"/>
          </p:cNvSpPr>
          <p:nvPr>
            <p:ph type="title"/>
          </p:nvPr>
        </p:nvSpPr>
        <p:spPr>
          <a:xfrm>
            <a:off x="885478" y="567856"/>
            <a:ext cx="10421039" cy="826378"/>
          </a:xfrm>
          <a:solidFill>
            <a:schemeClr val="accent2"/>
          </a:solidFill>
          <a:ln>
            <a:solidFill>
              <a:schemeClr val="accent2"/>
            </a:solidFill>
          </a:ln>
        </p:spPr>
        <p:txBody>
          <a:bodyPr>
            <a:normAutofit/>
          </a:bodyPr>
          <a:lstStyle/>
          <a:p>
            <a:pPr algn="ctr"/>
            <a:r>
              <a:rPr lang="en-US" sz="3400" b="1" dirty="0">
                <a:solidFill>
                  <a:schemeClr val="bg1"/>
                </a:solidFill>
              </a:rPr>
              <a:t>Title III and Title VI – Shared Requirements </a:t>
            </a:r>
            <a:r>
              <a:rPr lang="en-US" b="1" dirty="0">
                <a:solidFill>
                  <a:schemeClr val="bg1"/>
                </a:solidFill>
              </a:rPr>
              <a:t>(2)</a:t>
            </a:r>
          </a:p>
        </p:txBody>
      </p:sp>
      <p:graphicFrame>
        <p:nvGraphicFramePr>
          <p:cNvPr id="3" name="Table 3">
            <a:extLst>
              <a:ext uri="{FF2B5EF4-FFF2-40B4-BE49-F238E27FC236}">
                <a16:creationId xmlns:a16="http://schemas.microsoft.com/office/drawing/2014/main" id="{FF4F6D6E-D3E0-DA3F-E9D1-C36BF1EAFDB2}"/>
              </a:ext>
            </a:extLst>
          </p:cNvPr>
          <p:cNvGraphicFramePr>
            <a:graphicFrameLocks noGrp="1"/>
          </p:cNvGraphicFramePr>
          <p:nvPr>
            <p:extLst>
              <p:ext uri="{D42A27DB-BD31-4B8C-83A1-F6EECF244321}">
                <p14:modId xmlns:p14="http://schemas.microsoft.com/office/powerpoint/2010/main" val="1295371101"/>
              </p:ext>
            </p:extLst>
          </p:nvPr>
        </p:nvGraphicFramePr>
        <p:xfrm>
          <a:off x="300743" y="1559334"/>
          <a:ext cx="11590511" cy="4968240"/>
        </p:xfrm>
        <a:graphic>
          <a:graphicData uri="http://schemas.openxmlformats.org/drawingml/2006/table">
            <a:tbl>
              <a:tblPr firstRow="1" bandRow="1">
                <a:tableStyleId>{200ED9BF-9D1D-4861-8CE4-F2797EB4B9B3}</a:tableStyleId>
              </a:tblPr>
              <a:tblGrid>
                <a:gridCol w="2715958">
                  <a:extLst>
                    <a:ext uri="{9D8B030D-6E8A-4147-A177-3AD203B41FA5}">
                      <a16:colId xmlns:a16="http://schemas.microsoft.com/office/drawing/2014/main" val="3139979687"/>
                    </a:ext>
                  </a:extLst>
                </a:gridCol>
                <a:gridCol w="3722266">
                  <a:extLst>
                    <a:ext uri="{9D8B030D-6E8A-4147-A177-3AD203B41FA5}">
                      <a16:colId xmlns:a16="http://schemas.microsoft.com/office/drawing/2014/main" val="2234321744"/>
                    </a:ext>
                  </a:extLst>
                </a:gridCol>
                <a:gridCol w="2652238">
                  <a:extLst>
                    <a:ext uri="{9D8B030D-6E8A-4147-A177-3AD203B41FA5}">
                      <a16:colId xmlns:a16="http://schemas.microsoft.com/office/drawing/2014/main" val="246884281"/>
                    </a:ext>
                  </a:extLst>
                </a:gridCol>
                <a:gridCol w="2500049">
                  <a:extLst>
                    <a:ext uri="{9D8B030D-6E8A-4147-A177-3AD203B41FA5}">
                      <a16:colId xmlns:a16="http://schemas.microsoft.com/office/drawing/2014/main" val="1315038883"/>
                    </a:ext>
                  </a:extLst>
                </a:gridCol>
              </a:tblGrid>
              <a:tr h="370840">
                <a:tc>
                  <a:txBody>
                    <a:bodyPr/>
                    <a:lstStyle/>
                    <a:p>
                      <a:r>
                        <a:rPr lang="en-US" sz="2200">
                          <a:latin typeface="+mn-lt"/>
                        </a:rPr>
                        <a:t>Topic</a:t>
                      </a:r>
                    </a:p>
                  </a:txBody>
                  <a:tcPr/>
                </a:tc>
                <a:tc>
                  <a:txBody>
                    <a:bodyPr/>
                    <a:lstStyle/>
                    <a:p>
                      <a:r>
                        <a:rPr lang="en-US" sz="2200">
                          <a:latin typeface="+mn-lt"/>
                        </a:rPr>
                        <a:t>OAA Statutory References</a:t>
                      </a:r>
                    </a:p>
                  </a:txBody>
                  <a:tcPr/>
                </a:tc>
                <a:tc>
                  <a:txBody>
                    <a:bodyPr/>
                    <a:lstStyle/>
                    <a:p>
                      <a:r>
                        <a:rPr lang="en-US" sz="2200">
                          <a:latin typeface="+mn-lt"/>
                        </a:rPr>
                        <a:t>OAA Regulations Part 1321</a:t>
                      </a:r>
                    </a:p>
                  </a:txBody>
                  <a:tcPr/>
                </a:tc>
                <a:tc>
                  <a:txBody>
                    <a:bodyPr/>
                    <a:lstStyle/>
                    <a:p>
                      <a:r>
                        <a:rPr lang="en-US" sz="2200">
                          <a:latin typeface="+mn-lt"/>
                        </a:rPr>
                        <a:t>OAA Regulations Part 1322</a:t>
                      </a:r>
                    </a:p>
                  </a:txBody>
                  <a:tcPr/>
                </a:tc>
                <a:extLst>
                  <a:ext uri="{0D108BD9-81ED-4DB2-BD59-A6C34878D82A}">
                    <a16:rowId xmlns:a16="http://schemas.microsoft.com/office/drawing/2014/main" val="3828106170"/>
                  </a:ext>
                </a:extLst>
              </a:tr>
              <a:tr h="370840">
                <a:tc>
                  <a:txBody>
                    <a:bodyPr/>
                    <a:lstStyle/>
                    <a:p>
                      <a:r>
                        <a:rPr lang="en-US" sz="2000">
                          <a:latin typeface="+mn-lt"/>
                        </a:rPr>
                        <a:t>MDD definition</a:t>
                      </a:r>
                    </a:p>
                  </a:txBody>
                  <a:tcPr/>
                </a:tc>
                <a:tc>
                  <a:txBody>
                    <a:bodyPr/>
                    <a:lstStyle/>
                    <a:p>
                      <a:r>
                        <a:rPr lang="en-US" sz="2000">
                          <a:latin typeface="+mn-lt"/>
                        </a:rPr>
                        <a:t>310</a:t>
                      </a:r>
                    </a:p>
                  </a:txBody>
                  <a:tcPr/>
                </a:tc>
                <a:tc>
                  <a:txBody>
                    <a:bodyPr/>
                    <a:lstStyle/>
                    <a:p>
                      <a:r>
                        <a:rPr lang="en-US" sz="2000">
                          <a:latin typeface="+mn-lt"/>
                        </a:rPr>
                        <a:t>§ 1321.3</a:t>
                      </a:r>
                    </a:p>
                  </a:txBody>
                  <a:tcPr/>
                </a:tc>
                <a:tc>
                  <a:txBody>
                    <a:bodyPr/>
                    <a:lstStyle/>
                    <a:p>
                      <a:r>
                        <a:rPr lang="en-US" sz="2000">
                          <a:latin typeface="+mn-lt"/>
                        </a:rPr>
                        <a:t>§ 1322.3</a:t>
                      </a:r>
                    </a:p>
                  </a:txBody>
                  <a:tcPr/>
                </a:tc>
                <a:extLst>
                  <a:ext uri="{0D108BD9-81ED-4DB2-BD59-A6C34878D82A}">
                    <a16:rowId xmlns:a16="http://schemas.microsoft.com/office/drawing/2014/main" val="419815088"/>
                  </a:ext>
                </a:extLst>
              </a:tr>
              <a:tr h="370840">
                <a:tc>
                  <a:txBody>
                    <a:bodyPr/>
                    <a:lstStyle/>
                    <a:p>
                      <a:r>
                        <a:rPr lang="en-US" sz="2000">
                          <a:latin typeface="+mn-lt"/>
                        </a:rPr>
                        <a:t>COOP</a:t>
                      </a:r>
                    </a:p>
                  </a:txBody>
                  <a:tcPr/>
                </a:tc>
                <a:tc>
                  <a:txBody>
                    <a:bodyPr/>
                    <a:lstStyle/>
                    <a:p>
                      <a:r>
                        <a:rPr lang="en-US" sz="2000">
                          <a:latin typeface="+mn-lt"/>
                        </a:rPr>
                        <a:t>307(a)(28), 306(a)(17) </a:t>
                      </a:r>
                    </a:p>
                  </a:txBody>
                  <a:tcPr/>
                </a:tc>
                <a:tc>
                  <a:txBody>
                    <a:bodyPr/>
                    <a:lstStyle/>
                    <a:p>
                      <a:r>
                        <a:rPr lang="en-US" sz="2000">
                          <a:latin typeface="+mn-lt"/>
                        </a:rPr>
                        <a:t>§ 1321.97(a)(1)(</a:t>
                      </a:r>
                      <a:r>
                        <a:rPr lang="en-US" sz="2000" err="1">
                          <a:latin typeface="+mn-lt"/>
                        </a:rPr>
                        <a:t>i</a:t>
                      </a:r>
                      <a:r>
                        <a:rPr lang="en-US" sz="2000">
                          <a:latin typeface="+mn-lt"/>
                        </a:rPr>
                        <a:t>)</a:t>
                      </a:r>
                    </a:p>
                  </a:txBody>
                  <a:tcPr/>
                </a:tc>
                <a:tc>
                  <a:txBody>
                    <a:bodyPr/>
                    <a:lstStyle/>
                    <a:p>
                      <a:r>
                        <a:rPr lang="en-US" sz="2000">
                          <a:latin typeface="+mn-lt"/>
                        </a:rPr>
                        <a:t>§ 1322.33(a)</a:t>
                      </a:r>
                    </a:p>
                  </a:txBody>
                  <a:tcPr/>
                </a:tc>
                <a:extLst>
                  <a:ext uri="{0D108BD9-81ED-4DB2-BD59-A6C34878D82A}">
                    <a16:rowId xmlns:a16="http://schemas.microsoft.com/office/drawing/2014/main" val="3341415926"/>
                  </a:ext>
                </a:extLst>
              </a:tr>
              <a:tr h="370840">
                <a:tc>
                  <a:txBody>
                    <a:bodyPr/>
                    <a:lstStyle/>
                    <a:p>
                      <a:r>
                        <a:rPr lang="en-US" sz="2000">
                          <a:latin typeface="+mn-lt"/>
                        </a:rPr>
                        <a:t>Long-range emergency and disaster preparedness plans</a:t>
                      </a:r>
                    </a:p>
                  </a:txBody>
                  <a:tcPr/>
                </a:tc>
                <a:tc>
                  <a:txBody>
                    <a:bodyPr/>
                    <a:lstStyle/>
                    <a:p>
                      <a:r>
                        <a:rPr lang="pt-BR" sz="2000">
                          <a:latin typeface="+mn-lt"/>
                        </a:rPr>
                        <a:t>307(a)(28), 306(a)(17) </a:t>
                      </a:r>
                    </a:p>
                  </a:txBody>
                  <a:tcPr/>
                </a:tc>
                <a:tc>
                  <a:txBody>
                    <a:bodyPr/>
                    <a:lstStyle/>
                    <a:p>
                      <a:r>
                        <a:rPr lang="en-US" sz="2000">
                          <a:latin typeface="+mn-lt"/>
                        </a:rPr>
                        <a:t>§ 1321.97(a)(1)(iii)</a:t>
                      </a:r>
                    </a:p>
                  </a:txBody>
                  <a:tcPr/>
                </a:tc>
                <a:tc>
                  <a:txBody>
                    <a:bodyPr/>
                    <a:lstStyle/>
                    <a:p>
                      <a:r>
                        <a:rPr lang="en-US" sz="2000">
                          <a:latin typeface="+mn-lt"/>
                        </a:rPr>
                        <a:t>§ 1322.33(c)</a:t>
                      </a:r>
                    </a:p>
                    <a:p>
                      <a:endParaRPr lang="en-US" sz="2000">
                        <a:latin typeface="+mn-lt"/>
                      </a:endParaRPr>
                    </a:p>
                  </a:txBody>
                  <a:tcPr/>
                </a:tc>
                <a:extLst>
                  <a:ext uri="{0D108BD9-81ED-4DB2-BD59-A6C34878D82A}">
                    <a16:rowId xmlns:a16="http://schemas.microsoft.com/office/drawing/2014/main" val="1051611816"/>
                  </a:ext>
                </a:extLst>
              </a:tr>
              <a:tr h="370840">
                <a:tc>
                  <a:txBody>
                    <a:bodyPr/>
                    <a:lstStyle/>
                    <a:p>
                      <a:r>
                        <a:rPr lang="en-US" sz="2000">
                          <a:latin typeface="+mn-lt"/>
                        </a:rPr>
                        <a:t>Coordination</a:t>
                      </a:r>
                    </a:p>
                  </a:txBody>
                  <a:tcPr/>
                </a:tc>
                <a:tc>
                  <a:txBody>
                    <a:bodyPr/>
                    <a:lstStyle/>
                    <a:p>
                      <a:r>
                        <a:rPr lang="en-US" sz="2000">
                          <a:latin typeface="+mn-lt"/>
                        </a:rPr>
                        <a:t>306(a)(11)(B), 307(a)(21)(A),</a:t>
                      </a:r>
                      <a:r>
                        <a:rPr lang="pt-BR" sz="2000">
                          <a:latin typeface="+mn-lt"/>
                        </a:rPr>
                        <a:t> 307(a)(28), 306(a)(17),</a:t>
                      </a:r>
                      <a:r>
                        <a:rPr lang="en-US" sz="2000">
                          <a:latin typeface="+mn-lt"/>
                        </a:rPr>
                        <a:t> 614(a)(11), 624(a)(3)</a:t>
                      </a:r>
                    </a:p>
                  </a:txBody>
                  <a:tcPr/>
                </a:tc>
                <a:tc>
                  <a:txBody>
                    <a:bodyPr/>
                    <a:lstStyle/>
                    <a:p>
                      <a:r>
                        <a:rPr lang="en-US" sz="2000">
                          <a:latin typeface="+mn-lt"/>
                        </a:rPr>
                        <a:t>§ 1321.97(a)(1)(ii); § 1321.103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a:solidFill>
                            <a:schemeClr val="dk1"/>
                          </a:solidFill>
                          <a:latin typeface="+mn-lt"/>
                          <a:ea typeface="Calibri"/>
                          <a:cs typeface="Calibri"/>
                          <a:sym typeface="Arial"/>
                        </a:rPr>
                        <a:t>§ 1322.33(b), § 1322.37</a:t>
                      </a:r>
                    </a:p>
                  </a:txBody>
                  <a:tcPr/>
                </a:tc>
                <a:extLst>
                  <a:ext uri="{0D108BD9-81ED-4DB2-BD59-A6C34878D82A}">
                    <a16:rowId xmlns:a16="http://schemas.microsoft.com/office/drawing/2014/main" val="2081992307"/>
                  </a:ext>
                </a:extLst>
              </a:tr>
              <a:tr h="370840">
                <a:tc>
                  <a:txBody>
                    <a:bodyPr/>
                    <a:lstStyle/>
                    <a:p>
                      <a:r>
                        <a:rPr lang="en-US" sz="2000">
                          <a:latin typeface="+mn-lt"/>
                        </a:rPr>
                        <a:t>Flexibilities</a:t>
                      </a:r>
                    </a:p>
                  </a:txBody>
                  <a:tcPr/>
                </a:tc>
                <a:tc>
                  <a:txBody>
                    <a:bodyPr/>
                    <a:lstStyle/>
                    <a:p>
                      <a:r>
                        <a:rPr lang="en-US" sz="2000">
                          <a:latin typeface="+mn-lt"/>
                        </a:rPr>
                        <a:t>310(c), 308(b)(2)</a:t>
                      </a:r>
                    </a:p>
                  </a:txBody>
                  <a:tcPr/>
                </a:tc>
                <a:tc>
                  <a:txBody>
                    <a:bodyPr/>
                    <a:lstStyle/>
                    <a:p>
                      <a:r>
                        <a:rPr lang="en-US" sz="2000">
                          <a:latin typeface="+mn-lt"/>
                        </a:rPr>
                        <a:t>§ 1321.101(b)</a:t>
                      </a:r>
                    </a:p>
                  </a:txBody>
                  <a:tcPr/>
                </a:tc>
                <a:tc>
                  <a:txBody>
                    <a:bodyPr/>
                    <a:lstStyle/>
                    <a:p>
                      <a:r>
                        <a:rPr lang="en-US" sz="2000">
                          <a:latin typeface="+mn-lt"/>
                        </a:rPr>
                        <a:t>§ 1322.35(b)</a:t>
                      </a:r>
                    </a:p>
                  </a:txBody>
                  <a:tcPr/>
                </a:tc>
                <a:extLst>
                  <a:ext uri="{0D108BD9-81ED-4DB2-BD59-A6C34878D82A}">
                    <a16:rowId xmlns:a16="http://schemas.microsoft.com/office/drawing/2014/main" val="645996358"/>
                  </a:ext>
                </a:extLst>
              </a:tr>
              <a:tr h="370840">
                <a:tc>
                  <a:txBody>
                    <a:bodyPr/>
                    <a:lstStyle/>
                    <a:p>
                      <a:r>
                        <a:rPr lang="en-US" sz="2000">
                          <a:latin typeface="+mn-lt"/>
                        </a:rPr>
                        <a:t>Modifications during MDD/PHE</a:t>
                      </a:r>
                    </a:p>
                  </a:txBody>
                  <a:tcPr/>
                </a:tc>
                <a:tc>
                  <a:txBody>
                    <a:bodyPr/>
                    <a:lstStyle/>
                    <a:p>
                      <a:endParaRPr lang="en-US" sz="2000">
                        <a:latin typeface="+mn-lt"/>
                      </a:endParaRPr>
                    </a:p>
                  </a:txBody>
                  <a:tcPr/>
                </a:tc>
                <a:tc>
                  <a:txBody>
                    <a:bodyPr/>
                    <a:lstStyle/>
                    <a:p>
                      <a:r>
                        <a:rPr lang="en-US" sz="2000">
                          <a:latin typeface="+mn-lt"/>
                        </a:rPr>
                        <a:t>§ 1321.105</a:t>
                      </a:r>
                    </a:p>
                  </a:txBody>
                  <a:tcPr/>
                </a:tc>
                <a:tc>
                  <a:txBody>
                    <a:bodyPr/>
                    <a:lstStyle/>
                    <a:p>
                      <a:r>
                        <a:rPr lang="en-US" sz="2000">
                          <a:latin typeface="+mn-lt"/>
                        </a:rPr>
                        <a:t>§ 1322.39</a:t>
                      </a:r>
                    </a:p>
                  </a:txBody>
                  <a:tcPr/>
                </a:tc>
                <a:extLst>
                  <a:ext uri="{0D108BD9-81ED-4DB2-BD59-A6C34878D82A}">
                    <a16:rowId xmlns:a16="http://schemas.microsoft.com/office/drawing/2014/main" val="3525937753"/>
                  </a:ext>
                </a:extLst>
              </a:tr>
            </a:tbl>
          </a:graphicData>
        </a:graphic>
      </p:graphicFrame>
    </p:spTree>
    <p:extLst>
      <p:ext uri="{BB962C8B-B14F-4D97-AF65-F5344CB8AC3E}">
        <p14:creationId xmlns:p14="http://schemas.microsoft.com/office/powerpoint/2010/main" val="2866577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0A7F-695F-2167-0B8A-38599E66B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9B33D-904D-825A-BE39-3C383BAF2E6A}"/>
              </a:ext>
            </a:extLst>
          </p:cNvPr>
          <p:cNvSpPr>
            <a:spLocks noGrp="1"/>
          </p:cNvSpPr>
          <p:nvPr>
            <p:ph type="title"/>
          </p:nvPr>
        </p:nvSpPr>
        <p:spPr/>
        <p:txBody>
          <a:bodyPr/>
          <a:lstStyle/>
          <a:p>
            <a:r>
              <a:rPr lang="en-US" b="1"/>
              <a:t>Reporting &amp; Documentation </a:t>
            </a:r>
          </a:p>
        </p:txBody>
      </p:sp>
    </p:spTree>
    <p:extLst>
      <p:ext uri="{BB962C8B-B14F-4D97-AF65-F5344CB8AC3E}">
        <p14:creationId xmlns:p14="http://schemas.microsoft.com/office/powerpoint/2010/main" val="2479208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857249" y="656746"/>
            <a:ext cx="10515600" cy="791702"/>
          </a:xfrm>
          <a:solidFill>
            <a:schemeClr val="accent2"/>
          </a:solidFill>
          <a:ln>
            <a:solidFill>
              <a:schemeClr val="accent2"/>
            </a:solidFill>
          </a:ln>
        </p:spPr>
        <p:txBody>
          <a:bodyPr>
            <a:normAutofit/>
          </a:bodyPr>
          <a:lstStyle/>
          <a:p>
            <a:pPr algn="ctr"/>
            <a:r>
              <a:rPr lang="en-US" sz="3600" b="1">
                <a:solidFill>
                  <a:schemeClr val="bg1"/>
                </a:solidFill>
              </a:rPr>
              <a:t>When Exercising Flexibilities Under an MDD</a:t>
            </a:r>
            <a:endParaRPr lang="en-US" b="1">
              <a:solidFill>
                <a:schemeClr val="bg1"/>
              </a:solidFil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857249" y="1448448"/>
            <a:ext cx="10472739" cy="5186270"/>
          </a:xfrm>
        </p:spPr>
        <p:txBody>
          <a:bodyPr>
            <a:normAutofit/>
          </a:bodyPr>
          <a:lstStyle/>
          <a:p>
            <a:pPr marL="225425" indent="-225425">
              <a:lnSpc>
                <a:spcPct val="110000"/>
              </a:lnSpc>
            </a:pPr>
            <a:r>
              <a:rPr lang="en-US" sz="2600">
                <a:effectLst/>
                <a:ea typeface="Calibri" panose="020F0502020204030204" pitchFamily="34" charset="0"/>
                <a:cs typeface="Times New Roman" panose="02020603050405020304" pitchFamily="18" charset="0"/>
              </a:rPr>
              <a:t>An SUA must submit a state plan amendment if the SUA exercises any of the flexibilities outlined </a:t>
            </a:r>
            <a:r>
              <a:rPr lang="en-US" sz="2600">
                <a:ea typeface="Calibri" panose="020F0502020204030204" pitchFamily="34" charset="0"/>
                <a:cs typeface="Times New Roman" panose="02020603050405020304" pitchFamily="18" charset="0"/>
              </a:rPr>
              <a:t>previously. </a:t>
            </a:r>
            <a:r>
              <a:rPr lang="en-US" sz="2600">
                <a:effectLst/>
                <a:ea typeface="Calibri" panose="020F0502020204030204" pitchFamily="34" charset="0"/>
                <a:cs typeface="Times New Roman" panose="02020603050405020304" pitchFamily="18" charset="0"/>
              </a:rPr>
              <a:t>The state plan amendment must at a minimum include: </a:t>
            </a:r>
          </a:p>
          <a:p>
            <a:pPr marL="914400" lvl="2" indent="-288925">
              <a:lnSpc>
                <a:spcPct val="110000"/>
              </a:lnSpc>
              <a:buFont typeface="Wingdings" panose="05000000000000000000" pitchFamily="2" charset="2"/>
              <a:buChar char="Ø"/>
            </a:pPr>
            <a:r>
              <a:rPr lang="en-US" sz="2500">
                <a:effectLst/>
                <a:ea typeface="Calibri" panose="020F0502020204030204" pitchFamily="34" charset="0"/>
                <a:cs typeface="Times New Roman" panose="02020603050405020304" pitchFamily="18" charset="0"/>
              </a:rPr>
              <a:t> the specific entities receiving funds; </a:t>
            </a:r>
          </a:p>
          <a:p>
            <a:pPr marL="914400" lvl="2" indent="-288925">
              <a:lnSpc>
                <a:spcPct val="110000"/>
              </a:lnSpc>
              <a:buFont typeface="Wingdings" panose="05000000000000000000" pitchFamily="2" charset="2"/>
              <a:buChar char="Ø"/>
            </a:pPr>
            <a:r>
              <a:rPr lang="en-US" sz="2500">
                <a:effectLst/>
                <a:ea typeface="Calibri" panose="020F0502020204030204" pitchFamily="34" charset="0"/>
                <a:cs typeface="Times New Roman" panose="02020603050405020304" pitchFamily="18" charset="0"/>
              </a:rPr>
              <a:t> the amount, source, and intended use for funds; and</a:t>
            </a:r>
          </a:p>
          <a:p>
            <a:pPr marL="914400" lvl="2" indent="-288925">
              <a:lnSpc>
                <a:spcPct val="110000"/>
              </a:lnSpc>
              <a:buFont typeface="Wingdings" panose="05000000000000000000" pitchFamily="2" charset="2"/>
              <a:buChar char="Ø"/>
            </a:pPr>
            <a:r>
              <a:rPr lang="en-US" sz="2500">
                <a:effectLst/>
                <a:ea typeface="Calibri" panose="020F0502020204030204" pitchFamily="34" charset="0"/>
                <a:cs typeface="Times New Roman" panose="02020603050405020304" pitchFamily="18" charset="0"/>
              </a:rPr>
              <a:t> other such justification of the use of funds.</a:t>
            </a:r>
          </a:p>
          <a:p>
            <a:pPr>
              <a:lnSpc>
                <a:spcPct val="110000"/>
              </a:lnSpc>
            </a:pPr>
            <a:r>
              <a:rPr lang="en-US" sz="2600">
                <a:effectLst/>
              </a:rPr>
              <a:t> </a:t>
            </a:r>
            <a:r>
              <a:rPr lang="en-US" sz="2600"/>
              <a:t>T</a:t>
            </a:r>
            <a:r>
              <a:rPr lang="en-US" sz="2600">
                <a:effectLst/>
              </a:rPr>
              <a:t>he SUA must notify the ASA within 30 days of exercising MDD flexibilities. </a:t>
            </a:r>
          </a:p>
        </p:txBody>
      </p:sp>
    </p:spTree>
    <p:extLst>
      <p:ext uri="{BB962C8B-B14F-4D97-AF65-F5344CB8AC3E}">
        <p14:creationId xmlns:p14="http://schemas.microsoft.com/office/powerpoint/2010/main" val="4271092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857249" y="675861"/>
            <a:ext cx="10515600" cy="866481"/>
          </a:xfrm>
          <a:solidFill>
            <a:schemeClr val="accent2"/>
          </a:solidFill>
          <a:ln>
            <a:solidFill>
              <a:schemeClr val="accent2"/>
            </a:solidFill>
          </a:ln>
        </p:spPr>
        <p:txBody>
          <a:bodyPr>
            <a:normAutofit fontScale="90000"/>
          </a:bodyPr>
          <a:lstStyle/>
          <a:p>
            <a:pPr algn="ctr"/>
            <a:r>
              <a:rPr lang="en-US" sz="4000" b="1">
                <a:solidFill>
                  <a:schemeClr val="bg1"/>
                </a:solidFill>
                <a:effectLst/>
                <a:latin typeface="+mn-lt"/>
                <a:ea typeface="Calibri"/>
                <a:cs typeface="Arial"/>
              </a:rPr>
              <a:t>Considerations for Disaster Relief Provisions</a:t>
            </a:r>
            <a:r>
              <a:rPr lang="en-US" sz="3200" b="1">
                <a:solidFill>
                  <a:schemeClr val="bg1"/>
                </a:solidFill>
                <a:effectLst/>
                <a:latin typeface="+mn-lt"/>
                <a:ea typeface="Calibri"/>
                <a:cs typeface="Arial"/>
              </a:rPr>
              <a:t> </a:t>
            </a:r>
            <a:endParaRPr lang="en-US" b="1">
              <a:solidFill>
                <a:schemeClr val="bg1"/>
              </a:solidFill>
              <a:ea typeface="Calibri"/>
              <a:cs typeface="Aria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857249" y="1678675"/>
            <a:ext cx="10515490" cy="5179324"/>
          </a:xfrm>
        </p:spPr>
        <p:txBody>
          <a:bodyPr>
            <a:normAutofit fontScale="77500" lnSpcReduction="20000"/>
          </a:bodyPr>
          <a:lstStyle/>
          <a:p>
            <a:pPr marL="173038" indent="-173038">
              <a:lnSpc>
                <a:spcPct val="120000"/>
              </a:lnSpc>
              <a:spcBef>
                <a:spcPts val="0"/>
              </a:spcBef>
              <a:spcAft>
                <a:spcPts val="800"/>
              </a:spcAft>
            </a:pPr>
            <a:r>
              <a:rPr lang="en-US" sz="2600" dirty="0">
                <a:effectLst/>
                <a:ea typeface="Calibri" panose="020F0502020204030204" pitchFamily="34" charset="0"/>
                <a:cs typeface="Times New Roman" panose="02020603050405020304" pitchFamily="18" charset="0"/>
              </a:rPr>
              <a:t>Disaster relief services may include </a:t>
            </a:r>
            <a:r>
              <a:rPr lang="en-US" sz="2600" b="1" dirty="0">
                <a:effectLst/>
                <a:ea typeface="Calibri" panose="020F0502020204030204" pitchFamily="34" charset="0"/>
                <a:cs typeface="Times New Roman" panose="02020603050405020304" pitchFamily="18" charset="0"/>
              </a:rPr>
              <a:t>any allowable services</a:t>
            </a:r>
            <a:r>
              <a:rPr lang="en-US" sz="2600" dirty="0">
                <a:effectLst/>
                <a:ea typeface="Calibri" panose="020F0502020204030204" pitchFamily="34" charset="0"/>
                <a:cs typeface="Times New Roman" panose="02020603050405020304" pitchFamily="18" charset="0"/>
              </a:rPr>
              <a:t> under the Act to </a:t>
            </a:r>
            <a:r>
              <a:rPr lang="en-US" sz="2600" b="1" dirty="0">
                <a:effectLst/>
                <a:ea typeface="Calibri" panose="020F0502020204030204" pitchFamily="34" charset="0"/>
                <a:cs typeface="Times New Roman" panose="02020603050405020304" pitchFamily="18" charset="0"/>
              </a:rPr>
              <a:t>eligible older individuals, elders, or family caregivers </a:t>
            </a:r>
            <a:r>
              <a:rPr lang="en-US" sz="2600" dirty="0">
                <a:effectLst/>
                <a:ea typeface="Calibri" panose="020F0502020204030204" pitchFamily="34" charset="0"/>
                <a:cs typeface="Times New Roman" panose="02020603050405020304" pitchFamily="18" charset="0"/>
              </a:rPr>
              <a:t>during the period covered by the MDD</a:t>
            </a:r>
          </a:p>
          <a:p>
            <a:pPr marL="173038" indent="-173038">
              <a:lnSpc>
                <a:spcPct val="120000"/>
              </a:lnSpc>
              <a:spcBef>
                <a:spcPts val="0"/>
              </a:spcBef>
              <a:spcAft>
                <a:spcPts val="800"/>
              </a:spcAft>
            </a:pPr>
            <a:r>
              <a:rPr lang="en-US" sz="2600" dirty="0">
                <a:effectLst/>
                <a:ea typeface="Calibri" panose="020F0502020204030204" pitchFamily="34" charset="0"/>
                <a:cs typeface="Times New Roman" panose="02020603050405020304" pitchFamily="18" charset="0"/>
              </a:rPr>
              <a:t>Expenditures of funds under disaster relief flexibilities must be reported separately from the grant where funding was expended, and grantees must track the source of all expenditures</a:t>
            </a:r>
          </a:p>
          <a:p>
            <a:pPr marL="173038" indent="-173038">
              <a:lnSpc>
                <a:spcPct val="120000"/>
              </a:lnSpc>
              <a:spcBef>
                <a:spcPts val="0"/>
              </a:spcBef>
              <a:spcAft>
                <a:spcPts val="800"/>
              </a:spcAft>
            </a:pPr>
            <a:r>
              <a:rPr lang="en-US" sz="2600" dirty="0">
                <a:ea typeface="Calibri" panose="020F0502020204030204" pitchFamily="34" charset="0"/>
                <a:cs typeface="Times New Roman" panose="02020603050405020304" pitchFamily="18" charset="0"/>
              </a:rPr>
              <a:t>Policies and procedures: </a:t>
            </a:r>
            <a:endParaRPr lang="en-US" sz="2600" dirty="0">
              <a:effectLst/>
              <a:ea typeface="Calibri" panose="020F0502020204030204" pitchFamily="34" charset="0"/>
              <a:cs typeface="Times New Roman" panose="02020603050405020304" pitchFamily="18" charset="0"/>
            </a:endParaRPr>
          </a:p>
          <a:p>
            <a:pPr lvl="1">
              <a:lnSpc>
                <a:spcPct val="120000"/>
              </a:lnSpc>
              <a:spcBef>
                <a:spcPts val="0"/>
              </a:spcBef>
              <a:spcAft>
                <a:spcPts val="800"/>
              </a:spcAft>
            </a:pPr>
            <a:r>
              <a:rPr lang="en-US" sz="2400" dirty="0">
                <a:effectLst/>
                <a:ea typeface="Calibri" panose="020F0502020204030204" pitchFamily="34" charset="0"/>
                <a:cs typeface="Times New Roman" panose="02020603050405020304" pitchFamily="18" charset="0"/>
              </a:rPr>
              <a:t>SUAs must have policies and procedures outlining communication with AAAs and/or local service providers regarding SUA expectations for eligibility, use, and reporting of services/funds provided under these flexibilities (include the Ombudsman, if applicable)</a:t>
            </a:r>
          </a:p>
          <a:p>
            <a:pPr lvl="1">
              <a:lnSpc>
                <a:spcPct val="120000"/>
              </a:lnSpc>
              <a:spcBef>
                <a:spcPts val="0"/>
              </a:spcBef>
              <a:spcAft>
                <a:spcPts val="800"/>
              </a:spcAft>
            </a:pPr>
            <a:r>
              <a:rPr lang="en-US" sz="2400" dirty="0">
                <a:ea typeface="Calibri" panose="020F0502020204030204" pitchFamily="34" charset="0"/>
                <a:cs typeface="Times New Roman" panose="02020603050405020304" pitchFamily="18" charset="0"/>
              </a:rPr>
              <a:t>Title VI grantees must have policies and procedures outlining eligibility, use and reporting </a:t>
            </a:r>
          </a:p>
          <a:p>
            <a:pPr marL="173038" indent="-173038">
              <a:lnSpc>
                <a:spcPct val="120000"/>
              </a:lnSpc>
              <a:spcBef>
                <a:spcPts val="0"/>
              </a:spcBef>
              <a:spcAft>
                <a:spcPts val="800"/>
              </a:spcAft>
            </a:pPr>
            <a:r>
              <a:rPr lang="en-US" sz="2600" dirty="0">
                <a:ea typeface="Calibri" panose="020F0502020204030204" pitchFamily="34" charset="0"/>
                <a:cs typeface="Times New Roman" panose="02020603050405020304" pitchFamily="18" charset="0"/>
              </a:rPr>
              <a:t>SUAs must submit a state plan amendment if the SUA exercises </a:t>
            </a:r>
            <a:r>
              <a:rPr lang="en-US" sz="2600" u="sng" dirty="0">
                <a:ea typeface="Calibri" panose="020F0502020204030204" pitchFamily="34" charset="0"/>
                <a:cs typeface="Times New Roman" panose="02020603050405020304" pitchFamily="18" charset="0"/>
              </a:rPr>
              <a:t>any</a:t>
            </a:r>
            <a:r>
              <a:rPr lang="en-US" sz="2600" dirty="0">
                <a:ea typeface="Calibri" panose="020F0502020204030204" pitchFamily="34" charset="0"/>
                <a:cs typeface="Times New Roman" panose="02020603050405020304" pitchFamily="18" charset="0"/>
              </a:rPr>
              <a:t> of the flexibilities discussed </a:t>
            </a:r>
          </a:p>
          <a:p>
            <a:pPr marL="0" indent="0">
              <a:lnSpc>
                <a:spcPct val="120000"/>
              </a:lnSpc>
              <a:spcBef>
                <a:spcPts val="0"/>
              </a:spcBef>
              <a:spcAft>
                <a:spcPts val="800"/>
              </a:spcAft>
              <a:buNone/>
            </a:pPr>
            <a:endParaRPr lang="en-US" sz="2400" dirty="0">
              <a:solidFill>
                <a:schemeClr val="tx1"/>
              </a:solidFill>
              <a:ea typeface="Calibri"/>
              <a:cs typeface="Times New Roman"/>
            </a:endParaRPr>
          </a:p>
          <a:p>
            <a:pPr marL="0" indent="0">
              <a:lnSpc>
                <a:spcPct val="120000"/>
              </a:lnSpc>
              <a:spcBef>
                <a:spcPts val="0"/>
              </a:spcBef>
              <a:spcAft>
                <a:spcPts val="800"/>
              </a:spcAft>
              <a:buNone/>
            </a:pPr>
            <a:r>
              <a:rPr lang="en-US" sz="2300" dirty="0">
                <a:solidFill>
                  <a:schemeClr val="tx1"/>
                </a:solidFill>
                <a:ea typeface="Calibri"/>
                <a:cs typeface="Times New Roman"/>
              </a:rPr>
              <a:t>See </a:t>
            </a:r>
            <a:r>
              <a:rPr lang="en-US" sz="2300" dirty="0">
                <a:solidFill>
                  <a:schemeClr val="tx1"/>
                </a:solidFill>
                <a:ea typeface="Calibri" panose="020F0502020204030204" pitchFamily="34" charset="0"/>
                <a:cs typeface="Arial" panose="020B0604020202020204" pitchFamily="34" charset="0"/>
              </a:rPr>
              <a:t>§</a:t>
            </a:r>
            <a:r>
              <a:rPr lang="en-US" sz="2300" dirty="0">
                <a:solidFill>
                  <a:schemeClr val="tx1"/>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1321.101 </a:t>
            </a:r>
            <a:r>
              <a:rPr lang="en-US" sz="2300" dirty="0">
                <a:solidFill>
                  <a:schemeClr val="tx1"/>
                </a:solidFill>
                <a:ea typeface="Calibri" panose="020F0502020204030204" pitchFamily="34" charset="0"/>
                <a:cs typeface="Arial" panose="020B0604020202020204" pitchFamily="34" charset="0"/>
              </a:rPr>
              <a:t>, </a:t>
            </a:r>
            <a:r>
              <a:rPr lang="en-US" sz="2300" dirty="0">
                <a:solidFill>
                  <a:schemeClr val="tx1"/>
                </a:solidFill>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§1321.31(b)</a:t>
            </a:r>
            <a:r>
              <a:rPr lang="en-US" sz="2300" dirty="0">
                <a:solidFill>
                  <a:schemeClr val="tx1"/>
                </a:solidFill>
                <a:ea typeface="Calibri" panose="020F0502020204030204" pitchFamily="34" charset="0"/>
                <a:cs typeface="Arial" panose="020B0604020202020204" pitchFamily="34" charset="0"/>
              </a:rPr>
              <a:t>, and §</a:t>
            </a:r>
            <a:r>
              <a:rPr lang="en-US" sz="2300" dirty="0">
                <a:solidFill>
                  <a:schemeClr val="tx1"/>
                </a:solidFill>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1322.35</a:t>
            </a:r>
            <a:r>
              <a:rPr lang="en-US" sz="2300" dirty="0">
                <a:solidFill>
                  <a:schemeClr val="tx1"/>
                </a:solidFill>
                <a:ea typeface="Calibri" panose="020F0502020204030204" pitchFamily="34" charset="0"/>
                <a:cs typeface="Arial" panose="020B0604020202020204" pitchFamily="34" charset="0"/>
              </a:rPr>
              <a:t> for additional details and specific regulatory provisions.  </a:t>
            </a:r>
            <a:endParaRPr lang="en-US" sz="2300" dirty="0">
              <a:solidFill>
                <a:schemeClr val="tx1"/>
              </a:solidFill>
              <a:ea typeface="Calibri"/>
              <a:cs typeface="Times New Roman"/>
            </a:endParaRPr>
          </a:p>
          <a:p>
            <a:pPr marL="0" indent="0">
              <a:lnSpc>
                <a:spcPct val="120000"/>
              </a:lnSpc>
              <a:spcBef>
                <a:spcPts val="0"/>
              </a:spcBef>
              <a:spcAft>
                <a:spcPts val="800"/>
              </a:spcAft>
              <a:buNone/>
            </a:pPr>
            <a:endParaRPr lang="en-US" sz="2400" dirty="0">
              <a:ea typeface="Calibri" panose="020F0502020204030204" pitchFamily="34" charset="0"/>
              <a:cs typeface="Times New Roman" panose="02020603050405020304" pitchFamily="18" charset="0"/>
            </a:endParaRPr>
          </a:p>
          <a:p>
            <a:pPr lvl="1">
              <a:lnSpc>
                <a:spcPct val="120000"/>
              </a:lnSpc>
              <a:spcBef>
                <a:spcPts val="0"/>
              </a:spcBef>
              <a:spcAft>
                <a:spcPts val="800"/>
              </a:spcAft>
            </a:pPr>
            <a:endParaRPr lang="en-US" sz="2400" dirty="0">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688" dirty="0">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a:p>
            <a:pPr lvl="1">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0730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857249" y="685407"/>
            <a:ext cx="10515600" cy="791702"/>
          </a:xfrm>
          <a:solidFill>
            <a:schemeClr val="accent2"/>
          </a:solidFill>
          <a:ln>
            <a:solidFill>
              <a:schemeClr val="accent2"/>
            </a:solidFill>
          </a:ln>
        </p:spPr>
        <p:txBody>
          <a:bodyPr>
            <a:normAutofit/>
          </a:bodyPr>
          <a:lstStyle/>
          <a:p>
            <a:pPr algn="ctr"/>
            <a:r>
              <a:rPr lang="en-US" sz="4000" b="1">
                <a:solidFill>
                  <a:schemeClr val="bg1"/>
                </a:solidFill>
              </a:rPr>
              <a:t>Using MDD Flexibilities Responsibly</a:t>
            </a: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857249" y="1477109"/>
            <a:ext cx="10472739" cy="4840330"/>
          </a:xfrm>
        </p:spPr>
        <p:txBody>
          <a:bodyPr>
            <a:normAutofit/>
          </a:bodyPr>
          <a:lstStyle/>
          <a:p>
            <a:pPr>
              <a:lnSpc>
                <a:spcPct val="100000"/>
              </a:lnSpc>
            </a:pPr>
            <a:r>
              <a:rPr lang="en-US" sz="3200">
                <a:effectLst/>
              </a:rPr>
              <a:t> If flexibilities are used: </a:t>
            </a:r>
          </a:p>
          <a:p>
            <a:pPr lvl="1">
              <a:lnSpc>
                <a:spcPct val="100000"/>
              </a:lnSpc>
            </a:pPr>
            <a:r>
              <a:rPr lang="en-US" sz="3000">
                <a:effectLst/>
              </a:rPr>
              <a:t>SUAs must submit an (informational) state </a:t>
            </a:r>
            <a:r>
              <a:rPr lang="en-US" sz="3000"/>
              <a:t>p</a:t>
            </a:r>
            <a:r>
              <a:rPr lang="en-US" sz="3000">
                <a:effectLst/>
              </a:rPr>
              <a:t>lan </a:t>
            </a:r>
            <a:r>
              <a:rPr lang="en-US" sz="3000"/>
              <a:t>a</a:t>
            </a:r>
            <a:r>
              <a:rPr lang="en-US" sz="3000">
                <a:effectLst/>
              </a:rPr>
              <a:t>mendment to ACL within 30 days of the action</a:t>
            </a:r>
          </a:p>
          <a:p>
            <a:pPr lvl="1">
              <a:lnSpc>
                <a:spcPct val="100000"/>
              </a:lnSpc>
            </a:pPr>
            <a:r>
              <a:rPr lang="en-US" sz="3000">
                <a:effectLst/>
              </a:rPr>
              <a:t>Disaster expenditures must be reported separately</a:t>
            </a:r>
          </a:p>
          <a:p>
            <a:pPr lvl="1">
              <a:lnSpc>
                <a:spcPct val="100000"/>
              </a:lnSpc>
            </a:pPr>
            <a:r>
              <a:rPr lang="en-US" sz="3000">
                <a:effectLst/>
              </a:rPr>
              <a:t>The source of all funds must be clearly accounted for</a:t>
            </a:r>
          </a:p>
          <a:p>
            <a:pPr lvl="1">
              <a:lnSpc>
                <a:spcPct val="100000"/>
              </a:lnSpc>
            </a:pPr>
            <a:r>
              <a:rPr lang="en-US" sz="3000">
                <a:effectLst/>
              </a:rPr>
              <a:t>Eligibility, use, and reporting policies must be followed </a:t>
            </a:r>
          </a:p>
        </p:txBody>
      </p:sp>
    </p:spTree>
    <p:extLst>
      <p:ext uri="{BB962C8B-B14F-4D97-AF65-F5344CB8AC3E}">
        <p14:creationId xmlns:p14="http://schemas.microsoft.com/office/powerpoint/2010/main" val="2537411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2C43-34DE-9958-AE9D-31092EE9F99E}"/>
              </a:ext>
            </a:extLst>
          </p:cNvPr>
          <p:cNvSpPr>
            <a:spLocks noGrp="1"/>
          </p:cNvSpPr>
          <p:nvPr>
            <p:ph type="title"/>
          </p:nvPr>
        </p:nvSpPr>
        <p:spPr/>
        <p:txBody>
          <a:bodyPr/>
          <a:lstStyle/>
          <a:p>
            <a:r>
              <a:rPr lang="en-US" b="1"/>
              <a:t>Competitive Funding Opportunities</a:t>
            </a:r>
          </a:p>
        </p:txBody>
      </p:sp>
    </p:spTree>
    <p:extLst>
      <p:ext uri="{BB962C8B-B14F-4D97-AF65-F5344CB8AC3E}">
        <p14:creationId xmlns:p14="http://schemas.microsoft.com/office/powerpoint/2010/main" val="203278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775815" y="753979"/>
            <a:ext cx="10848031" cy="904553"/>
          </a:xfrm>
          <a:solidFill>
            <a:schemeClr val="accent2"/>
          </a:solidFill>
          <a:ln>
            <a:solidFill>
              <a:schemeClr val="accent2"/>
            </a:solidFill>
          </a:ln>
        </p:spPr>
        <p:txBody>
          <a:bodyPr>
            <a:noAutofit/>
          </a:bodyPr>
          <a:lstStyle/>
          <a:p>
            <a:pPr algn="ctr"/>
            <a:r>
              <a:rPr lang="en-US" sz="4000" b="1" dirty="0">
                <a:solidFill>
                  <a:schemeClr val="bg1"/>
                </a:solidFill>
              </a:rPr>
              <a:t>Why This Matters Now</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796716"/>
            <a:ext cx="10515600" cy="4741244"/>
          </a:xfrm>
        </p:spPr>
        <p:txBody>
          <a:bodyPr>
            <a:normAutofit/>
          </a:bodyPr>
          <a:lstStyle/>
          <a:p>
            <a:pPr marL="95885" indent="-95885" defTabSz="514350">
              <a:lnSpc>
                <a:spcPct val="100000"/>
              </a:lnSpc>
              <a:spcBef>
                <a:spcPts val="563"/>
              </a:spcBef>
              <a:buClrTx/>
              <a:defRPr/>
            </a:pPr>
            <a:r>
              <a:rPr lang="en-US" sz="3000" dirty="0"/>
              <a:t> Recognizing the urgent and time sensitive needs of older adults and caregivers during times of emergency </a:t>
            </a:r>
          </a:p>
          <a:p>
            <a:pPr marL="95885" indent="-95885" defTabSz="514350">
              <a:lnSpc>
                <a:spcPct val="100000"/>
              </a:lnSpc>
              <a:spcBef>
                <a:spcPts val="563"/>
              </a:spcBef>
              <a:buClrTx/>
              <a:defRPr/>
            </a:pPr>
            <a:r>
              <a:rPr lang="en-US" sz="3000" dirty="0"/>
              <a:t> Increased frequency and severity of disasters </a:t>
            </a:r>
          </a:p>
          <a:p>
            <a:pPr marL="95885" indent="-95885" defTabSz="514350">
              <a:lnSpc>
                <a:spcPct val="100000"/>
              </a:lnSpc>
              <a:spcBef>
                <a:spcPts val="563"/>
              </a:spcBef>
              <a:buClrTx/>
              <a:defRPr/>
            </a:pPr>
            <a:r>
              <a:rPr lang="en-US" sz="3000" dirty="0"/>
              <a:t> Lessons learned from prior public health emergencies </a:t>
            </a:r>
          </a:p>
          <a:p>
            <a:pPr marL="95885" indent="-95885" defTabSz="514350">
              <a:lnSpc>
                <a:spcPct val="100000"/>
              </a:lnSpc>
              <a:spcBef>
                <a:spcPts val="563"/>
              </a:spcBef>
              <a:buClrTx/>
              <a:defRPr/>
            </a:pPr>
            <a:r>
              <a:rPr lang="en-US" sz="3000" dirty="0"/>
              <a:t> First comprehensive update to OAA regulations in 36 years, including: </a:t>
            </a:r>
          </a:p>
          <a:p>
            <a:pPr marL="382905" lvl="1" indent="-95885" defTabSz="514350">
              <a:lnSpc>
                <a:spcPct val="100000"/>
              </a:lnSpc>
              <a:spcBef>
                <a:spcPts val="563"/>
              </a:spcBef>
              <a:buClrTx/>
              <a:defRPr/>
            </a:pPr>
            <a:r>
              <a:rPr lang="en-US" sz="2800" dirty="0"/>
              <a:t> Provisions related to flexibilities under a Major Disaster Declaration (MDD)</a:t>
            </a:r>
          </a:p>
        </p:txBody>
      </p:sp>
    </p:spTree>
    <p:extLst>
      <p:ext uri="{BB962C8B-B14F-4D97-AF65-F5344CB8AC3E}">
        <p14:creationId xmlns:p14="http://schemas.microsoft.com/office/powerpoint/2010/main" val="1323994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215A8-E54D-4162-D698-459C14C1D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4469E-5FDB-E0C3-8D83-DC5E68A589C1}"/>
              </a:ext>
            </a:extLst>
          </p:cNvPr>
          <p:cNvSpPr>
            <a:spLocks noGrp="1"/>
          </p:cNvSpPr>
          <p:nvPr>
            <p:ph type="title"/>
          </p:nvPr>
        </p:nvSpPr>
        <p:spPr>
          <a:xfrm>
            <a:off x="857249" y="685407"/>
            <a:ext cx="10515600" cy="791702"/>
          </a:xfrm>
          <a:solidFill>
            <a:schemeClr val="accent2"/>
          </a:solidFill>
          <a:ln>
            <a:solidFill>
              <a:schemeClr val="accent2"/>
            </a:solidFill>
          </a:ln>
        </p:spPr>
        <p:txBody>
          <a:bodyPr>
            <a:normAutofit/>
          </a:bodyPr>
          <a:lstStyle/>
          <a:p>
            <a:pPr algn="ctr"/>
            <a:r>
              <a:rPr lang="en-US" sz="3600" b="1">
                <a:solidFill>
                  <a:schemeClr val="bg1"/>
                </a:solidFill>
              </a:rPr>
              <a:t>Disaster Assistance State Grant (DASG)</a:t>
            </a:r>
          </a:p>
        </p:txBody>
      </p:sp>
      <p:sp>
        <p:nvSpPr>
          <p:cNvPr id="3" name="Text Placeholder 2">
            <a:extLst>
              <a:ext uri="{FF2B5EF4-FFF2-40B4-BE49-F238E27FC236}">
                <a16:creationId xmlns:a16="http://schemas.microsoft.com/office/drawing/2014/main" id="{922FAABF-C3BE-86C1-591B-CFEC44737D97}"/>
              </a:ext>
            </a:extLst>
          </p:cNvPr>
          <p:cNvSpPr>
            <a:spLocks noGrp="1"/>
          </p:cNvSpPr>
          <p:nvPr>
            <p:ph type="body" sz="quarter" idx="10"/>
          </p:nvPr>
        </p:nvSpPr>
        <p:spPr>
          <a:xfrm>
            <a:off x="857249" y="1477108"/>
            <a:ext cx="10472739" cy="4695485"/>
          </a:xfrm>
        </p:spPr>
        <p:txBody>
          <a:bodyPr>
            <a:noAutofit/>
          </a:bodyPr>
          <a:lstStyle/>
          <a:p>
            <a:r>
              <a:rPr lang="en-US" sz="2900" dirty="0"/>
              <a:t> Provides limited disaster reimbursement and assistance funds to SUAs and Title VI grantees </a:t>
            </a:r>
          </a:p>
          <a:p>
            <a:r>
              <a:rPr lang="en-US" sz="2900" dirty="0">
                <a:effectLst/>
              </a:rPr>
              <a:t> Only available when the President declares a MDD under the Stafford Act, and may only be used in the designated areas</a:t>
            </a:r>
          </a:p>
          <a:p>
            <a:r>
              <a:rPr lang="en-US" sz="2900" dirty="0"/>
              <a:t> Examples for use of funds: outreach, supplies, food/meals, advocacy, case management, transportation</a:t>
            </a:r>
          </a:p>
          <a:p>
            <a:r>
              <a:rPr lang="en-US" sz="2900" dirty="0">
                <a:effectLst/>
              </a:rPr>
              <a:t> 1 year project period; average awards: up to $200,000</a:t>
            </a:r>
          </a:p>
          <a:p>
            <a:r>
              <a:rPr lang="en-US" sz="2900" dirty="0"/>
              <a:t> Watch </a:t>
            </a:r>
            <a:r>
              <a:rPr lang="en-US" sz="2900" u="sng" dirty="0">
                <a:hlinkClick r:id="rId3"/>
              </a:rPr>
              <a:t>Grants.gov</a:t>
            </a:r>
            <a:r>
              <a:rPr lang="en-US" sz="2900" u="sng" dirty="0"/>
              <a:t> </a:t>
            </a:r>
            <a:r>
              <a:rPr lang="en-US" sz="2900" dirty="0"/>
              <a:t>for additional information </a:t>
            </a:r>
            <a:endParaRPr lang="en-US" sz="2900" dirty="0">
              <a:effectLst/>
            </a:endParaRPr>
          </a:p>
        </p:txBody>
      </p:sp>
    </p:spTree>
    <p:extLst>
      <p:ext uri="{BB962C8B-B14F-4D97-AF65-F5344CB8AC3E}">
        <p14:creationId xmlns:p14="http://schemas.microsoft.com/office/powerpoint/2010/main" val="2850481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73BAE-03E3-4AEC-8996-79F224303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1CA73-9ABA-7D59-ACFA-C0394718A555}"/>
              </a:ext>
            </a:extLst>
          </p:cNvPr>
          <p:cNvSpPr>
            <a:spLocks noGrp="1"/>
          </p:cNvSpPr>
          <p:nvPr>
            <p:ph type="title"/>
          </p:nvPr>
        </p:nvSpPr>
        <p:spPr>
          <a:xfrm>
            <a:off x="857249" y="685406"/>
            <a:ext cx="10515600" cy="791702"/>
          </a:xfrm>
          <a:solidFill>
            <a:schemeClr val="accent2"/>
          </a:solidFill>
          <a:ln>
            <a:solidFill>
              <a:schemeClr val="accent2"/>
            </a:solidFill>
          </a:ln>
        </p:spPr>
        <p:txBody>
          <a:bodyPr>
            <a:normAutofit/>
          </a:bodyPr>
          <a:lstStyle/>
          <a:p>
            <a:pPr algn="ctr"/>
            <a:r>
              <a:rPr lang="en-US" sz="3800" b="1" dirty="0">
                <a:solidFill>
                  <a:schemeClr val="bg1"/>
                </a:solidFill>
              </a:rPr>
              <a:t>Community Care Corps</a:t>
            </a:r>
          </a:p>
        </p:txBody>
      </p:sp>
      <p:sp>
        <p:nvSpPr>
          <p:cNvPr id="3" name="Text Placeholder 2">
            <a:extLst>
              <a:ext uri="{FF2B5EF4-FFF2-40B4-BE49-F238E27FC236}">
                <a16:creationId xmlns:a16="http://schemas.microsoft.com/office/drawing/2014/main" id="{5025B733-B27A-AA0A-7E05-F6FA328279C7}"/>
              </a:ext>
            </a:extLst>
          </p:cNvPr>
          <p:cNvSpPr>
            <a:spLocks noGrp="1"/>
          </p:cNvSpPr>
          <p:nvPr>
            <p:ph type="body" sz="quarter" idx="10"/>
          </p:nvPr>
        </p:nvSpPr>
        <p:spPr>
          <a:xfrm>
            <a:off x="857249" y="1477110"/>
            <a:ext cx="10472739" cy="4695484"/>
          </a:xfrm>
        </p:spPr>
        <p:txBody>
          <a:bodyPr>
            <a:noAutofit/>
          </a:bodyPr>
          <a:lstStyle/>
          <a:p>
            <a:r>
              <a:rPr lang="en-US" sz="2700" dirty="0"/>
              <a:t> The Community Care Corps program (C3) is a cooperative agreement between ACL and The Oasis Institute, in partnership with </a:t>
            </a:r>
            <a:r>
              <a:rPr lang="en-US" sz="2700" dirty="0" err="1"/>
              <a:t>USAging</a:t>
            </a:r>
            <a:r>
              <a:rPr lang="en-US" sz="2700" dirty="0"/>
              <a:t>, Caregiver Action Network, and Altarum.</a:t>
            </a:r>
          </a:p>
          <a:p>
            <a:r>
              <a:rPr lang="en-US" sz="2700" dirty="0"/>
              <a:t> C3 awards grants to local organizations to deploy volunteers to assist with nonmedical tasks such as transportation, errands, companionship, minor home modifications, technology support and emergency preparedness. </a:t>
            </a:r>
          </a:p>
          <a:p>
            <a:r>
              <a:rPr lang="en-US" sz="2700" dirty="0"/>
              <a:t> A current C3 grantee, Seniors in Service Tampa Bay, launched the Senior Disaster Support Program in response to consecutive Hurricanes Helene and Milton, which swept through Florida in 2024.</a:t>
            </a:r>
          </a:p>
        </p:txBody>
      </p:sp>
    </p:spTree>
    <p:extLst>
      <p:ext uri="{BB962C8B-B14F-4D97-AF65-F5344CB8AC3E}">
        <p14:creationId xmlns:p14="http://schemas.microsoft.com/office/powerpoint/2010/main" val="3411769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8D744-2E68-3066-3CB2-B0D350E390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ECCDE-458F-DDE5-1244-669A11B0C323}"/>
              </a:ext>
            </a:extLst>
          </p:cNvPr>
          <p:cNvSpPr>
            <a:spLocks noGrp="1"/>
          </p:cNvSpPr>
          <p:nvPr>
            <p:ph type="title"/>
          </p:nvPr>
        </p:nvSpPr>
        <p:spPr>
          <a:xfrm>
            <a:off x="857249" y="685407"/>
            <a:ext cx="10515600" cy="791702"/>
          </a:xfrm>
          <a:solidFill>
            <a:schemeClr val="accent2"/>
          </a:solidFill>
          <a:ln>
            <a:solidFill>
              <a:schemeClr val="accent2"/>
            </a:solidFill>
          </a:ln>
        </p:spPr>
        <p:txBody>
          <a:bodyPr>
            <a:normAutofit/>
          </a:bodyPr>
          <a:lstStyle/>
          <a:p>
            <a:pPr algn="ctr"/>
            <a:r>
              <a:rPr lang="en-US" sz="3600" b="1">
                <a:solidFill>
                  <a:schemeClr val="bg1"/>
                </a:solidFill>
              </a:rPr>
              <a:t>Non-MDD Flexibilities SUAs May Consider</a:t>
            </a:r>
          </a:p>
        </p:txBody>
      </p:sp>
      <p:sp>
        <p:nvSpPr>
          <p:cNvPr id="3" name="Text Placeholder 2">
            <a:extLst>
              <a:ext uri="{FF2B5EF4-FFF2-40B4-BE49-F238E27FC236}">
                <a16:creationId xmlns:a16="http://schemas.microsoft.com/office/drawing/2014/main" id="{5CA21984-A18F-51DD-2DEF-1F1ECD73BCC9}"/>
              </a:ext>
            </a:extLst>
          </p:cNvPr>
          <p:cNvSpPr>
            <a:spLocks noGrp="1"/>
          </p:cNvSpPr>
          <p:nvPr>
            <p:ph type="body" sz="quarter" idx="10"/>
          </p:nvPr>
        </p:nvSpPr>
        <p:spPr>
          <a:xfrm>
            <a:off x="857249" y="1477108"/>
            <a:ext cx="10472739" cy="4935122"/>
          </a:xfrm>
        </p:spPr>
        <p:txBody>
          <a:bodyPr>
            <a:noAutofit/>
          </a:bodyPr>
          <a:lstStyle/>
          <a:p>
            <a:pPr marL="288925" indent="-288925"/>
            <a:r>
              <a:rPr lang="en-US" sz="2600" dirty="0">
                <a:effectLst/>
              </a:rPr>
              <a:t>Transfers between allowable OAA Title III grants (e.g., B</a:t>
            </a:r>
            <a:r>
              <a:rPr lang="en-US" sz="2600" dirty="0">
                <a:effectLst/>
                <a:sym typeface="Wingdings" panose="05000000000000000000" pitchFamily="2" charset="2"/>
              </a:rPr>
              <a:t> to C1/C2 or C1/C2 B)</a:t>
            </a:r>
          </a:p>
          <a:p>
            <a:pPr marL="288925" indent="-288925"/>
            <a:r>
              <a:rPr lang="en-US" sz="2600" dirty="0"/>
              <a:t>Request a waiver of public comment periods during emergencies </a:t>
            </a:r>
            <a:endParaRPr lang="en-US" sz="2600" dirty="0">
              <a:effectLst/>
              <a:sym typeface="Wingdings" panose="05000000000000000000" pitchFamily="2" charset="2"/>
            </a:endParaRPr>
          </a:p>
          <a:p>
            <a:pPr marL="288925" indent="-288925"/>
            <a:r>
              <a:rPr lang="en-US" sz="2600" dirty="0"/>
              <a:t>Using C1 funds to support carry-out or similar meals if approved in the state plan</a:t>
            </a:r>
          </a:p>
          <a:p>
            <a:pPr marL="0" indent="0">
              <a:buNone/>
            </a:pPr>
            <a:endParaRPr lang="en-US" sz="2400" dirty="0"/>
          </a:p>
          <a:p>
            <a:pPr marL="0" indent="0">
              <a:buNone/>
            </a:pPr>
            <a:r>
              <a:rPr lang="en-US" sz="2600" dirty="0"/>
              <a:t>SUAs can reach out to ACL for additional technical assistance at </a:t>
            </a:r>
            <a:r>
              <a:rPr lang="en-US" sz="2600" dirty="0">
                <a:hlinkClick r:id="rId3"/>
              </a:rPr>
              <a:t>AoA.OAA@acl.hhs.gov</a:t>
            </a:r>
            <a:r>
              <a:rPr lang="en-US" sz="2600" dirty="0"/>
              <a:t> </a:t>
            </a:r>
          </a:p>
          <a:p>
            <a:pPr marL="0" indent="0">
              <a:buNone/>
            </a:pPr>
            <a:endParaRPr lang="en-US" sz="3600" dirty="0"/>
          </a:p>
          <a:p>
            <a:pPr marL="0" indent="0">
              <a:buNone/>
            </a:pPr>
            <a:r>
              <a:rPr lang="en-US" sz="1800" dirty="0">
                <a:solidFill>
                  <a:schemeClr val="tx1"/>
                </a:solidFill>
                <a:ea typeface="Calibri"/>
                <a:cs typeface="Times New Roman"/>
              </a:rPr>
              <a:t>See </a:t>
            </a:r>
            <a:r>
              <a:rPr lang="en-US" sz="1800" dirty="0">
                <a:solidFill>
                  <a:schemeClr val="tx1"/>
                </a:solidFill>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§1321.9</a:t>
            </a:r>
            <a:r>
              <a:rPr lang="en-US" sz="1800" dirty="0">
                <a:solidFill>
                  <a:schemeClr val="tx1"/>
                </a:solidFill>
                <a:ea typeface="Calibri" panose="020F0502020204030204" pitchFamily="34" charset="0"/>
                <a:cs typeface="Arial" panose="020B0604020202020204" pitchFamily="34" charset="0"/>
              </a:rPr>
              <a:t>, </a:t>
            </a:r>
            <a:r>
              <a:rPr lang="en-US" sz="1800" dirty="0">
                <a:solidFill>
                  <a:schemeClr val="tx1"/>
                </a:solidFill>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§1321.29</a:t>
            </a:r>
            <a:r>
              <a:rPr lang="en-US" sz="1800" dirty="0">
                <a:solidFill>
                  <a:schemeClr val="tx1"/>
                </a:solidFill>
                <a:ea typeface="Calibri" panose="020F0502020204030204" pitchFamily="34" charset="0"/>
                <a:cs typeface="Arial" panose="020B0604020202020204" pitchFamily="34" charset="0"/>
              </a:rPr>
              <a:t>, </a:t>
            </a:r>
            <a:r>
              <a:rPr lang="en-US" sz="1800" dirty="0">
                <a:solidFill>
                  <a:schemeClr val="tx1"/>
                </a:solidFill>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§1321.27 </a:t>
            </a:r>
            <a:r>
              <a:rPr lang="en-US" sz="1800" dirty="0">
                <a:solidFill>
                  <a:schemeClr val="tx1"/>
                </a:solidFill>
                <a:ea typeface="Calibri" panose="020F0502020204030204" pitchFamily="34" charset="0"/>
                <a:cs typeface="Arial" panose="020B0604020202020204" pitchFamily="34" charset="0"/>
              </a:rPr>
              <a:t>and </a:t>
            </a:r>
            <a:r>
              <a:rPr lang="en-US" sz="1800" dirty="0">
                <a:solidFill>
                  <a:schemeClr val="tx1"/>
                </a:solidFill>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§1321.87 </a:t>
            </a:r>
            <a:r>
              <a:rPr lang="en-US" sz="1800" dirty="0">
                <a:solidFill>
                  <a:schemeClr val="tx1"/>
                </a:solidFill>
                <a:ea typeface="Calibri" panose="020F0502020204030204" pitchFamily="34" charset="0"/>
                <a:cs typeface="Arial" panose="020B0604020202020204" pitchFamily="34" charset="0"/>
              </a:rPr>
              <a:t>for additional details and specific regulatory provisions.  </a:t>
            </a:r>
            <a:endParaRPr lang="en-US" sz="1800" dirty="0"/>
          </a:p>
          <a:p>
            <a:pPr marL="0" indent="0">
              <a:buNone/>
            </a:pPr>
            <a:endParaRPr lang="en-US" sz="3600" dirty="0"/>
          </a:p>
          <a:p>
            <a:pPr marL="0" indent="0">
              <a:buNone/>
            </a:pPr>
            <a:endParaRPr lang="en-US" sz="3600" dirty="0"/>
          </a:p>
          <a:p>
            <a:pPr marL="0" indent="0">
              <a:buNone/>
            </a:pPr>
            <a:endParaRPr lang="en-US" sz="4400" dirty="0">
              <a:effectLst/>
            </a:endParaRPr>
          </a:p>
          <a:p>
            <a:endParaRPr lang="en-US" sz="2900" dirty="0">
              <a:effectLst/>
            </a:endParaRPr>
          </a:p>
          <a:p>
            <a:endParaRPr lang="en-US" sz="2900" dirty="0">
              <a:effectLst/>
            </a:endParaRPr>
          </a:p>
        </p:txBody>
      </p:sp>
    </p:spTree>
    <p:extLst>
      <p:ext uri="{BB962C8B-B14F-4D97-AF65-F5344CB8AC3E}">
        <p14:creationId xmlns:p14="http://schemas.microsoft.com/office/powerpoint/2010/main" val="1267174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a:t>Summary and Resources</a:t>
            </a:r>
          </a:p>
        </p:txBody>
      </p:sp>
    </p:spTree>
    <p:extLst>
      <p:ext uri="{BB962C8B-B14F-4D97-AF65-F5344CB8AC3E}">
        <p14:creationId xmlns:p14="http://schemas.microsoft.com/office/powerpoint/2010/main" val="3268045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2"/>
          </a:solidFill>
          <a:ln>
            <a:solidFill>
              <a:schemeClr val="accent2"/>
            </a:solidFill>
          </a:ln>
        </p:spPr>
        <p:txBody>
          <a:bodyPr>
            <a:normAutofit/>
          </a:bodyPr>
          <a:lstStyle/>
          <a:p>
            <a:pPr algn="ctr"/>
            <a:r>
              <a:rPr lang="en-US" sz="4000" b="1">
                <a:solidFill>
                  <a:schemeClr val="bg1"/>
                </a:solidFill>
              </a:rPr>
              <a:t>OAA Resources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960217"/>
          </a:xfrm>
        </p:spPr>
        <p:txBody>
          <a:bodyPr>
            <a:normAutofit/>
          </a:bodyPr>
          <a:lstStyle/>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dirty="0"/>
              <a:t> The </a:t>
            </a:r>
            <a:r>
              <a:rPr lang="en-US" sz="2600" dirty="0">
                <a:hlinkClick r:id="rId3"/>
              </a:rPr>
              <a:t>Older Americans Act</a:t>
            </a:r>
            <a:endParaRPr lang="en-US" sz="2600" dirty="0"/>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dirty="0"/>
              <a:t> OAA Regulations: </a:t>
            </a:r>
            <a:r>
              <a:rPr lang="en-US" sz="2600" dirty="0">
                <a:hlinkClick r:id="rId4"/>
              </a:rPr>
              <a:t>Part 1321</a:t>
            </a:r>
            <a:r>
              <a:rPr lang="en-US" sz="2600" dirty="0"/>
              <a:t>, </a:t>
            </a:r>
            <a:r>
              <a:rPr lang="en-US" sz="2600" dirty="0">
                <a:hlinkClick r:id="rId5"/>
              </a:rPr>
              <a:t>Part 1322</a:t>
            </a:r>
            <a:r>
              <a:rPr lang="en-US" sz="2600" dirty="0"/>
              <a:t>, </a:t>
            </a:r>
            <a:r>
              <a:rPr lang="en-US" sz="2600" dirty="0">
                <a:hlinkClick r:id="rId6"/>
              </a:rPr>
              <a:t>Part 1324</a:t>
            </a:r>
            <a:endParaRPr lang="en-US" sz="2600" dirty="0"/>
          </a:p>
          <a:p>
            <a:pPr marL="95885" marR="0" lvl="0"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dirty="0"/>
              <a:t> For guidance and trainings to support OAA implementation, please visit: </a:t>
            </a:r>
            <a:r>
              <a:rPr lang="en-US" sz="2600" dirty="0">
                <a:hlinkClick r:id="rId7"/>
              </a:rPr>
              <a:t>https://acl.gov/programs/older-americans-act-implementation</a:t>
            </a:r>
            <a:r>
              <a:rPr lang="en-US" sz="2600" dirty="0"/>
              <a:t> </a:t>
            </a:r>
          </a:p>
          <a:p>
            <a:pPr marL="630238" lvl="1" indent="-163513" defTabSz="514350">
              <a:lnSpc>
                <a:spcPct val="100000"/>
              </a:lnSpc>
              <a:spcBef>
                <a:spcPts val="563"/>
              </a:spcBef>
              <a:buClrTx/>
              <a:buSzPct val="100000"/>
              <a:buFont typeface="Arial" panose="020B0604020202020204" pitchFamily="34" charset="0"/>
              <a:buChar char="•"/>
              <a:defRPr/>
            </a:pPr>
            <a:r>
              <a:rPr lang="en-US" sz="2400" dirty="0">
                <a:hlinkClick r:id="rId8"/>
              </a:rPr>
              <a:t>State Plan Guidance</a:t>
            </a:r>
            <a:endParaRPr lang="en-US" sz="2400" dirty="0"/>
          </a:p>
          <a:p>
            <a:pPr marL="630238" lvl="1" indent="-163513" defTabSz="514350">
              <a:lnSpc>
                <a:spcPct val="100000"/>
              </a:lnSpc>
              <a:spcBef>
                <a:spcPts val="563"/>
              </a:spcBef>
              <a:buClrTx/>
              <a:buSzPct val="100000"/>
              <a:buFont typeface="Arial" panose="020B0604020202020204" pitchFamily="34" charset="0"/>
              <a:buChar char="•"/>
              <a:defRPr/>
            </a:pPr>
            <a:r>
              <a:rPr lang="en-US" sz="2400" dirty="0"/>
              <a:t>Corrective Action Plan (CAP) </a:t>
            </a:r>
            <a:r>
              <a:rPr lang="en-US" sz="2400" dirty="0">
                <a:hlinkClick r:id="rId9"/>
              </a:rPr>
              <a:t>template</a:t>
            </a:r>
            <a:r>
              <a:rPr lang="en-US" sz="2400" dirty="0"/>
              <a:t> &amp; </a:t>
            </a:r>
            <a:r>
              <a:rPr lang="en-US" sz="2400" dirty="0">
                <a:hlinkClick r:id="rId10"/>
              </a:rPr>
              <a:t>instructions</a:t>
            </a:r>
            <a:endParaRPr lang="en-US" sz="2400" dirty="0"/>
          </a:p>
          <a:p>
            <a:pPr marL="630238" lvl="1" indent="-163513" defTabSz="514350">
              <a:lnSpc>
                <a:spcPct val="100000"/>
              </a:lnSpc>
              <a:spcBef>
                <a:spcPts val="563"/>
              </a:spcBef>
              <a:buClrTx/>
              <a:buSzPct val="100000"/>
              <a:buFont typeface="Arial" panose="020B0604020202020204" pitchFamily="34" charset="0"/>
              <a:buChar char="•"/>
              <a:defRPr/>
            </a:pPr>
            <a:r>
              <a:rPr lang="en-US" sz="2400" dirty="0"/>
              <a:t>Slides and recordings of prior trainings</a:t>
            </a:r>
          </a:p>
          <a:p>
            <a:pPr marL="630238" lvl="1" indent="-163513" defTabSz="514350">
              <a:lnSpc>
                <a:spcPct val="100000"/>
              </a:lnSpc>
              <a:spcBef>
                <a:spcPts val="563"/>
              </a:spcBef>
              <a:buClrTx/>
              <a:buSzPct val="100000"/>
              <a:buFont typeface="Arial" panose="020B0604020202020204" pitchFamily="34" charset="0"/>
              <a:buChar char="•"/>
              <a:defRPr/>
            </a:pPr>
            <a:r>
              <a:rPr lang="en-US" sz="2400" dirty="0"/>
              <a:t>Fact sheets </a:t>
            </a:r>
          </a:p>
          <a:p>
            <a:pPr marL="630238" lvl="1" indent="-163513" defTabSz="514350">
              <a:lnSpc>
                <a:spcPct val="100000"/>
              </a:lnSpc>
              <a:spcBef>
                <a:spcPts val="563"/>
              </a:spcBef>
              <a:buClrTx/>
              <a:buSzPct val="100000"/>
              <a:buFont typeface="Arial" panose="020B0604020202020204" pitchFamily="34" charset="0"/>
              <a:buChar char="•"/>
              <a:defRPr/>
            </a:pPr>
            <a:r>
              <a:rPr lang="en-US" sz="2400" dirty="0"/>
              <a:t>Additional resources</a:t>
            </a:r>
          </a:p>
          <a:p>
            <a:pPr marL="630238" lvl="1" indent="-163513" defTabSz="514350">
              <a:lnSpc>
                <a:spcPct val="100000"/>
              </a:lnSpc>
              <a:spcBef>
                <a:spcPts val="563"/>
              </a:spcBef>
              <a:buClrTx/>
              <a:buSzPct val="100000"/>
              <a:buFont typeface="Arial" panose="020B0604020202020204" pitchFamily="34" charset="0"/>
              <a:buChar char="•"/>
              <a:defRPr/>
            </a:pPr>
            <a:endParaRPr lang="en-US" sz="2400" dirty="0"/>
          </a:p>
        </p:txBody>
      </p:sp>
    </p:spTree>
    <p:extLst>
      <p:ext uri="{BB962C8B-B14F-4D97-AF65-F5344CB8AC3E}">
        <p14:creationId xmlns:p14="http://schemas.microsoft.com/office/powerpoint/2010/main" val="3732273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857249" y="777218"/>
            <a:ext cx="10515600" cy="791702"/>
          </a:xfrm>
          <a:solidFill>
            <a:schemeClr val="accent2"/>
          </a:solidFill>
          <a:ln>
            <a:solidFill>
              <a:schemeClr val="accent2"/>
            </a:solidFill>
          </a:ln>
        </p:spPr>
        <p:txBody>
          <a:bodyPr>
            <a:normAutofit/>
          </a:bodyPr>
          <a:lstStyle/>
          <a:p>
            <a:pPr algn="ctr"/>
            <a:r>
              <a:rPr lang="en-US" sz="3600" b="1">
                <a:solidFill>
                  <a:schemeClr val="bg1"/>
                </a:solidFill>
                <a:latin typeface="+mn-lt"/>
                <a:ea typeface="Calibri" panose="020F0502020204030204" pitchFamily="34" charset="0"/>
                <a:cs typeface="Arial" panose="020B0604020202020204" pitchFamily="34" charset="0"/>
              </a:rPr>
              <a:t>Additional Resources </a:t>
            </a:r>
            <a:r>
              <a:rPr lang="en-US" b="1">
                <a:solidFill>
                  <a:schemeClr val="bg1"/>
                </a:solidFill>
                <a:latin typeface="+mn-lt"/>
                <a:ea typeface="Calibri" panose="020F0502020204030204" pitchFamily="34" charset="0"/>
                <a:cs typeface="Arial" panose="020B0604020202020204" pitchFamily="34" charset="0"/>
              </a:rPr>
              <a:t>(1)</a:t>
            </a:r>
            <a:endParaRPr lang="en-US" b="1">
              <a:solidFill>
                <a:schemeClr val="bg1"/>
              </a:solidFil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857249" y="1684421"/>
            <a:ext cx="10472739" cy="4633018"/>
          </a:xfrm>
        </p:spPr>
        <p:txBody>
          <a:bodyPr>
            <a:normAutofit/>
          </a:bodyPr>
          <a:lstStyle/>
          <a:p>
            <a:pPr marL="128905" indent="-128905">
              <a:lnSpc>
                <a:spcPct val="100000"/>
              </a:lnSpc>
            </a:pPr>
            <a:r>
              <a:rPr lang="en-US" sz="2600" dirty="0">
                <a:hlinkClick r:id="rId3"/>
              </a:rPr>
              <a:t> Federal Emergency Management Agency (FEMA) Disasters and Other Declarations</a:t>
            </a:r>
            <a:r>
              <a:rPr lang="en-US" sz="2600" dirty="0"/>
              <a:t>: listing of disaster declarations including MDDs declared by President</a:t>
            </a:r>
            <a:endParaRPr lang="en-US" dirty="0"/>
          </a:p>
          <a:p>
            <a:pPr>
              <a:lnSpc>
                <a:spcPct val="100000"/>
              </a:lnSpc>
            </a:pPr>
            <a:r>
              <a:rPr lang="en-US" sz="2600" dirty="0"/>
              <a:t> </a:t>
            </a:r>
            <a:r>
              <a:rPr lang="en-US" sz="2600" dirty="0">
                <a:hlinkClick r:id="rId4"/>
              </a:rPr>
              <a:t>U.S. Department of Health &amp; Human Services Declarations of Public Health Emergencies</a:t>
            </a:r>
            <a:endParaRPr lang="en-US" sz="2600" dirty="0"/>
          </a:p>
          <a:p>
            <a:pPr>
              <a:lnSpc>
                <a:spcPct val="100000"/>
              </a:lnSpc>
            </a:pPr>
            <a:r>
              <a:rPr lang="en-US" sz="2600" dirty="0">
                <a:hlinkClick r:id="rId5"/>
              </a:rPr>
              <a:t> ACL.gov</a:t>
            </a:r>
            <a:r>
              <a:rPr lang="en-US" sz="2600" dirty="0"/>
              <a:t>: </a:t>
            </a:r>
            <a:r>
              <a:rPr lang="en-US" sz="2600" dirty="0">
                <a:hlinkClick r:id="rId6"/>
              </a:rPr>
              <a:t>Emergency Preparedness</a:t>
            </a:r>
            <a:r>
              <a:rPr lang="en-US" sz="2600" dirty="0"/>
              <a:t> and </a:t>
            </a:r>
            <a:r>
              <a:rPr lang="en-US" sz="2600" dirty="0">
                <a:hlinkClick r:id="rId7"/>
              </a:rPr>
              <a:t>Emergency Response</a:t>
            </a:r>
            <a:endParaRPr lang="en-US" sz="2600" dirty="0">
              <a:hlinkClick r:id="rId8"/>
            </a:endParaRPr>
          </a:p>
          <a:p>
            <a:pPr>
              <a:lnSpc>
                <a:spcPct val="100000"/>
              </a:lnSpc>
            </a:pPr>
            <a:r>
              <a:rPr lang="en-US" sz="2600" dirty="0">
                <a:hlinkClick r:id="rId8"/>
              </a:rPr>
              <a:t> </a:t>
            </a:r>
            <a:r>
              <a:rPr lang="en-US" sz="2600" dirty="0">
                <a:hlinkClick r:id="rId9"/>
              </a:rPr>
              <a:t>ACL Nutrition Resource Center &amp; Aging Resource Center Planning &amp; Preparedness</a:t>
            </a:r>
            <a:endParaRPr lang="en-US" sz="2600" dirty="0"/>
          </a:p>
        </p:txBody>
      </p:sp>
    </p:spTree>
    <p:extLst>
      <p:ext uri="{BB962C8B-B14F-4D97-AF65-F5344CB8AC3E}">
        <p14:creationId xmlns:p14="http://schemas.microsoft.com/office/powerpoint/2010/main" val="4228155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857249" y="697007"/>
            <a:ext cx="10515600" cy="791702"/>
          </a:xfrm>
          <a:solidFill>
            <a:schemeClr val="accent2"/>
          </a:solidFill>
          <a:ln>
            <a:solidFill>
              <a:schemeClr val="accent2"/>
            </a:solidFill>
          </a:ln>
        </p:spPr>
        <p:txBody>
          <a:bodyPr>
            <a:normAutofit/>
          </a:bodyPr>
          <a:lstStyle/>
          <a:p>
            <a:pPr algn="ctr"/>
            <a:r>
              <a:rPr lang="en-US" sz="3600" b="1">
                <a:solidFill>
                  <a:schemeClr val="bg1"/>
                </a:solidFill>
                <a:latin typeface="+mn-lt"/>
                <a:ea typeface="Calibri" panose="020F0502020204030204" pitchFamily="34" charset="0"/>
                <a:cs typeface="Arial" panose="020B0604020202020204" pitchFamily="34" charset="0"/>
              </a:rPr>
              <a:t>Additional Resources </a:t>
            </a:r>
            <a:r>
              <a:rPr lang="en-US" b="1">
                <a:solidFill>
                  <a:schemeClr val="bg1"/>
                </a:solidFill>
                <a:latin typeface="+mn-lt"/>
                <a:ea typeface="Calibri" panose="020F0502020204030204" pitchFamily="34" charset="0"/>
                <a:cs typeface="Arial" panose="020B0604020202020204" pitchFamily="34" charset="0"/>
              </a:rPr>
              <a:t>(2)</a:t>
            </a:r>
            <a:endParaRPr lang="en-US" b="1">
              <a:solidFill>
                <a:schemeClr val="bg1"/>
              </a:solidFil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857249" y="1601005"/>
            <a:ext cx="10472739" cy="4716434"/>
          </a:xfrm>
        </p:spPr>
        <p:txBody>
          <a:bodyPr>
            <a:normAutofit/>
          </a:bodyPr>
          <a:lstStyle/>
          <a:p>
            <a:pPr>
              <a:lnSpc>
                <a:spcPct val="100000"/>
              </a:lnSpc>
            </a:pPr>
            <a:r>
              <a:rPr lang="en-US" sz="2600"/>
              <a:t> </a:t>
            </a:r>
            <a:r>
              <a:rPr lang="en-US" sz="2600">
                <a:hlinkClick r:id="rId3"/>
              </a:rPr>
              <a:t>The National Long Term Care Ombudsman Resource Center Disaster Resources </a:t>
            </a:r>
            <a:endParaRPr lang="en-US" sz="2600"/>
          </a:p>
          <a:p>
            <a:pPr>
              <a:lnSpc>
                <a:spcPct val="100000"/>
              </a:lnSpc>
            </a:pPr>
            <a:r>
              <a:rPr lang="en-US" sz="2600">
                <a:hlinkClick r:id="rId4"/>
              </a:rPr>
              <a:t> Capacity-Building Toolkit for including Aging &amp; Disability Networks in Emergency Planning</a:t>
            </a:r>
            <a:endParaRPr lang="en-US" sz="2600">
              <a:hlinkClick r:id="rId5"/>
            </a:endParaRPr>
          </a:p>
          <a:p>
            <a:pPr>
              <a:lnSpc>
                <a:spcPct val="100000"/>
              </a:lnSpc>
            </a:pPr>
            <a:r>
              <a:rPr lang="en-US" sz="2600">
                <a:hlinkClick r:id="rId5"/>
              </a:rPr>
              <a:t> Emergency Preparedness Handbook for Oregon Area Agencies on Aging 2024</a:t>
            </a:r>
            <a:r>
              <a:rPr lang="en-US" sz="2600"/>
              <a:t> </a:t>
            </a:r>
          </a:p>
          <a:p>
            <a:endParaRPr lang="en-US" sz="2400">
              <a:hlinkClick r:id="rId3"/>
            </a:endParaRPr>
          </a:p>
          <a:p>
            <a:endParaRPr lang="en-US" sz="2400"/>
          </a:p>
          <a:p>
            <a:endParaRPr lang="en-US" sz="2400">
              <a:hlinkClick r:id="rId6"/>
            </a:endParaRPr>
          </a:p>
        </p:txBody>
      </p:sp>
    </p:spTree>
    <p:extLst>
      <p:ext uri="{BB962C8B-B14F-4D97-AF65-F5344CB8AC3E}">
        <p14:creationId xmlns:p14="http://schemas.microsoft.com/office/powerpoint/2010/main" val="2822693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809-7350-EA45-81C0-7E9D17FC0038}"/>
              </a:ext>
            </a:extLst>
          </p:cNvPr>
          <p:cNvSpPr>
            <a:spLocks noGrp="1"/>
          </p:cNvSpPr>
          <p:nvPr>
            <p:ph type="title"/>
          </p:nvPr>
        </p:nvSpPr>
        <p:spPr>
          <a:xfrm>
            <a:off x="857249" y="680965"/>
            <a:ext cx="10515600" cy="791702"/>
          </a:xfrm>
          <a:solidFill>
            <a:schemeClr val="accent2"/>
          </a:solidFill>
          <a:ln>
            <a:solidFill>
              <a:schemeClr val="accent2"/>
            </a:solidFill>
          </a:ln>
        </p:spPr>
        <p:txBody>
          <a:bodyPr>
            <a:normAutofit/>
          </a:bodyPr>
          <a:lstStyle/>
          <a:p>
            <a:pPr algn="ctr"/>
            <a:r>
              <a:rPr lang="en-US" sz="3600" b="1">
                <a:solidFill>
                  <a:schemeClr val="bg1"/>
                </a:solidFill>
                <a:latin typeface="+mn-lt"/>
                <a:ea typeface="Calibri" panose="020F0502020204030204" pitchFamily="34" charset="0"/>
                <a:cs typeface="Arial" panose="020B0604020202020204" pitchFamily="34" charset="0"/>
              </a:rPr>
              <a:t>Additional Resources </a:t>
            </a:r>
            <a:r>
              <a:rPr lang="en-US" b="1">
                <a:solidFill>
                  <a:schemeClr val="bg1"/>
                </a:solidFill>
                <a:latin typeface="+mn-lt"/>
                <a:ea typeface="Calibri" panose="020F0502020204030204" pitchFamily="34" charset="0"/>
                <a:cs typeface="Arial" panose="020B0604020202020204" pitchFamily="34" charset="0"/>
              </a:rPr>
              <a:t>(3)</a:t>
            </a:r>
            <a:endParaRPr lang="en-US" b="1">
              <a:solidFill>
                <a:schemeClr val="bg1"/>
              </a:solidFill>
            </a:endParaRPr>
          </a:p>
        </p:txBody>
      </p:sp>
      <p:sp>
        <p:nvSpPr>
          <p:cNvPr id="3" name="Text Placeholder 2">
            <a:extLst>
              <a:ext uri="{FF2B5EF4-FFF2-40B4-BE49-F238E27FC236}">
                <a16:creationId xmlns:a16="http://schemas.microsoft.com/office/drawing/2014/main" id="{0F90E6D3-83F6-D079-FBCC-167BC97E8CB2}"/>
              </a:ext>
            </a:extLst>
          </p:cNvPr>
          <p:cNvSpPr>
            <a:spLocks noGrp="1"/>
          </p:cNvSpPr>
          <p:nvPr>
            <p:ph type="body" sz="quarter" idx="10"/>
          </p:nvPr>
        </p:nvSpPr>
        <p:spPr>
          <a:xfrm>
            <a:off x="857249" y="1472667"/>
            <a:ext cx="10472739" cy="5072512"/>
          </a:xfrm>
        </p:spPr>
        <p:txBody>
          <a:bodyPr>
            <a:normAutofit lnSpcReduction="10000"/>
          </a:bodyPr>
          <a:lstStyle/>
          <a:p>
            <a:pPr>
              <a:lnSpc>
                <a:spcPct val="110000"/>
              </a:lnSpc>
            </a:pPr>
            <a:r>
              <a:rPr lang="en-US" sz="2300" dirty="0"/>
              <a:t> </a:t>
            </a:r>
            <a:r>
              <a:rPr lang="en-US" sz="2300" dirty="0">
                <a:hlinkClick r:id="rId3"/>
              </a:rPr>
              <a:t>FEMA Tribal Affairs Hub </a:t>
            </a:r>
            <a:endParaRPr lang="en-US" sz="2300" dirty="0">
              <a:hlinkClick r:id="rId4"/>
            </a:endParaRPr>
          </a:p>
          <a:p>
            <a:pPr>
              <a:lnSpc>
                <a:spcPct val="110000"/>
              </a:lnSpc>
            </a:pPr>
            <a:r>
              <a:rPr lang="en-US" sz="2300" dirty="0">
                <a:hlinkClick r:id="rId4"/>
              </a:rPr>
              <a:t> Indian Health Service (IHS) Emergency Management</a:t>
            </a:r>
            <a:endParaRPr lang="en-US" sz="2300" dirty="0">
              <a:hlinkClick r:id="rId5"/>
            </a:endParaRPr>
          </a:p>
          <a:p>
            <a:pPr>
              <a:lnSpc>
                <a:spcPct val="110000"/>
              </a:lnSpc>
            </a:pPr>
            <a:r>
              <a:rPr lang="en-US" sz="2300" dirty="0">
                <a:hlinkClick r:id="rId6"/>
              </a:rPr>
              <a:t> HHS </a:t>
            </a:r>
            <a:r>
              <a:rPr lang="en-US" sz="2300" dirty="0" err="1">
                <a:hlinkClick r:id="rId6"/>
              </a:rPr>
              <a:t>emPOWER</a:t>
            </a:r>
            <a:r>
              <a:rPr lang="en-US" sz="2300" dirty="0">
                <a:hlinkClick r:id="rId6"/>
              </a:rPr>
              <a:t> Program Platform</a:t>
            </a:r>
            <a:r>
              <a:rPr lang="en-US" sz="2300" dirty="0"/>
              <a:t>: provides de-identified data from Medicare claims data regarding people who are electric-dependent. This is a helpful tool to use in planning for and addressing power needs in planning and responding to emergencies</a:t>
            </a:r>
            <a:endParaRPr lang="en-US" sz="2300" dirty="0">
              <a:hlinkClick r:id="rId7"/>
            </a:endParaRPr>
          </a:p>
          <a:p>
            <a:pPr>
              <a:lnSpc>
                <a:spcPct val="110000"/>
              </a:lnSpc>
            </a:pPr>
            <a:r>
              <a:rPr lang="en-US" sz="2300" dirty="0">
                <a:hlinkClick r:id="rId7"/>
              </a:rPr>
              <a:t> Ready.gov: </a:t>
            </a:r>
            <a:r>
              <a:rPr lang="en-US" sz="2300" dirty="0"/>
              <a:t>FEMA National public service campaign designed to educate and empower people to prepare for emergencies and disasters. </a:t>
            </a:r>
          </a:p>
          <a:p>
            <a:pPr lvl="1">
              <a:lnSpc>
                <a:spcPct val="110000"/>
              </a:lnSpc>
            </a:pPr>
            <a:r>
              <a:rPr lang="en-US" sz="2200" dirty="0">
                <a:solidFill>
                  <a:schemeClr val="tx1"/>
                </a:solidFill>
                <a:hlinkClick r:id="rId8"/>
              </a:rPr>
              <a:t>Older Adults </a:t>
            </a:r>
            <a:endParaRPr lang="en-US" sz="2200" dirty="0">
              <a:solidFill>
                <a:schemeClr val="tx1"/>
              </a:solidFill>
            </a:endParaRPr>
          </a:p>
          <a:p>
            <a:pPr lvl="1">
              <a:lnSpc>
                <a:spcPct val="110000"/>
              </a:lnSpc>
            </a:pPr>
            <a:r>
              <a:rPr lang="en-US" sz="2200" dirty="0">
                <a:solidFill>
                  <a:schemeClr val="tx1"/>
                </a:solidFill>
                <a:hlinkClick r:id="rId9"/>
              </a:rPr>
              <a:t>Caregivers</a:t>
            </a:r>
            <a:r>
              <a:rPr lang="en-US" sz="2200" dirty="0">
                <a:solidFill>
                  <a:schemeClr val="tx1"/>
                </a:solidFill>
              </a:rPr>
              <a:t> </a:t>
            </a:r>
          </a:p>
          <a:p>
            <a:pPr lvl="1">
              <a:lnSpc>
                <a:spcPct val="110000"/>
              </a:lnSpc>
            </a:pPr>
            <a:r>
              <a:rPr lang="en-US" sz="2200" dirty="0">
                <a:solidFill>
                  <a:schemeClr val="tx1"/>
                </a:solidFill>
                <a:hlinkClick r:id="rId10"/>
              </a:rPr>
              <a:t>S</a:t>
            </a:r>
            <a:r>
              <a:rPr lang="en-US" sz="2200" b="0" i="0" dirty="0">
                <a:solidFill>
                  <a:schemeClr val="tx1"/>
                </a:solidFill>
                <a:effectLst/>
                <a:hlinkClick r:id="rId10"/>
              </a:rPr>
              <a:t>ocial media toolkits</a:t>
            </a:r>
            <a:endParaRPr lang="en-US" sz="2200" dirty="0">
              <a:solidFill>
                <a:schemeClr val="tx1"/>
              </a:solidFill>
            </a:endParaRPr>
          </a:p>
          <a:p>
            <a:pPr lvl="1">
              <a:lnSpc>
                <a:spcPct val="110000"/>
              </a:lnSpc>
            </a:pPr>
            <a:r>
              <a:rPr lang="en-US" sz="2200" dirty="0">
                <a:solidFill>
                  <a:schemeClr val="tx1"/>
                </a:solidFill>
                <a:hlinkClick r:id="rId11"/>
              </a:rPr>
              <a:t>Ready Business</a:t>
            </a:r>
            <a:endParaRPr lang="en-US" sz="2200" dirty="0"/>
          </a:p>
          <a:p>
            <a:endParaRPr lang="en-US" sz="2400" dirty="0">
              <a:hlinkClick r:id="rId12"/>
            </a:endParaRPr>
          </a:p>
          <a:p>
            <a:endParaRPr lang="en-US" sz="2400" dirty="0"/>
          </a:p>
          <a:p>
            <a:endParaRPr lang="en-US" sz="2400" dirty="0"/>
          </a:p>
        </p:txBody>
      </p:sp>
    </p:spTree>
    <p:extLst>
      <p:ext uri="{BB962C8B-B14F-4D97-AF65-F5344CB8AC3E}">
        <p14:creationId xmlns:p14="http://schemas.microsoft.com/office/powerpoint/2010/main" val="2892282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F6CC6-8ADB-742C-6942-0D69A0CE5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1AD5C-860B-A27E-09C5-2FDACDD9C190}"/>
              </a:ext>
            </a:extLst>
          </p:cNvPr>
          <p:cNvSpPr>
            <a:spLocks noGrp="1"/>
          </p:cNvSpPr>
          <p:nvPr>
            <p:ph type="title"/>
          </p:nvPr>
        </p:nvSpPr>
        <p:spPr>
          <a:solidFill>
            <a:schemeClr val="accent2"/>
          </a:solidFill>
          <a:ln>
            <a:solidFill>
              <a:schemeClr val="accent2"/>
            </a:solidFill>
          </a:ln>
        </p:spPr>
        <p:txBody>
          <a:bodyPr>
            <a:normAutofit/>
          </a:bodyPr>
          <a:lstStyle/>
          <a:p>
            <a:pPr algn="ctr"/>
            <a:r>
              <a:rPr lang="en-US" sz="4000" b="1" dirty="0">
                <a:solidFill>
                  <a:schemeClr val="bg1"/>
                </a:solidFill>
                <a:latin typeface="+mn-lt"/>
                <a:ea typeface="Calibri"/>
                <a:cs typeface="Arial"/>
              </a:rPr>
              <a:t>OAA Program and Fiscal Questions</a:t>
            </a:r>
            <a:endParaRPr lang="en-US" sz="4000" b="1" dirty="0">
              <a:solidFill>
                <a:schemeClr val="bg1"/>
              </a:solidFill>
              <a:ea typeface="Calibri"/>
              <a:cs typeface="Arial"/>
            </a:endParaRPr>
          </a:p>
        </p:txBody>
      </p:sp>
      <p:sp>
        <p:nvSpPr>
          <p:cNvPr id="3" name="Text Placeholder 2">
            <a:extLst>
              <a:ext uri="{FF2B5EF4-FFF2-40B4-BE49-F238E27FC236}">
                <a16:creationId xmlns:a16="http://schemas.microsoft.com/office/drawing/2014/main" id="{D9838C8E-CE68-B704-F14D-C6DDAF9E4749}"/>
              </a:ext>
            </a:extLst>
          </p:cNvPr>
          <p:cNvSpPr>
            <a:spLocks noGrp="1"/>
          </p:cNvSpPr>
          <p:nvPr>
            <p:ph type="body" sz="quarter" idx="10"/>
          </p:nvPr>
        </p:nvSpPr>
        <p:spPr>
          <a:xfrm>
            <a:off x="2031206" y="2221053"/>
            <a:ext cx="8129588" cy="2808147"/>
          </a:xfrm>
        </p:spPr>
        <p:txBody>
          <a:bodyPr>
            <a:normAutofit/>
          </a:bodyPr>
          <a:lstStyle/>
          <a:p>
            <a:pPr marL="0" lvl="0" indent="0">
              <a:lnSpc>
                <a:spcPct val="120000"/>
              </a:lnSpc>
              <a:buClr>
                <a:srgbClr val="000000"/>
              </a:buClr>
              <a:buNone/>
              <a:defRPr/>
            </a:pPr>
            <a:r>
              <a:rPr lang="en-US" sz="3600" dirty="0">
                <a:solidFill>
                  <a:srgbClr val="000000"/>
                </a:solidFill>
              </a:rPr>
              <a:t>Program: </a:t>
            </a:r>
            <a:r>
              <a:rPr lang="en-US" sz="3600" dirty="0">
                <a:solidFill>
                  <a:srgbClr val="000000"/>
                </a:solidFill>
                <a:hlinkClick r:id="rId3"/>
              </a:rPr>
              <a:t>AOA.OAA@ACL.HHS.GOV</a:t>
            </a:r>
            <a:r>
              <a:rPr lang="en-US" sz="3600" dirty="0">
                <a:solidFill>
                  <a:srgbClr val="000000"/>
                </a:solidFill>
              </a:rPr>
              <a:t> </a:t>
            </a:r>
          </a:p>
          <a:p>
            <a:pPr marL="0" lvl="0" indent="0">
              <a:lnSpc>
                <a:spcPct val="120000"/>
              </a:lnSpc>
              <a:buClr>
                <a:srgbClr val="000000"/>
              </a:buClr>
              <a:buNone/>
              <a:defRPr/>
            </a:pPr>
            <a:endParaRPr lang="en-US" sz="3600" dirty="0">
              <a:solidFill>
                <a:srgbClr val="000000"/>
              </a:solidFill>
            </a:endParaRPr>
          </a:p>
          <a:p>
            <a:pPr marL="0" indent="0">
              <a:lnSpc>
                <a:spcPct val="110000"/>
              </a:lnSpc>
              <a:buNone/>
            </a:pPr>
            <a:r>
              <a:rPr lang="en-US" sz="3600" dirty="0">
                <a:solidFill>
                  <a:srgbClr val="000000"/>
                </a:solidFill>
              </a:rPr>
              <a:t>Fiscal: </a:t>
            </a:r>
            <a:r>
              <a:rPr lang="en-US" sz="3600" dirty="0">
                <a:solidFill>
                  <a:srgbClr val="000000"/>
                </a:solidFill>
                <a:hlinkClick r:id="rId4"/>
              </a:rPr>
              <a:t>AOA.Grants@ACL.HHS.GOV</a:t>
            </a:r>
            <a:r>
              <a:rPr lang="en-US" sz="3600" dirty="0">
                <a:solidFill>
                  <a:srgbClr val="000000"/>
                </a:solidFill>
              </a:rPr>
              <a:t> </a:t>
            </a:r>
          </a:p>
          <a:p>
            <a:pPr>
              <a:lnSpc>
                <a:spcPct val="110000"/>
              </a:lnSpc>
            </a:pPr>
            <a:endParaRPr lang="en-US" sz="2400" dirty="0">
              <a:hlinkClick r:id="rId5"/>
            </a:endParaRPr>
          </a:p>
          <a:p>
            <a:pPr>
              <a:lnSpc>
                <a:spcPct val="110000"/>
              </a:lnSpc>
            </a:pPr>
            <a:endParaRPr lang="en-US" sz="2400" dirty="0">
              <a:hlinkClick r:id="rId5"/>
            </a:endParaRPr>
          </a:p>
          <a:p>
            <a:endParaRPr lang="en-US" sz="2400" dirty="0"/>
          </a:p>
          <a:p>
            <a:endParaRPr lang="en-US" sz="2400" dirty="0"/>
          </a:p>
        </p:txBody>
      </p:sp>
    </p:spTree>
    <p:extLst>
      <p:ext uri="{BB962C8B-B14F-4D97-AF65-F5344CB8AC3E}">
        <p14:creationId xmlns:p14="http://schemas.microsoft.com/office/powerpoint/2010/main" val="4026241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AAE73-DCD3-BCCF-61DD-CB2B840AE37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E7D341E-AAAE-EE76-D781-78B37B057BA0}"/>
              </a:ext>
            </a:extLst>
          </p:cNvPr>
          <p:cNvSpPr>
            <a:spLocks noGrp="1"/>
          </p:cNvSpPr>
          <p:nvPr>
            <p:ph type="title"/>
          </p:nvPr>
        </p:nvSpPr>
        <p:spPr>
          <a:xfrm>
            <a:off x="838200" y="566272"/>
            <a:ext cx="10515600" cy="791702"/>
          </a:xfrm>
          <a:solidFill>
            <a:schemeClr val="accent2"/>
          </a:solidFill>
          <a:ln>
            <a:solidFill>
              <a:schemeClr val="accent2"/>
            </a:solidFill>
          </a:ln>
        </p:spPr>
        <p:txBody>
          <a:bodyPr>
            <a:normAutofit/>
          </a:bodyPr>
          <a:lstStyle/>
          <a:p>
            <a:pPr algn="ctr"/>
            <a:r>
              <a:rPr lang="en-US" sz="4000" b="1" dirty="0">
                <a:solidFill>
                  <a:schemeClr val="bg1"/>
                </a:solidFill>
              </a:rPr>
              <a:t>Reminders: Key Financial Reporting </a:t>
            </a:r>
            <a:r>
              <a:rPr lang="en-US" b="1" dirty="0">
                <a:solidFill>
                  <a:schemeClr val="bg1"/>
                </a:solidFill>
              </a:rPr>
              <a:t>(1)</a:t>
            </a:r>
          </a:p>
        </p:txBody>
      </p:sp>
      <p:graphicFrame>
        <p:nvGraphicFramePr>
          <p:cNvPr id="2" name="Table 1">
            <a:extLst>
              <a:ext uri="{FF2B5EF4-FFF2-40B4-BE49-F238E27FC236}">
                <a16:creationId xmlns:a16="http://schemas.microsoft.com/office/drawing/2014/main" id="{0DA112AA-A7C7-5CDC-C3FC-8A1F54E538E9}"/>
              </a:ext>
            </a:extLst>
          </p:cNvPr>
          <p:cNvGraphicFramePr>
            <a:graphicFrameLocks noGrp="1"/>
          </p:cNvGraphicFramePr>
          <p:nvPr>
            <p:extLst>
              <p:ext uri="{D42A27DB-BD31-4B8C-83A1-F6EECF244321}">
                <p14:modId xmlns:p14="http://schemas.microsoft.com/office/powerpoint/2010/main" val="3785615403"/>
              </p:ext>
            </p:extLst>
          </p:nvPr>
        </p:nvGraphicFramePr>
        <p:xfrm>
          <a:off x="1193165" y="1525614"/>
          <a:ext cx="9805670" cy="4511040"/>
        </p:xfrm>
        <a:graphic>
          <a:graphicData uri="http://schemas.openxmlformats.org/drawingml/2006/table">
            <a:tbl>
              <a:tblPr firstRow="1" bandRow="1">
                <a:tableStyleId>{200ED9BF-9D1D-4861-8CE4-F2797EB4B9B3}</a:tableStyleId>
              </a:tblPr>
              <a:tblGrid>
                <a:gridCol w="2817618">
                  <a:extLst>
                    <a:ext uri="{9D8B030D-6E8A-4147-A177-3AD203B41FA5}">
                      <a16:colId xmlns:a16="http://schemas.microsoft.com/office/drawing/2014/main" val="280675897"/>
                    </a:ext>
                  </a:extLst>
                </a:gridCol>
                <a:gridCol w="2394138">
                  <a:extLst>
                    <a:ext uri="{9D8B030D-6E8A-4147-A177-3AD203B41FA5}">
                      <a16:colId xmlns:a16="http://schemas.microsoft.com/office/drawing/2014/main" val="2484331621"/>
                    </a:ext>
                  </a:extLst>
                </a:gridCol>
                <a:gridCol w="2142496">
                  <a:extLst>
                    <a:ext uri="{9D8B030D-6E8A-4147-A177-3AD203B41FA5}">
                      <a16:colId xmlns:a16="http://schemas.microsoft.com/office/drawing/2014/main" val="2823455822"/>
                    </a:ext>
                  </a:extLst>
                </a:gridCol>
                <a:gridCol w="2451418">
                  <a:extLst>
                    <a:ext uri="{9D8B030D-6E8A-4147-A177-3AD203B41FA5}">
                      <a16:colId xmlns:a16="http://schemas.microsoft.com/office/drawing/2014/main" val="2532090429"/>
                    </a:ext>
                  </a:extLst>
                </a:gridCol>
              </a:tblGrid>
              <a:tr h="611011">
                <a:tc>
                  <a:txBody>
                    <a:bodyPr/>
                    <a:lstStyle/>
                    <a:p>
                      <a:r>
                        <a:rPr lang="en-US" sz="2800"/>
                        <a:t>Title/Document </a:t>
                      </a:r>
                    </a:p>
                  </a:txBody>
                  <a:tcPr/>
                </a:tc>
                <a:tc>
                  <a:txBody>
                    <a:bodyPr/>
                    <a:lstStyle/>
                    <a:p>
                      <a:r>
                        <a:rPr lang="en-US" sz="2800"/>
                        <a:t>Due Date </a:t>
                      </a:r>
                    </a:p>
                  </a:txBody>
                  <a:tcPr/>
                </a:tc>
                <a:tc>
                  <a:txBody>
                    <a:bodyPr/>
                    <a:lstStyle/>
                    <a:p>
                      <a:r>
                        <a:rPr lang="en-US" sz="2800"/>
                        <a:t>Frequency </a:t>
                      </a:r>
                    </a:p>
                  </a:txBody>
                  <a:tcPr/>
                </a:tc>
                <a:tc>
                  <a:txBody>
                    <a:bodyPr/>
                    <a:lstStyle/>
                    <a:p>
                      <a:r>
                        <a:rPr lang="en-US" sz="2800"/>
                        <a:t>Reporting Method </a:t>
                      </a:r>
                    </a:p>
                  </a:txBody>
                  <a:tcPr/>
                </a:tc>
                <a:extLst>
                  <a:ext uri="{0D108BD9-81ED-4DB2-BD59-A6C34878D82A}">
                    <a16:rowId xmlns:a16="http://schemas.microsoft.com/office/drawing/2014/main" val="769341830"/>
                  </a:ext>
                </a:extLst>
              </a:tr>
              <a:tr h="640802">
                <a:tc>
                  <a:txBody>
                    <a:bodyPr/>
                    <a:lstStyle/>
                    <a:p>
                      <a:r>
                        <a:rPr lang="en-US" sz="1800" b="1" dirty="0"/>
                        <a:t>Certification of Maintenance of Effort for Title III </a:t>
                      </a:r>
                      <a:r>
                        <a:rPr lang="en-US" sz="1800" b="1" dirty="0">
                          <a:hlinkClick r:id="rId3"/>
                        </a:rPr>
                        <a:t>Form</a:t>
                      </a:r>
                      <a:r>
                        <a:rPr lang="en-US" sz="1800" b="1" dirty="0"/>
                        <a:t> &amp; </a:t>
                      </a:r>
                      <a:r>
                        <a:rPr lang="en-US" sz="1800" b="1" dirty="0">
                          <a:hlinkClick r:id="rId4"/>
                        </a:rPr>
                        <a:t>Instructions</a:t>
                      </a:r>
                      <a:r>
                        <a:rPr lang="en-US" sz="1800" b="1" dirty="0"/>
                        <a:t> </a:t>
                      </a:r>
                    </a:p>
                  </a:txBody>
                  <a:tcPr/>
                </a:tc>
                <a:tc>
                  <a:txBody>
                    <a:bodyPr/>
                    <a:lstStyle/>
                    <a:p>
                      <a:r>
                        <a:rPr lang="en-US" sz="1800" dirty="0"/>
                        <a:t>August 1, or next business day</a:t>
                      </a:r>
                    </a:p>
                  </a:txBody>
                  <a:tcPr/>
                </a:tc>
                <a:tc>
                  <a:txBody>
                    <a:bodyPr/>
                    <a:lstStyle/>
                    <a:p>
                      <a:r>
                        <a:rPr lang="en-US" sz="1800"/>
                        <a:t>Annual </a:t>
                      </a:r>
                    </a:p>
                  </a:txBody>
                  <a:tcPr/>
                </a:tc>
                <a:tc>
                  <a:txBody>
                    <a:bodyPr/>
                    <a:lstStyle/>
                    <a:p>
                      <a:r>
                        <a:rPr lang="en-US" sz="1800"/>
                        <a:t>Submit form to </a:t>
                      </a:r>
                      <a:r>
                        <a:rPr lang="en-US" sz="1800">
                          <a:hlinkClick r:id="rId5"/>
                        </a:rPr>
                        <a:t>AoA.grants@acl.hhs.gov</a:t>
                      </a:r>
                      <a:r>
                        <a:rPr lang="en-US" sz="1800"/>
                        <a:t> with a CC to </a:t>
                      </a:r>
                      <a:r>
                        <a:rPr lang="en-US" sz="1800">
                          <a:hlinkClick r:id="rId6"/>
                        </a:rPr>
                        <a:t>AoA.OAA@acl.hhs.gov</a:t>
                      </a:r>
                      <a:r>
                        <a:rPr lang="en-US" sz="1800"/>
                        <a:t> </a:t>
                      </a:r>
                    </a:p>
                  </a:txBody>
                  <a:tcPr/>
                </a:tc>
                <a:extLst>
                  <a:ext uri="{0D108BD9-81ED-4DB2-BD59-A6C34878D82A}">
                    <a16:rowId xmlns:a16="http://schemas.microsoft.com/office/drawing/2014/main" val="1465092030"/>
                  </a:ext>
                </a:extLst>
              </a:tr>
              <a:tr h="827703">
                <a:tc>
                  <a:txBody>
                    <a:bodyPr/>
                    <a:lstStyle/>
                    <a:p>
                      <a:r>
                        <a:rPr lang="en-US" sz="1800" b="1" dirty="0"/>
                        <a:t>Certification of Minimum Expenditures for Long-Term Care Ombudsman Program </a:t>
                      </a:r>
                      <a:r>
                        <a:rPr lang="en-US" sz="1800" b="1" dirty="0">
                          <a:hlinkClick r:id="rId7"/>
                        </a:rPr>
                        <a:t>Form</a:t>
                      </a:r>
                      <a:r>
                        <a:rPr lang="en-US" sz="1800" b="1" dirty="0"/>
                        <a:t> &amp; </a:t>
                      </a:r>
                      <a:r>
                        <a:rPr lang="en-US" sz="1800" b="1" dirty="0">
                          <a:hlinkClick r:id="rId4"/>
                        </a:rPr>
                        <a:t>Instructions</a:t>
                      </a:r>
                      <a:r>
                        <a:rPr lang="en-US" sz="1800" b="1" dirty="0"/>
                        <a:t> </a:t>
                      </a:r>
                    </a:p>
                  </a:txBody>
                  <a:tcPr/>
                </a:tc>
                <a:tc>
                  <a:txBody>
                    <a:bodyPr/>
                    <a:lstStyle/>
                    <a:p>
                      <a:r>
                        <a:rPr lang="en-US" sz="1800" dirty="0"/>
                        <a:t>August 1, or next business day </a:t>
                      </a:r>
                    </a:p>
                  </a:txBody>
                  <a:tcPr/>
                </a:tc>
                <a:tc>
                  <a:txBody>
                    <a:bodyPr/>
                    <a:lstStyle/>
                    <a:p>
                      <a:r>
                        <a:rPr lang="en-US" sz="1800"/>
                        <a:t>Annual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Submit form to </a:t>
                      </a:r>
                      <a:r>
                        <a:rPr lang="en-US" sz="1800" dirty="0">
                          <a:hlinkClick r:id="rId5"/>
                        </a:rPr>
                        <a:t>AoA.grants@acl.hhs.gov</a:t>
                      </a:r>
                      <a:r>
                        <a:rPr lang="en-US" sz="1800" dirty="0"/>
                        <a:t> with a CC to </a:t>
                      </a:r>
                      <a:r>
                        <a:rPr lang="en-US" sz="1800" dirty="0">
                          <a:hlinkClick r:id="rId6"/>
                        </a:rPr>
                        <a:t>AoA.OAA@acl.hhs.gov</a:t>
                      </a:r>
                      <a:r>
                        <a:rPr lang="en-US" sz="1800" dirty="0"/>
                        <a:t> </a:t>
                      </a:r>
                    </a:p>
                  </a:txBody>
                  <a:tcPr/>
                </a:tc>
                <a:extLst>
                  <a:ext uri="{0D108BD9-81ED-4DB2-BD59-A6C34878D82A}">
                    <a16:rowId xmlns:a16="http://schemas.microsoft.com/office/drawing/2014/main" val="1952102828"/>
                  </a:ext>
                </a:extLst>
              </a:tr>
              <a:tr h="640802">
                <a:tc>
                  <a:txBody>
                    <a:bodyPr/>
                    <a:lstStyle/>
                    <a:p>
                      <a:r>
                        <a:rPr lang="en-US" sz="1800" b="1" dirty="0"/>
                        <a:t>Transfers </a:t>
                      </a:r>
                      <a:r>
                        <a:rPr lang="en-US" sz="1800" b="1" dirty="0">
                          <a:hlinkClick r:id="rId8"/>
                        </a:rPr>
                        <a:t>Form</a:t>
                      </a:r>
                      <a:r>
                        <a:rPr lang="en-US" sz="1800" b="1" dirty="0"/>
                        <a:t> &amp; </a:t>
                      </a:r>
                      <a:r>
                        <a:rPr lang="en-US" sz="1800" b="1" dirty="0">
                          <a:hlinkClick r:id="rId9"/>
                        </a:rPr>
                        <a:t>Instructions</a:t>
                      </a:r>
                      <a:r>
                        <a:rPr lang="en-US" sz="1800" b="1" dirty="0"/>
                        <a:t> </a:t>
                      </a:r>
                    </a:p>
                  </a:txBody>
                  <a:tcPr/>
                </a:tc>
                <a:tc>
                  <a:txBody>
                    <a:bodyPr/>
                    <a:lstStyle/>
                    <a:p>
                      <a:r>
                        <a:rPr lang="en-US" sz="1800"/>
                        <a:t>August 1 or before, in the </a:t>
                      </a:r>
                      <a:r>
                        <a:rPr lang="en-US" sz="1800" b="1"/>
                        <a:t>final</a:t>
                      </a:r>
                      <a:r>
                        <a:rPr lang="en-US" sz="1800"/>
                        <a:t> year of the original two-year project period</a:t>
                      </a:r>
                    </a:p>
                  </a:txBody>
                  <a:tcPr/>
                </a:tc>
                <a:tc>
                  <a:txBody>
                    <a:bodyPr/>
                    <a:lstStyle/>
                    <a:p>
                      <a:r>
                        <a:rPr lang="en-US" sz="1800" dirty="0"/>
                        <a:t>As needed; Annual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Submit form to </a:t>
                      </a:r>
                      <a:r>
                        <a:rPr lang="en-US" sz="1800" dirty="0">
                          <a:hlinkClick r:id="rId5"/>
                        </a:rPr>
                        <a:t>AoA.grants@acl.hhs.gov</a:t>
                      </a:r>
                      <a:r>
                        <a:rPr lang="en-US" sz="1800" dirty="0"/>
                        <a:t> with a CC to </a:t>
                      </a:r>
                      <a:r>
                        <a:rPr lang="en-US" sz="1800" dirty="0">
                          <a:hlinkClick r:id="rId6"/>
                        </a:rPr>
                        <a:t>AoA.OAA@acl.hhs.gov</a:t>
                      </a:r>
                      <a:r>
                        <a:rPr lang="en-US" sz="1800" dirty="0"/>
                        <a:t> </a:t>
                      </a:r>
                    </a:p>
                  </a:txBody>
                  <a:tcPr/>
                </a:tc>
                <a:extLst>
                  <a:ext uri="{0D108BD9-81ED-4DB2-BD59-A6C34878D82A}">
                    <a16:rowId xmlns:a16="http://schemas.microsoft.com/office/drawing/2014/main" val="169652486"/>
                  </a:ext>
                </a:extLst>
              </a:tr>
            </a:tbl>
          </a:graphicData>
        </a:graphic>
      </p:graphicFrame>
    </p:spTree>
    <p:extLst>
      <p:ext uri="{BB962C8B-B14F-4D97-AF65-F5344CB8AC3E}">
        <p14:creationId xmlns:p14="http://schemas.microsoft.com/office/powerpoint/2010/main" val="84945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a:xfrm>
            <a:off x="838200" y="3429000"/>
            <a:ext cx="10515600" cy="1325563"/>
          </a:xfrm>
        </p:spPr>
        <p:txBody>
          <a:bodyPr/>
          <a:lstStyle/>
          <a:p>
            <a:r>
              <a:rPr lang="en-US" b="1" dirty="0"/>
              <a:t>Administration for Strategic Preparedness &amp; Response </a:t>
            </a:r>
          </a:p>
        </p:txBody>
      </p:sp>
    </p:spTree>
    <p:extLst>
      <p:ext uri="{BB962C8B-B14F-4D97-AF65-F5344CB8AC3E}">
        <p14:creationId xmlns:p14="http://schemas.microsoft.com/office/powerpoint/2010/main" val="29365783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37F95-E588-3FAC-66DA-5CB886D479B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0E0B773-1EE4-5C86-7504-7D8C9E46CE45}"/>
              </a:ext>
            </a:extLst>
          </p:cNvPr>
          <p:cNvSpPr>
            <a:spLocks noGrp="1"/>
          </p:cNvSpPr>
          <p:nvPr>
            <p:ph type="title"/>
          </p:nvPr>
        </p:nvSpPr>
        <p:spPr>
          <a:xfrm>
            <a:off x="838200" y="566272"/>
            <a:ext cx="10515600" cy="791702"/>
          </a:xfrm>
          <a:solidFill>
            <a:schemeClr val="accent2"/>
          </a:solidFill>
          <a:ln>
            <a:solidFill>
              <a:schemeClr val="accent2"/>
            </a:solidFill>
          </a:ln>
        </p:spPr>
        <p:txBody>
          <a:bodyPr>
            <a:normAutofit/>
          </a:bodyPr>
          <a:lstStyle/>
          <a:p>
            <a:pPr algn="ctr"/>
            <a:r>
              <a:rPr lang="en-US" sz="4000" b="1" dirty="0">
                <a:solidFill>
                  <a:schemeClr val="bg1"/>
                </a:solidFill>
              </a:rPr>
              <a:t>Reminders: Key Financial Reporting </a:t>
            </a:r>
            <a:r>
              <a:rPr lang="en-US" b="1" dirty="0">
                <a:solidFill>
                  <a:schemeClr val="bg1"/>
                </a:solidFill>
              </a:rPr>
              <a:t>(2)</a:t>
            </a:r>
          </a:p>
        </p:txBody>
      </p:sp>
      <p:graphicFrame>
        <p:nvGraphicFramePr>
          <p:cNvPr id="2" name="Table 1">
            <a:extLst>
              <a:ext uri="{FF2B5EF4-FFF2-40B4-BE49-F238E27FC236}">
                <a16:creationId xmlns:a16="http://schemas.microsoft.com/office/drawing/2014/main" id="{0677F304-0205-6B32-5255-E8B94E804F50}"/>
              </a:ext>
            </a:extLst>
          </p:cNvPr>
          <p:cNvGraphicFramePr>
            <a:graphicFrameLocks noGrp="1"/>
          </p:cNvGraphicFramePr>
          <p:nvPr>
            <p:extLst>
              <p:ext uri="{D42A27DB-BD31-4B8C-83A1-F6EECF244321}">
                <p14:modId xmlns:p14="http://schemas.microsoft.com/office/powerpoint/2010/main" val="1091134602"/>
              </p:ext>
            </p:extLst>
          </p:nvPr>
        </p:nvGraphicFramePr>
        <p:xfrm>
          <a:off x="1177924" y="1540854"/>
          <a:ext cx="9836151" cy="4419600"/>
        </p:xfrm>
        <a:graphic>
          <a:graphicData uri="http://schemas.openxmlformats.org/drawingml/2006/table">
            <a:tbl>
              <a:tblPr firstRow="1" bandRow="1">
                <a:tableStyleId>{200ED9BF-9D1D-4861-8CE4-F2797EB4B9B3}</a:tableStyleId>
              </a:tblPr>
              <a:tblGrid>
                <a:gridCol w="2717918">
                  <a:extLst>
                    <a:ext uri="{9D8B030D-6E8A-4147-A177-3AD203B41FA5}">
                      <a16:colId xmlns:a16="http://schemas.microsoft.com/office/drawing/2014/main" val="280675897"/>
                    </a:ext>
                  </a:extLst>
                </a:gridCol>
                <a:gridCol w="2448063">
                  <a:extLst>
                    <a:ext uri="{9D8B030D-6E8A-4147-A177-3AD203B41FA5}">
                      <a16:colId xmlns:a16="http://schemas.microsoft.com/office/drawing/2014/main" val="2484331621"/>
                    </a:ext>
                  </a:extLst>
                </a:gridCol>
                <a:gridCol w="2211132">
                  <a:extLst>
                    <a:ext uri="{9D8B030D-6E8A-4147-A177-3AD203B41FA5}">
                      <a16:colId xmlns:a16="http://schemas.microsoft.com/office/drawing/2014/main" val="2823455822"/>
                    </a:ext>
                  </a:extLst>
                </a:gridCol>
                <a:gridCol w="2459038">
                  <a:extLst>
                    <a:ext uri="{9D8B030D-6E8A-4147-A177-3AD203B41FA5}">
                      <a16:colId xmlns:a16="http://schemas.microsoft.com/office/drawing/2014/main" val="2532090429"/>
                    </a:ext>
                  </a:extLst>
                </a:gridCol>
              </a:tblGrid>
              <a:tr h="611011">
                <a:tc>
                  <a:txBody>
                    <a:bodyPr/>
                    <a:lstStyle/>
                    <a:p>
                      <a:r>
                        <a:rPr lang="en-US" sz="2800"/>
                        <a:t>Title/Document </a:t>
                      </a:r>
                    </a:p>
                  </a:txBody>
                  <a:tcPr/>
                </a:tc>
                <a:tc>
                  <a:txBody>
                    <a:bodyPr/>
                    <a:lstStyle/>
                    <a:p>
                      <a:r>
                        <a:rPr lang="en-US" sz="2800" dirty="0"/>
                        <a:t>Due Date </a:t>
                      </a:r>
                    </a:p>
                  </a:txBody>
                  <a:tcPr/>
                </a:tc>
                <a:tc>
                  <a:txBody>
                    <a:bodyPr/>
                    <a:lstStyle/>
                    <a:p>
                      <a:r>
                        <a:rPr lang="en-US" sz="2800"/>
                        <a:t>Frequency </a:t>
                      </a:r>
                    </a:p>
                  </a:txBody>
                  <a:tcPr/>
                </a:tc>
                <a:tc>
                  <a:txBody>
                    <a:bodyPr/>
                    <a:lstStyle/>
                    <a:p>
                      <a:r>
                        <a:rPr lang="en-US" sz="2800"/>
                        <a:t>Reporting Method </a:t>
                      </a:r>
                    </a:p>
                  </a:txBody>
                  <a:tcPr/>
                </a:tc>
                <a:extLst>
                  <a:ext uri="{0D108BD9-81ED-4DB2-BD59-A6C34878D82A}">
                    <a16:rowId xmlns:a16="http://schemas.microsoft.com/office/drawing/2014/main" val="769341830"/>
                  </a:ext>
                </a:extLst>
              </a:tr>
              <a:tr h="602217">
                <a:tc>
                  <a:txBody>
                    <a:bodyPr/>
                    <a:lstStyle/>
                    <a:p>
                      <a:r>
                        <a:rPr lang="en-US" sz="1800" b="1">
                          <a:hlinkClick r:id="rId3"/>
                        </a:rPr>
                        <a:t>Reallotment</a:t>
                      </a:r>
                      <a:r>
                        <a:rPr lang="en-US" sz="1800" b="1"/>
                        <a:t> Form &amp; </a:t>
                      </a:r>
                      <a:r>
                        <a:rPr lang="en-US" sz="1800" b="1">
                          <a:hlinkClick r:id="rId4"/>
                        </a:rPr>
                        <a:t>Instructions </a:t>
                      </a:r>
                      <a:endParaRPr lang="en-US" sz="1800" b="1"/>
                    </a:p>
                  </a:txBody>
                  <a:tcPr/>
                </a:tc>
                <a:tc>
                  <a:txBody>
                    <a:bodyPr/>
                    <a:lstStyle/>
                    <a:p>
                      <a:r>
                        <a:rPr lang="en-US" sz="1800"/>
                        <a:t>Second Friday in September </a:t>
                      </a:r>
                    </a:p>
                  </a:txBody>
                  <a:tcPr/>
                </a:tc>
                <a:tc>
                  <a:txBody>
                    <a:bodyPr/>
                    <a:lstStyle/>
                    <a:p>
                      <a:r>
                        <a:rPr lang="en-US" sz="1800" dirty="0"/>
                        <a:t>Annual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Submit form to </a:t>
                      </a:r>
                      <a:r>
                        <a:rPr lang="en-US" sz="1800" dirty="0">
                          <a:hlinkClick r:id="rId5"/>
                        </a:rPr>
                        <a:t>AoA.grants@acl.hhs.gov</a:t>
                      </a:r>
                      <a:r>
                        <a:rPr lang="en-US" sz="1800" dirty="0"/>
                        <a:t> with a CC to </a:t>
                      </a:r>
                      <a:r>
                        <a:rPr lang="en-US" sz="1800" dirty="0">
                          <a:hlinkClick r:id="rId6"/>
                        </a:rPr>
                        <a:t>AoA.OAA@acl.hhs.gov</a:t>
                      </a:r>
                      <a:r>
                        <a:rPr lang="en-US" sz="1800" dirty="0"/>
                        <a:t> </a:t>
                      </a:r>
                    </a:p>
                  </a:txBody>
                  <a:tcPr/>
                </a:tc>
                <a:extLst>
                  <a:ext uri="{0D108BD9-81ED-4DB2-BD59-A6C34878D82A}">
                    <a16:rowId xmlns:a16="http://schemas.microsoft.com/office/drawing/2014/main" val="1679329135"/>
                  </a:ext>
                </a:extLst>
              </a:tr>
              <a:tr h="1201504">
                <a:tc>
                  <a:txBody>
                    <a:bodyPr/>
                    <a:lstStyle/>
                    <a:p>
                      <a:r>
                        <a:rPr lang="en-US" sz="1800" b="1"/>
                        <a:t>Title III Supplemental Form to Standard </a:t>
                      </a:r>
                      <a:r>
                        <a:rPr lang="en-US" sz="1800" b="1">
                          <a:hlinkClick r:id="rId7"/>
                        </a:rPr>
                        <a:t>Form</a:t>
                      </a:r>
                      <a:r>
                        <a:rPr lang="en-US" sz="1800" b="1"/>
                        <a:t> (SF)-425 &amp; </a:t>
                      </a:r>
                      <a:r>
                        <a:rPr lang="en-US" sz="1800" b="1">
                          <a:hlinkClick r:id="rId8"/>
                        </a:rPr>
                        <a:t>Instructions </a:t>
                      </a:r>
                      <a:endParaRPr lang="en-US" sz="1800" b="1"/>
                    </a:p>
                  </a:txBody>
                  <a:tcPr/>
                </a:tc>
                <a:tc>
                  <a:txBody>
                    <a:bodyPr/>
                    <a:lstStyle/>
                    <a:p>
                      <a:r>
                        <a:rPr lang="en-US" sz="1800" dirty="0"/>
                        <a:t>For Annual Reports, no later than 90 days after the reporting period end date. For Final Reports: no later than 120 days after the project period end date, January 28 </a:t>
                      </a:r>
                    </a:p>
                  </a:txBody>
                  <a:tcPr/>
                </a:tc>
                <a:tc>
                  <a:txBody>
                    <a:bodyPr/>
                    <a:lstStyle/>
                    <a:p>
                      <a:r>
                        <a:rPr lang="en-US" sz="1800" dirty="0"/>
                        <a:t>Annual </a:t>
                      </a:r>
                    </a:p>
                  </a:txBody>
                  <a:tcPr/>
                </a:tc>
                <a:tc>
                  <a:txBody>
                    <a:bodyPr/>
                    <a:lstStyle/>
                    <a:p>
                      <a:r>
                        <a:rPr lang="en-US" sz="1800" dirty="0"/>
                        <a:t>Submit form attachment to the Federal Financial Report submissions in the Payment Management System (PMS)</a:t>
                      </a:r>
                    </a:p>
                  </a:txBody>
                  <a:tcPr/>
                </a:tc>
                <a:extLst>
                  <a:ext uri="{0D108BD9-81ED-4DB2-BD59-A6C34878D82A}">
                    <a16:rowId xmlns:a16="http://schemas.microsoft.com/office/drawing/2014/main" val="3236253167"/>
                  </a:ext>
                </a:extLst>
              </a:tr>
            </a:tbl>
          </a:graphicData>
        </a:graphic>
      </p:graphicFrame>
    </p:spTree>
    <p:extLst>
      <p:ext uri="{BB962C8B-B14F-4D97-AF65-F5344CB8AC3E}">
        <p14:creationId xmlns:p14="http://schemas.microsoft.com/office/powerpoint/2010/main" val="2206320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1BF86-A4AF-53D5-AEAF-81F8E9A1CCA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74E2EAD-24CB-9895-8876-22DA9AB34F85}"/>
              </a:ext>
            </a:extLst>
          </p:cNvPr>
          <p:cNvSpPr>
            <a:spLocks noGrp="1"/>
          </p:cNvSpPr>
          <p:nvPr>
            <p:ph type="title"/>
          </p:nvPr>
        </p:nvSpPr>
        <p:spPr>
          <a:xfrm>
            <a:off x="838200" y="708512"/>
            <a:ext cx="10515600" cy="791702"/>
          </a:xfrm>
          <a:solidFill>
            <a:schemeClr val="accent2"/>
          </a:solidFill>
          <a:ln>
            <a:solidFill>
              <a:schemeClr val="accent2"/>
            </a:solidFill>
          </a:ln>
        </p:spPr>
        <p:txBody>
          <a:bodyPr>
            <a:normAutofit/>
          </a:bodyPr>
          <a:lstStyle/>
          <a:p>
            <a:pPr algn="ctr"/>
            <a:r>
              <a:rPr lang="en-US" sz="4000" b="1">
                <a:solidFill>
                  <a:schemeClr val="bg1"/>
                </a:solidFill>
              </a:rPr>
              <a:t>Reminders: Key Programmatic Reporting</a:t>
            </a:r>
          </a:p>
        </p:txBody>
      </p:sp>
      <p:graphicFrame>
        <p:nvGraphicFramePr>
          <p:cNvPr id="2" name="Table 1">
            <a:extLst>
              <a:ext uri="{FF2B5EF4-FFF2-40B4-BE49-F238E27FC236}">
                <a16:creationId xmlns:a16="http://schemas.microsoft.com/office/drawing/2014/main" id="{5BEFBF06-68D7-06CE-4AC9-73BF5E60ACDB}"/>
              </a:ext>
            </a:extLst>
          </p:cNvPr>
          <p:cNvGraphicFramePr>
            <a:graphicFrameLocks noGrp="1"/>
          </p:cNvGraphicFramePr>
          <p:nvPr>
            <p:extLst>
              <p:ext uri="{D42A27DB-BD31-4B8C-83A1-F6EECF244321}">
                <p14:modId xmlns:p14="http://schemas.microsoft.com/office/powerpoint/2010/main" val="2975977200"/>
              </p:ext>
            </p:extLst>
          </p:nvPr>
        </p:nvGraphicFramePr>
        <p:xfrm>
          <a:off x="1258570" y="1709905"/>
          <a:ext cx="9674860" cy="4193138"/>
        </p:xfrm>
        <a:graphic>
          <a:graphicData uri="http://schemas.openxmlformats.org/drawingml/2006/table">
            <a:tbl>
              <a:tblPr firstRow="1" bandRow="1">
                <a:tableStyleId>{200ED9BF-9D1D-4861-8CE4-F2797EB4B9B3}</a:tableStyleId>
              </a:tblPr>
              <a:tblGrid>
                <a:gridCol w="2658110">
                  <a:extLst>
                    <a:ext uri="{9D8B030D-6E8A-4147-A177-3AD203B41FA5}">
                      <a16:colId xmlns:a16="http://schemas.microsoft.com/office/drawing/2014/main" val="280675897"/>
                    </a:ext>
                  </a:extLst>
                </a:gridCol>
                <a:gridCol w="1691640">
                  <a:extLst>
                    <a:ext uri="{9D8B030D-6E8A-4147-A177-3AD203B41FA5}">
                      <a16:colId xmlns:a16="http://schemas.microsoft.com/office/drawing/2014/main" val="2484331621"/>
                    </a:ext>
                  </a:extLst>
                </a:gridCol>
                <a:gridCol w="1889760">
                  <a:extLst>
                    <a:ext uri="{9D8B030D-6E8A-4147-A177-3AD203B41FA5}">
                      <a16:colId xmlns:a16="http://schemas.microsoft.com/office/drawing/2014/main" val="2823455822"/>
                    </a:ext>
                  </a:extLst>
                </a:gridCol>
                <a:gridCol w="3435350">
                  <a:extLst>
                    <a:ext uri="{9D8B030D-6E8A-4147-A177-3AD203B41FA5}">
                      <a16:colId xmlns:a16="http://schemas.microsoft.com/office/drawing/2014/main" val="2532090429"/>
                    </a:ext>
                  </a:extLst>
                </a:gridCol>
              </a:tblGrid>
              <a:tr h="576662">
                <a:tc>
                  <a:txBody>
                    <a:bodyPr/>
                    <a:lstStyle/>
                    <a:p>
                      <a:r>
                        <a:rPr lang="en-US" sz="2800"/>
                        <a:t>Title/Document </a:t>
                      </a:r>
                    </a:p>
                  </a:txBody>
                  <a:tcPr/>
                </a:tc>
                <a:tc>
                  <a:txBody>
                    <a:bodyPr/>
                    <a:lstStyle/>
                    <a:p>
                      <a:r>
                        <a:rPr lang="en-US" sz="2800"/>
                        <a:t>Due Date </a:t>
                      </a:r>
                    </a:p>
                  </a:txBody>
                  <a:tcPr/>
                </a:tc>
                <a:tc>
                  <a:txBody>
                    <a:bodyPr/>
                    <a:lstStyle/>
                    <a:p>
                      <a:r>
                        <a:rPr lang="en-US" sz="2800"/>
                        <a:t>Frequency </a:t>
                      </a:r>
                    </a:p>
                  </a:txBody>
                  <a:tcPr/>
                </a:tc>
                <a:tc>
                  <a:txBody>
                    <a:bodyPr/>
                    <a:lstStyle/>
                    <a:p>
                      <a:r>
                        <a:rPr lang="en-US" sz="2800" dirty="0"/>
                        <a:t>Reporting Method </a:t>
                      </a:r>
                    </a:p>
                  </a:txBody>
                  <a:tcPr/>
                </a:tc>
                <a:extLst>
                  <a:ext uri="{0D108BD9-81ED-4DB2-BD59-A6C34878D82A}">
                    <a16:rowId xmlns:a16="http://schemas.microsoft.com/office/drawing/2014/main" val="769341830"/>
                  </a:ext>
                </a:extLst>
              </a:tr>
              <a:tr h="690396">
                <a:tc>
                  <a:txBody>
                    <a:bodyPr/>
                    <a:lstStyle/>
                    <a:p>
                      <a:r>
                        <a:rPr lang="en-US" sz="1800" b="1"/>
                        <a:t>Title III, VII (Chapters 3 &amp; 4)</a:t>
                      </a:r>
                    </a:p>
                  </a:txBody>
                  <a:tcPr/>
                </a:tc>
                <a:tc>
                  <a:txBody>
                    <a:bodyPr/>
                    <a:lstStyle/>
                    <a:p>
                      <a:r>
                        <a:rPr lang="en-US" sz="1800" dirty="0"/>
                        <a:t>January 31, or before</a:t>
                      </a:r>
                    </a:p>
                  </a:txBody>
                  <a:tcPr/>
                </a:tc>
                <a:tc>
                  <a:txBody>
                    <a:bodyPr/>
                    <a:lstStyle/>
                    <a:p>
                      <a:r>
                        <a:rPr lang="en-US" sz="1800" dirty="0"/>
                        <a:t>Annual </a:t>
                      </a:r>
                    </a:p>
                  </a:txBody>
                  <a:tcPr/>
                </a:tc>
                <a:tc>
                  <a:txBody>
                    <a:bodyPr/>
                    <a:lstStyle/>
                    <a:p>
                      <a:r>
                        <a:rPr lang="en-US" sz="1800" b="1"/>
                        <a:t>Submit online </a:t>
                      </a:r>
                      <a:r>
                        <a:rPr lang="en-US" sz="1800"/>
                        <a:t>in Older Americans Act Performance System (</a:t>
                      </a:r>
                      <a:r>
                        <a:rPr lang="en-US" sz="1800">
                          <a:hlinkClick r:id="rId3"/>
                        </a:rPr>
                        <a:t>OAAPS</a:t>
                      </a:r>
                      <a:r>
                        <a:rPr lang="en-US" sz="1800"/>
                        <a:t>): </a:t>
                      </a:r>
                    </a:p>
                    <a:p>
                      <a:endParaRPr lang="en-US" sz="1800"/>
                    </a:p>
                    <a:p>
                      <a:pPr marL="285750" indent="-285750">
                        <a:buFont typeface="Arial" panose="020B0604020202020204" pitchFamily="34" charset="0"/>
                        <a:buChar char="•"/>
                      </a:pPr>
                      <a:r>
                        <a:rPr lang="en-US" sz="1800"/>
                        <a:t>State Program Report (SPR) </a:t>
                      </a:r>
                    </a:p>
                    <a:p>
                      <a:pPr marL="285750" indent="-285750">
                        <a:buFont typeface="Arial" panose="020B0604020202020204" pitchFamily="34" charset="0"/>
                        <a:buChar char="•"/>
                      </a:pPr>
                      <a:r>
                        <a:rPr lang="en-US" sz="1800"/>
                        <a:t>Nutrition Services Incentive Program (NSIP)</a:t>
                      </a:r>
                    </a:p>
                    <a:p>
                      <a:endParaRPr lang="en-US" sz="1800"/>
                    </a:p>
                  </a:txBody>
                  <a:tcPr/>
                </a:tc>
                <a:extLst>
                  <a:ext uri="{0D108BD9-81ED-4DB2-BD59-A6C34878D82A}">
                    <a16:rowId xmlns:a16="http://schemas.microsoft.com/office/drawing/2014/main" val="1465092030"/>
                  </a:ext>
                </a:extLst>
              </a:tr>
              <a:tr h="891762">
                <a:tc>
                  <a:txBody>
                    <a:bodyPr/>
                    <a:lstStyle/>
                    <a:p>
                      <a:r>
                        <a:rPr lang="en-US" sz="1800" b="1"/>
                        <a:t>Ombudsman data </a:t>
                      </a:r>
                    </a:p>
                  </a:txBody>
                  <a:tcPr/>
                </a:tc>
                <a:tc>
                  <a:txBody>
                    <a:bodyPr/>
                    <a:lstStyle/>
                    <a:p>
                      <a:r>
                        <a:rPr lang="en-US" sz="1800"/>
                        <a:t>January 31, or before</a:t>
                      </a:r>
                    </a:p>
                  </a:txBody>
                  <a:tcPr/>
                </a:tc>
                <a:tc>
                  <a:txBody>
                    <a:bodyPr/>
                    <a:lstStyle/>
                    <a:p>
                      <a:r>
                        <a:rPr lang="en-US" sz="1800" dirty="0"/>
                        <a:t>Annual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Submit online </a:t>
                      </a:r>
                      <a:r>
                        <a:rPr lang="en-US" sz="1800" dirty="0"/>
                        <a:t>in National Ombudsman Reporting System (</a:t>
                      </a:r>
                      <a:r>
                        <a:rPr lang="en-US" sz="1800" dirty="0">
                          <a:hlinkClick r:id="rId3"/>
                        </a:rPr>
                        <a:t>NORS</a:t>
                      </a:r>
                      <a:r>
                        <a:rPr lang="en-US" sz="1800" dirty="0"/>
                        <a:t>), within OAAPS. </a:t>
                      </a:r>
                    </a:p>
                  </a:txBody>
                  <a:tcPr/>
                </a:tc>
                <a:extLst>
                  <a:ext uri="{0D108BD9-81ED-4DB2-BD59-A6C34878D82A}">
                    <a16:rowId xmlns:a16="http://schemas.microsoft.com/office/drawing/2014/main" val="1952102828"/>
                  </a:ext>
                </a:extLst>
              </a:tr>
              <a:tr h="690396">
                <a:tc>
                  <a:txBody>
                    <a:bodyPr/>
                    <a:lstStyle/>
                    <a:p>
                      <a:r>
                        <a:rPr lang="en-US" sz="1800" b="1"/>
                        <a:t>NSIP data certified</a:t>
                      </a:r>
                    </a:p>
                  </a:txBody>
                  <a:tcPr/>
                </a:tc>
                <a:tc>
                  <a:txBody>
                    <a:bodyPr/>
                    <a:lstStyle/>
                    <a:p>
                      <a:r>
                        <a:rPr lang="en-US" sz="1800"/>
                        <a:t>February 28, or before</a:t>
                      </a:r>
                    </a:p>
                  </a:txBody>
                  <a:tcPr/>
                </a:tc>
                <a:tc>
                  <a:txBody>
                    <a:bodyPr/>
                    <a:lstStyle/>
                    <a:p>
                      <a:r>
                        <a:rPr lang="en-US" sz="1800"/>
                        <a:t>Annual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Certify online </a:t>
                      </a:r>
                      <a:r>
                        <a:rPr lang="en-US" sz="1800" dirty="0"/>
                        <a:t>in OAAPS.</a:t>
                      </a:r>
                    </a:p>
                  </a:txBody>
                  <a:tcPr/>
                </a:tc>
                <a:extLst>
                  <a:ext uri="{0D108BD9-81ED-4DB2-BD59-A6C34878D82A}">
                    <a16:rowId xmlns:a16="http://schemas.microsoft.com/office/drawing/2014/main" val="169652486"/>
                  </a:ext>
                </a:extLst>
              </a:tr>
            </a:tbl>
          </a:graphicData>
        </a:graphic>
      </p:graphicFrame>
    </p:spTree>
    <p:extLst>
      <p:ext uri="{BB962C8B-B14F-4D97-AF65-F5344CB8AC3E}">
        <p14:creationId xmlns:p14="http://schemas.microsoft.com/office/powerpoint/2010/main" val="2449110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11" name="Title 10">
            <a:extLst>
              <a:ext uri="{FF2B5EF4-FFF2-40B4-BE49-F238E27FC236}">
                <a16:creationId xmlns:a16="http://schemas.microsoft.com/office/drawing/2014/main" id="{DFF8AEB3-BCC4-B0EC-DE6C-9B6E25BDD1D3}"/>
              </a:ext>
            </a:extLst>
          </p:cNvPr>
          <p:cNvSpPr>
            <a:spLocks noGrp="1"/>
          </p:cNvSpPr>
          <p:nvPr>
            <p:ph type="title"/>
          </p:nvPr>
        </p:nvSpPr>
        <p:spPr/>
        <p:txBody>
          <a:bodyPr/>
          <a:lstStyle/>
          <a:p>
            <a:r>
              <a:rPr lang="en-US"/>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Level 1">
            <a:extLst>
              <a:ext uri="{FF2B5EF4-FFF2-40B4-BE49-F238E27FC236}">
                <a16:creationId xmlns:a16="http://schemas.microsoft.com/office/drawing/2014/main" id="{B96999AF-3927-4D7C-B613-AB6B4CBB05F4}"/>
              </a:ext>
            </a:extLst>
          </p:cNvPr>
          <p:cNvSpPr>
            <a:spLocks noGrp="1"/>
          </p:cNvSpPr>
          <p:nvPr>
            <p:ph type="ctrTitle"/>
          </p:nvPr>
        </p:nvSpPr>
        <p:spPr>
          <a:xfrm>
            <a:off x="1523999" y="2720159"/>
            <a:ext cx="9144000" cy="1847192"/>
          </a:xfrm>
        </p:spPr>
        <p:txBody>
          <a:bodyPr>
            <a:normAutofit fontScale="90000"/>
          </a:bodyPr>
          <a:lstStyle/>
          <a:p>
            <a:r>
              <a:rPr lang="en-US" dirty="0">
                <a:solidFill>
                  <a:srgbClr val="062E61"/>
                </a:solidFill>
                <a:cs typeface="Arial"/>
              </a:rPr>
              <a:t> Aging Network Disaster and Emergency Webinar: </a:t>
            </a:r>
            <a:br>
              <a:rPr lang="en-US" dirty="0">
                <a:cs typeface="Arial"/>
              </a:rPr>
            </a:br>
            <a:r>
              <a:rPr lang="en-US" dirty="0">
                <a:cs typeface="Arial"/>
              </a:rPr>
              <a:t>The </a:t>
            </a:r>
            <a:r>
              <a:rPr lang="en-US" dirty="0">
                <a:solidFill>
                  <a:srgbClr val="062E61"/>
                </a:solidFill>
                <a:cs typeface="Arial"/>
              </a:rPr>
              <a:t>Medical Reserve Corps</a:t>
            </a:r>
            <a:r>
              <a:rPr lang="en-US" dirty="0">
                <a:cs typeface="Arial"/>
              </a:rPr>
              <a:t> (MRC) and ASPR TRACIE</a:t>
            </a:r>
            <a:br>
              <a:rPr lang="en-US" dirty="0">
                <a:cs typeface="Arial"/>
              </a:rPr>
            </a:br>
            <a:r>
              <a:rPr lang="en-US" sz="2400" b="0" dirty="0">
                <a:cs typeface="Arial"/>
              </a:rPr>
              <a:t>Mojisola “Moji” </a:t>
            </a:r>
            <a:r>
              <a:rPr lang="en-US" sz="2400" b="0" dirty="0" err="1">
                <a:cs typeface="Arial"/>
              </a:rPr>
              <a:t>Obiako</a:t>
            </a:r>
            <a:br>
              <a:rPr lang="en-US" sz="2400" b="0" dirty="0">
                <a:cs typeface="Arial"/>
              </a:rPr>
            </a:br>
            <a:r>
              <a:rPr lang="en-US" sz="2400" b="0" dirty="0">
                <a:cs typeface="Arial"/>
              </a:rPr>
              <a:t>Audrey Mazurek</a:t>
            </a:r>
            <a:endParaRPr lang="en-US" b="0" dirty="0">
              <a:solidFill>
                <a:srgbClr val="062E61"/>
              </a:solidFill>
              <a:cs typeface="Arial"/>
            </a:endParaRPr>
          </a:p>
        </p:txBody>
      </p:sp>
      <p:pic>
        <p:nvPicPr>
          <p:cNvPr id="3" name="Picture 2" descr="A picture containing logo and text for medical reserve corps">
            <a:extLst>
              <a:ext uri="{FF2B5EF4-FFF2-40B4-BE49-F238E27FC236}">
                <a16:creationId xmlns:a16="http://schemas.microsoft.com/office/drawing/2014/main" id="{7E72B643-BB59-C7CD-EDB6-BEC739B1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048" y="4798151"/>
            <a:ext cx="2205903" cy="1443717"/>
          </a:xfrm>
          <a:prstGeom prst="rect">
            <a:avLst/>
          </a:prstGeom>
        </p:spPr>
      </p:pic>
    </p:spTree>
    <p:extLst>
      <p:ext uri="{BB962C8B-B14F-4D97-AF65-F5344CB8AC3E}">
        <p14:creationId xmlns:p14="http://schemas.microsoft.com/office/powerpoint/2010/main" val="68484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About the Medical Reserve Corps (MRC)</a:t>
            </a:r>
          </a:p>
        </p:txBody>
      </p:sp>
      <p:sp>
        <p:nvSpPr>
          <p:cNvPr id="6" name="Content Placeholder 5"/>
          <p:cNvSpPr>
            <a:spLocks noGrp="1"/>
          </p:cNvSpPr>
          <p:nvPr>
            <p:ph sz="half" idx="1"/>
          </p:nvPr>
        </p:nvSpPr>
        <p:spPr>
          <a:xfrm>
            <a:off x="838200" y="1384079"/>
            <a:ext cx="5956749" cy="5117931"/>
          </a:xfrm>
        </p:spPr>
        <p:txBody>
          <a:bodyPr vert="horz" lIns="91440" tIns="45720" rIns="91440" bIns="45720" rtlCol="0" anchor="t">
            <a:noAutofit/>
          </a:bodyPr>
          <a:lstStyle/>
          <a:p>
            <a:pPr>
              <a:lnSpc>
                <a:spcPct val="100000"/>
              </a:lnSpc>
              <a:spcAft>
                <a:spcPts val="800"/>
              </a:spcAft>
            </a:pPr>
            <a:r>
              <a:rPr lang="en-US" sz="2200" dirty="0"/>
              <a:t>A nationwide network of volunteers, organized into local, community-based units</a:t>
            </a:r>
          </a:p>
          <a:p>
            <a:pPr lvl="1">
              <a:buFont typeface="Wingdings" panose="05000000000000000000" pitchFamily="2" charset="2"/>
              <a:buChar char="§"/>
            </a:pPr>
            <a:r>
              <a:rPr lang="en-US" sz="2000" dirty="0"/>
              <a:t>700+ MRC units</a:t>
            </a:r>
          </a:p>
          <a:p>
            <a:pPr lvl="1">
              <a:buFont typeface="Wingdings" panose="05000000000000000000" pitchFamily="2" charset="2"/>
              <a:buChar char="§"/>
            </a:pPr>
            <a:r>
              <a:rPr lang="en-US" sz="2000" dirty="0"/>
              <a:t>~270,000 volunteers</a:t>
            </a:r>
          </a:p>
          <a:p>
            <a:pPr>
              <a:lnSpc>
                <a:spcPct val="100000"/>
              </a:lnSpc>
              <a:spcBef>
                <a:spcPts val="1600"/>
              </a:spcBef>
            </a:pPr>
            <a:r>
              <a:rPr lang="en-US" sz="2200" dirty="0"/>
              <a:t>MRC units engage in their communities to improve risk-informed hazards emergency response capabilities, build community preparedness and resilience, and strengthen public health</a:t>
            </a:r>
          </a:p>
          <a:p>
            <a:pPr>
              <a:lnSpc>
                <a:spcPct val="100000"/>
              </a:lnSpc>
              <a:spcBef>
                <a:spcPts val="1600"/>
              </a:spcBef>
            </a:pPr>
            <a:r>
              <a:rPr lang="en-US" sz="2200" dirty="0"/>
              <a:t>ASPR’s Office of MRC supports these local units by providing grants, training, technical assistance, national-level partnerships, etc. </a:t>
            </a:r>
            <a:endParaRPr lang="en-US" sz="2200" i="1" dirty="0"/>
          </a:p>
          <a:p>
            <a:pPr marL="0" indent="0">
              <a:buNone/>
            </a:pPr>
            <a:endParaRPr lang="en-US" sz="2200" i="1" dirty="0"/>
          </a:p>
        </p:txBody>
      </p:sp>
      <p:grpSp>
        <p:nvGrpSpPr>
          <p:cNvPr id="3" name="Group 2" descr="This object is 2 images and a caption. The caption reads: &quot;Unit locations as of March 2025&quot;. The images are maps with blue dots representing unit locations in the U.S., including territories.">
            <a:extLst>
              <a:ext uri="{FF2B5EF4-FFF2-40B4-BE49-F238E27FC236}">
                <a16:creationId xmlns:a16="http://schemas.microsoft.com/office/drawing/2014/main" id="{478CAEBC-013D-78B8-50AC-876D81FB7042}"/>
              </a:ext>
            </a:extLst>
          </p:cNvPr>
          <p:cNvGrpSpPr/>
          <p:nvPr/>
        </p:nvGrpSpPr>
        <p:grpSpPr>
          <a:xfrm>
            <a:off x="6962502" y="1303415"/>
            <a:ext cx="4819404" cy="3846045"/>
            <a:chOff x="6962502" y="1303415"/>
            <a:chExt cx="4819404" cy="3846045"/>
          </a:xfrm>
        </p:grpSpPr>
        <p:sp>
          <p:nvSpPr>
            <p:cNvPr id="4" name="TextBox 3">
              <a:extLst>
                <a:ext uri="{FF2B5EF4-FFF2-40B4-BE49-F238E27FC236}">
                  <a16:creationId xmlns:a16="http://schemas.microsoft.com/office/drawing/2014/main" id="{61503285-52A4-8680-6E9B-464B17D1A410}"/>
                </a:ext>
              </a:extLst>
            </p:cNvPr>
            <p:cNvSpPr txBox="1"/>
            <p:nvPr/>
          </p:nvSpPr>
          <p:spPr>
            <a:xfrm>
              <a:off x="9392382" y="4491466"/>
              <a:ext cx="238952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Unit locations as of March 2025</a:t>
              </a:r>
            </a:p>
          </p:txBody>
        </p:sp>
        <p:pic>
          <p:nvPicPr>
            <p:cNvPr id="1026" name="Picture 2" descr="Map with blue dots representing unit locations in the contiguous U.S. as well as territories &amp; islands off the East coast.">
              <a:extLst>
                <a:ext uri="{FF2B5EF4-FFF2-40B4-BE49-F238E27FC236}">
                  <a16:creationId xmlns:a16="http://schemas.microsoft.com/office/drawing/2014/main" id="{609DE442-F01A-A0F8-FD31-40C1C33D99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51" r="8791"/>
            <a:stretch/>
          </p:blipFill>
          <p:spPr bwMode="auto">
            <a:xfrm>
              <a:off x="7093131" y="1303415"/>
              <a:ext cx="4688775" cy="31503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Map with blue dots representing unit locations in U.S. territories &amp; islands off the West coast.">
              <a:extLst>
                <a:ext uri="{FF2B5EF4-FFF2-40B4-BE49-F238E27FC236}">
                  <a16:creationId xmlns:a16="http://schemas.microsoft.com/office/drawing/2014/main" id="{F24FFA71-7D0E-3C14-34EF-82AD2DDDF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502" y="3833471"/>
              <a:ext cx="2125827" cy="13159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04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n-lt"/>
              </a:rPr>
              <a:t>MRC Concept</a:t>
            </a:r>
          </a:p>
        </p:txBody>
      </p:sp>
      <p:sp>
        <p:nvSpPr>
          <p:cNvPr id="3" name="Content Placeholder 2"/>
          <p:cNvSpPr>
            <a:spLocks noGrp="1"/>
          </p:cNvSpPr>
          <p:nvPr>
            <p:ph idx="1"/>
          </p:nvPr>
        </p:nvSpPr>
        <p:spPr/>
        <p:txBody>
          <a:bodyPr>
            <a:normAutofit/>
          </a:bodyPr>
          <a:lstStyle/>
          <a:p>
            <a:pPr>
              <a:spcBef>
                <a:spcPts val="0"/>
              </a:spcBef>
              <a:spcAft>
                <a:spcPts val="1600"/>
              </a:spcAft>
            </a:pPr>
            <a:r>
              <a:rPr lang="en-US" dirty="0"/>
              <a:t>Nationwide network</a:t>
            </a:r>
          </a:p>
          <a:p>
            <a:pPr>
              <a:spcBef>
                <a:spcPts val="0"/>
              </a:spcBef>
              <a:spcAft>
                <a:spcPts val="1600"/>
              </a:spcAft>
            </a:pPr>
            <a:r>
              <a:rPr lang="en-US" dirty="0"/>
              <a:t>Community-based</a:t>
            </a:r>
          </a:p>
          <a:p>
            <a:pPr>
              <a:spcBef>
                <a:spcPts val="0"/>
              </a:spcBef>
              <a:spcAft>
                <a:spcPts val="1600"/>
              </a:spcAft>
            </a:pPr>
            <a:r>
              <a:rPr lang="en-US" dirty="0"/>
              <a:t>Support existing programs and resources</a:t>
            </a:r>
          </a:p>
          <a:p>
            <a:pPr>
              <a:spcBef>
                <a:spcPts val="0"/>
              </a:spcBef>
              <a:spcAft>
                <a:spcPts val="1600"/>
              </a:spcAft>
            </a:pPr>
            <a:r>
              <a:rPr lang="en-US" dirty="0"/>
              <a:t>Improve the health and safety of communities and the nation</a:t>
            </a:r>
          </a:p>
          <a:p>
            <a:pPr>
              <a:spcBef>
                <a:spcPts val="0"/>
              </a:spcBef>
              <a:spcAft>
                <a:spcPts val="1600"/>
              </a:spcAft>
            </a:pPr>
            <a:r>
              <a:rPr lang="en-US" dirty="0"/>
              <a:t>Identify, credential, train, and prepare volunteers</a:t>
            </a:r>
          </a:p>
          <a:p>
            <a:pPr>
              <a:spcBef>
                <a:spcPts val="0"/>
              </a:spcBef>
              <a:spcAft>
                <a:spcPts val="1600"/>
              </a:spcAft>
            </a:pPr>
            <a:r>
              <a:rPr lang="en-US" dirty="0"/>
              <a:t>Build community resilience</a:t>
            </a:r>
          </a:p>
        </p:txBody>
      </p:sp>
      <p:pic>
        <p:nvPicPr>
          <p:cNvPr id="4" name="Picture 3" descr="A person sitting at a desk with a phone to their ear and a yellow shirt that says Medical Reserve Corps on the back">
            <a:extLst>
              <a:ext uri="{FF2B5EF4-FFF2-40B4-BE49-F238E27FC236}">
                <a16:creationId xmlns:a16="http://schemas.microsoft.com/office/drawing/2014/main" id="{FE1DD4E8-6171-9D94-6656-09E41F822294}"/>
              </a:ext>
            </a:extLst>
          </p:cNvPr>
          <p:cNvPicPr>
            <a:picLocks noChangeAspect="1"/>
          </p:cNvPicPr>
          <p:nvPr/>
        </p:nvPicPr>
        <p:blipFill rotWithShape="1">
          <a:blip r:embed="rId3">
            <a:extLst>
              <a:ext uri="{28A0092B-C50C-407E-A947-70E740481C1C}">
                <a14:useLocalDpi xmlns:a14="http://schemas.microsoft.com/office/drawing/2010/main" val="0"/>
              </a:ext>
            </a:extLst>
          </a:blip>
          <a:srcRect l="6623" r="18543"/>
          <a:stretch/>
        </p:blipFill>
        <p:spPr>
          <a:xfrm>
            <a:off x="9234960" y="1371970"/>
            <a:ext cx="2957040" cy="2963600"/>
          </a:xfrm>
          <a:prstGeom prst="rect">
            <a:avLst/>
          </a:prstGeom>
        </p:spPr>
      </p:pic>
    </p:spTree>
    <p:extLst>
      <p:ext uri="{BB962C8B-B14F-4D97-AF65-F5344CB8AC3E}">
        <p14:creationId xmlns:p14="http://schemas.microsoft.com/office/powerpoint/2010/main" val="307578708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075190"/>
      </a:accent1>
      <a:accent2>
        <a:srgbClr val="BE1E2D"/>
      </a:accent2>
      <a:accent3>
        <a:srgbClr val="F9A21A"/>
      </a:accent3>
      <a:accent4>
        <a:srgbClr val="7F7F7F"/>
      </a:accent4>
      <a:accent5>
        <a:srgbClr val="F2F2F2"/>
      </a:accent5>
      <a:accent6>
        <a:srgbClr val="FFFFFF"/>
      </a:accent6>
      <a:hlink>
        <a:srgbClr val="075190"/>
      </a:hlink>
      <a:folHlink>
        <a:srgbClr val="0070C0"/>
      </a:folHlink>
    </a:clrScheme>
    <a:fontScheme name="AC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ysClr val="window" lastClr="FFFFFF"/>
      </a:lt1>
      <a:dk2>
        <a:srgbClr val="062E61"/>
      </a:dk2>
      <a:lt2>
        <a:srgbClr val="DDE8F4"/>
      </a:lt2>
      <a:accent1>
        <a:srgbClr val="155197"/>
      </a:accent1>
      <a:accent2>
        <a:srgbClr val="990000"/>
      </a:accent2>
      <a:accent3>
        <a:srgbClr val="AA6404"/>
      </a:accent3>
      <a:accent4>
        <a:srgbClr val="FBD098"/>
      </a:accent4>
      <a:accent5>
        <a:srgbClr val="604878"/>
      </a:accent5>
      <a:accent6>
        <a:srgbClr val="4E8542"/>
      </a:accent6>
      <a:hlink>
        <a:srgbClr val="0000FF"/>
      </a:hlink>
      <a:folHlink>
        <a:srgbClr val="800080"/>
      </a:folHlink>
    </a:clrScheme>
    <a:fontScheme name="ASPR Branded PP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2197649-5bdb-4465-b191-eb09a1078fdc">
      <UserInfo>
        <DisplayName>Fox, Nichlas (ACL)</DisplayName>
        <AccountId>308</AccountId>
        <AccountType/>
      </UserInfo>
    </SharedWithUsers>
    <lcf76f155ced4ddcb4097134ff3c332f xmlns="60c1a028-3e0f-4113-a478-03ee188c9c48">
      <Terms xmlns="http://schemas.microsoft.com/office/infopath/2007/PartnerControls"/>
    </lcf76f155ced4ddcb4097134ff3c332f>
    <TaxCatchAll xmlns="b2197649-5bdb-4465-b191-eb09a1078fd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6FCA19E4E0C04AB4895331DF78A03C" ma:contentTypeVersion="15" ma:contentTypeDescription="Create a new document." ma:contentTypeScope="" ma:versionID="8c1cc4f3b58fd686c08a7e8da8f8ee11">
  <xsd:schema xmlns:xsd="http://www.w3.org/2001/XMLSchema" xmlns:xs="http://www.w3.org/2001/XMLSchema" xmlns:p="http://schemas.microsoft.com/office/2006/metadata/properties" xmlns:ns2="60c1a028-3e0f-4113-a478-03ee188c9c48" xmlns:ns3="b2197649-5bdb-4465-b191-eb09a1078fdc" targetNamespace="http://schemas.microsoft.com/office/2006/metadata/properties" ma:root="true" ma:fieldsID="d5f98183ad6a842d28bc16dc7cf90569" ns2:_="" ns3:_="">
    <xsd:import namespace="60c1a028-3e0f-4113-a478-03ee188c9c48"/>
    <xsd:import namespace="b2197649-5bdb-4465-b191-eb09a1078f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a028-3e0f-4113-a478-03ee188c9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197649-5bdb-4465-b191-eb09a1078fd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cb4d1ea-06f8-49ef-8fb4-89b77908ff5a}" ma:internalName="TaxCatchAll" ma:showField="CatchAllData" ma:web="b2197649-5bdb-4465-b191-eb09a1078f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050190-E35A-456E-BEFF-640F5A7A4E22}">
  <ds:schemaRefs>
    <ds:schemaRef ds:uri="60c1a028-3e0f-4113-a478-03ee188c9c48"/>
    <ds:schemaRef ds:uri="b2197649-5bdb-4465-b191-eb09a1078fd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2675C5C-81EB-4777-8B39-73B3804D2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1a028-3e0f-4113-a478-03ee188c9c48"/>
    <ds:schemaRef ds:uri="b2197649-5bdb-4465-b191-eb09a1078f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C10175-0784-4310-8648-E04F1CF4343C}">
  <ds:schemaRefs>
    <ds:schemaRef ds:uri="http://schemas.microsoft.com/sharepoint/v3/contenttype/forms"/>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otalTime>3298</TotalTime>
  <Words>6939</Words>
  <Application>Microsoft Office PowerPoint</Application>
  <PresentationFormat>Widescreen</PresentationFormat>
  <Paragraphs>707</Paragraphs>
  <Slides>62</Slides>
  <Notes>60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62</vt:i4>
      </vt:variant>
    </vt:vector>
  </HeadingPairs>
  <TitlesOfParts>
    <vt:vector size="73" baseType="lpstr">
      <vt:lpstr>Arial</vt:lpstr>
      <vt:lpstr>Aptos</vt:lpstr>
      <vt:lpstr>Titillium Web SemiBold</vt:lpstr>
      <vt:lpstr>Calibri</vt:lpstr>
      <vt:lpstr>Segoe UI</vt:lpstr>
      <vt:lpstr>Wingdings</vt:lpstr>
      <vt:lpstr>Titillium Web</vt:lpstr>
      <vt:lpstr>Courier New</vt:lpstr>
      <vt:lpstr>Symbol</vt:lpstr>
      <vt:lpstr>Office Theme</vt:lpstr>
      <vt:lpstr>1_Office Theme</vt:lpstr>
      <vt:lpstr>Coordination During Emergencies and Disasters for the Aging Network  February 25, 2026 </vt:lpstr>
      <vt:lpstr>Welcome</vt:lpstr>
      <vt:lpstr>Housekeeping</vt:lpstr>
      <vt:lpstr>Agenda</vt:lpstr>
      <vt:lpstr>Why This Matters Now</vt:lpstr>
      <vt:lpstr>Administration for Strategic Preparedness &amp; Response </vt:lpstr>
      <vt:lpstr> Aging Network Disaster and Emergency Webinar:  The Medical Reserve Corps (MRC) and ASPR TRACIE Mojisola “Moji” Obiako Audrey Mazurek</vt:lpstr>
      <vt:lpstr>About the Medical Reserve Corps (MRC)</vt:lpstr>
      <vt:lpstr>MRC Concept</vt:lpstr>
      <vt:lpstr>The Role of the Office of Medical Reserve Corps</vt:lpstr>
      <vt:lpstr>At-a-Glance: MRC History</vt:lpstr>
      <vt:lpstr>Number of MRC Units by Region</vt:lpstr>
      <vt:lpstr>Types of Medical/Public Health MRC Volunteers</vt:lpstr>
      <vt:lpstr>Emergency &amp; Recovery Support Functions</vt:lpstr>
      <vt:lpstr>MRC Activities in CY2024 </vt:lpstr>
      <vt:lpstr>MRC in Action: 2025 Emergency Responses</vt:lpstr>
      <vt:lpstr>MRC &amp; Red Cross Partnership History</vt:lpstr>
      <vt:lpstr>Contact Information</vt:lpstr>
      <vt:lpstr>New Partnership: OMRC and ASPR TRACIE</vt:lpstr>
      <vt:lpstr>ASPR’s Technical Resources, Assistance Center, and Information Exchange</vt:lpstr>
      <vt:lpstr>ASPR TRACIE’s Three Domains</vt:lpstr>
      <vt:lpstr>ASPR TRACIE Supports All Hazards and Phases of Emergency Management</vt:lpstr>
      <vt:lpstr>Comprehensively Reviewed Topic Collections (1)</vt:lpstr>
      <vt:lpstr>Comprehensively Reviewed Topic Collections (2)</vt:lpstr>
      <vt:lpstr>Assistance Center </vt:lpstr>
      <vt:lpstr>Information Exchange</vt:lpstr>
      <vt:lpstr>Select ASPR TRACIE Resources</vt:lpstr>
      <vt:lpstr>Contact ASPR TRACIE</vt:lpstr>
      <vt:lpstr>OAA Provisions: Planning, Flexibilities, &amp; Reporting </vt:lpstr>
      <vt:lpstr>Planning &amp; Coordination  </vt:lpstr>
      <vt:lpstr>Planning and Coordination (1)</vt:lpstr>
      <vt:lpstr>Planning and Coordination (2)</vt:lpstr>
      <vt:lpstr>Additional Planning Considerations </vt:lpstr>
      <vt:lpstr>Coordination Amongst Aging Network Entities </vt:lpstr>
      <vt:lpstr>Takeaways for Emergency Planning and Coordination</vt:lpstr>
      <vt:lpstr>Flexibilities </vt:lpstr>
      <vt:lpstr>The Stafford Act and MDD Definition</vt:lpstr>
      <vt:lpstr>Three Flexibilities Summarized</vt:lpstr>
      <vt:lpstr>Flexibility #1: Setting Aside Funds to Address Disasters </vt:lpstr>
      <vt:lpstr>Funds set aside by SUAs to address disasters may be awarded during an MDD in the following ways: </vt:lpstr>
      <vt:lpstr>Flexibility #2: State Plan Administration</vt:lpstr>
      <vt:lpstr>Flexibility #3: Using OAA Funds for Disaster Relief Services</vt:lpstr>
      <vt:lpstr>Title III and Title VI – Shared Requirements (1)</vt:lpstr>
      <vt:lpstr>Title III and Title VI – Shared Requirements (2)</vt:lpstr>
      <vt:lpstr>Reporting &amp; Documentation </vt:lpstr>
      <vt:lpstr>When Exercising Flexibilities Under an MDD</vt:lpstr>
      <vt:lpstr>Considerations for Disaster Relief Provisions </vt:lpstr>
      <vt:lpstr>Using MDD Flexibilities Responsibly</vt:lpstr>
      <vt:lpstr>Competitive Funding Opportunities</vt:lpstr>
      <vt:lpstr>Disaster Assistance State Grant (DASG)</vt:lpstr>
      <vt:lpstr>Community Care Corps</vt:lpstr>
      <vt:lpstr>Non-MDD Flexibilities SUAs May Consider</vt:lpstr>
      <vt:lpstr>Summary and Resources</vt:lpstr>
      <vt:lpstr>OAA Resources</vt:lpstr>
      <vt:lpstr>Additional Resources (1)</vt:lpstr>
      <vt:lpstr>Additional Resources (2)</vt:lpstr>
      <vt:lpstr>Additional Resources (3)</vt:lpstr>
      <vt:lpstr>OAA Program and Fiscal Questions</vt:lpstr>
      <vt:lpstr>Reminders: Key Financial Reporting (1)</vt:lpstr>
      <vt:lpstr>Reminders: Key Financial Reporting (2)</vt:lpstr>
      <vt:lpstr>Reminders: Key Programmatic Reporting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PowerPoint Deck Template</dc:title>
  <dc:creator>Administration for Community Living</dc:creator>
  <cp:lastModifiedBy>Mosey, Adam (ACL)</cp:lastModifiedBy>
  <cp:revision>2</cp:revision>
  <dcterms:created xsi:type="dcterms:W3CDTF">2023-04-11T16:01:26Z</dcterms:created>
  <dcterms:modified xsi:type="dcterms:W3CDTF">2026-03-23T14:52:35Z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0x010100256FCA19E4E0C04AB4895331DF78A03C</vt:lpwstr>
  </property>
  <property fmtid="{D5CDD505-2E9C-101B-9397-08002B2CF9AE}" pid="3" name="MediaServiceImageTags">
    <vt:lpwstr/>
  </property>
  <property fmtid="{D5CDD505-2E9C-101B-9397-08002B2CF9AE}" pid="4" name="_dlc_DocIdItemGuid">
    <vt:lpwstr>5f8e9373-f637-43f4-ba23-43eb121ee5c5</vt:lpwstr>
  </property>
</Properties>
</file>