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56" r:id="rId2"/>
    <p:sldId id="258" r:id="rId3"/>
    <p:sldId id="353" r:id="rId4"/>
    <p:sldId id="393" r:id="rId5"/>
    <p:sldId id="394" r:id="rId6"/>
    <p:sldId id="280" r:id="rId7"/>
    <p:sldId id="399" r:id="rId8"/>
    <p:sldId id="392" r:id="rId9"/>
    <p:sldId id="365" r:id="rId10"/>
    <p:sldId id="396" r:id="rId11"/>
    <p:sldId id="333" r:id="rId12"/>
    <p:sldId id="359" r:id="rId13"/>
    <p:sldId id="360" r:id="rId14"/>
    <p:sldId id="331" r:id="rId15"/>
    <p:sldId id="332" r:id="rId16"/>
    <p:sldId id="363" r:id="rId17"/>
    <p:sldId id="388" r:id="rId18"/>
    <p:sldId id="274" r:id="rId19"/>
    <p:sldId id="324" r:id="rId20"/>
    <p:sldId id="355" r:id="rId21"/>
    <p:sldId id="310" r:id="rId22"/>
    <p:sldId id="306" r:id="rId23"/>
    <p:sldId id="307" r:id="rId24"/>
    <p:sldId id="283" r:id="rId25"/>
    <p:sldId id="293" r:id="rId26"/>
    <p:sldId id="311" r:id="rId27"/>
    <p:sldId id="284" r:id="rId28"/>
    <p:sldId id="373" r:id="rId29"/>
    <p:sldId id="375" r:id="rId30"/>
    <p:sldId id="398" r:id="rId31"/>
    <p:sldId id="381" r:id="rId32"/>
    <p:sldId id="385" r:id="rId33"/>
    <p:sldId id="384" r:id="rId34"/>
    <p:sldId id="297" r:id="rId35"/>
    <p:sldId id="327" r:id="rId36"/>
    <p:sldId id="395" r:id="rId37"/>
    <p:sldId id="317" r:id="rId38"/>
    <p:sldId id="318" r:id="rId39"/>
    <p:sldId id="319" r:id="rId40"/>
    <p:sldId id="321" r:id="rId41"/>
    <p:sldId id="322" r:id="rId42"/>
    <p:sldId id="323" r:id="rId43"/>
    <p:sldId id="290" r:id="rId44"/>
    <p:sldId id="291" r:id="rId45"/>
    <p:sldId id="292" r:id="rId46"/>
    <p:sldId id="296" r:id="rId47"/>
    <p:sldId id="295" r:id="rId48"/>
    <p:sldId id="314" r:id="rId49"/>
    <p:sldId id="264" r:id="rId5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7B9004-5D4D-1FB5-C307-0C12EB214D9E}" name="Mckee, May Ling (ACL)" initials="MML(" userId="S::Mayling.Mckee@acl.hhs.gov::a6e22bf6-1342-4da2-bacf-1e6239dc98e6" providerId="AD"/>
  <p188:author id="{BB79EE09-B983-2DF1-4C67-BFFBB982CF83}" name="Kelsey, Alice E (ACL)" initials="KAE(" userId="S::Alice.Kelsey@acl.hhs.gov::603999d2-ed56-403f-8777-20490e763fb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my WR" initials="AWR" lastIdx="10" clrIdx="0">
    <p:extLst>
      <p:ext uri="{19B8F6BF-5375-455C-9EA6-DF929625EA0E}">
        <p15:presenceInfo xmlns:p15="http://schemas.microsoft.com/office/powerpoint/2012/main" userId="Amy WR" providerId="None"/>
      </p:ext>
    </p:extLst>
  </p:cmAuthor>
  <p:cmAuthor id="2" name="Kelsey, Alice E (ACL)" initials="KAE(" lastIdx="6" clrIdx="1">
    <p:extLst>
      <p:ext uri="{19B8F6BF-5375-455C-9EA6-DF929625EA0E}">
        <p15:presenceInfo xmlns:p15="http://schemas.microsoft.com/office/powerpoint/2012/main" userId="S::Alice.Kelsey@acl.hhs.gov::603999d2-ed56-403f-8777-20490e763fb9" providerId="AD"/>
      </p:ext>
    </p:extLst>
  </p:cmAuthor>
  <p:cmAuthor id="3" name="Copeland, Brandon (ACL)" initials="CB(" lastIdx="11" clrIdx="2">
    <p:extLst>
      <p:ext uri="{19B8F6BF-5375-455C-9EA6-DF929625EA0E}">
        <p15:presenceInfo xmlns:p15="http://schemas.microsoft.com/office/powerpoint/2012/main" userId="S::Brandon.Copeland@acl.hhs.gov::e3bde53b-c498-4c24-a782-526d6a148ae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4F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21" autoAdjust="0"/>
    <p:restoredTop sz="93772" autoAdjust="0"/>
  </p:normalViewPr>
  <p:slideViewPr>
    <p:cSldViewPr>
      <p:cViewPr varScale="1">
        <p:scale>
          <a:sx n="55" d="100"/>
          <a:sy n="55" d="100"/>
        </p:scale>
        <p:origin x="1512" y="36"/>
      </p:cViewPr>
      <p:guideLst>
        <p:guide orient="horz" pos="2160"/>
        <p:guide pos="2880"/>
      </p:guideLst>
    </p:cSldViewPr>
  </p:slideViewPr>
  <p:outlineViewPr>
    <p:cViewPr>
      <p:scale>
        <a:sx n="33" d="100"/>
        <a:sy n="33" d="100"/>
      </p:scale>
      <p:origin x="0" y="-20816"/>
    </p:cViewPr>
  </p:outlineViewPr>
  <p:notesTextViewPr>
    <p:cViewPr>
      <p:scale>
        <a:sx n="75" d="100"/>
        <a:sy n="75" d="100"/>
      </p:scale>
      <p:origin x="0" y="0"/>
    </p:cViewPr>
  </p:notesTextViewPr>
  <p:sorterViewPr>
    <p:cViewPr>
      <p:scale>
        <a:sx n="120" d="100"/>
        <a:sy n="120" d="100"/>
      </p:scale>
      <p:origin x="0" y="-380"/>
    </p:cViewPr>
  </p:sorterViewPr>
  <p:notesViewPr>
    <p:cSldViewPr>
      <p:cViewPr varScale="1">
        <p:scale>
          <a:sx n="50" d="100"/>
          <a:sy n="50" d="100"/>
        </p:scale>
        <p:origin x="2684" y="2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8"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14D4532-06E6-41D1-9B01-A9BBCBF84EA4}" type="datetimeFigureOut">
              <a:rPr lang="en-US" smtClean="0"/>
              <a:pPr/>
              <a:t>8/23/2023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EB4DB3F-86A9-4140-B705-098B66A0326A}" type="slidenum">
              <a:rPr lang="en-US" smtClean="0"/>
              <a:pPr/>
              <a:t>‹#›</a:t>
            </a:fld>
            <a:endParaRPr lang="en-US" dirty="0"/>
          </a:p>
        </p:txBody>
      </p:sp>
    </p:spTree>
    <p:extLst>
      <p:ext uri="{BB962C8B-B14F-4D97-AF65-F5344CB8AC3E}">
        <p14:creationId xmlns:p14="http://schemas.microsoft.com/office/powerpoint/2010/main" val="1160824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5B9BBB8-96FF-41D5-9A60-2959036AE265}" type="datetimeFigureOut">
              <a:rPr lang="en-US" smtClean="0"/>
              <a:pPr/>
              <a:t>8/23/2023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F578678-88A4-4BE9-BB45-C5BDA72D90F8}" type="slidenum">
              <a:rPr lang="en-US" smtClean="0"/>
              <a:pPr/>
              <a:t>‹#›</a:t>
            </a:fld>
            <a:endParaRPr lang="en-US" dirty="0"/>
          </a:p>
        </p:txBody>
      </p:sp>
    </p:spTree>
    <p:extLst>
      <p:ext uri="{BB962C8B-B14F-4D97-AF65-F5344CB8AC3E}">
        <p14:creationId xmlns:p14="http://schemas.microsoft.com/office/powerpoint/2010/main" val="305281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a:t>
            </a:fld>
            <a:endParaRPr lang="en-US" dirty="0"/>
          </a:p>
        </p:txBody>
      </p:sp>
    </p:spTree>
    <p:extLst>
      <p:ext uri="{BB962C8B-B14F-4D97-AF65-F5344CB8AC3E}">
        <p14:creationId xmlns:p14="http://schemas.microsoft.com/office/powerpoint/2010/main" val="3861919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2</a:t>
            </a:fld>
            <a:endParaRPr lang="en-US" dirty="0"/>
          </a:p>
        </p:txBody>
      </p:sp>
    </p:spTree>
    <p:extLst>
      <p:ext uri="{BB962C8B-B14F-4D97-AF65-F5344CB8AC3E}">
        <p14:creationId xmlns:p14="http://schemas.microsoft.com/office/powerpoint/2010/main" val="1443669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12</a:t>
            </a:fld>
            <a:endParaRPr lang="en-US" dirty="0"/>
          </a:p>
        </p:txBody>
      </p:sp>
    </p:spTree>
    <p:extLst>
      <p:ext uri="{BB962C8B-B14F-4D97-AF65-F5344CB8AC3E}">
        <p14:creationId xmlns:p14="http://schemas.microsoft.com/office/powerpoint/2010/main" val="841831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17</a:t>
            </a:fld>
            <a:endParaRPr lang="en-US" dirty="0"/>
          </a:p>
        </p:txBody>
      </p:sp>
    </p:spTree>
    <p:extLst>
      <p:ext uri="{BB962C8B-B14F-4D97-AF65-F5344CB8AC3E}">
        <p14:creationId xmlns:p14="http://schemas.microsoft.com/office/powerpoint/2010/main" val="325650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18</a:t>
            </a:fld>
            <a:endParaRPr lang="en-US" dirty="0"/>
          </a:p>
        </p:txBody>
      </p:sp>
    </p:spTree>
    <p:extLst>
      <p:ext uri="{BB962C8B-B14F-4D97-AF65-F5344CB8AC3E}">
        <p14:creationId xmlns:p14="http://schemas.microsoft.com/office/powerpoint/2010/main" val="1294695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VAC5 &amp; ARP grants are not required this reporting period</a:t>
            </a:r>
          </a:p>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34</a:t>
            </a:fld>
            <a:endParaRPr lang="en-US" dirty="0"/>
          </a:p>
        </p:txBody>
      </p:sp>
    </p:spTree>
    <p:extLst>
      <p:ext uri="{BB962C8B-B14F-4D97-AF65-F5344CB8AC3E}">
        <p14:creationId xmlns:p14="http://schemas.microsoft.com/office/powerpoint/2010/main" val="3900992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35</a:t>
            </a:fld>
            <a:endParaRPr lang="en-US" dirty="0"/>
          </a:p>
        </p:txBody>
      </p:sp>
    </p:spTree>
    <p:extLst>
      <p:ext uri="{BB962C8B-B14F-4D97-AF65-F5344CB8AC3E}">
        <p14:creationId xmlns:p14="http://schemas.microsoft.com/office/powerpoint/2010/main" val="211422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49</a:t>
            </a:fld>
            <a:endParaRPr lang="en-US" dirty="0"/>
          </a:p>
        </p:txBody>
      </p:sp>
    </p:spTree>
    <p:extLst>
      <p:ext uri="{BB962C8B-B14F-4D97-AF65-F5344CB8AC3E}">
        <p14:creationId xmlns:p14="http://schemas.microsoft.com/office/powerpoint/2010/main" val="1720621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A">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b="25588"/>
          <a:stretch/>
        </p:blipFill>
        <p:spPr>
          <a:xfrm>
            <a:off x="0" y="1"/>
            <a:ext cx="9144000" cy="5257800"/>
          </a:xfrm>
          <a:prstGeom prst="rect">
            <a:avLst/>
          </a:prstGeom>
        </p:spPr>
      </p:pic>
      <p:sp>
        <p:nvSpPr>
          <p:cNvPr id="22" name="Text Placeholder 21"/>
          <p:cNvSpPr>
            <a:spLocks noGrp="1"/>
          </p:cNvSpPr>
          <p:nvPr>
            <p:ph type="body" sz="quarter" idx="17" hasCustomPrompt="1"/>
          </p:nvPr>
        </p:nvSpPr>
        <p:spPr>
          <a:xfrm>
            <a:off x="76200" y="152400"/>
            <a:ext cx="7696200" cy="685800"/>
          </a:xfrm>
        </p:spPr>
        <p:txBody>
          <a:bodyPr>
            <a:normAutofit/>
          </a:bodyPr>
          <a:lstStyle>
            <a:lvl1pPr>
              <a:buNone/>
              <a:defRPr sz="4000">
                <a:solidFill>
                  <a:schemeClr val="bg1"/>
                </a:solidFill>
              </a:defRPr>
            </a:lvl1pPr>
          </a:lstStyle>
          <a:p>
            <a:pPr lvl="0"/>
            <a:r>
              <a:rPr lang="en-US" dirty="0"/>
              <a:t>Presentation/Conference Title</a:t>
            </a:r>
          </a:p>
        </p:txBody>
      </p:sp>
      <p:sp>
        <p:nvSpPr>
          <p:cNvPr id="3" name="Subtitle 2"/>
          <p:cNvSpPr>
            <a:spLocks noGrp="1"/>
          </p:cNvSpPr>
          <p:nvPr>
            <p:ph type="subTitle" idx="1" hasCustomPrompt="1"/>
          </p:nvPr>
        </p:nvSpPr>
        <p:spPr>
          <a:xfrm>
            <a:off x="76200" y="762000"/>
            <a:ext cx="58674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Optional subtitle</a:t>
            </a:r>
          </a:p>
        </p:txBody>
      </p:sp>
      <p:sp>
        <p:nvSpPr>
          <p:cNvPr id="17" name="Text Placeholder 16"/>
          <p:cNvSpPr>
            <a:spLocks noGrp="1"/>
          </p:cNvSpPr>
          <p:nvPr>
            <p:ph type="body" sz="quarter" idx="14" hasCustomPrompt="1"/>
          </p:nvPr>
        </p:nvSpPr>
        <p:spPr>
          <a:xfrm>
            <a:off x="3124200" y="2743200"/>
            <a:ext cx="6019800" cy="533400"/>
          </a:xfrm>
        </p:spPr>
        <p:txBody>
          <a:bodyPr/>
          <a:lstStyle>
            <a:lvl1pPr>
              <a:buNone/>
              <a:defRPr b="1">
                <a:solidFill>
                  <a:srgbClr val="0A4F90"/>
                </a:solidFill>
              </a:defRPr>
            </a:lvl1pPr>
            <a:lvl2pPr>
              <a:buNone/>
              <a:defRPr/>
            </a:lvl2pPr>
            <a:lvl3pPr>
              <a:buNone/>
              <a:defRPr/>
            </a:lvl3pPr>
            <a:lvl4pPr>
              <a:buNone/>
              <a:defRPr/>
            </a:lvl4pPr>
            <a:lvl5pPr>
              <a:buNone/>
              <a:defRPr/>
            </a:lvl5pPr>
          </a:lstStyle>
          <a:p>
            <a:pPr lvl="0"/>
            <a:r>
              <a:rPr lang="en-US" dirty="0"/>
              <a:t>Specific Title/Session Name</a:t>
            </a:r>
          </a:p>
        </p:txBody>
      </p:sp>
      <p:sp>
        <p:nvSpPr>
          <p:cNvPr id="19" name="Text Placeholder 18"/>
          <p:cNvSpPr>
            <a:spLocks noGrp="1"/>
          </p:cNvSpPr>
          <p:nvPr>
            <p:ph type="body" sz="quarter" idx="15" hasCustomPrompt="1"/>
          </p:nvPr>
        </p:nvSpPr>
        <p:spPr>
          <a:xfrm>
            <a:off x="3124200" y="3352800"/>
            <a:ext cx="6019800" cy="533400"/>
          </a:xfrm>
        </p:spPr>
        <p:txBody>
          <a:bodyPr>
            <a:normAutofit/>
          </a:bodyPr>
          <a:lstStyle>
            <a:lvl1pPr>
              <a:buNone/>
              <a:defRPr sz="2800">
                <a:solidFill>
                  <a:schemeClr val="tx1"/>
                </a:solidFill>
              </a:defRPr>
            </a:lvl1pPr>
          </a:lstStyle>
          <a:p>
            <a:pPr lvl="0"/>
            <a:r>
              <a:rPr lang="en-US" dirty="0"/>
              <a:t>Speaker name, credentials</a:t>
            </a:r>
          </a:p>
        </p:txBody>
      </p:sp>
      <p:sp>
        <p:nvSpPr>
          <p:cNvPr id="20" name="Text Placeholder 18"/>
          <p:cNvSpPr>
            <a:spLocks noGrp="1"/>
          </p:cNvSpPr>
          <p:nvPr>
            <p:ph type="body" sz="quarter" idx="16" hasCustomPrompt="1"/>
          </p:nvPr>
        </p:nvSpPr>
        <p:spPr>
          <a:xfrm>
            <a:off x="3124200" y="3886200"/>
            <a:ext cx="6019800" cy="533400"/>
          </a:xfrm>
        </p:spPr>
        <p:txBody>
          <a:bodyPr>
            <a:normAutofit/>
          </a:bodyPr>
          <a:lstStyle>
            <a:lvl1pPr>
              <a:buNone/>
              <a:defRPr sz="2800" baseline="0">
                <a:solidFill>
                  <a:schemeClr val="tx1"/>
                </a:solidFill>
              </a:defRPr>
            </a:lvl1pPr>
          </a:lstStyle>
          <a:p>
            <a:pPr lvl="0"/>
            <a:r>
              <a:rPr lang="en-US" dirty="0"/>
              <a:t>Location or speaker organization</a:t>
            </a:r>
          </a:p>
        </p:txBody>
      </p:sp>
      <p:sp>
        <p:nvSpPr>
          <p:cNvPr id="13" name="Text Placeholder 12"/>
          <p:cNvSpPr>
            <a:spLocks noGrp="1"/>
          </p:cNvSpPr>
          <p:nvPr>
            <p:ph type="body" sz="quarter" idx="12" hasCustomPrompt="1"/>
          </p:nvPr>
        </p:nvSpPr>
        <p:spPr>
          <a:xfrm>
            <a:off x="3124200" y="4648200"/>
            <a:ext cx="3962400" cy="457200"/>
          </a:xfrm>
        </p:spPr>
        <p:txBody>
          <a:bodyPr>
            <a:noAutofit/>
          </a:bodyPr>
          <a:lstStyle>
            <a:lvl1pPr>
              <a:buNone/>
              <a:defRPr sz="2000" i="0"/>
            </a:lvl1pPr>
          </a:lstStyle>
          <a:p>
            <a:pPr lvl="0"/>
            <a:r>
              <a:rPr lang="en-US" dirty="0"/>
              <a:t>Date</a:t>
            </a:r>
          </a:p>
        </p:txBody>
      </p:sp>
      <p:sp>
        <p:nvSpPr>
          <p:cNvPr id="11" name="Text Placeholder 10"/>
          <p:cNvSpPr>
            <a:spLocks noGrp="1"/>
          </p:cNvSpPr>
          <p:nvPr>
            <p:ph type="body" sz="quarter" idx="18" hasCustomPrompt="1"/>
          </p:nvPr>
        </p:nvSpPr>
        <p:spPr>
          <a:xfrm>
            <a:off x="76200" y="6172200"/>
            <a:ext cx="5943600" cy="304800"/>
          </a:xfrm>
        </p:spPr>
        <p:txBody>
          <a:bodyPr>
            <a:noAutofit/>
          </a:bodyPr>
          <a:lstStyle>
            <a:lvl1pPr>
              <a:buNone/>
              <a:defRPr sz="2000" i="0" baseline="0">
                <a:solidFill>
                  <a:schemeClr val="tx1"/>
                </a:solidFill>
              </a:defRPr>
            </a:lvl1pPr>
          </a:lstStyle>
          <a:p>
            <a:pPr lvl="0"/>
            <a:r>
              <a:rPr lang="en-US" sz="1600" dirty="0"/>
              <a:t>Optional tagline, disclaimer, contributors, etc.</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B">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1C245E-AFFF-406F-9573-2C5C7E1471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7065818"/>
          </a:xfrm>
          <a:prstGeom prst="rect">
            <a:avLst/>
          </a:prstGeom>
        </p:spPr>
      </p:pic>
      <p:sp>
        <p:nvSpPr>
          <p:cNvPr id="15" name="Title 14"/>
          <p:cNvSpPr>
            <a:spLocks noGrp="1"/>
          </p:cNvSpPr>
          <p:nvPr>
            <p:ph type="title" hasCustomPrompt="1"/>
          </p:nvPr>
        </p:nvSpPr>
        <p:spPr>
          <a:xfrm>
            <a:off x="533400" y="1981200"/>
            <a:ext cx="8229600" cy="762000"/>
          </a:xfrm>
        </p:spPr>
        <p:txBody>
          <a:bodyPr/>
          <a:lstStyle>
            <a:lvl1pPr>
              <a:defRPr/>
            </a:lvl1pPr>
          </a:lstStyle>
          <a:p>
            <a:r>
              <a:rPr lang="en-US" dirty="0"/>
              <a:t>Presentation/Conference Title</a:t>
            </a:r>
          </a:p>
        </p:txBody>
      </p:sp>
      <p:sp>
        <p:nvSpPr>
          <p:cNvPr id="19" name="Text Placeholder 18"/>
          <p:cNvSpPr>
            <a:spLocks noGrp="1"/>
          </p:cNvSpPr>
          <p:nvPr>
            <p:ph type="body" sz="quarter" idx="16" hasCustomPrompt="1"/>
          </p:nvPr>
        </p:nvSpPr>
        <p:spPr>
          <a:xfrm>
            <a:off x="533400" y="2743200"/>
            <a:ext cx="8229600" cy="609600"/>
          </a:xfrm>
        </p:spPr>
        <p:txBody>
          <a:bodyPr/>
          <a:lstStyle>
            <a:lvl1pPr algn="ctr">
              <a:buNone/>
              <a:defRPr>
                <a:solidFill>
                  <a:schemeClr val="tx1"/>
                </a:solidFill>
              </a:defRPr>
            </a:lvl1pPr>
          </a:lstStyle>
          <a:p>
            <a:pPr lvl="0"/>
            <a:r>
              <a:rPr lang="en-US" dirty="0"/>
              <a:t>Subtitle or session name</a:t>
            </a:r>
          </a:p>
        </p:txBody>
      </p:sp>
      <p:sp>
        <p:nvSpPr>
          <p:cNvPr id="21" name="Text Placeholder 18"/>
          <p:cNvSpPr>
            <a:spLocks noGrp="1"/>
          </p:cNvSpPr>
          <p:nvPr>
            <p:ph type="body" sz="quarter" idx="18" hasCustomPrompt="1"/>
          </p:nvPr>
        </p:nvSpPr>
        <p:spPr>
          <a:xfrm>
            <a:off x="533400" y="3352800"/>
            <a:ext cx="8229600" cy="609600"/>
          </a:xfrm>
        </p:spPr>
        <p:txBody>
          <a:bodyPr/>
          <a:lstStyle>
            <a:lvl1pPr algn="ctr">
              <a:buNone/>
              <a:defRPr baseline="0">
                <a:solidFill>
                  <a:schemeClr val="tx1"/>
                </a:solidFill>
              </a:defRPr>
            </a:lvl1pPr>
          </a:lstStyle>
          <a:p>
            <a:pPr lvl="0"/>
            <a:r>
              <a:rPr lang="en-US" dirty="0"/>
              <a:t>Speaker name, credentials</a:t>
            </a:r>
          </a:p>
        </p:txBody>
      </p:sp>
      <p:sp>
        <p:nvSpPr>
          <p:cNvPr id="20" name="Text Placeholder 18"/>
          <p:cNvSpPr>
            <a:spLocks noGrp="1"/>
          </p:cNvSpPr>
          <p:nvPr>
            <p:ph type="body" sz="quarter" idx="17" hasCustomPrompt="1"/>
          </p:nvPr>
        </p:nvSpPr>
        <p:spPr>
          <a:xfrm>
            <a:off x="533400" y="3962400"/>
            <a:ext cx="8229600" cy="609600"/>
          </a:xfrm>
        </p:spPr>
        <p:txBody>
          <a:bodyPr/>
          <a:lstStyle>
            <a:lvl1pPr algn="ctr">
              <a:buNone/>
              <a:defRPr>
                <a:solidFill>
                  <a:schemeClr val="tx1"/>
                </a:solidFill>
              </a:defRPr>
            </a:lvl1pPr>
          </a:lstStyle>
          <a:p>
            <a:pPr lvl="0"/>
            <a:r>
              <a:rPr lang="en-US" dirty="0"/>
              <a:t>Location or speaker organization</a:t>
            </a:r>
          </a:p>
        </p:txBody>
      </p:sp>
      <p:sp>
        <p:nvSpPr>
          <p:cNvPr id="10" name="Text Placeholder 12"/>
          <p:cNvSpPr>
            <a:spLocks noGrp="1"/>
          </p:cNvSpPr>
          <p:nvPr>
            <p:ph type="body" sz="quarter" idx="12" hasCustomPrompt="1"/>
          </p:nvPr>
        </p:nvSpPr>
        <p:spPr>
          <a:xfrm>
            <a:off x="1447800" y="4800600"/>
            <a:ext cx="6400800" cy="457200"/>
          </a:xfrm>
        </p:spPr>
        <p:txBody>
          <a:bodyPr>
            <a:noAutofit/>
          </a:bodyPr>
          <a:lstStyle>
            <a:lvl1pPr algn="ctr">
              <a:buNone/>
              <a:defRPr sz="2000" i="0"/>
            </a:lvl1pPr>
          </a:lstStyle>
          <a:p>
            <a:pPr lvl="0"/>
            <a:r>
              <a:rPr lang="en-US" dirty="0"/>
              <a:t>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eneral Content ">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967395-972D-4D45-A72D-BCAB9768EB5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9510"/>
          <a:stretch/>
        </p:blipFill>
        <p:spPr>
          <a:xfrm>
            <a:off x="0" y="5410200"/>
            <a:ext cx="9144000" cy="14478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idx="1" hasCustomPrompt="1"/>
          </p:nvPr>
        </p:nvSpPr>
        <p:spPr>
          <a:xfrm>
            <a:off x="457200" y="1600201"/>
            <a:ext cx="8229600" cy="3886200"/>
          </a:xfrm>
        </p:spPr>
        <p:txBody>
          <a:bodyPr/>
          <a:lstStyle>
            <a:lvl1pPr>
              <a:defRPr/>
            </a:lvl1pPr>
            <a:lvl2pPr>
              <a:defRPr/>
            </a:lvl2pPr>
            <a:lvl3pPr>
              <a:defRPr/>
            </a:lvl3pPr>
            <a:lvl5pPr marL="2057400" indent="-228600">
              <a:buFont typeface="Wingdings" panose="05000000000000000000" pitchFamily="2" charset="2"/>
              <a:buChar char="Ø"/>
              <a:defRPr/>
            </a:lvl5pPr>
          </a:lstStyle>
          <a:p>
            <a:pPr lvl="0"/>
            <a:r>
              <a:rPr lang="en-US" dirty="0"/>
              <a:t>Add slide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9023670-3EF3-4700-B3B4-23872450B8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Text Placeholder 2"/>
          <p:cNvSpPr>
            <a:spLocks noGrp="1"/>
          </p:cNvSpPr>
          <p:nvPr>
            <p:ph type="body" idx="1" hasCustomPrompt="1"/>
          </p:nvPr>
        </p:nvSpPr>
        <p:spPr>
          <a:xfrm>
            <a:off x="722313" y="2928939"/>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subtext</a:t>
            </a:r>
          </a:p>
        </p:txBody>
      </p:sp>
      <p:sp>
        <p:nvSpPr>
          <p:cNvPr id="2" name="Title 1"/>
          <p:cNvSpPr>
            <a:spLocks noGrp="1"/>
          </p:cNvSpPr>
          <p:nvPr>
            <p:ph type="title" hasCustomPrompt="1"/>
          </p:nvPr>
        </p:nvSpPr>
        <p:spPr>
          <a:xfrm>
            <a:off x="722313" y="4429127"/>
            <a:ext cx="7772400" cy="1057275"/>
          </a:xfrm>
        </p:spPr>
        <p:txBody>
          <a:bodyPr anchor="t">
            <a:noAutofit/>
          </a:bodyPr>
          <a:lstStyle>
            <a:lvl1pPr algn="l">
              <a:defRPr sz="3200" b="0" cap="all"/>
            </a:lvl1pPr>
          </a:lstStyle>
          <a:p>
            <a:r>
              <a:rPr lang="en-US" dirty="0"/>
              <a:t>Add title</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lumns (no subheads)">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CCD8635-0F26-43B0-9588-EBE6E3DED5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sz="half" idx="1" hasCustomPrompt="1"/>
          </p:nvPr>
        </p:nvSpPr>
        <p:spPr>
          <a:xfrm>
            <a:off x="457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4" name="Content Placeholder 3"/>
          <p:cNvSpPr>
            <a:spLocks noGrp="1"/>
          </p:cNvSpPr>
          <p:nvPr>
            <p:ph sz="half" idx="2" hasCustomPrompt="1"/>
          </p:nvPr>
        </p:nvSpPr>
        <p:spPr>
          <a:xfrm>
            <a:off x="4648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lumns (w/ subhead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2E9C1B7-8390-4282-8E18-4439B1DCEB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Text Placeholder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1 title</a:t>
            </a:r>
          </a:p>
        </p:txBody>
      </p:sp>
      <p:sp>
        <p:nvSpPr>
          <p:cNvPr id="4" name="Content Placeholder 3"/>
          <p:cNvSpPr>
            <a:spLocks noGrp="1"/>
          </p:cNvSpPr>
          <p:nvPr>
            <p:ph sz="half" idx="2" hasCustomPrompt="1"/>
          </p:nvPr>
        </p:nvSpPr>
        <p:spPr>
          <a:xfrm>
            <a:off x="457200" y="2174877"/>
            <a:ext cx="4040188"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5" name="Text Placeholder 4"/>
          <p:cNvSpPr>
            <a:spLocks noGrp="1"/>
          </p:cNvSpPr>
          <p:nvPr>
            <p:ph type="body" sz="quarter" idx="3" hasCustomPrompt="1"/>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2 title</a:t>
            </a:r>
          </a:p>
        </p:txBody>
      </p:sp>
      <p:sp>
        <p:nvSpPr>
          <p:cNvPr id="6" name="Content Placeholder 5"/>
          <p:cNvSpPr>
            <a:spLocks noGrp="1"/>
          </p:cNvSpPr>
          <p:nvPr>
            <p:ph sz="quarter" idx="4" hasCustomPrompt="1"/>
          </p:nvPr>
        </p:nvSpPr>
        <p:spPr>
          <a:xfrm>
            <a:off x="4645026" y="2174877"/>
            <a:ext cx="4041775"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9" name="Slide Number Placeholder 8"/>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8CE108-2AF3-48C1-B3EC-2163A9C3242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3E8618A-F67A-4ADA-9D37-61F64456973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Picture Placeholder 2"/>
          <p:cNvSpPr>
            <a:spLocks noGrp="1"/>
          </p:cNvSpPr>
          <p:nvPr>
            <p:ph type="pic" idx="1" hasCustomPrompt="1"/>
          </p:nvPr>
        </p:nvSpPr>
        <p:spPr>
          <a:xfrm>
            <a:off x="1792288" y="612775"/>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a picture</a:t>
            </a:r>
          </a:p>
        </p:txBody>
      </p:sp>
      <p:sp>
        <p:nvSpPr>
          <p:cNvPr id="2" name="Title 1"/>
          <p:cNvSpPr>
            <a:spLocks noGrp="1"/>
          </p:cNvSpPr>
          <p:nvPr>
            <p:ph type="title" hasCustomPrompt="1"/>
          </p:nvPr>
        </p:nvSpPr>
        <p:spPr>
          <a:xfrm>
            <a:off x="1792288" y="4343400"/>
            <a:ext cx="5486400" cy="566738"/>
          </a:xfrm>
        </p:spPr>
        <p:txBody>
          <a:bodyPr anchor="b"/>
          <a:lstStyle>
            <a:lvl1pPr algn="l">
              <a:defRPr sz="2000" b="1"/>
            </a:lvl1pPr>
          </a:lstStyle>
          <a:p>
            <a:r>
              <a:rPr lang="en-US" dirty="0"/>
              <a:t>Add title</a:t>
            </a:r>
          </a:p>
        </p:txBody>
      </p:sp>
      <p:sp>
        <p:nvSpPr>
          <p:cNvPr id="4" name="Text Placeholder 3"/>
          <p:cNvSpPr>
            <a:spLocks noGrp="1"/>
          </p:cNvSpPr>
          <p:nvPr>
            <p:ph type="body" sz="half" idx="2" hasCustomPrompt="1"/>
          </p:nvPr>
        </p:nvSpPr>
        <p:spPr>
          <a:xfrm>
            <a:off x="1792288" y="4953000"/>
            <a:ext cx="5486400" cy="533400"/>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 subtext</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1618"/>
            <a:ext cx="9143999" cy="7065818"/>
          </a:xfrm>
          <a:prstGeom prst="rect">
            <a:avLst/>
          </a:prstGeom>
        </p:spPr>
      </p:pic>
      <p:sp>
        <p:nvSpPr>
          <p:cNvPr id="8" name="Title 1"/>
          <p:cNvSpPr>
            <a:spLocks noGrp="1"/>
          </p:cNvSpPr>
          <p:nvPr>
            <p:ph type="title" hasCustomPrompt="1"/>
          </p:nvPr>
        </p:nvSpPr>
        <p:spPr>
          <a:xfrm>
            <a:off x="457200" y="1981200"/>
            <a:ext cx="8229600" cy="1143000"/>
          </a:xfrm>
        </p:spPr>
        <p:txBody>
          <a:bodyPr/>
          <a:lstStyle>
            <a:lvl1pPr>
              <a:defRPr>
                <a:solidFill>
                  <a:schemeClr val="bg1"/>
                </a:solidFill>
              </a:defRPr>
            </a:lvl1pPr>
          </a:lstStyle>
          <a:p>
            <a:r>
              <a:rPr lang="en-US" dirty="0"/>
              <a:t>Add closing slide title</a:t>
            </a:r>
          </a:p>
        </p:txBody>
      </p:sp>
      <p:sp>
        <p:nvSpPr>
          <p:cNvPr id="9" name="Title 1"/>
          <p:cNvSpPr txBox="1">
            <a:spLocks/>
          </p:cNvSpPr>
          <p:nvPr userDrawn="1"/>
        </p:nvSpPr>
        <p:spPr>
          <a:xfrm>
            <a:off x="1792288" y="3429000"/>
            <a:ext cx="5486400" cy="566738"/>
          </a:xfrm>
          <a:prstGeom prst="rect">
            <a:avLst/>
          </a:prstGeom>
        </p:spPr>
        <p:txBody>
          <a:bodyPr vert="horz" lIns="91440" tIns="45720" rIns="91440" bIns="45720" rtlCol="0" anchor="b">
            <a:normAutofit/>
          </a:bodyPr>
          <a:lstStyle>
            <a:lvl1pPr algn="l">
              <a:defRPr sz="2000" b="1"/>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mj-lt"/>
                <a:ea typeface="+mj-ea"/>
                <a:cs typeface="+mj-cs"/>
              </a:rPr>
              <a:t>Add closing slide content</a:t>
            </a:r>
          </a:p>
        </p:txBody>
      </p:sp>
      <p:pic>
        <p:nvPicPr>
          <p:cNvPr id="3" name="Picture 2" descr="Administration for Community Living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53200" y="5760433"/>
            <a:ext cx="2323714" cy="961042"/>
          </a:xfrm>
          <a:prstGeom prst="rect">
            <a:avLst/>
          </a:prstGeom>
        </p:spPr>
      </p:pic>
      <p:sp>
        <p:nvSpPr>
          <p:cNvPr id="6" name="Slide Number Placeholder 3"/>
          <p:cNvSpPr>
            <a:spLocks noGrp="1"/>
          </p:cNvSpPr>
          <p:nvPr>
            <p:ph type="sldNum" sz="quarter" idx="12"/>
          </p:nvPr>
        </p:nvSpPr>
        <p:spPr>
          <a:xfrm>
            <a:off x="3505200" y="6356352"/>
            <a:ext cx="2133600" cy="365125"/>
          </a:xfrm>
        </p:spPr>
        <p:txBody>
          <a:bodyPr/>
          <a:lstStyle/>
          <a:p>
            <a:fld id="{7AA28999-D008-419E-9628-EE1C64F81F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05200" y="6356352"/>
            <a:ext cx="2133600" cy="365125"/>
          </a:xfrm>
          <a:prstGeom prst="rect">
            <a:avLst/>
          </a:prstGeom>
        </p:spPr>
        <p:txBody>
          <a:bodyPr vert="horz" lIns="91440" tIns="45720" rIns="91440" bIns="45720" rtlCol="0" anchor="ctr"/>
          <a:lstStyle>
            <a:lvl1pPr algn="ctr">
              <a:defRPr sz="1400">
                <a:solidFill>
                  <a:schemeClr val="bg1">
                    <a:lumMod val="85000"/>
                  </a:schemeClr>
                </a:solidFill>
              </a:defRPr>
            </a:lvl1pPr>
          </a:lstStyle>
          <a:p>
            <a:fld id="{7AA28999-D008-419E-9628-EE1C64F81F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7" r:id="rId8"/>
    <p:sldLayoutId id="2147483655" r:id="rId9"/>
  </p:sldLayoutIdLst>
  <p:hf hdr="0" ft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cfr.gov/current/title-45/subtitle-B/chapter-XIII/subchapter-C/part-1324/subpart-A#p-1324.13(f)"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AOA.Grants@acl.hhs.gov" TargetMode="External"/><Relationship Id="rId2" Type="http://schemas.openxmlformats.org/officeDocument/2006/relationships/hyperlink" Target="https://acl.gov/grants/acl-mandatory-grants-programmatic-and-fiscal-contacts"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33.xml"/><Relationship Id="rId3" Type="http://schemas.openxmlformats.org/officeDocument/2006/relationships/slide" Target="slide3.xml"/><Relationship Id="rId7" Type="http://schemas.openxmlformats.org/officeDocument/2006/relationships/slide" Target="slide14.xml"/><Relationship Id="rId12" Type="http://schemas.openxmlformats.org/officeDocument/2006/relationships/slide" Target="slide3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slide" Target="slide10.xml"/><Relationship Id="rId11" Type="http://schemas.openxmlformats.org/officeDocument/2006/relationships/slide" Target="slide29.xml"/><Relationship Id="rId5" Type="http://schemas.openxmlformats.org/officeDocument/2006/relationships/slide" Target="slide9.xml"/><Relationship Id="rId15" Type="http://schemas.openxmlformats.org/officeDocument/2006/relationships/slide" Target="slide48.xml"/><Relationship Id="rId10" Type="http://schemas.openxmlformats.org/officeDocument/2006/relationships/slide" Target="slide28.xml"/><Relationship Id="rId4" Type="http://schemas.openxmlformats.org/officeDocument/2006/relationships/slide" Target="slide6.xml"/><Relationship Id="rId9" Type="http://schemas.openxmlformats.org/officeDocument/2006/relationships/slide" Target="slide16.xml"/><Relationship Id="rId14" Type="http://schemas.openxmlformats.org/officeDocument/2006/relationships/slide" Target="slide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www.acl.gov/programs/health-wellness/disease-prevention"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www.ecfr.gov/current/title-2/subtitle-A/chapter-II/part-200/subpart-D/section-200.306"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acl.gov/sites/default/files/about-acl/2017-05/PI-14-06_Reallotment.pdf" TargetMode="External"/><Relationship Id="rId2" Type="http://schemas.openxmlformats.org/officeDocument/2006/relationships/hyperlink" Target="mailto:AOA.Grants@acl.hhs.gov"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acl.gov/about-acl/regional-offices" TargetMode="External"/><Relationship Id="rId2" Type="http://schemas.openxmlformats.org/officeDocument/2006/relationships/hyperlink" Target="mailto:AoA.OAA@acl.hhs.gov"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pms.psc.gov/find-pms-liaison-accountant.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Rhonda.schwartz@acl.hhs.gov" TargetMode="External"/><Relationship Id="rId2" Type="http://schemas.openxmlformats.org/officeDocument/2006/relationships/hyperlink" Target="mailto:Jennifer.Throwe@acl.hhs.gov" TargetMode="External"/><Relationship Id="rId1" Type="http://schemas.openxmlformats.org/officeDocument/2006/relationships/slideLayout" Target="../slideLayouts/slideLayout3.xml"/><Relationship Id="rId5" Type="http://schemas.openxmlformats.org/officeDocument/2006/relationships/hyperlink" Target="mailto:Lacey.Boven@acl.hhs.gov" TargetMode="External"/><Relationship Id="rId4" Type="http://schemas.openxmlformats.org/officeDocument/2006/relationships/hyperlink" Target="mailto:Constantinos.Miskis@acl.hhs.gov"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8" Type="http://schemas.openxmlformats.org/officeDocument/2006/relationships/hyperlink" Target="https://agid.acl.gov/" TargetMode="External"/><Relationship Id="rId3" Type="http://schemas.openxmlformats.org/officeDocument/2006/relationships/hyperlink" Target="https://www.acl.gov/about-acl/authorizing-statutes/older-americans-act" TargetMode="External"/><Relationship Id="rId7" Type="http://schemas.openxmlformats.org/officeDocument/2006/relationships/hyperlink" Target="https://acl.gov/about-acl/administration-aging-program-instructions" TargetMode="External"/><Relationship Id="rId2" Type="http://schemas.openxmlformats.org/officeDocument/2006/relationships/hyperlink" Target="https://acl.gov/sites/default/files/2023-03/AoA%20-%20Unwinding%20PHE%20and%20MDD%20for%20COVID-19.pdf" TargetMode="External"/><Relationship Id="rId1" Type="http://schemas.openxmlformats.org/officeDocument/2006/relationships/slideLayout" Target="../slideLayouts/slideLayout3.xml"/><Relationship Id="rId6" Type="http://schemas.openxmlformats.org/officeDocument/2006/relationships/hyperlink" Target="https://www.ecfr.gov/cgi-bin/text-idx?node=pt45.1.75" TargetMode="External"/><Relationship Id="rId5" Type="http://schemas.openxmlformats.org/officeDocument/2006/relationships/hyperlink" Target="http://www.usaspending.gov/" TargetMode="External"/><Relationship Id="rId4" Type="http://schemas.openxmlformats.org/officeDocument/2006/relationships/hyperlink" Target="http://www.ecfr.gov/"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mailto:Brandon.Copeland@acl.hhs.gov" TargetMode="External"/><Relationship Id="rId2" Type="http://schemas.openxmlformats.org/officeDocument/2006/relationships/notesSlide" Target="../notesSlides/notesSlide8.xml"/><Relationship Id="rId1" Type="http://schemas.openxmlformats.org/officeDocument/2006/relationships/slideLayout" Target="../slideLayouts/slideLayout9.xml"/><Relationship Id="rId5" Type="http://schemas.openxmlformats.org/officeDocument/2006/relationships/hyperlink" Target="mailto:MayLing.McKee@acl.hhs.gov" TargetMode="External"/><Relationship Id="rId4" Type="http://schemas.openxmlformats.org/officeDocument/2006/relationships/hyperlink" Target="mailto:Sherry.Cochran@acl.hhs.gov"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Cynthia.Brammeier@acl.hhs.gov" TargetMode="External"/><Relationship Id="rId2" Type="http://schemas.openxmlformats.org/officeDocument/2006/relationships/hyperlink" Target="mailto:Derek.Lee@acl.hhs.gov" TargetMode="External"/><Relationship Id="rId1" Type="http://schemas.openxmlformats.org/officeDocument/2006/relationships/slideLayout" Target="../slideLayouts/slideLayout3.xml"/><Relationship Id="rId6" Type="http://schemas.openxmlformats.org/officeDocument/2006/relationships/hyperlink" Target="mailto:Louise.Ryan@acl.hhs.gov" TargetMode="External"/><Relationship Id="rId5" Type="http://schemas.openxmlformats.org/officeDocument/2006/relationships/hyperlink" Target="mailto:Fay.Gordon@acl.hhs.gov" TargetMode="External"/><Relationship Id="rId4" Type="http://schemas.openxmlformats.org/officeDocument/2006/relationships/hyperlink" Target="mailto:Percy.Devine@acl.hhs.go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acl.gov/sites/default/files/2023-03/AoA%20-%20Unwinding%20PHE%20and%20MDD%20for%20COVID-19.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Placeholder 41">
            <a:extLst>
              <a:ext uri="{FF2B5EF4-FFF2-40B4-BE49-F238E27FC236}">
                <a16:creationId xmlns:a16="http://schemas.microsoft.com/office/drawing/2014/main" id="{C2F03ACA-2809-48C3-AD9E-0A3241535DBB}"/>
              </a:ext>
            </a:extLst>
          </p:cNvPr>
          <p:cNvSpPr>
            <a:spLocks noGrp="1"/>
          </p:cNvSpPr>
          <p:nvPr>
            <p:ph type="body" sz="quarter" idx="17"/>
          </p:nvPr>
        </p:nvSpPr>
        <p:spPr>
          <a:xfrm>
            <a:off x="152400" y="152400"/>
            <a:ext cx="5410200" cy="447294"/>
          </a:xfrm>
        </p:spPr>
        <p:txBody>
          <a:bodyPr>
            <a:normAutofit/>
          </a:bodyPr>
          <a:lstStyle/>
          <a:p>
            <a:r>
              <a:rPr lang="en-US" sz="1800" dirty="0"/>
              <a:t>2023 Administration on Aging (AoA) Fiscal Training</a:t>
            </a:r>
          </a:p>
        </p:txBody>
      </p:sp>
      <p:sp>
        <p:nvSpPr>
          <p:cNvPr id="39" name="Text Placeholder 38">
            <a:extLst>
              <a:ext uri="{FF2B5EF4-FFF2-40B4-BE49-F238E27FC236}">
                <a16:creationId xmlns:a16="http://schemas.microsoft.com/office/drawing/2014/main" id="{58F89821-4D88-4D5C-AB06-5906E38BE175}"/>
              </a:ext>
            </a:extLst>
          </p:cNvPr>
          <p:cNvSpPr>
            <a:spLocks noGrp="1"/>
          </p:cNvSpPr>
          <p:nvPr>
            <p:ph type="body" sz="quarter" idx="14"/>
          </p:nvPr>
        </p:nvSpPr>
        <p:spPr>
          <a:xfrm>
            <a:off x="3124890" y="2895600"/>
            <a:ext cx="5790510" cy="533400"/>
          </a:xfrm>
        </p:spPr>
        <p:txBody>
          <a:bodyPr>
            <a:normAutofit fontScale="25000" lnSpcReduction="20000"/>
          </a:bodyPr>
          <a:lstStyle/>
          <a:p>
            <a:r>
              <a:rPr lang="en-US" dirty="0"/>
              <a:t> </a:t>
            </a:r>
          </a:p>
          <a:p>
            <a:r>
              <a:rPr lang="en-US" sz="7200" dirty="0"/>
              <a:t>AoA Fiscal Training</a:t>
            </a:r>
          </a:p>
          <a:p>
            <a:r>
              <a:rPr lang="en-US" sz="7200" dirty="0"/>
              <a:t> </a:t>
            </a:r>
          </a:p>
        </p:txBody>
      </p:sp>
      <p:sp>
        <p:nvSpPr>
          <p:cNvPr id="40" name="Text Placeholder 39">
            <a:extLst>
              <a:ext uri="{FF2B5EF4-FFF2-40B4-BE49-F238E27FC236}">
                <a16:creationId xmlns:a16="http://schemas.microsoft.com/office/drawing/2014/main" id="{E6024A09-B2AA-40F7-B612-56B0E165C592}"/>
              </a:ext>
            </a:extLst>
          </p:cNvPr>
          <p:cNvSpPr>
            <a:spLocks noGrp="1"/>
          </p:cNvSpPr>
          <p:nvPr>
            <p:ph type="body" sz="quarter" idx="15"/>
          </p:nvPr>
        </p:nvSpPr>
        <p:spPr>
          <a:xfrm>
            <a:off x="3124200" y="4048506"/>
            <a:ext cx="4953000" cy="894588"/>
          </a:xfrm>
        </p:spPr>
        <p:txBody>
          <a:bodyPr>
            <a:noAutofit/>
          </a:bodyPr>
          <a:lstStyle/>
          <a:p>
            <a:r>
              <a:rPr lang="en-US" sz="1600" dirty="0"/>
              <a:t>Alice Kelsey</a:t>
            </a:r>
          </a:p>
          <a:p>
            <a:r>
              <a:rPr lang="en-US" sz="1600" dirty="0"/>
              <a:t>Brandon Copeland</a:t>
            </a:r>
          </a:p>
          <a:p>
            <a:r>
              <a:rPr lang="en-US" sz="1600" dirty="0"/>
              <a:t>Sherry Cochran</a:t>
            </a:r>
          </a:p>
          <a:p>
            <a:r>
              <a:rPr lang="en-US" sz="1600" dirty="0"/>
              <a:t>May Ling Mckee	</a:t>
            </a:r>
          </a:p>
        </p:txBody>
      </p:sp>
      <p:sp>
        <p:nvSpPr>
          <p:cNvPr id="41" name="Text Placeholder 40">
            <a:extLst>
              <a:ext uri="{FF2B5EF4-FFF2-40B4-BE49-F238E27FC236}">
                <a16:creationId xmlns:a16="http://schemas.microsoft.com/office/drawing/2014/main" id="{B0B3166B-3E8E-4CF9-AE29-2481CA5D3BF6}"/>
              </a:ext>
            </a:extLst>
          </p:cNvPr>
          <p:cNvSpPr>
            <a:spLocks noGrp="1"/>
          </p:cNvSpPr>
          <p:nvPr>
            <p:ph type="body" sz="quarter" idx="16"/>
          </p:nvPr>
        </p:nvSpPr>
        <p:spPr>
          <a:xfrm>
            <a:off x="3124200" y="3581400"/>
            <a:ext cx="1828800" cy="381000"/>
          </a:xfrm>
        </p:spPr>
        <p:txBody>
          <a:bodyPr>
            <a:noAutofit/>
          </a:bodyPr>
          <a:lstStyle/>
          <a:p>
            <a:r>
              <a:rPr lang="en-US" sz="1600" dirty="0"/>
              <a:t>Webinar</a:t>
            </a:r>
          </a:p>
        </p:txBody>
      </p:sp>
      <p:sp>
        <p:nvSpPr>
          <p:cNvPr id="38" name="Text Placeholder 37">
            <a:extLst>
              <a:ext uri="{FF2B5EF4-FFF2-40B4-BE49-F238E27FC236}">
                <a16:creationId xmlns:a16="http://schemas.microsoft.com/office/drawing/2014/main" id="{A610DA8C-9520-45CB-B7B7-E077FBAF2BBE}"/>
              </a:ext>
            </a:extLst>
          </p:cNvPr>
          <p:cNvSpPr>
            <a:spLocks noGrp="1"/>
          </p:cNvSpPr>
          <p:nvPr>
            <p:ph type="body" sz="quarter" idx="12"/>
          </p:nvPr>
        </p:nvSpPr>
        <p:spPr>
          <a:xfrm>
            <a:off x="3124200" y="5181600"/>
            <a:ext cx="3962400" cy="457200"/>
          </a:xfrm>
        </p:spPr>
        <p:txBody>
          <a:bodyPr/>
          <a:lstStyle/>
          <a:p>
            <a:endParaRPr lang="en-US" sz="1600" dirty="0"/>
          </a:p>
          <a:p>
            <a:r>
              <a:rPr lang="en-US" sz="1600" dirty="0"/>
              <a:t>July 10, 2023</a:t>
            </a:r>
          </a:p>
        </p:txBody>
      </p:sp>
      <p:sp>
        <p:nvSpPr>
          <p:cNvPr id="44" name="Title 43" hidden="1">
            <a:extLst>
              <a:ext uri="{FF2B5EF4-FFF2-40B4-BE49-F238E27FC236}">
                <a16:creationId xmlns:a16="http://schemas.microsoft.com/office/drawing/2014/main" id="{422F712A-F1D7-4B97-9DAC-1D201D863782}"/>
              </a:ext>
            </a:extLst>
          </p:cNvPr>
          <p:cNvSpPr>
            <a:spLocks noGrp="1"/>
          </p:cNvSpPr>
          <p:nvPr>
            <p:ph type="title" idx="4294967295"/>
          </p:nvPr>
        </p:nvSpPr>
        <p:spPr/>
        <p:txBody>
          <a:bodyPr/>
          <a:lstStyle/>
          <a:p>
            <a:r>
              <a:rPr lang="en-US" dirty="0"/>
              <a:t>Title Slide Option A</a:t>
            </a:r>
          </a:p>
        </p:txBody>
      </p:sp>
      <p:pic>
        <p:nvPicPr>
          <p:cNvPr id="2" name="Picture 1" descr="ACL Logo&#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9704" y="5724906"/>
            <a:ext cx="2165395" cy="894588"/>
          </a:xfrm>
          <a:prstGeom prst="rect">
            <a:avLst/>
          </a:prstGeom>
        </p:spPr>
      </p:pic>
      <p:sp>
        <p:nvSpPr>
          <p:cNvPr id="11" name="Text Placeholder 41">
            <a:extLst>
              <a:ext uri="{FF2B5EF4-FFF2-40B4-BE49-F238E27FC236}">
                <a16:creationId xmlns:a16="http://schemas.microsoft.com/office/drawing/2014/main" id="{C2F03ACA-2809-48C3-AD9E-0A3241535DBB}"/>
              </a:ext>
            </a:extLst>
          </p:cNvPr>
          <p:cNvSpPr>
            <a:spLocks noGrp="1"/>
          </p:cNvSpPr>
          <p:nvPr>
            <p:ph type="body" sz="quarter" idx="17"/>
          </p:nvPr>
        </p:nvSpPr>
        <p:spPr>
          <a:xfrm>
            <a:off x="152400" y="533400"/>
            <a:ext cx="7162800" cy="820756"/>
          </a:xfrm>
        </p:spPr>
        <p:txBody>
          <a:bodyPr>
            <a:normAutofit/>
          </a:bodyPr>
          <a:lstStyle/>
          <a:p>
            <a:r>
              <a:rPr lang="en-US" sz="1800" dirty="0"/>
              <a:t>Older American Act (OAA) Title III, VII, and NSIP Formula Grants</a:t>
            </a:r>
          </a:p>
          <a:p>
            <a:r>
              <a:rPr lang="en-US" sz="1800" dirty="0"/>
              <a:t>AoA COVID Supplemental Formula Grants</a:t>
            </a:r>
          </a:p>
        </p:txBody>
      </p:sp>
    </p:spTree>
    <p:extLst>
      <p:ext uri="{BB962C8B-B14F-4D97-AF65-F5344CB8AC3E}">
        <p14:creationId xmlns:p14="http://schemas.microsoft.com/office/powerpoint/2010/main" val="1134015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E51F-FD90-649D-851B-2FA6E0488C30}"/>
              </a:ext>
            </a:extLst>
          </p:cNvPr>
          <p:cNvSpPr>
            <a:spLocks noGrp="1"/>
          </p:cNvSpPr>
          <p:nvPr>
            <p:ph type="title"/>
          </p:nvPr>
        </p:nvSpPr>
        <p:spPr>
          <a:xfrm>
            <a:off x="457200" y="274638"/>
            <a:ext cx="8305800" cy="1143000"/>
          </a:xfrm>
        </p:spPr>
        <p:txBody>
          <a:bodyPr>
            <a:normAutofit/>
          </a:bodyPr>
          <a:lstStyle/>
          <a:p>
            <a:pPr algn="l"/>
            <a:r>
              <a:rPr lang="en-US" sz="2800" dirty="0"/>
              <a:t>Long Term Care Ombudsman (LTCO) – </a:t>
            </a:r>
            <a:br>
              <a:rPr lang="en-US" sz="2800" dirty="0"/>
            </a:br>
            <a:r>
              <a:rPr lang="en-US" sz="2800" dirty="0"/>
              <a:t>Fiscal Management </a:t>
            </a:r>
          </a:p>
        </p:txBody>
      </p:sp>
      <p:sp>
        <p:nvSpPr>
          <p:cNvPr id="3" name="Content Placeholder 2">
            <a:extLst>
              <a:ext uri="{FF2B5EF4-FFF2-40B4-BE49-F238E27FC236}">
                <a16:creationId xmlns:a16="http://schemas.microsoft.com/office/drawing/2014/main" id="{F3943E30-7F09-61ED-39FB-10585F2D56E9}"/>
              </a:ext>
            </a:extLst>
          </p:cNvPr>
          <p:cNvSpPr>
            <a:spLocks noGrp="1"/>
          </p:cNvSpPr>
          <p:nvPr>
            <p:ph idx="1"/>
          </p:nvPr>
        </p:nvSpPr>
        <p:spPr>
          <a:xfrm>
            <a:off x="457200" y="1524000"/>
            <a:ext cx="8229600" cy="4038600"/>
          </a:xfrm>
        </p:spPr>
        <p:txBody>
          <a:bodyPr>
            <a:noAutofit/>
          </a:bodyPr>
          <a:lstStyle/>
          <a:p>
            <a:pPr marL="0" indent="0">
              <a:buNone/>
            </a:pPr>
            <a:r>
              <a:rPr lang="en-US" sz="2200" dirty="0">
                <a:hlinkClick r:id="rId2"/>
              </a:rPr>
              <a:t>45 § 1324.13(f) </a:t>
            </a:r>
            <a:r>
              <a:rPr lang="en-US" sz="2200" dirty="0">
                <a:effectLst/>
              </a:rPr>
              <a:t>Fiscal management</a:t>
            </a:r>
            <a:r>
              <a:rPr lang="en-US" sz="2200" dirty="0"/>
              <a:t> </a:t>
            </a:r>
          </a:p>
          <a:p>
            <a:pPr marL="0" indent="0">
              <a:buNone/>
            </a:pPr>
            <a:r>
              <a:rPr lang="en-US" sz="2200" dirty="0"/>
              <a:t>The Ombudsman shall determine the use of the fiscal resources appropriated or otherwise available for the operation of the Office. Where local Ombudsman entities are designated, the Ombudsman shall approve the allocations of Federal and State funds provided to such entities, subject to applicable Federal and State laws and policies. The Ombudsman shall determine that program budgets and expenditures of the Office and local Ombudsman entities are consistent with laws, policies and procedures governing the Ombudsman program.</a:t>
            </a:r>
          </a:p>
        </p:txBody>
      </p:sp>
      <p:sp>
        <p:nvSpPr>
          <p:cNvPr id="4" name="Slide Number Placeholder 3">
            <a:extLst>
              <a:ext uri="{FF2B5EF4-FFF2-40B4-BE49-F238E27FC236}">
                <a16:creationId xmlns:a16="http://schemas.microsoft.com/office/drawing/2014/main" id="{30205329-063C-D0CB-94F0-258552F9C1B4}"/>
              </a:ext>
            </a:extLst>
          </p:cNvPr>
          <p:cNvSpPr>
            <a:spLocks noGrp="1"/>
          </p:cNvSpPr>
          <p:nvPr>
            <p:ph type="sldNum" sz="quarter" idx="12"/>
          </p:nvPr>
        </p:nvSpPr>
        <p:spPr/>
        <p:txBody>
          <a:bodyPr/>
          <a:lstStyle/>
          <a:p>
            <a:fld id="{7AA28999-D008-419E-9628-EE1C64F81F4C}" type="slidenum">
              <a:rPr lang="en-US" smtClean="0"/>
              <a:pPr/>
              <a:t>10</a:t>
            </a:fld>
            <a:endParaRPr lang="en-US" dirty="0"/>
          </a:p>
        </p:txBody>
      </p:sp>
    </p:spTree>
    <p:extLst>
      <p:ext uri="{BB962C8B-B14F-4D97-AF65-F5344CB8AC3E}">
        <p14:creationId xmlns:p14="http://schemas.microsoft.com/office/powerpoint/2010/main" val="184501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LTCO Minimum Certification of Expenditures</a:t>
            </a:r>
          </a:p>
        </p:txBody>
      </p:sp>
      <p:sp>
        <p:nvSpPr>
          <p:cNvPr id="3" name="Content Placeholder 2"/>
          <p:cNvSpPr>
            <a:spLocks noGrp="1"/>
          </p:cNvSpPr>
          <p:nvPr>
            <p:ph idx="1"/>
          </p:nvPr>
        </p:nvSpPr>
        <p:spPr>
          <a:xfrm>
            <a:off x="457200" y="1417638"/>
            <a:ext cx="7772400" cy="4373562"/>
          </a:xfrm>
        </p:spPr>
        <p:txBody>
          <a:bodyPr>
            <a:normAutofit/>
          </a:bodyPr>
          <a:lstStyle/>
          <a:p>
            <a:r>
              <a:rPr lang="en-US" sz="1800" dirty="0"/>
              <a:t>Each year’s FFY expenditures must meet or exceed the FFY2019 (base year) expenditures, the minimum expenditures must be met in the following areas</a:t>
            </a:r>
            <a:r>
              <a:rPr lang="en-US" sz="1600" dirty="0"/>
              <a:t>: </a:t>
            </a:r>
          </a:p>
          <a:p>
            <a:pPr lvl="1"/>
            <a:r>
              <a:rPr lang="en-US" sz="1600" dirty="0"/>
              <a:t>State Title III Expenditures</a:t>
            </a:r>
          </a:p>
          <a:p>
            <a:pPr lvl="1"/>
            <a:r>
              <a:rPr lang="en-US" sz="1600" dirty="0"/>
              <a:t>AAA Title III Expenditures</a:t>
            </a:r>
          </a:p>
          <a:p>
            <a:pPr lvl="1"/>
            <a:r>
              <a:rPr lang="en-US" sz="1600" dirty="0"/>
              <a:t>Title VII LTCO Expenditures</a:t>
            </a:r>
          </a:p>
          <a:p>
            <a:pPr lvl="1"/>
            <a:r>
              <a:rPr lang="en-US" sz="1600" dirty="0"/>
              <a:t>Title VII Elder Abuse Expenditures</a:t>
            </a:r>
          </a:p>
          <a:p>
            <a:pPr marL="457200" lvl="1" indent="0">
              <a:buNone/>
            </a:pPr>
            <a:endParaRPr lang="en-US" sz="1800" i="1" dirty="0"/>
          </a:p>
          <a:p>
            <a:r>
              <a:rPr lang="en-US" sz="1800" dirty="0"/>
              <a:t>Other expenditures are included, however they are not subject to the minimum expenditure requirements:</a:t>
            </a:r>
          </a:p>
          <a:p>
            <a:pPr lvl="1"/>
            <a:r>
              <a:rPr lang="en-US" sz="1600" dirty="0"/>
              <a:t>Other Federal Funding</a:t>
            </a:r>
          </a:p>
          <a:p>
            <a:pPr lvl="1"/>
            <a:r>
              <a:rPr lang="en-US" sz="1600" dirty="0"/>
              <a:t>Other State Funding</a:t>
            </a:r>
          </a:p>
          <a:p>
            <a:pPr lvl="1"/>
            <a:r>
              <a:rPr lang="en-US" sz="1600" dirty="0"/>
              <a:t>Local Funding</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11</a:t>
            </a:fld>
            <a:endParaRPr lang="en-US" dirty="0"/>
          </a:p>
        </p:txBody>
      </p:sp>
    </p:spTree>
    <p:extLst>
      <p:ext uri="{BB962C8B-B14F-4D97-AF65-F5344CB8AC3E}">
        <p14:creationId xmlns:p14="http://schemas.microsoft.com/office/powerpoint/2010/main" val="1547072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LTCO NORS Reporting</a:t>
            </a:r>
          </a:p>
        </p:txBody>
      </p:sp>
      <p:sp>
        <p:nvSpPr>
          <p:cNvPr id="3" name="Content Placeholder 2"/>
          <p:cNvSpPr>
            <a:spLocks noGrp="1"/>
          </p:cNvSpPr>
          <p:nvPr>
            <p:ph idx="1"/>
          </p:nvPr>
        </p:nvSpPr>
        <p:spPr/>
        <p:txBody>
          <a:bodyPr>
            <a:normAutofit/>
          </a:bodyPr>
          <a:lstStyle/>
          <a:p>
            <a:r>
              <a:rPr lang="en-US" sz="1800" dirty="0"/>
              <a:t>State Ombudsman programs are required to report funds expended in the National Ombudsman Reporting System (NORS)</a:t>
            </a:r>
          </a:p>
          <a:p>
            <a:endParaRPr lang="en-US" sz="1800" dirty="0"/>
          </a:p>
          <a:p>
            <a:r>
              <a:rPr lang="en-US" sz="1800" dirty="0"/>
              <a:t>When submitting annual minimum funding certification, State Units on Aging (SUAs) should relay final fiscal data to State Ombudsman for inclusion in final NORS report</a:t>
            </a:r>
          </a:p>
          <a:p>
            <a:endParaRPr lang="en-US" sz="1800" dirty="0"/>
          </a:p>
          <a:p>
            <a:r>
              <a:rPr lang="en-US" sz="1800" dirty="0"/>
              <a:t>All final expenditures must be included in NORS report </a:t>
            </a:r>
          </a:p>
          <a:p>
            <a:endParaRPr lang="en-US" sz="1800" dirty="0"/>
          </a:p>
          <a:p>
            <a:r>
              <a:rPr lang="en-US" sz="1800" dirty="0"/>
              <a:t>NORS reports are due </a:t>
            </a:r>
            <a:r>
              <a:rPr lang="en-US" sz="1800" b="1" i="1" dirty="0">
                <a:solidFill>
                  <a:srgbClr val="FF0000"/>
                </a:solidFill>
              </a:rPr>
              <a:t>no later than Jan 31</a:t>
            </a:r>
          </a:p>
          <a:p>
            <a:pPr lvl="1"/>
            <a:r>
              <a:rPr lang="en-US" sz="1800" dirty="0">
                <a:latin typeface="Segoe UI" panose="020B0502040204020203" pitchFamily="34" charset="0"/>
              </a:rPr>
              <a:t>I</a:t>
            </a:r>
            <a:r>
              <a:rPr lang="en-US" sz="1800" dirty="0">
                <a:effectLst/>
                <a:latin typeface="Segoe UI" panose="020B0502040204020203" pitchFamily="34" charset="0"/>
              </a:rPr>
              <a:t>f final numbers change after Jan 31, states should communicate </a:t>
            </a:r>
            <a:r>
              <a:rPr lang="en-US" sz="1800" dirty="0">
                <a:latin typeface="Segoe UI" panose="020B0502040204020203" pitchFamily="34" charset="0"/>
              </a:rPr>
              <a:t>changes</a:t>
            </a:r>
            <a:r>
              <a:rPr lang="en-US" sz="1800" dirty="0">
                <a:effectLst/>
                <a:latin typeface="Segoe UI" panose="020B0502040204020203" pitchFamily="34" charset="0"/>
              </a:rPr>
              <a:t> to the Ombudsman Office so they can update them in NORS.</a:t>
            </a:r>
            <a:endParaRPr lang="en-US" sz="1800" dirty="0">
              <a:effectLst/>
              <a:latin typeface="Arial" panose="020B0604020202020204" pitchFamily="34" charset="0"/>
            </a:endParaRPr>
          </a:p>
          <a:p>
            <a:endParaRPr lang="en-US" sz="1800" dirty="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12</a:t>
            </a:fld>
            <a:endParaRPr lang="en-US" dirty="0"/>
          </a:p>
        </p:txBody>
      </p:sp>
    </p:spTree>
    <p:extLst>
      <p:ext uri="{BB962C8B-B14F-4D97-AF65-F5344CB8AC3E}">
        <p14:creationId xmlns:p14="http://schemas.microsoft.com/office/powerpoint/2010/main" val="2829578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LTCO NORS Reporting Continued</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13</a:t>
            </a:fld>
            <a:endParaRPr lang="en-US" dirty="0"/>
          </a:p>
        </p:txBody>
      </p:sp>
      <p:sp>
        <p:nvSpPr>
          <p:cNvPr id="8" name="Content Placeholder 7"/>
          <p:cNvSpPr>
            <a:spLocks noGrp="1"/>
          </p:cNvSpPr>
          <p:nvPr>
            <p:ph idx="1"/>
          </p:nvPr>
        </p:nvSpPr>
        <p:spPr/>
        <p:txBody>
          <a:bodyPr/>
          <a:lstStyle/>
          <a:p>
            <a:endParaRPr lang="en-US" dirty="0"/>
          </a:p>
        </p:txBody>
      </p:sp>
      <p:pic>
        <p:nvPicPr>
          <p:cNvPr id="10" name="Picture 9" descr="LTCO NORS Reporting Chart with example of funds expended by source"/>
          <p:cNvPicPr>
            <a:picLocks noChangeAspect="1"/>
          </p:cNvPicPr>
          <p:nvPr/>
        </p:nvPicPr>
        <p:blipFill>
          <a:blip r:embed="rId2"/>
          <a:stretch>
            <a:fillRect/>
          </a:stretch>
        </p:blipFill>
        <p:spPr>
          <a:xfrm>
            <a:off x="400573" y="1305192"/>
            <a:ext cx="8342857" cy="4247619"/>
          </a:xfrm>
          <a:prstGeom prst="rect">
            <a:avLst/>
          </a:prstGeom>
        </p:spPr>
      </p:pic>
    </p:spTree>
    <p:extLst>
      <p:ext uri="{BB962C8B-B14F-4D97-AF65-F5344CB8AC3E}">
        <p14:creationId xmlns:p14="http://schemas.microsoft.com/office/powerpoint/2010/main" val="3422854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2800" dirty="0"/>
              <a:t>Supplant Language</a:t>
            </a:r>
          </a:p>
        </p:txBody>
      </p:sp>
      <p:sp>
        <p:nvSpPr>
          <p:cNvPr id="6" name="Content Placeholder 5"/>
          <p:cNvSpPr>
            <a:spLocks noGrp="1"/>
          </p:cNvSpPr>
          <p:nvPr>
            <p:ph idx="1"/>
          </p:nvPr>
        </p:nvSpPr>
        <p:spPr/>
        <p:txBody>
          <a:bodyPr>
            <a:normAutofit/>
          </a:bodyPr>
          <a:lstStyle/>
          <a:p>
            <a:r>
              <a:rPr lang="en-US" sz="1800" dirty="0"/>
              <a:t>Funding appropriated for activities may not be used to supplant (replace) expenditures from other Federal, State, and local funds</a:t>
            </a:r>
          </a:p>
          <a:p>
            <a:endParaRPr lang="en-US" sz="1800" dirty="0"/>
          </a:p>
          <a:p>
            <a:r>
              <a:rPr lang="en-US" sz="1800" dirty="0"/>
              <a:t>Funding is subject to supplement and not supplant requirements</a:t>
            </a:r>
          </a:p>
          <a:p>
            <a:pPr lvl="1"/>
            <a:r>
              <a:rPr lang="en-US" sz="1800" dirty="0"/>
              <a:t>OAA Citations: 306(a)(9)(B), 307(a)(9)(B), 321(d), 374(d)(4), 705(a)(4), and 752(e)(2)</a:t>
            </a:r>
          </a:p>
          <a:p>
            <a:pPr lvl="1"/>
            <a:r>
              <a:rPr lang="en-US" sz="1800" dirty="0"/>
              <a:t>Elder Justice Act Citation: Sec. 2042.(b)(3)(C) </a:t>
            </a:r>
          </a:p>
          <a:p>
            <a:pPr lvl="1"/>
            <a:endParaRPr lang="en-US" sz="1800" dirty="0"/>
          </a:p>
          <a:p>
            <a:r>
              <a:rPr lang="en-US" sz="1800" dirty="0"/>
              <a:t>Contact your ACL Regional Administrator with any questions</a:t>
            </a:r>
          </a:p>
          <a:p>
            <a:endParaRPr lang="en-US" dirty="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14</a:t>
            </a:fld>
            <a:endParaRPr lang="en-US" dirty="0"/>
          </a:p>
        </p:txBody>
      </p:sp>
    </p:spTree>
    <p:extLst>
      <p:ext uri="{BB962C8B-B14F-4D97-AF65-F5344CB8AC3E}">
        <p14:creationId xmlns:p14="http://schemas.microsoft.com/office/powerpoint/2010/main" val="190608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dirty="0"/>
              <a:t>Title III Maintenance of Effort (MoE)</a:t>
            </a:r>
          </a:p>
        </p:txBody>
      </p:sp>
      <p:sp>
        <p:nvSpPr>
          <p:cNvPr id="3" name="Content Placeholder 2"/>
          <p:cNvSpPr>
            <a:spLocks noGrp="1"/>
          </p:cNvSpPr>
          <p:nvPr>
            <p:ph idx="1"/>
          </p:nvPr>
        </p:nvSpPr>
        <p:spPr>
          <a:xfrm>
            <a:off x="457200" y="1066801"/>
            <a:ext cx="8305800" cy="4343400"/>
          </a:xfrm>
        </p:spPr>
        <p:txBody>
          <a:bodyPr>
            <a:normAutofit/>
          </a:bodyPr>
          <a:lstStyle/>
          <a:p>
            <a:r>
              <a:rPr lang="en-US" sz="1600" dirty="0"/>
              <a:t>Title III Maintenance of Effort is a statutory requirement that the State must meet a minimum amount of expenditures per fiscal year</a:t>
            </a:r>
          </a:p>
          <a:p>
            <a:pPr lvl="1"/>
            <a:r>
              <a:rPr lang="en-US" sz="1600" dirty="0"/>
              <a:t>The </a:t>
            </a:r>
            <a:r>
              <a:rPr lang="en-US" sz="1600" i="1" u="sng" dirty="0"/>
              <a:t>minimum is the average of the three prior year </a:t>
            </a:r>
            <a:r>
              <a:rPr lang="en-US" sz="1600" dirty="0"/>
              <a:t>certification amounts</a:t>
            </a:r>
          </a:p>
          <a:p>
            <a:pPr lvl="2"/>
            <a:r>
              <a:rPr lang="en-US" sz="1600" dirty="0"/>
              <a:t>i.e. FFY 2022 certification amount must meet or exceed the average of certified amounts for 2019, 2020, and 2021</a:t>
            </a:r>
          </a:p>
          <a:p>
            <a:pPr lvl="2"/>
            <a:r>
              <a:rPr lang="en-US" sz="1600" dirty="0"/>
              <a:t>OAA Section 309(c)</a:t>
            </a:r>
          </a:p>
          <a:p>
            <a:r>
              <a:rPr lang="en-US" sz="1600" dirty="0"/>
              <a:t>COVID Supplemental funds may be used to meet MOE requirements</a:t>
            </a:r>
          </a:p>
          <a:p>
            <a:pPr lvl="1"/>
            <a:r>
              <a:rPr lang="en-US" sz="1600" dirty="0"/>
              <a:t>Excess State match reported on the SF-425 for Title III and any Title III COVID supplemental funding does not become part of the Maintenance of Effort unless the State certifies it as such.</a:t>
            </a:r>
          </a:p>
          <a:p>
            <a:pPr lvl="1"/>
            <a:r>
              <a:rPr lang="en-US" sz="1600" dirty="0"/>
              <a:t>May not include any program income used as match under ARP</a:t>
            </a:r>
          </a:p>
          <a:p>
            <a:pPr lvl="1"/>
            <a:r>
              <a:rPr lang="en-US" sz="1600" dirty="0"/>
              <a:t>Contact your </a:t>
            </a:r>
            <a:r>
              <a:rPr lang="en-US" sz="1600" dirty="0">
                <a:hlinkClick r:id="rId2"/>
              </a:rPr>
              <a:t>fiscal contact </a:t>
            </a:r>
            <a:r>
              <a:rPr lang="en-US" sz="1600" dirty="0"/>
              <a:t>for more information</a:t>
            </a:r>
          </a:p>
          <a:p>
            <a:pPr lvl="1"/>
            <a:endParaRPr lang="en-US" sz="1600" dirty="0"/>
          </a:p>
          <a:p>
            <a:r>
              <a:rPr lang="en-US" sz="1600" dirty="0"/>
              <a:t>Submit to </a:t>
            </a:r>
            <a:r>
              <a:rPr lang="en-US" sz="1600" dirty="0">
                <a:hlinkClick r:id="rId3"/>
              </a:rPr>
              <a:t>AOA.Grants@acl.hhs.gov</a:t>
            </a:r>
            <a:r>
              <a:rPr lang="en-US" sz="1600" dirty="0"/>
              <a:t> and cc your Regional Administrator</a:t>
            </a:r>
          </a:p>
          <a:p>
            <a:pPr lvl="2"/>
            <a:endParaRPr lang="en-US" dirty="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15</a:t>
            </a:fld>
            <a:endParaRPr lang="en-US" dirty="0"/>
          </a:p>
        </p:txBody>
      </p:sp>
    </p:spTree>
    <p:extLst>
      <p:ext uri="{BB962C8B-B14F-4D97-AF65-F5344CB8AC3E}">
        <p14:creationId xmlns:p14="http://schemas.microsoft.com/office/powerpoint/2010/main" val="4284075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125AB-9D92-4192-9730-F2BE9C460670}"/>
              </a:ext>
            </a:extLst>
          </p:cNvPr>
          <p:cNvSpPr>
            <a:spLocks noGrp="1"/>
          </p:cNvSpPr>
          <p:nvPr>
            <p:ph type="title"/>
          </p:nvPr>
        </p:nvSpPr>
        <p:spPr>
          <a:xfrm>
            <a:off x="685800" y="693659"/>
            <a:ext cx="7848600" cy="525541"/>
          </a:xfrm>
        </p:spPr>
        <p:txBody>
          <a:bodyPr>
            <a:normAutofit/>
          </a:bodyPr>
          <a:lstStyle/>
          <a:p>
            <a:pPr algn="l"/>
            <a:r>
              <a:rPr lang="en-US" sz="2800" dirty="0"/>
              <a:t>Title III Match Requirements</a:t>
            </a:r>
          </a:p>
        </p:txBody>
      </p:sp>
      <p:sp>
        <p:nvSpPr>
          <p:cNvPr id="3" name="Content Placeholder 2">
            <a:extLst>
              <a:ext uri="{FF2B5EF4-FFF2-40B4-BE49-F238E27FC236}">
                <a16:creationId xmlns:a16="http://schemas.microsoft.com/office/drawing/2014/main" id="{03C2FDD7-16E2-4FE8-9F8B-D57F2595B5F1}"/>
              </a:ext>
            </a:extLst>
          </p:cNvPr>
          <p:cNvSpPr>
            <a:spLocks noGrp="1"/>
          </p:cNvSpPr>
          <p:nvPr>
            <p:ph idx="1"/>
          </p:nvPr>
        </p:nvSpPr>
        <p:spPr>
          <a:xfrm>
            <a:off x="457200" y="4191001"/>
            <a:ext cx="8229600" cy="761999"/>
          </a:xfrm>
        </p:spPr>
        <p:txBody>
          <a:bodyPr>
            <a:normAutofit fontScale="77500" lnSpcReduction="20000"/>
          </a:bodyPr>
          <a:lstStyle/>
          <a:p>
            <a:pPr marL="0" indent="0">
              <a:buNone/>
            </a:pPr>
            <a:r>
              <a:rPr lang="en-US" sz="2200" dirty="0"/>
              <a:t>*No match required for the portion of funds used to support the LTCO program</a:t>
            </a:r>
          </a:p>
          <a:p>
            <a:pPr marL="0" indent="0">
              <a:buNone/>
            </a:pPr>
            <a:r>
              <a:rPr lang="en-US" sz="2200" dirty="0"/>
              <a:t>**1/3 of 15% of match for services must come from State sources </a:t>
            </a:r>
          </a:p>
          <a:p>
            <a:pPr marL="0" indent="0">
              <a:buNone/>
            </a:pPr>
            <a:endParaRPr lang="en-US" dirty="0"/>
          </a:p>
        </p:txBody>
      </p:sp>
      <p:sp>
        <p:nvSpPr>
          <p:cNvPr id="4" name="Slide Number Placeholder 3">
            <a:extLst>
              <a:ext uri="{FF2B5EF4-FFF2-40B4-BE49-F238E27FC236}">
                <a16:creationId xmlns:a16="http://schemas.microsoft.com/office/drawing/2014/main" id="{92D0AC22-8FF6-42CF-AA34-DCAE70A48C1E}"/>
              </a:ext>
            </a:extLst>
          </p:cNvPr>
          <p:cNvSpPr>
            <a:spLocks noGrp="1"/>
          </p:cNvSpPr>
          <p:nvPr>
            <p:ph type="sldNum" sz="quarter" idx="12"/>
          </p:nvPr>
        </p:nvSpPr>
        <p:spPr/>
        <p:txBody>
          <a:bodyPr/>
          <a:lstStyle/>
          <a:p>
            <a:fld id="{7AA28999-D008-419E-9628-EE1C64F81F4C}" type="slidenum">
              <a:rPr lang="en-US" smtClean="0"/>
              <a:pPr/>
              <a:t>16</a:t>
            </a:fld>
            <a:endParaRPr lang="en-US" dirty="0"/>
          </a:p>
        </p:txBody>
      </p:sp>
      <p:graphicFrame>
        <p:nvGraphicFramePr>
          <p:cNvPr id="5" name="Table 4">
            <a:extLst>
              <a:ext uri="{FF2B5EF4-FFF2-40B4-BE49-F238E27FC236}">
                <a16:creationId xmlns:a16="http://schemas.microsoft.com/office/drawing/2014/main" id="{BC2DD71D-2B58-4954-9F35-161B57CA971B}"/>
              </a:ext>
            </a:extLst>
          </p:cNvPr>
          <p:cNvGraphicFramePr>
            <a:graphicFrameLocks noGrp="1"/>
          </p:cNvGraphicFramePr>
          <p:nvPr>
            <p:extLst>
              <p:ext uri="{D42A27DB-BD31-4B8C-83A1-F6EECF244321}">
                <p14:modId xmlns:p14="http://schemas.microsoft.com/office/powerpoint/2010/main" val="3341002876"/>
              </p:ext>
            </p:extLst>
          </p:nvPr>
        </p:nvGraphicFramePr>
        <p:xfrm>
          <a:off x="304800" y="1600199"/>
          <a:ext cx="8229599" cy="2141243"/>
        </p:xfrm>
        <a:graphic>
          <a:graphicData uri="http://schemas.openxmlformats.org/drawingml/2006/table">
            <a:tbl>
              <a:tblPr firstRow="1" firstCol="1" bandRow="1">
                <a:tableStyleId>{5C22544A-7EE6-4342-B048-85BDC9FD1C3A}</a:tableStyleId>
              </a:tblPr>
              <a:tblGrid>
                <a:gridCol w="2491530">
                  <a:extLst>
                    <a:ext uri="{9D8B030D-6E8A-4147-A177-3AD203B41FA5}">
                      <a16:colId xmlns:a16="http://schemas.microsoft.com/office/drawing/2014/main" val="3473394607"/>
                    </a:ext>
                  </a:extLst>
                </a:gridCol>
                <a:gridCol w="755009">
                  <a:extLst>
                    <a:ext uri="{9D8B030D-6E8A-4147-A177-3AD203B41FA5}">
                      <a16:colId xmlns:a16="http://schemas.microsoft.com/office/drawing/2014/main" val="601227420"/>
                    </a:ext>
                  </a:extLst>
                </a:gridCol>
                <a:gridCol w="755009">
                  <a:extLst>
                    <a:ext uri="{9D8B030D-6E8A-4147-A177-3AD203B41FA5}">
                      <a16:colId xmlns:a16="http://schemas.microsoft.com/office/drawing/2014/main" val="1897089560"/>
                    </a:ext>
                  </a:extLst>
                </a:gridCol>
                <a:gridCol w="755009">
                  <a:extLst>
                    <a:ext uri="{9D8B030D-6E8A-4147-A177-3AD203B41FA5}">
                      <a16:colId xmlns:a16="http://schemas.microsoft.com/office/drawing/2014/main" val="2989818403"/>
                    </a:ext>
                  </a:extLst>
                </a:gridCol>
                <a:gridCol w="604007">
                  <a:extLst>
                    <a:ext uri="{9D8B030D-6E8A-4147-A177-3AD203B41FA5}">
                      <a16:colId xmlns:a16="http://schemas.microsoft.com/office/drawing/2014/main" val="752825175"/>
                    </a:ext>
                  </a:extLst>
                </a:gridCol>
                <a:gridCol w="604007">
                  <a:extLst>
                    <a:ext uri="{9D8B030D-6E8A-4147-A177-3AD203B41FA5}">
                      <a16:colId xmlns:a16="http://schemas.microsoft.com/office/drawing/2014/main" val="350798110"/>
                    </a:ext>
                  </a:extLst>
                </a:gridCol>
                <a:gridCol w="1132514">
                  <a:extLst>
                    <a:ext uri="{9D8B030D-6E8A-4147-A177-3AD203B41FA5}">
                      <a16:colId xmlns:a16="http://schemas.microsoft.com/office/drawing/2014/main" val="3806574173"/>
                    </a:ext>
                  </a:extLst>
                </a:gridCol>
                <a:gridCol w="1132514">
                  <a:extLst>
                    <a:ext uri="{9D8B030D-6E8A-4147-A177-3AD203B41FA5}">
                      <a16:colId xmlns:a16="http://schemas.microsoft.com/office/drawing/2014/main" val="2307821928"/>
                    </a:ext>
                  </a:extLst>
                </a:gridCol>
              </a:tblGrid>
              <a:tr h="440892">
                <a:tc>
                  <a:txBody>
                    <a:bodyPr/>
                    <a:lstStyle/>
                    <a:p>
                      <a:pPr marL="0" marR="0">
                        <a:lnSpc>
                          <a:spcPct val="107000"/>
                        </a:lnSpc>
                        <a:spcBef>
                          <a:spcPts val="0"/>
                        </a:spcBef>
                        <a:spcAft>
                          <a:spcPts val="0"/>
                        </a:spcAft>
                      </a:pPr>
                      <a:r>
                        <a:rPr lang="en-US" sz="1400" dirty="0">
                          <a:effectLst/>
                        </a:rPr>
                        <a:t> Grant Awards</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B*</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C1</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C2</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D</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E</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State Plan </a:t>
                      </a:r>
                    </a:p>
                    <a:p>
                      <a:pPr marL="0" marR="0">
                        <a:lnSpc>
                          <a:spcPct val="107000"/>
                        </a:lnSpc>
                        <a:spcBef>
                          <a:spcPts val="0"/>
                        </a:spcBef>
                        <a:spcAft>
                          <a:spcPts val="0"/>
                        </a:spcAft>
                      </a:pPr>
                      <a:r>
                        <a:rPr lang="en-US" sz="1400" dirty="0">
                          <a:effectLst/>
                        </a:rPr>
                        <a:t>Admin</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Area Plan Admin</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326846304"/>
                  </a:ext>
                </a:extLst>
              </a:tr>
              <a:tr h="536608">
                <a:tc>
                  <a:txBody>
                    <a:bodyPr/>
                    <a:lstStyle/>
                    <a:p>
                      <a:pPr marL="0" marR="0">
                        <a:lnSpc>
                          <a:spcPct val="107000"/>
                        </a:lnSpc>
                        <a:spcBef>
                          <a:spcPts val="0"/>
                        </a:spcBef>
                        <a:spcAft>
                          <a:spcPts val="0"/>
                        </a:spcAft>
                      </a:pPr>
                      <a:r>
                        <a:rPr lang="en-US" sz="1400" dirty="0">
                          <a:effectLst/>
                        </a:rPr>
                        <a:t>FY 2021, 2022, 2023 Regular T3 (OASS, OACM, OAHD, OAPH and OAFC)</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rPr>
                        <a:t>N/A</a:t>
                      </a: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3595702812"/>
                  </a:ext>
                </a:extLst>
              </a:tr>
              <a:tr h="557975">
                <a:tc>
                  <a:txBody>
                    <a:bodyPr/>
                    <a:lstStyle/>
                    <a:p>
                      <a:pPr marL="0" marR="0">
                        <a:lnSpc>
                          <a:spcPct val="107000"/>
                        </a:lnSpc>
                        <a:spcBef>
                          <a:spcPts val="0"/>
                        </a:spcBef>
                        <a:spcAft>
                          <a:spcPts val="0"/>
                        </a:spcAft>
                      </a:pPr>
                      <a:r>
                        <a:rPr lang="en-US" sz="1400" dirty="0">
                          <a:effectLst/>
                        </a:rPr>
                        <a:t>Supplemental 5 - HDC5</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0" dirty="0">
                          <a:solidFill>
                            <a:schemeClr val="tx1"/>
                          </a:solidFill>
                          <a:effectLst/>
                        </a:rPr>
                        <a:t> </a:t>
                      </a:r>
                      <a:r>
                        <a:rPr lang="en-US" sz="1200" b="1" dirty="0">
                          <a:solidFill>
                            <a:schemeClr val="tx1"/>
                          </a:solidFill>
                          <a:effectLst/>
                        </a:rPr>
                        <a:t>N/A</a:t>
                      </a:r>
                      <a:endPar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nSpc>
                          <a:spcPct val="107000"/>
                        </a:lnSpc>
                        <a:spcBef>
                          <a:spcPts val="0"/>
                        </a:spcBef>
                        <a:spcAft>
                          <a:spcPts val="0"/>
                        </a:spcAft>
                      </a:pPr>
                      <a:endParaRPr lang="en-US" sz="1200" b="0"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0" dirty="0">
                          <a:solidFill>
                            <a:schemeClr val="tx1"/>
                          </a:solidFill>
                          <a:effectLst/>
                        </a:rPr>
                        <a:t> </a:t>
                      </a:r>
                      <a:r>
                        <a:rPr lang="en-US" sz="1200" b="1" dirty="0">
                          <a:solidFill>
                            <a:schemeClr val="tx1"/>
                          </a:solidFill>
                          <a:effectLst/>
                        </a:rPr>
                        <a:t>N/A</a:t>
                      </a:r>
                      <a:endPar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nSpc>
                          <a:spcPct val="107000"/>
                        </a:lnSpc>
                        <a:spcBef>
                          <a:spcPts val="0"/>
                        </a:spcBef>
                        <a:spcAft>
                          <a:spcPts val="0"/>
                        </a:spcAft>
                      </a:pPr>
                      <a:endParaRPr lang="en-US" sz="1200" b="0"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rPr>
                        <a:t>N/A</a:t>
                      </a:r>
                      <a:endPar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nSpc>
                          <a:spcPct val="107000"/>
                        </a:lnSpc>
                        <a:spcBef>
                          <a:spcPts val="0"/>
                        </a:spcBef>
                        <a:spcAft>
                          <a:spcPts val="0"/>
                        </a:spcAft>
                      </a:pPr>
                      <a:endParaRPr lang="en-US" sz="1200" b="0"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0" dirty="0">
                          <a:solidFill>
                            <a:schemeClr val="tx1"/>
                          </a:solidFill>
                          <a:effectLst/>
                        </a:rPr>
                        <a:t> </a:t>
                      </a:r>
                      <a:r>
                        <a:rPr lang="en-US" sz="1200" b="1" dirty="0">
                          <a:solidFill>
                            <a:schemeClr val="tx1"/>
                          </a:solidFill>
                          <a:effectLst/>
                        </a:rPr>
                        <a:t>N/A</a:t>
                      </a:r>
                      <a:endPar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nSpc>
                          <a:spcPct val="107000"/>
                        </a:lnSpc>
                        <a:spcBef>
                          <a:spcPts val="0"/>
                        </a:spcBef>
                        <a:spcAft>
                          <a:spcPts val="0"/>
                        </a:spcAft>
                      </a:pPr>
                      <a:endParaRPr lang="en-US" sz="1200" b="0"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0" dirty="0">
                          <a:solidFill>
                            <a:schemeClr val="tx1"/>
                          </a:solidFill>
                          <a:effectLst/>
                        </a:rPr>
                        <a:t> </a:t>
                      </a:r>
                      <a:r>
                        <a:rPr lang="en-US" sz="1200" b="1" dirty="0">
                          <a:solidFill>
                            <a:schemeClr val="tx1"/>
                          </a:solidFill>
                          <a:effectLst/>
                        </a:rPr>
                        <a:t>N/A</a:t>
                      </a:r>
                      <a:endPar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nSpc>
                          <a:spcPct val="107000"/>
                        </a:lnSpc>
                        <a:spcBef>
                          <a:spcPts val="0"/>
                        </a:spcBef>
                        <a:spcAft>
                          <a:spcPts val="0"/>
                        </a:spcAft>
                      </a:pPr>
                      <a:endParaRPr lang="en-US" sz="1200" b="0"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4153918163"/>
                  </a:ext>
                </a:extLst>
              </a:tr>
              <a:tr h="464842">
                <a:tc>
                  <a:txBody>
                    <a:bodyPr/>
                    <a:lstStyle/>
                    <a:p>
                      <a:pPr marL="0" marR="0">
                        <a:lnSpc>
                          <a:spcPct val="107000"/>
                        </a:lnSpc>
                        <a:spcBef>
                          <a:spcPts val="0"/>
                        </a:spcBef>
                        <a:spcAft>
                          <a:spcPts val="0"/>
                        </a:spcAft>
                      </a:pPr>
                      <a:r>
                        <a:rPr lang="en-US" sz="1400" dirty="0">
                          <a:effectLst/>
                        </a:rPr>
                        <a:t>ARP (SSC6, CMC6, HDC6, PHC6, and FCC6)</a:t>
                      </a:r>
                      <a:endParaRPr lang="en-US" sz="14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rPr>
                        <a:t>N/A</a:t>
                      </a:r>
                      <a:endParaRPr lang="en-US" sz="1200" b="1" dirty="0">
                        <a:solidFill>
                          <a:schemeClr val="tx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gn="l" defTabSz="914400" rtl="0" eaLnBrk="1" latinLnBrk="0" hangingPunct="1">
                        <a:lnSpc>
                          <a:spcPct val="107000"/>
                        </a:lnSpc>
                        <a:spcBef>
                          <a:spcPts val="0"/>
                        </a:spcBef>
                        <a:spcAft>
                          <a:spcPts val="0"/>
                        </a:spcAft>
                      </a:pPr>
                      <a:r>
                        <a:rPr lang="en-US" sz="1600" b="0" kern="1200" dirty="0">
                          <a:solidFill>
                            <a:schemeClr val="dk1"/>
                          </a:solidFill>
                          <a:effectLst/>
                        </a:rPr>
                        <a:t>25%</a:t>
                      </a:r>
                      <a:endParaRPr lang="en-US" sz="1600" b="0" kern="1200" dirty="0">
                        <a:solidFill>
                          <a:schemeClr val="dk1"/>
                        </a:solidFill>
                        <a:effectLst/>
                        <a:latin typeface="+mn-lt"/>
                        <a:ea typeface="+mn-ea"/>
                        <a:cs typeface="+mn-cs"/>
                      </a:endParaRP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2922704525"/>
                  </a:ext>
                </a:extLst>
              </a:tr>
            </a:tbl>
          </a:graphicData>
        </a:graphic>
      </p:graphicFrame>
    </p:spTree>
    <p:extLst>
      <p:ext uri="{BB962C8B-B14F-4D97-AF65-F5344CB8AC3E}">
        <p14:creationId xmlns:p14="http://schemas.microsoft.com/office/powerpoint/2010/main" val="1065429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Minimum Match Requirements</a:t>
            </a:r>
          </a:p>
        </p:txBody>
      </p:sp>
      <p:sp>
        <p:nvSpPr>
          <p:cNvPr id="3" name="Content Placeholder 2"/>
          <p:cNvSpPr>
            <a:spLocks noGrp="1"/>
          </p:cNvSpPr>
          <p:nvPr>
            <p:ph idx="1"/>
          </p:nvPr>
        </p:nvSpPr>
        <p:spPr>
          <a:xfrm>
            <a:off x="457200" y="1295400"/>
            <a:ext cx="8229600" cy="4572000"/>
          </a:xfrm>
        </p:spPr>
        <p:txBody>
          <a:bodyPr>
            <a:normAutofit fontScale="62500" lnSpcReduction="20000"/>
          </a:bodyPr>
          <a:lstStyle/>
          <a:p>
            <a:r>
              <a:rPr lang="en-US" sz="2600" dirty="0"/>
              <a:t>Title III and ARP Title III</a:t>
            </a:r>
          </a:p>
          <a:p>
            <a:pPr lvl="1"/>
            <a:r>
              <a:rPr lang="en-US" sz="2600" dirty="0"/>
              <a:t>25% State Plan and Area Plan Administration</a:t>
            </a:r>
          </a:p>
          <a:p>
            <a:pPr lvl="1"/>
            <a:r>
              <a:rPr lang="en-US" sz="2600" dirty="0"/>
              <a:t>15% Service Match for Part B, C-1, C-2</a:t>
            </a:r>
          </a:p>
          <a:p>
            <a:pPr lvl="2"/>
            <a:r>
              <a:rPr lang="en-US" sz="2600" dirty="0"/>
              <a:t>1/3 must come from State sources</a:t>
            </a:r>
          </a:p>
          <a:p>
            <a:pPr lvl="2"/>
            <a:r>
              <a:rPr lang="en-US" sz="2600" dirty="0"/>
              <a:t>No match required for portion of funds used to support LTCO from Part B</a:t>
            </a:r>
          </a:p>
          <a:p>
            <a:pPr lvl="1"/>
            <a:r>
              <a:rPr lang="en-US" sz="2600" dirty="0"/>
              <a:t>25% Service Match for Part E</a:t>
            </a:r>
          </a:p>
          <a:p>
            <a:pPr lvl="1"/>
            <a:r>
              <a:rPr lang="en-US" sz="2600" b="1" i="1" dirty="0">
                <a:solidFill>
                  <a:srgbClr val="FF0000"/>
                </a:solidFill>
              </a:rPr>
              <a:t>No service match for Part D</a:t>
            </a:r>
          </a:p>
          <a:p>
            <a:pPr lvl="1"/>
            <a:endParaRPr lang="en-US" sz="2600" dirty="0"/>
          </a:p>
          <a:p>
            <a:r>
              <a:rPr lang="en-US" sz="2600" dirty="0"/>
              <a:t>Title III: Nutrition Supplement 5 (HDC5)</a:t>
            </a:r>
          </a:p>
          <a:p>
            <a:pPr lvl="1"/>
            <a:r>
              <a:rPr lang="en-US" sz="2600" dirty="0"/>
              <a:t>25% State Plan and Area Plan Administration</a:t>
            </a:r>
          </a:p>
          <a:p>
            <a:pPr lvl="1"/>
            <a:r>
              <a:rPr lang="en-US" sz="2600" b="1" i="1" dirty="0">
                <a:solidFill>
                  <a:srgbClr val="FF0000"/>
                </a:solidFill>
              </a:rPr>
              <a:t>No service match required  </a:t>
            </a:r>
          </a:p>
          <a:p>
            <a:pPr marL="457200" lvl="1" indent="0">
              <a:buNone/>
            </a:pPr>
            <a:endParaRPr lang="en-US" sz="2600" dirty="0"/>
          </a:p>
          <a:p>
            <a:r>
              <a:rPr lang="en-US" sz="2600" b="1" i="1" dirty="0">
                <a:solidFill>
                  <a:srgbClr val="FF0000"/>
                </a:solidFill>
              </a:rPr>
              <a:t>No Match Required:</a:t>
            </a:r>
          </a:p>
          <a:p>
            <a:pPr lvl="1"/>
            <a:r>
              <a:rPr lang="en-US" sz="2200" b="1" i="1" dirty="0">
                <a:solidFill>
                  <a:srgbClr val="FF0000"/>
                </a:solidFill>
              </a:rPr>
              <a:t>Title VII: OAOM, OMC6, OAEA</a:t>
            </a:r>
          </a:p>
          <a:p>
            <a:pPr lvl="1"/>
            <a:r>
              <a:rPr lang="en-US" sz="2200" b="1" i="1" dirty="0">
                <a:solidFill>
                  <a:srgbClr val="FF0000"/>
                </a:solidFill>
              </a:rPr>
              <a:t>NSIP</a:t>
            </a:r>
          </a:p>
          <a:p>
            <a:pPr lvl="1"/>
            <a:r>
              <a:rPr lang="en-US" sz="2200" b="1" i="1" dirty="0">
                <a:solidFill>
                  <a:srgbClr val="FF0000"/>
                </a:solidFill>
              </a:rPr>
              <a:t>Vaccine Access (VAC5)</a:t>
            </a:r>
          </a:p>
          <a:p>
            <a:pPr lvl="1"/>
            <a:r>
              <a:rPr lang="en-US" sz="2200" b="1" i="1" dirty="0">
                <a:solidFill>
                  <a:srgbClr val="FF0000"/>
                </a:solidFill>
              </a:rPr>
              <a:t>Expanding Public Health Workforce (STPH)</a:t>
            </a:r>
          </a:p>
          <a:p>
            <a:pPr lvl="1"/>
            <a:r>
              <a:rPr lang="en-US" sz="2200" b="1" i="1" dirty="0">
                <a:solidFill>
                  <a:srgbClr val="FF0000"/>
                </a:solidFill>
              </a:rPr>
              <a:t>ARP: Adult Protective Service (APC6) &amp; Ombudsman (LOC6)</a:t>
            </a:r>
          </a:p>
          <a:p>
            <a:pPr marL="457200" lvl="1"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17</a:t>
            </a:fld>
            <a:endParaRPr lang="en-US" dirty="0"/>
          </a:p>
        </p:txBody>
      </p:sp>
    </p:spTree>
    <p:extLst>
      <p:ext uri="{BB962C8B-B14F-4D97-AF65-F5344CB8AC3E}">
        <p14:creationId xmlns:p14="http://schemas.microsoft.com/office/powerpoint/2010/main" val="4036507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Title III: State and Area Plan Administration</a:t>
            </a:r>
          </a:p>
        </p:txBody>
      </p:sp>
      <p:sp>
        <p:nvSpPr>
          <p:cNvPr id="3" name="Content Placeholder 2"/>
          <p:cNvSpPr>
            <a:spLocks noGrp="1"/>
          </p:cNvSpPr>
          <p:nvPr>
            <p:ph idx="1"/>
          </p:nvPr>
        </p:nvSpPr>
        <p:spPr>
          <a:xfrm>
            <a:off x="457200" y="1600202"/>
            <a:ext cx="8229600" cy="3962399"/>
          </a:xfrm>
        </p:spPr>
        <p:txBody>
          <a:bodyPr>
            <a:normAutofit/>
          </a:bodyPr>
          <a:lstStyle/>
          <a:p>
            <a:r>
              <a:rPr lang="en-US" sz="1700" dirty="0"/>
              <a:t>State Plan Administration May Elect to be Subject to the greater of:</a:t>
            </a:r>
            <a:endParaRPr lang="en-US" sz="1700" dirty="0">
              <a:highlight>
                <a:srgbClr val="FFFF00"/>
              </a:highlight>
            </a:endParaRPr>
          </a:p>
          <a:p>
            <a:pPr lvl="1"/>
            <a:r>
              <a:rPr lang="en-US" sz="1700" dirty="0"/>
              <a:t>5% of the cumulative total of the Title III grant</a:t>
            </a:r>
          </a:p>
          <a:p>
            <a:pPr marL="0" indent="0">
              <a:buNone/>
            </a:pPr>
            <a:r>
              <a:rPr lang="en-US" sz="1700" i="1" dirty="0"/>
              <a:t>	</a:t>
            </a:r>
            <a:r>
              <a:rPr lang="en-US" sz="1700" dirty="0"/>
              <a:t>OR</a:t>
            </a:r>
            <a:r>
              <a:rPr lang="en-US" sz="1700" i="1" dirty="0"/>
              <a:t> </a:t>
            </a:r>
          </a:p>
          <a:p>
            <a:pPr lvl="1"/>
            <a:r>
              <a:rPr lang="en-US" sz="1700" dirty="0"/>
              <a:t>$750,000 for States or $100,000 for Guam, American Samoa, Virgin Islands, Northern Mariana Islands cumulative total of the Title III grant</a:t>
            </a:r>
          </a:p>
          <a:p>
            <a:pPr marL="457200" lvl="1" indent="0">
              <a:buNone/>
            </a:pPr>
            <a:endParaRPr lang="en-US" sz="1700" dirty="0"/>
          </a:p>
          <a:p>
            <a:r>
              <a:rPr lang="en-US" sz="1700" dirty="0"/>
              <a:t>Area Plan Administration</a:t>
            </a:r>
          </a:p>
          <a:p>
            <a:pPr lvl="1"/>
            <a:r>
              <a:rPr lang="en-US" sz="1700" dirty="0"/>
              <a:t>Up to 10% of the Total Title III allocation</a:t>
            </a:r>
          </a:p>
          <a:p>
            <a:pPr lvl="2"/>
            <a:r>
              <a:rPr lang="en-US" sz="1700" dirty="0"/>
              <a:t>May not be allocated to Part D</a:t>
            </a:r>
          </a:p>
          <a:p>
            <a:pPr marL="914400" lvl="2" indent="0">
              <a:buNone/>
            </a:pPr>
            <a:endParaRPr lang="en-US" sz="1700" dirty="0"/>
          </a:p>
          <a:p>
            <a:r>
              <a:rPr lang="en-US" sz="1700" dirty="0"/>
              <a:t>Required Match is 25%</a:t>
            </a:r>
          </a:p>
          <a:p>
            <a:pPr marL="0" indent="0">
              <a:buNone/>
            </a:pPr>
            <a:endParaRPr lang="en-US" sz="1700" dirty="0"/>
          </a:p>
          <a:p>
            <a:pPr lvl="1"/>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18</a:t>
            </a:fld>
            <a:endParaRPr lang="en-US" dirty="0"/>
          </a:p>
        </p:txBody>
      </p:sp>
    </p:spTree>
    <p:extLst>
      <p:ext uri="{BB962C8B-B14F-4D97-AF65-F5344CB8AC3E}">
        <p14:creationId xmlns:p14="http://schemas.microsoft.com/office/powerpoint/2010/main" val="216365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1143000"/>
          </a:xfrm>
        </p:spPr>
        <p:txBody>
          <a:bodyPr>
            <a:normAutofit/>
          </a:bodyPr>
          <a:lstStyle/>
          <a:p>
            <a:pPr algn="l"/>
            <a:r>
              <a:rPr lang="en-US" sz="2800" dirty="0"/>
              <a:t>Title III: Single Planning Service Area (PSA) </a:t>
            </a:r>
            <a:br>
              <a:rPr lang="en-US" sz="2800" dirty="0"/>
            </a:br>
            <a:r>
              <a:rPr lang="en-US" sz="2800" dirty="0"/>
              <a:t>State Plan Administration</a:t>
            </a:r>
          </a:p>
        </p:txBody>
      </p:sp>
      <p:sp>
        <p:nvSpPr>
          <p:cNvPr id="3" name="Content Placeholder 2"/>
          <p:cNvSpPr>
            <a:spLocks noGrp="1"/>
          </p:cNvSpPr>
          <p:nvPr>
            <p:ph idx="1"/>
          </p:nvPr>
        </p:nvSpPr>
        <p:spPr>
          <a:xfrm>
            <a:off x="457200" y="1904999"/>
            <a:ext cx="8229600" cy="3733801"/>
          </a:xfrm>
        </p:spPr>
        <p:txBody>
          <a:bodyPr>
            <a:normAutofit/>
          </a:bodyPr>
          <a:lstStyle/>
          <a:p>
            <a:r>
              <a:rPr lang="en-US" sz="2000" dirty="0"/>
              <a:t>May Elect to be subject to the greater of:</a:t>
            </a:r>
          </a:p>
          <a:p>
            <a:pPr lvl="1"/>
            <a:r>
              <a:rPr lang="en-US" sz="2000" dirty="0"/>
              <a:t>State Plan Administration limit of 5% of the Total Title III Award; </a:t>
            </a:r>
          </a:p>
          <a:p>
            <a:pPr marL="457200" lvl="1" indent="0">
              <a:buNone/>
            </a:pPr>
            <a:r>
              <a:rPr lang="en-US" sz="2000" dirty="0"/>
              <a:t>OR</a:t>
            </a:r>
            <a:endParaRPr lang="en-US" sz="2000" dirty="0">
              <a:highlight>
                <a:srgbClr val="FFFF00"/>
              </a:highlight>
            </a:endParaRPr>
          </a:p>
          <a:p>
            <a:pPr lvl="1"/>
            <a:r>
              <a:rPr lang="en-US" sz="2000" dirty="0"/>
              <a:t>Area Plan Administration limit of 10% of the total Title III Award</a:t>
            </a:r>
          </a:p>
          <a:p>
            <a:pPr lvl="1"/>
            <a:endParaRPr lang="en-US" sz="2000" dirty="0"/>
          </a:p>
          <a:p>
            <a:r>
              <a:rPr lang="en-US" sz="2000" dirty="0"/>
              <a:t>Required Match is 25%</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19</a:t>
            </a:fld>
            <a:endParaRPr lang="en-US" dirty="0"/>
          </a:p>
        </p:txBody>
      </p:sp>
    </p:spTree>
    <p:extLst>
      <p:ext uri="{BB962C8B-B14F-4D97-AF65-F5344CB8AC3E}">
        <p14:creationId xmlns:p14="http://schemas.microsoft.com/office/powerpoint/2010/main" val="203320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l"/>
            <a:r>
              <a:rPr lang="en-US" sz="2800" dirty="0"/>
              <a:t>Agenda</a:t>
            </a:r>
          </a:p>
        </p:txBody>
      </p:sp>
      <p:sp>
        <p:nvSpPr>
          <p:cNvPr id="3" name="Content Placeholder 2"/>
          <p:cNvSpPr>
            <a:spLocks noGrp="1"/>
          </p:cNvSpPr>
          <p:nvPr>
            <p:ph idx="1"/>
          </p:nvPr>
        </p:nvSpPr>
        <p:spPr>
          <a:xfrm>
            <a:off x="457200" y="1143000"/>
            <a:ext cx="8229600" cy="4495800"/>
          </a:xfrm>
        </p:spPr>
        <p:txBody>
          <a:bodyPr>
            <a:noAutofit/>
          </a:bodyPr>
          <a:lstStyle/>
          <a:p>
            <a:r>
              <a:rPr lang="en-US" sz="1800" u="sng" dirty="0">
                <a:hlinkClick r:id="rId3" action="ppaction://hlinksldjump">
                  <a:extLst>
                    <a:ext uri="{A12FA001-AC4F-418D-AE19-62706E023703}">
                      <ahyp:hlinkClr xmlns:ahyp="http://schemas.microsoft.com/office/drawing/2018/hyperlinkcolor" val="tx"/>
                    </a:ext>
                  </a:extLst>
                </a:hlinkClick>
              </a:rPr>
              <a:t>Introduction</a:t>
            </a:r>
            <a:endParaRPr lang="en-US" sz="1800" u="sng" dirty="0"/>
          </a:p>
          <a:p>
            <a:r>
              <a:rPr lang="en-US" sz="1800" dirty="0">
                <a:hlinkClick r:id="rId4" action="ppaction://hlinksldjump">
                  <a:extLst>
                    <a:ext uri="{A12FA001-AC4F-418D-AE19-62706E023703}">
                      <ahyp:hlinkClr xmlns:ahyp="http://schemas.microsoft.com/office/drawing/2018/hyperlinkcolor" val="tx"/>
                    </a:ext>
                  </a:extLst>
                </a:hlinkClick>
              </a:rPr>
              <a:t>Scope and Upcoming Due Dates</a:t>
            </a:r>
            <a:endParaRPr lang="en-US" sz="1800" dirty="0"/>
          </a:p>
          <a:p>
            <a:r>
              <a:rPr lang="en-US" sz="1800" dirty="0">
                <a:hlinkClick r:id="rId5" action="ppaction://hlinksldjump">
                  <a:extLst>
                    <a:ext uri="{A12FA001-AC4F-418D-AE19-62706E023703}">
                      <ahyp:hlinkClr xmlns:ahyp="http://schemas.microsoft.com/office/drawing/2018/hyperlinkcolor" val="tx"/>
                    </a:ext>
                  </a:extLst>
                </a:hlinkClick>
              </a:rPr>
              <a:t>Unwinding Guidance</a:t>
            </a:r>
            <a:endParaRPr lang="en-US" sz="1800" dirty="0"/>
          </a:p>
          <a:p>
            <a:r>
              <a:rPr lang="en-US" sz="1800" dirty="0">
                <a:hlinkClick r:id="rId6" action="ppaction://hlinksldjump">
                  <a:extLst>
                    <a:ext uri="{A12FA001-AC4F-418D-AE19-62706E023703}">
                      <ahyp:hlinkClr xmlns:ahyp="http://schemas.microsoft.com/office/drawing/2018/hyperlinkcolor" val="tx"/>
                    </a:ext>
                  </a:extLst>
                </a:hlinkClick>
              </a:rPr>
              <a:t>Long-Term Care Ombudsman (LTCO) Fiscal Management</a:t>
            </a:r>
            <a:endParaRPr lang="en-US" sz="1800" dirty="0"/>
          </a:p>
          <a:p>
            <a:r>
              <a:rPr lang="en-US" sz="1800" dirty="0">
                <a:hlinkClick r:id="rId7" action="ppaction://hlinksldjump">
                  <a:extLst>
                    <a:ext uri="{A12FA001-AC4F-418D-AE19-62706E023703}">
                      <ahyp:hlinkClr xmlns:ahyp="http://schemas.microsoft.com/office/drawing/2018/hyperlinkcolor" val="tx"/>
                    </a:ext>
                  </a:extLst>
                </a:hlinkClick>
              </a:rPr>
              <a:t>Supplantation </a:t>
            </a:r>
          </a:p>
          <a:p>
            <a:r>
              <a:rPr lang="en-US" sz="1800" dirty="0">
                <a:hlinkClick r:id="rId7" action="ppaction://hlinksldjump">
                  <a:extLst>
                    <a:ext uri="{A12FA001-AC4F-418D-AE19-62706E023703}">
                      <ahyp:hlinkClr xmlns:ahyp="http://schemas.microsoft.com/office/drawing/2018/hyperlinkcolor" val="tx"/>
                    </a:ext>
                  </a:extLst>
                </a:hlinkClick>
              </a:rPr>
              <a:t>Title </a:t>
            </a:r>
            <a:r>
              <a:rPr lang="en-US" sz="1800" dirty="0">
                <a:hlinkClick r:id="rId8" action="ppaction://hlinksldjump">
                  <a:extLst>
                    <a:ext uri="{A12FA001-AC4F-418D-AE19-62706E023703}">
                      <ahyp:hlinkClr xmlns:ahyp="http://schemas.microsoft.com/office/drawing/2018/hyperlinkcolor" val="tx"/>
                    </a:ext>
                  </a:extLst>
                </a:hlinkClick>
              </a:rPr>
              <a:t>III Maintenance of Effort (MOE</a:t>
            </a:r>
            <a:r>
              <a:rPr lang="en-US" sz="1800" u="sng" dirty="0"/>
              <a:t>)</a:t>
            </a:r>
          </a:p>
          <a:p>
            <a:r>
              <a:rPr lang="en-US" sz="1800" u="sng" dirty="0">
                <a:hlinkClick r:id="rId9" action="ppaction://hlinksldjump">
                  <a:extLst>
                    <a:ext uri="{A12FA001-AC4F-418D-AE19-62706E023703}">
                      <ahyp:hlinkClr xmlns:ahyp="http://schemas.microsoft.com/office/drawing/2018/hyperlinkcolor" val="tx"/>
                    </a:ext>
                  </a:extLst>
                </a:hlinkClick>
              </a:rPr>
              <a:t>Title III Match</a:t>
            </a:r>
            <a:r>
              <a:rPr lang="en-US" sz="1800" u="sng" dirty="0"/>
              <a:t> Requirements</a:t>
            </a:r>
          </a:p>
          <a:p>
            <a:r>
              <a:rPr lang="en-US" sz="1800" dirty="0">
                <a:hlinkClick r:id="rId10" action="ppaction://hlinksldjump">
                  <a:extLst>
                    <a:ext uri="{A12FA001-AC4F-418D-AE19-62706E023703}">
                      <ahyp:hlinkClr xmlns:ahyp="http://schemas.microsoft.com/office/drawing/2018/hyperlinkcolor" val="tx"/>
                    </a:ext>
                  </a:extLst>
                </a:hlinkClick>
              </a:rPr>
              <a:t>Transfers</a:t>
            </a:r>
            <a:endParaRPr lang="en-US" sz="1800" dirty="0"/>
          </a:p>
          <a:p>
            <a:r>
              <a:rPr lang="en-US" sz="1800" dirty="0">
                <a:hlinkClick r:id="rId11" action="ppaction://hlinksldjump">
                  <a:extLst>
                    <a:ext uri="{A12FA001-AC4F-418D-AE19-62706E023703}">
                      <ahyp:hlinkClr xmlns:ahyp="http://schemas.microsoft.com/office/drawing/2018/hyperlinkcolor" val="tx"/>
                    </a:ext>
                  </a:extLst>
                </a:hlinkClick>
              </a:rPr>
              <a:t>Reallotments</a:t>
            </a:r>
            <a:endParaRPr lang="en-US" sz="1800" dirty="0"/>
          </a:p>
          <a:p>
            <a:r>
              <a:rPr lang="en-US" sz="1800" dirty="0">
                <a:hlinkClick r:id="rId12" action="ppaction://hlinksldjump">
                  <a:extLst>
                    <a:ext uri="{A12FA001-AC4F-418D-AE19-62706E023703}">
                      <ahyp:hlinkClr xmlns:ahyp="http://schemas.microsoft.com/office/drawing/2018/hyperlinkcolor" val="tx"/>
                    </a:ext>
                  </a:extLst>
                </a:hlinkClick>
              </a:rPr>
              <a:t>Drawdown Rates and Advanced Payments</a:t>
            </a:r>
            <a:endParaRPr lang="en-US" sz="1800" dirty="0"/>
          </a:p>
          <a:p>
            <a:r>
              <a:rPr lang="en-US" sz="1800" dirty="0">
                <a:hlinkClick r:id="rId13" action="ppaction://hlinksldjump">
                  <a:extLst>
                    <a:ext uri="{A12FA001-AC4F-418D-AE19-62706E023703}">
                      <ahyp:hlinkClr xmlns:ahyp="http://schemas.microsoft.com/office/drawing/2018/hyperlinkcolor" val="tx"/>
                    </a:ext>
                  </a:extLst>
                </a:hlinkClick>
              </a:rPr>
              <a:t>Large Purchase Requests</a:t>
            </a:r>
            <a:endParaRPr lang="en-US" sz="1800" dirty="0"/>
          </a:p>
          <a:p>
            <a:r>
              <a:rPr lang="en-US" sz="1800" dirty="0">
                <a:hlinkClick r:id="rId14" action="ppaction://hlinksldjump">
                  <a:extLst>
                    <a:ext uri="{A12FA001-AC4F-418D-AE19-62706E023703}">
                      <ahyp:hlinkClr xmlns:ahyp="http://schemas.microsoft.com/office/drawing/2018/hyperlinkcolor" val="tx"/>
                    </a:ext>
                  </a:extLst>
                </a:hlinkClick>
              </a:rPr>
              <a:t>Financial </a:t>
            </a:r>
            <a:r>
              <a:rPr lang="en-US" sz="1800" u="sng" dirty="0">
                <a:hlinkClick r:id="rId14" action="ppaction://hlinksldjump">
                  <a:extLst>
                    <a:ext uri="{A12FA001-AC4F-418D-AE19-62706E023703}">
                      <ahyp:hlinkClr xmlns:ahyp="http://schemas.microsoft.com/office/drawing/2018/hyperlinkcolor" val="tx"/>
                    </a:ext>
                  </a:extLst>
                </a:hlinkClick>
              </a:rPr>
              <a:t>Reporting</a:t>
            </a:r>
            <a:r>
              <a:rPr lang="en-US" sz="1800" u="sng" dirty="0"/>
              <a:t>: SF 425</a:t>
            </a:r>
          </a:p>
          <a:p>
            <a:r>
              <a:rPr lang="en-US" sz="1800" dirty="0">
                <a:hlinkClick r:id="rId15" action="ppaction://hlinksldjump">
                  <a:extLst>
                    <a:ext uri="{A12FA001-AC4F-418D-AE19-62706E023703}">
                      <ahyp:hlinkClr xmlns:ahyp="http://schemas.microsoft.com/office/drawing/2018/hyperlinkcolor" val="tx"/>
                    </a:ext>
                  </a:extLst>
                </a:hlinkClick>
              </a:rPr>
              <a:t>Financial Resources</a:t>
            </a:r>
            <a:endParaRPr lang="en-US" sz="1800"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a:t>
            </a:fld>
            <a:endParaRPr lang="en-US" dirty="0"/>
          </a:p>
        </p:txBody>
      </p:sp>
    </p:spTree>
    <p:extLst>
      <p:ext uri="{BB962C8B-B14F-4D97-AF65-F5344CB8AC3E}">
        <p14:creationId xmlns:p14="http://schemas.microsoft.com/office/powerpoint/2010/main" val="3475483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Title III: Territory Plan Administration</a:t>
            </a:r>
          </a:p>
        </p:txBody>
      </p:sp>
      <p:sp>
        <p:nvSpPr>
          <p:cNvPr id="3" name="Content Placeholder 2"/>
          <p:cNvSpPr>
            <a:spLocks noGrp="1"/>
          </p:cNvSpPr>
          <p:nvPr>
            <p:ph idx="1"/>
          </p:nvPr>
        </p:nvSpPr>
        <p:spPr>
          <a:xfrm>
            <a:off x="381000" y="1752599"/>
            <a:ext cx="8534400" cy="3733801"/>
          </a:xfrm>
        </p:spPr>
        <p:txBody>
          <a:bodyPr>
            <a:normAutofit lnSpcReduction="10000"/>
          </a:bodyPr>
          <a:lstStyle/>
          <a:p>
            <a:r>
              <a:rPr lang="en-US" sz="1800" dirty="0"/>
              <a:t>Guam, the United States Virgin Islands, American Samoa, and the Commonwealth of the Northern Mariana Islands may elect the greater of:</a:t>
            </a:r>
          </a:p>
          <a:p>
            <a:pPr lvl="1"/>
            <a:r>
              <a:rPr lang="en-US" sz="1800" dirty="0"/>
              <a:t>State Plan Administration limit of 5% of the Total Title III Award; </a:t>
            </a:r>
          </a:p>
          <a:p>
            <a:pPr marL="457200" lvl="1" indent="0">
              <a:buNone/>
            </a:pPr>
            <a:r>
              <a:rPr lang="en-US" sz="1800" dirty="0"/>
              <a:t>OR</a:t>
            </a:r>
          </a:p>
          <a:p>
            <a:pPr lvl="1"/>
            <a:r>
              <a:rPr lang="en-US" sz="1800" dirty="0"/>
              <a:t>$100,000 </a:t>
            </a:r>
          </a:p>
          <a:p>
            <a:pPr marL="457200" lvl="1" indent="0">
              <a:buNone/>
            </a:pPr>
            <a:endParaRPr lang="en-US" sz="1800" dirty="0"/>
          </a:p>
          <a:p>
            <a:r>
              <a:rPr lang="en-US" sz="1800" i="1" dirty="0"/>
              <a:t>Puerto Rico may elect the greater of:</a:t>
            </a:r>
          </a:p>
          <a:p>
            <a:pPr lvl="1"/>
            <a:r>
              <a:rPr lang="en-US" sz="1800" i="1" dirty="0"/>
              <a:t>State Plan Administration of 5% of the Total III Award;</a:t>
            </a:r>
          </a:p>
          <a:p>
            <a:pPr marL="457200" lvl="1" indent="0">
              <a:buNone/>
            </a:pPr>
            <a:r>
              <a:rPr lang="en-US" sz="1800" i="1" dirty="0"/>
              <a:t>OR</a:t>
            </a:r>
          </a:p>
          <a:p>
            <a:pPr lvl="1"/>
            <a:r>
              <a:rPr lang="en-US" sz="1800" i="1" dirty="0"/>
              <a:t>$ 750,000</a:t>
            </a:r>
            <a:endParaRPr lang="en-US" sz="1800" dirty="0"/>
          </a:p>
          <a:p>
            <a:pPr marL="457200" lvl="1" indent="0">
              <a:buNone/>
            </a:pPr>
            <a:endParaRPr lang="en-US" sz="1800" dirty="0"/>
          </a:p>
          <a:p>
            <a:r>
              <a:rPr lang="en-US" sz="1800" dirty="0"/>
              <a:t>Required Match is 25%</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20</a:t>
            </a:fld>
            <a:endParaRPr lang="en-US" dirty="0"/>
          </a:p>
        </p:txBody>
      </p:sp>
    </p:spTree>
    <p:extLst>
      <p:ext uri="{BB962C8B-B14F-4D97-AF65-F5344CB8AC3E}">
        <p14:creationId xmlns:p14="http://schemas.microsoft.com/office/powerpoint/2010/main" val="3352860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Title III Parts B, C1, and C2 Services Match</a:t>
            </a:r>
          </a:p>
        </p:txBody>
      </p:sp>
      <p:sp>
        <p:nvSpPr>
          <p:cNvPr id="3" name="Content Placeholder 2"/>
          <p:cNvSpPr>
            <a:spLocks noGrp="1"/>
          </p:cNvSpPr>
          <p:nvPr>
            <p:ph idx="1"/>
          </p:nvPr>
        </p:nvSpPr>
        <p:spPr>
          <a:xfrm>
            <a:off x="457200" y="1600200"/>
            <a:ext cx="8229600" cy="4038600"/>
          </a:xfrm>
        </p:spPr>
        <p:txBody>
          <a:bodyPr>
            <a:normAutofit/>
          </a:bodyPr>
          <a:lstStyle/>
          <a:p>
            <a:r>
              <a:rPr lang="en-US" sz="1800" dirty="0"/>
              <a:t>Title III and ARP Title III Parts B – Supportive Services, C1 – Congregate Meal and C2 – Home Delivered Meal: 15% Match</a:t>
            </a:r>
          </a:p>
          <a:p>
            <a:pPr lvl="1"/>
            <a:r>
              <a:rPr lang="en-US" sz="1800" dirty="0"/>
              <a:t>Federal Expenditures May Not Exceed 85% of Total Expenditures</a:t>
            </a:r>
          </a:p>
          <a:p>
            <a:pPr lvl="2"/>
            <a:r>
              <a:rPr lang="en-US" sz="1800" dirty="0"/>
              <a:t>OAA Section 304(d)(1)(D)</a:t>
            </a:r>
          </a:p>
          <a:p>
            <a:pPr lvl="1"/>
            <a:r>
              <a:rPr lang="en-US" sz="1800" dirty="0"/>
              <a:t>1/3 of the Required 15% Match Must Come From State Sources</a:t>
            </a:r>
          </a:p>
          <a:p>
            <a:pPr lvl="2"/>
            <a:r>
              <a:rPr lang="en-US" sz="1800" dirty="0"/>
              <a:t>OAA Section 309(b)(2)</a:t>
            </a:r>
          </a:p>
          <a:p>
            <a:pPr lvl="1"/>
            <a:r>
              <a:rPr lang="en-US" sz="1800" dirty="0"/>
              <a:t>No Match is Required for the Portion of Title IIIB that is for Support of Long-Term Care Ombudsman Program </a:t>
            </a:r>
          </a:p>
          <a:p>
            <a:pPr lvl="1"/>
            <a:r>
              <a:rPr lang="en-US" sz="1800" dirty="0"/>
              <a:t>Match May Be Pooled between Parts B, C1, and C2</a:t>
            </a:r>
            <a:r>
              <a:rPr lang="en-US" sz="2200" dirty="0"/>
              <a:t>	</a:t>
            </a:r>
            <a:r>
              <a:rPr lang="en-US" dirty="0"/>
              <a:t>							</a:t>
            </a:r>
          </a:p>
        </p:txBody>
      </p:sp>
      <p:sp>
        <p:nvSpPr>
          <p:cNvPr id="4" name="Slide Number Placeholder 3"/>
          <p:cNvSpPr>
            <a:spLocks noGrp="1"/>
          </p:cNvSpPr>
          <p:nvPr>
            <p:ph type="sldNum" sz="quarter" idx="12"/>
          </p:nvPr>
        </p:nvSpPr>
        <p:spPr/>
        <p:txBody>
          <a:bodyPr/>
          <a:lstStyle/>
          <a:p>
            <a:fld id="{64633349-DB28-40C9-B75B-9750A599D4C9}" type="slidenum">
              <a:rPr lang="en-US" smtClean="0"/>
              <a:pPr/>
              <a:t>21</a:t>
            </a:fld>
            <a:endParaRPr lang="en-US" dirty="0"/>
          </a:p>
        </p:txBody>
      </p:sp>
    </p:spTree>
    <p:extLst>
      <p:ext uri="{BB962C8B-B14F-4D97-AF65-F5344CB8AC3E}">
        <p14:creationId xmlns:p14="http://schemas.microsoft.com/office/powerpoint/2010/main" val="3244220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Title III Part D Service Match</a:t>
            </a:r>
          </a:p>
        </p:txBody>
      </p:sp>
      <p:sp>
        <p:nvSpPr>
          <p:cNvPr id="3" name="Content Placeholder 2"/>
          <p:cNvSpPr>
            <a:spLocks noGrp="1"/>
          </p:cNvSpPr>
          <p:nvPr>
            <p:ph idx="1"/>
          </p:nvPr>
        </p:nvSpPr>
        <p:spPr/>
        <p:txBody>
          <a:bodyPr>
            <a:normAutofit/>
          </a:bodyPr>
          <a:lstStyle/>
          <a:p>
            <a:r>
              <a:rPr lang="en-US" sz="2000" dirty="0"/>
              <a:t>Title III and ARP Title III Part D – Disease Prevention and Health Promotion</a:t>
            </a:r>
          </a:p>
          <a:p>
            <a:pPr lvl="1"/>
            <a:r>
              <a:rPr lang="en-US" sz="2000" i="1" dirty="0">
                <a:solidFill>
                  <a:srgbClr val="FF0000"/>
                </a:solidFill>
              </a:rPr>
              <a:t>No Match Required for Service Expenditures</a:t>
            </a:r>
          </a:p>
          <a:p>
            <a:endParaRPr lang="en-US" sz="2000" dirty="0"/>
          </a:p>
          <a:p>
            <a:r>
              <a:rPr lang="en-US" sz="2000" dirty="0"/>
              <a:t>Funding may only be used for programs and activities which have been demonstrated through rigorous evaluation to be evidence-based and effective</a:t>
            </a:r>
          </a:p>
          <a:p>
            <a:pPr lvl="1"/>
            <a:r>
              <a:rPr lang="en-US" sz="2000" dirty="0">
                <a:hlinkClick r:id="rId2"/>
              </a:rPr>
              <a:t>https://www.acl.gov/programs/health-wellness/disease-prevention</a:t>
            </a:r>
            <a:endParaRPr lang="en-US" sz="2000" dirty="0"/>
          </a:p>
          <a:p>
            <a:pPr lvl="1"/>
            <a:endParaRPr lang="en-US" sz="2400" dirty="0"/>
          </a:p>
        </p:txBody>
      </p:sp>
      <p:sp>
        <p:nvSpPr>
          <p:cNvPr id="4" name="Slide Number Placeholder 3"/>
          <p:cNvSpPr>
            <a:spLocks noGrp="1"/>
          </p:cNvSpPr>
          <p:nvPr>
            <p:ph type="sldNum" sz="quarter" idx="12"/>
          </p:nvPr>
        </p:nvSpPr>
        <p:spPr/>
        <p:txBody>
          <a:bodyPr/>
          <a:lstStyle/>
          <a:p>
            <a:fld id="{64633349-DB28-40C9-B75B-9750A599D4C9}" type="slidenum">
              <a:rPr lang="en-US" smtClean="0"/>
              <a:pPr/>
              <a:t>22</a:t>
            </a:fld>
            <a:endParaRPr lang="en-US" dirty="0"/>
          </a:p>
        </p:txBody>
      </p:sp>
    </p:spTree>
    <p:extLst>
      <p:ext uri="{BB962C8B-B14F-4D97-AF65-F5344CB8AC3E}">
        <p14:creationId xmlns:p14="http://schemas.microsoft.com/office/powerpoint/2010/main" val="586599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Title III Part E Service Match</a:t>
            </a:r>
          </a:p>
        </p:txBody>
      </p:sp>
      <p:sp>
        <p:nvSpPr>
          <p:cNvPr id="3" name="Content Placeholder 2"/>
          <p:cNvSpPr>
            <a:spLocks noGrp="1"/>
          </p:cNvSpPr>
          <p:nvPr>
            <p:ph idx="1"/>
          </p:nvPr>
        </p:nvSpPr>
        <p:spPr>
          <a:xfrm>
            <a:off x="457200" y="1752600"/>
            <a:ext cx="8229600" cy="2438400"/>
          </a:xfrm>
        </p:spPr>
        <p:txBody>
          <a:bodyPr>
            <a:normAutofit/>
          </a:bodyPr>
          <a:lstStyle/>
          <a:p>
            <a:r>
              <a:rPr lang="en-US" sz="2000" dirty="0"/>
              <a:t>Title III and ARP Title III Part E – Family Caregiver Support</a:t>
            </a:r>
          </a:p>
          <a:p>
            <a:pPr lvl="1"/>
            <a:r>
              <a:rPr lang="en-US" sz="2000" dirty="0"/>
              <a:t>25% Match</a:t>
            </a:r>
          </a:p>
          <a:p>
            <a:pPr lvl="2"/>
            <a:r>
              <a:rPr lang="en-US" sz="2000" dirty="0"/>
              <a:t>OAA Section 373</a:t>
            </a:r>
            <a:br>
              <a:rPr lang="en-US" sz="2000" dirty="0"/>
            </a:br>
            <a:endParaRPr lang="en-US" sz="2000" dirty="0"/>
          </a:p>
          <a:p>
            <a:r>
              <a:rPr lang="en-US" sz="2000" dirty="0"/>
              <a:t>Match May Come from State or Non-State Sources</a:t>
            </a:r>
          </a:p>
        </p:txBody>
      </p:sp>
      <p:sp>
        <p:nvSpPr>
          <p:cNvPr id="4" name="Slide Number Placeholder 3"/>
          <p:cNvSpPr>
            <a:spLocks noGrp="1"/>
          </p:cNvSpPr>
          <p:nvPr>
            <p:ph type="sldNum" sz="quarter" idx="12"/>
          </p:nvPr>
        </p:nvSpPr>
        <p:spPr/>
        <p:txBody>
          <a:bodyPr/>
          <a:lstStyle/>
          <a:p>
            <a:fld id="{64633349-DB28-40C9-B75B-9750A599D4C9}" type="slidenum">
              <a:rPr lang="en-US" smtClean="0"/>
              <a:pPr/>
              <a:t>23</a:t>
            </a:fld>
            <a:endParaRPr lang="en-US" dirty="0"/>
          </a:p>
        </p:txBody>
      </p:sp>
    </p:spTree>
    <p:extLst>
      <p:ext uri="{BB962C8B-B14F-4D97-AF65-F5344CB8AC3E}">
        <p14:creationId xmlns:p14="http://schemas.microsoft.com/office/powerpoint/2010/main" val="1611397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27C8-51F8-495E-BD02-F1F02A445D2D}"/>
              </a:ext>
            </a:extLst>
          </p:cNvPr>
          <p:cNvSpPr>
            <a:spLocks noGrp="1"/>
          </p:cNvSpPr>
          <p:nvPr>
            <p:ph type="title"/>
          </p:nvPr>
        </p:nvSpPr>
        <p:spPr/>
        <p:txBody>
          <a:bodyPr>
            <a:normAutofit/>
          </a:bodyPr>
          <a:lstStyle/>
          <a:p>
            <a:pPr algn="l"/>
            <a:r>
              <a:rPr lang="en-US" sz="2800" dirty="0"/>
              <a:t>In-Kind Contributions</a:t>
            </a:r>
          </a:p>
        </p:txBody>
      </p:sp>
      <p:sp>
        <p:nvSpPr>
          <p:cNvPr id="3" name="Content Placeholder 2">
            <a:extLst>
              <a:ext uri="{FF2B5EF4-FFF2-40B4-BE49-F238E27FC236}">
                <a16:creationId xmlns:a16="http://schemas.microsoft.com/office/drawing/2014/main" id="{8A675325-46B9-41D5-A08B-E612FBCF341F}"/>
              </a:ext>
            </a:extLst>
          </p:cNvPr>
          <p:cNvSpPr>
            <a:spLocks noGrp="1"/>
          </p:cNvSpPr>
          <p:nvPr>
            <p:ph idx="1"/>
          </p:nvPr>
        </p:nvSpPr>
        <p:spPr>
          <a:xfrm>
            <a:off x="457200" y="1371600"/>
            <a:ext cx="8229600" cy="3886200"/>
          </a:xfrm>
        </p:spPr>
        <p:txBody>
          <a:bodyPr>
            <a:normAutofit lnSpcReduction="10000"/>
          </a:bodyPr>
          <a:lstStyle/>
          <a:p>
            <a:r>
              <a:rPr lang="en-US" sz="1800" dirty="0"/>
              <a:t>Non-Federal share (Match) may include cash, expenditures by the grantee, and third-party in-kind contributions. </a:t>
            </a:r>
          </a:p>
          <a:p>
            <a:endParaRPr lang="en-US" sz="1800" dirty="0"/>
          </a:p>
          <a:p>
            <a:r>
              <a:rPr lang="en-US" sz="1800" dirty="0"/>
              <a:t>Funds and Expenditures used to Match OAA funds must not conflict with Older Americans Act requirements and Regulations. </a:t>
            </a:r>
            <a:br>
              <a:rPr lang="en-US" sz="1800" dirty="0"/>
            </a:br>
            <a:endParaRPr lang="en-US" sz="1800" dirty="0"/>
          </a:p>
          <a:p>
            <a:r>
              <a:rPr lang="en-US" sz="1800" dirty="0"/>
              <a:t>To be used as Match, in-kind contributions must be from a third-party, verifiable and the records must show how the value of the in-kind contribution was determined. </a:t>
            </a:r>
          </a:p>
          <a:p>
            <a:pPr lvl="1"/>
            <a:r>
              <a:rPr lang="en-US" sz="1800" dirty="0"/>
              <a:t>That valuation must be reasonable, subject to audit, and meet the requirements at 2 CFR 200 Part 306</a:t>
            </a:r>
          </a:p>
          <a:p>
            <a:pPr lvl="1"/>
            <a:r>
              <a:rPr lang="en-US"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https://www.ecfr.gov/current/title-2/subtitle-A/chapter-II/part-200/subpart-D/section-200.306</a:t>
            </a:r>
            <a:endParaRPr lang="en-US" sz="1800" dirty="0"/>
          </a:p>
          <a:p>
            <a:endParaRPr lang="en-US" dirty="0"/>
          </a:p>
        </p:txBody>
      </p:sp>
      <p:sp>
        <p:nvSpPr>
          <p:cNvPr id="4" name="Slide Number Placeholder 3">
            <a:extLst>
              <a:ext uri="{FF2B5EF4-FFF2-40B4-BE49-F238E27FC236}">
                <a16:creationId xmlns:a16="http://schemas.microsoft.com/office/drawing/2014/main" id="{FE0C7CF7-E442-4E49-903A-560AC482604E}"/>
              </a:ext>
            </a:extLst>
          </p:cNvPr>
          <p:cNvSpPr>
            <a:spLocks noGrp="1"/>
          </p:cNvSpPr>
          <p:nvPr>
            <p:ph type="sldNum" sz="quarter" idx="12"/>
          </p:nvPr>
        </p:nvSpPr>
        <p:spPr/>
        <p:txBody>
          <a:bodyPr/>
          <a:lstStyle/>
          <a:p>
            <a:fld id="{7AA28999-D008-419E-9628-EE1C64F81F4C}" type="slidenum">
              <a:rPr lang="en-US" smtClean="0"/>
              <a:pPr/>
              <a:t>24</a:t>
            </a:fld>
            <a:endParaRPr lang="en-US" dirty="0"/>
          </a:p>
        </p:txBody>
      </p:sp>
    </p:spTree>
    <p:extLst>
      <p:ext uri="{BB962C8B-B14F-4D97-AF65-F5344CB8AC3E}">
        <p14:creationId xmlns:p14="http://schemas.microsoft.com/office/powerpoint/2010/main" val="549809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FD4D-E4AA-4385-B3C7-39D6340E3A2C}"/>
              </a:ext>
            </a:extLst>
          </p:cNvPr>
          <p:cNvSpPr>
            <a:spLocks noGrp="1"/>
          </p:cNvSpPr>
          <p:nvPr>
            <p:ph type="title"/>
          </p:nvPr>
        </p:nvSpPr>
        <p:spPr/>
        <p:txBody>
          <a:bodyPr>
            <a:normAutofit/>
          </a:bodyPr>
          <a:lstStyle/>
          <a:p>
            <a:pPr algn="l"/>
            <a:r>
              <a:rPr lang="en-US" sz="2800" dirty="0"/>
              <a:t>Examples of In-Kind Contributions</a:t>
            </a:r>
          </a:p>
        </p:txBody>
      </p:sp>
      <p:sp>
        <p:nvSpPr>
          <p:cNvPr id="3" name="Content Placeholder 2">
            <a:extLst>
              <a:ext uri="{FF2B5EF4-FFF2-40B4-BE49-F238E27FC236}">
                <a16:creationId xmlns:a16="http://schemas.microsoft.com/office/drawing/2014/main" id="{E97F5A6F-23D1-4D8D-A26A-A2D0B1ABC322}"/>
              </a:ext>
            </a:extLst>
          </p:cNvPr>
          <p:cNvSpPr>
            <a:spLocks noGrp="1"/>
          </p:cNvSpPr>
          <p:nvPr>
            <p:ph idx="1"/>
          </p:nvPr>
        </p:nvSpPr>
        <p:spPr>
          <a:xfrm>
            <a:off x="457200" y="1447800"/>
            <a:ext cx="8229600" cy="3810000"/>
          </a:xfrm>
        </p:spPr>
        <p:txBody>
          <a:bodyPr>
            <a:noAutofit/>
          </a:bodyPr>
          <a:lstStyle/>
          <a:p>
            <a:r>
              <a:rPr lang="en-US" sz="1600" dirty="0"/>
              <a:t>Volunteer services (a reasonable hourly rate applied to a volunteer’s time multiplied by the number of hours he/she/they works). For example, advisory/grievance council members, kitchen help, servers, receptionist, HDM drivers;</a:t>
            </a:r>
          </a:p>
          <a:p>
            <a:r>
              <a:rPr lang="en-US" sz="1600" dirty="0"/>
              <a:t>Donated time of employees from other organizations (salaries or positions must not be supported by Federal funds);</a:t>
            </a:r>
          </a:p>
          <a:p>
            <a:r>
              <a:rPr lang="en-US" sz="1600" dirty="0"/>
              <a:t>Unpaid interns or fellows;</a:t>
            </a:r>
          </a:p>
          <a:p>
            <a:r>
              <a:rPr lang="en-US" sz="1600" dirty="0"/>
              <a:t>Donated supplies and loaned equipment;</a:t>
            </a:r>
          </a:p>
          <a:p>
            <a:r>
              <a:rPr lang="en-US" sz="1600" dirty="0"/>
              <a:t>Donated food from food banks, etc.;</a:t>
            </a:r>
          </a:p>
          <a:p>
            <a:r>
              <a:rPr lang="en-US" sz="1600" dirty="0"/>
              <a:t>Donated utilities;</a:t>
            </a:r>
          </a:p>
          <a:p>
            <a:r>
              <a:rPr lang="en-US" sz="1600" dirty="0"/>
              <a:t>Donated or discounted space;</a:t>
            </a:r>
          </a:p>
          <a:p>
            <a:r>
              <a:rPr lang="en-US" sz="1600" dirty="0"/>
              <a:t>Transportation services to and from nutrition sites, medical appointments, shopping trips, etc. provided from non-Federal sources.</a:t>
            </a:r>
          </a:p>
        </p:txBody>
      </p:sp>
      <p:sp>
        <p:nvSpPr>
          <p:cNvPr id="4" name="Slide Number Placeholder 3">
            <a:extLst>
              <a:ext uri="{FF2B5EF4-FFF2-40B4-BE49-F238E27FC236}">
                <a16:creationId xmlns:a16="http://schemas.microsoft.com/office/drawing/2014/main" id="{C9B06BBC-43D1-46F6-9FA5-CBDB6B22537E}"/>
              </a:ext>
            </a:extLst>
          </p:cNvPr>
          <p:cNvSpPr>
            <a:spLocks noGrp="1"/>
          </p:cNvSpPr>
          <p:nvPr>
            <p:ph type="sldNum" sz="quarter" idx="12"/>
          </p:nvPr>
        </p:nvSpPr>
        <p:spPr/>
        <p:txBody>
          <a:bodyPr/>
          <a:lstStyle/>
          <a:p>
            <a:fld id="{7AA28999-D008-419E-9628-EE1C64F81F4C}" type="slidenum">
              <a:rPr lang="en-US" smtClean="0"/>
              <a:pPr/>
              <a:t>25</a:t>
            </a:fld>
            <a:endParaRPr lang="en-US" dirty="0"/>
          </a:p>
        </p:txBody>
      </p:sp>
    </p:spTree>
    <p:extLst>
      <p:ext uri="{BB962C8B-B14F-4D97-AF65-F5344CB8AC3E}">
        <p14:creationId xmlns:p14="http://schemas.microsoft.com/office/powerpoint/2010/main" val="2399593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Voluntary Contributions</a:t>
            </a:r>
          </a:p>
        </p:txBody>
      </p:sp>
      <p:sp>
        <p:nvSpPr>
          <p:cNvPr id="3" name="Content Placeholder 2"/>
          <p:cNvSpPr>
            <a:spLocks noGrp="1"/>
          </p:cNvSpPr>
          <p:nvPr>
            <p:ph idx="1"/>
          </p:nvPr>
        </p:nvSpPr>
        <p:spPr/>
        <p:txBody>
          <a:bodyPr>
            <a:normAutofit/>
          </a:bodyPr>
          <a:lstStyle/>
          <a:p>
            <a:r>
              <a:rPr lang="en-US" sz="2000" dirty="0"/>
              <a:t>Voluntary Contributions May Be Used as Match</a:t>
            </a:r>
          </a:p>
          <a:p>
            <a:pPr lvl="1"/>
            <a:r>
              <a:rPr lang="en-US" sz="2000" dirty="0"/>
              <a:t>Exception only for ARP - see notice of award terms and conditions</a:t>
            </a:r>
          </a:p>
          <a:p>
            <a:pPr lvl="1"/>
            <a:endParaRPr lang="en-US" sz="2000" dirty="0"/>
          </a:p>
          <a:p>
            <a:r>
              <a:rPr lang="en-US" sz="2000" dirty="0"/>
              <a:t>Voluntary Contributions Meet the Definition of Program Income </a:t>
            </a:r>
          </a:p>
          <a:p>
            <a:pPr lvl="1"/>
            <a:r>
              <a:rPr lang="en-US" sz="2000" dirty="0"/>
              <a:t>45 CFR 75.307</a:t>
            </a:r>
          </a:p>
        </p:txBody>
      </p:sp>
      <p:sp>
        <p:nvSpPr>
          <p:cNvPr id="4" name="Slide Number Placeholder 3"/>
          <p:cNvSpPr>
            <a:spLocks noGrp="1"/>
          </p:cNvSpPr>
          <p:nvPr>
            <p:ph type="sldNum" sz="quarter" idx="12"/>
          </p:nvPr>
        </p:nvSpPr>
        <p:spPr/>
        <p:txBody>
          <a:bodyPr/>
          <a:lstStyle/>
          <a:p>
            <a:fld id="{64633349-DB28-40C9-B75B-9750A599D4C9}" type="slidenum">
              <a:rPr lang="en-US" smtClean="0"/>
              <a:pPr/>
              <a:t>26</a:t>
            </a:fld>
            <a:endParaRPr lang="en-US" dirty="0"/>
          </a:p>
        </p:txBody>
      </p:sp>
    </p:spTree>
    <p:extLst>
      <p:ext uri="{BB962C8B-B14F-4D97-AF65-F5344CB8AC3E}">
        <p14:creationId xmlns:p14="http://schemas.microsoft.com/office/powerpoint/2010/main" val="883121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A2F4-54D3-40D0-9752-386517340A4C}"/>
              </a:ext>
            </a:extLst>
          </p:cNvPr>
          <p:cNvSpPr>
            <a:spLocks noGrp="1"/>
          </p:cNvSpPr>
          <p:nvPr>
            <p:ph type="title"/>
          </p:nvPr>
        </p:nvSpPr>
        <p:spPr/>
        <p:txBody>
          <a:bodyPr>
            <a:normAutofit/>
          </a:bodyPr>
          <a:lstStyle/>
          <a:p>
            <a:pPr algn="l"/>
            <a:r>
              <a:rPr lang="en-US" sz="2800" dirty="0"/>
              <a:t>ARP Program Income</a:t>
            </a:r>
          </a:p>
        </p:txBody>
      </p:sp>
      <p:sp>
        <p:nvSpPr>
          <p:cNvPr id="3" name="Content Placeholder 2">
            <a:extLst>
              <a:ext uri="{FF2B5EF4-FFF2-40B4-BE49-F238E27FC236}">
                <a16:creationId xmlns:a16="http://schemas.microsoft.com/office/drawing/2014/main" id="{2D64D060-2276-4292-9154-A2F2148B8D78}"/>
              </a:ext>
            </a:extLst>
          </p:cNvPr>
          <p:cNvSpPr>
            <a:spLocks noGrp="1"/>
          </p:cNvSpPr>
          <p:nvPr>
            <p:ph idx="1"/>
          </p:nvPr>
        </p:nvSpPr>
        <p:spPr>
          <a:xfrm>
            <a:off x="457200" y="1295400"/>
            <a:ext cx="8229600" cy="4876800"/>
          </a:xfrm>
        </p:spPr>
        <p:txBody>
          <a:bodyPr>
            <a:normAutofit/>
          </a:bodyPr>
          <a:lstStyle/>
          <a:p>
            <a:r>
              <a:rPr lang="en-US" sz="1600" i="1" dirty="0">
                <a:solidFill>
                  <a:srgbClr val="FF0000"/>
                </a:solidFill>
              </a:rPr>
              <a:t>ARP Title III Grant Only: </a:t>
            </a:r>
            <a:r>
              <a:rPr lang="en-US" sz="1600" dirty="0"/>
              <a:t>Program income generated as a result of the ARP Title III grant may be used to meet match requirements</a:t>
            </a:r>
          </a:p>
          <a:p>
            <a:pPr lvl="1"/>
            <a:r>
              <a:rPr lang="en-US" sz="1600" dirty="0"/>
              <a:t>Program income may only be used to meet the match requirement of the federal award in which the income is generated</a:t>
            </a:r>
          </a:p>
          <a:p>
            <a:pPr lvl="1"/>
            <a:endParaRPr lang="en-US" sz="1600" dirty="0"/>
          </a:p>
          <a:p>
            <a:r>
              <a:rPr lang="en-US" sz="1600" dirty="0"/>
              <a:t>If a State elects to allow program income as match, SUAs must have clear policies and procedures in place to account for and document program income used as match for the ARP grants</a:t>
            </a:r>
          </a:p>
          <a:p>
            <a:pPr lvl="1"/>
            <a:r>
              <a:rPr lang="en-US" sz="1600" dirty="0"/>
              <a:t>Program income may </a:t>
            </a:r>
            <a:r>
              <a:rPr lang="en-US" sz="1600" i="1" dirty="0">
                <a:solidFill>
                  <a:srgbClr val="FF0000"/>
                </a:solidFill>
              </a:rPr>
              <a:t>not</a:t>
            </a:r>
            <a:r>
              <a:rPr lang="en-US" sz="1600" dirty="0"/>
              <a:t> be use used to meet the 1/3 of 15% match requirement for Parts B, C1, and/or C2</a:t>
            </a:r>
          </a:p>
          <a:p>
            <a:pPr lvl="1"/>
            <a:r>
              <a:rPr lang="en-US" sz="1600" dirty="0"/>
              <a:t>Program income must be expended on the service for which the income was collected</a:t>
            </a:r>
          </a:p>
          <a:p>
            <a:pPr lvl="1"/>
            <a:endParaRPr lang="en-US" sz="1600" dirty="0"/>
          </a:p>
          <a:p>
            <a:r>
              <a:rPr lang="en-US" sz="1600" dirty="0"/>
              <a:t>States are required to report in Box 12 of the SF-425 the dollar amount of the program income by grant award number allocated to meet match requirements</a:t>
            </a:r>
          </a:p>
        </p:txBody>
      </p:sp>
      <p:sp>
        <p:nvSpPr>
          <p:cNvPr id="4" name="Slide Number Placeholder 3">
            <a:extLst>
              <a:ext uri="{FF2B5EF4-FFF2-40B4-BE49-F238E27FC236}">
                <a16:creationId xmlns:a16="http://schemas.microsoft.com/office/drawing/2014/main" id="{4485F9C6-5409-478C-9749-0D292E7D643A}"/>
              </a:ext>
            </a:extLst>
          </p:cNvPr>
          <p:cNvSpPr>
            <a:spLocks noGrp="1"/>
          </p:cNvSpPr>
          <p:nvPr>
            <p:ph type="sldNum" sz="quarter" idx="12"/>
          </p:nvPr>
        </p:nvSpPr>
        <p:spPr/>
        <p:txBody>
          <a:bodyPr/>
          <a:lstStyle/>
          <a:p>
            <a:fld id="{7AA28999-D008-419E-9628-EE1C64F81F4C}" type="slidenum">
              <a:rPr lang="en-US" smtClean="0"/>
              <a:pPr/>
              <a:t>27</a:t>
            </a:fld>
            <a:endParaRPr lang="en-US" dirty="0"/>
          </a:p>
        </p:txBody>
      </p:sp>
    </p:spTree>
    <p:extLst>
      <p:ext uri="{BB962C8B-B14F-4D97-AF65-F5344CB8AC3E}">
        <p14:creationId xmlns:p14="http://schemas.microsoft.com/office/powerpoint/2010/main" val="2549880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3723F-E4D9-498F-A8C2-88A99BFE32C2}"/>
              </a:ext>
            </a:extLst>
          </p:cNvPr>
          <p:cNvSpPr>
            <a:spLocks noGrp="1"/>
          </p:cNvSpPr>
          <p:nvPr>
            <p:ph type="title"/>
          </p:nvPr>
        </p:nvSpPr>
        <p:spPr/>
        <p:txBody>
          <a:bodyPr>
            <a:normAutofit/>
          </a:bodyPr>
          <a:lstStyle/>
          <a:p>
            <a:pPr algn="l"/>
            <a:r>
              <a:rPr lang="en-US" sz="2800" dirty="0"/>
              <a:t>Regular Transfers</a:t>
            </a:r>
          </a:p>
        </p:txBody>
      </p:sp>
      <p:sp>
        <p:nvSpPr>
          <p:cNvPr id="3" name="Content Placeholder 2">
            <a:extLst>
              <a:ext uri="{FF2B5EF4-FFF2-40B4-BE49-F238E27FC236}">
                <a16:creationId xmlns:a16="http://schemas.microsoft.com/office/drawing/2014/main" id="{E6702539-4C6E-4389-A0EA-A9CEB0B81A76}"/>
              </a:ext>
            </a:extLst>
          </p:cNvPr>
          <p:cNvSpPr>
            <a:spLocks noGrp="1"/>
          </p:cNvSpPr>
          <p:nvPr>
            <p:ph idx="1"/>
          </p:nvPr>
        </p:nvSpPr>
        <p:spPr>
          <a:xfrm>
            <a:off x="457200" y="1371601"/>
            <a:ext cx="6096000" cy="3657599"/>
          </a:xfrm>
        </p:spPr>
        <p:txBody>
          <a:bodyPr>
            <a:normAutofit fontScale="92500"/>
          </a:bodyPr>
          <a:lstStyle/>
          <a:p>
            <a:r>
              <a:rPr lang="en-US" sz="1600" dirty="0"/>
              <a:t>Due August 15, 2023</a:t>
            </a:r>
          </a:p>
          <a:p>
            <a:pPr lvl="1"/>
            <a:r>
              <a:rPr lang="en-US" sz="1600" dirty="0"/>
              <a:t>FFY2023 Title III</a:t>
            </a:r>
          </a:p>
          <a:p>
            <a:pPr lvl="1"/>
            <a:r>
              <a:rPr lang="en-US" sz="1600" dirty="0"/>
              <a:t>ARP Title III</a:t>
            </a:r>
          </a:p>
          <a:p>
            <a:pPr lvl="1"/>
            <a:endParaRPr lang="en-US" sz="1600" dirty="0"/>
          </a:p>
          <a:p>
            <a:r>
              <a:rPr lang="en-US" sz="1600" dirty="0"/>
              <a:t>Current Transfer Limits:</a:t>
            </a:r>
          </a:p>
          <a:p>
            <a:pPr lvl="1"/>
            <a:r>
              <a:rPr lang="en-US" sz="1600" dirty="0"/>
              <a:t>30% maximum between Parts B/C</a:t>
            </a:r>
          </a:p>
          <a:p>
            <a:pPr lvl="2"/>
            <a:r>
              <a:rPr lang="en-US" sz="1600" dirty="0"/>
              <a:t>Waiver required to exceed 30% by an additional 10%</a:t>
            </a:r>
          </a:p>
          <a:p>
            <a:pPr lvl="2"/>
            <a:r>
              <a:rPr lang="en-US" sz="1600" dirty="0"/>
              <a:t>Maximum transfer limit is 40% with approved waiver</a:t>
            </a:r>
          </a:p>
          <a:p>
            <a:pPr lvl="2"/>
            <a:endParaRPr lang="en-US" sz="1600" dirty="0"/>
          </a:p>
          <a:p>
            <a:pPr lvl="1"/>
            <a:r>
              <a:rPr lang="en-US" sz="1600" dirty="0"/>
              <a:t>40% maximum between Parts C1/C2</a:t>
            </a:r>
          </a:p>
          <a:p>
            <a:pPr lvl="2"/>
            <a:r>
              <a:rPr lang="en-US" sz="1600" dirty="0"/>
              <a:t>Waiver required to exceed 40% by an additional 10%</a:t>
            </a:r>
          </a:p>
          <a:p>
            <a:pPr lvl="2"/>
            <a:r>
              <a:rPr lang="en-US" sz="1600" dirty="0"/>
              <a:t>Maximum transfer limit is 50% with approved waiver</a:t>
            </a:r>
          </a:p>
          <a:p>
            <a:pPr marL="914400" lvl="2" indent="0">
              <a:buNone/>
            </a:pPr>
            <a:endParaRPr lang="en-US" sz="1600" dirty="0">
              <a:highlight>
                <a:srgbClr val="00FFFF"/>
              </a:highlight>
            </a:endParaRPr>
          </a:p>
        </p:txBody>
      </p:sp>
      <p:sp>
        <p:nvSpPr>
          <p:cNvPr id="4" name="Slide Number Placeholder 3">
            <a:extLst>
              <a:ext uri="{FF2B5EF4-FFF2-40B4-BE49-F238E27FC236}">
                <a16:creationId xmlns:a16="http://schemas.microsoft.com/office/drawing/2014/main" id="{8A230C07-F324-49F5-B9C0-5D2FB0E2E01F}"/>
              </a:ext>
            </a:extLst>
          </p:cNvPr>
          <p:cNvSpPr>
            <a:spLocks noGrp="1"/>
          </p:cNvSpPr>
          <p:nvPr>
            <p:ph type="sldNum" sz="quarter" idx="12"/>
          </p:nvPr>
        </p:nvSpPr>
        <p:spPr/>
        <p:txBody>
          <a:bodyPr/>
          <a:lstStyle/>
          <a:p>
            <a:fld id="{7AA28999-D008-419E-9628-EE1C64F81F4C}" type="slidenum">
              <a:rPr lang="en-US" smtClean="0"/>
              <a:pPr/>
              <a:t>28</a:t>
            </a:fld>
            <a:endParaRPr lang="en-US" dirty="0"/>
          </a:p>
        </p:txBody>
      </p:sp>
    </p:spTree>
    <p:extLst>
      <p:ext uri="{BB962C8B-B14F-4D97-AF65-F5344CB8AC3E}">
        <p14:creationId xmlns:p14="http://schemas.microsoft.com/office/powerpoint/2010/main" val="3273409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C54F-DA4C-4E34-974B-A12BE791CB0D}"/>
              </a:ext>
            </a:extLst>
          </p:cNvPr>
          <p:cNvSpPr>
            <a:spLocks noGrp="1"/>
          </p:cNvSpPr>
          <p:nvPr>
            <p:ph type="title"/>
          </p:nvPr>
        </p:nvSpPr>
        <p:spPr/>
        <p:txBody>
          <a:bodyPr>
            <a:normAutofit/>
          </a:bodyPr>
          <a:lstStyle/>
          <a:p>
            <a:pPr algn="l"/>
            <a:r>
              <a:rPr lang="en-US" sz="2800" dirty="0"/>
              <a:t>Reallotments</a:t>
            </a:r>
          </a:p>
        </p:txBody>
      </p:sp>
      <p:sp>
        <p:nvSpPr>
          <p:cNvPr id="3" name="Content Placeholder 2">
            <a:extLst>
              <a:ext uri="{FF2B5EF4-FFF2-40B4-BE49-F238E27FC236}">
                <a16:creationId xmlns:a16="http://schemas.microsoft.com/office/drawing/2014/main" id="{8CFCEF26-D8CF-4FBB-864D-8873E062593E}"/>
              </a:ext>
            </a:extLst>
          </p:cNvPr>
          <p:cNvSpPr>
            <a:spLocks noGrp="1"/>
          </p:cNvSpPr>
          <p:nvPr>
            <p:ph idx="1"/>
          </p:nvPr>
        </p:nvSpPr>
        <p:spPr>
          <a:xfrm>
            <a:off x="457200" y="1371601"/>
            <a:ext cx="8229600" cy="3505200"/>
          </a:xfrm>
        </p:spPr>
        <p:txBody>
          <a:bodyPr>
            <a:normAutofit/>
          </a:bodyPr>
          <a:lstStyle/>
          <a:p>
            <a:r>
              <a:rPr lang="en-US" sz="1800" dirty="0"/>
              <a:t>Annual Statement</a:t>
            </a:r>
          </a:p>
          <a:p>
            <a:pPr lvl="1"/>
            <a:r>
              <a:rPr lang="en-US" sz="1800" dirty="0"/>
              <a:t>Current year Title III and Title VII funding will be fully used</a:t>
            </a:r>
          </a:p>
          <a:p>
            <a:pPr lvl="1"/>
            <a:r>
              <a:rPr lang="en-US" sz="1800" dirty="0"/>
              <a:t>Amount of funding that will not be used</a:t>
            </a:r>
          </a:p>
          <a:p>
            <a:pPr lvl="1"/>
            <a:r>
              <a:rPr lang="en-US" sz="1800" dirty="0"/>
              <a:t>Request for available Title III and Title VII funding, if any, the SUA could use </a:t>
            </a:r>
          </a:p>
          <a:p>
            <a:pPr marL="457200" lvl="1" indent="0">
              <a:buNone/>
            </a:pPr>
            <a:endParaRPr lang="en-US" sz="1800" dirty="0"/>
          </a:p>
          <a:p>
            <a:r>
              <a:rPr lang="en-US" sz="1800" dirty="0"/>
              <a:t>Due on September 8, 2023. Submit to </a:t>
            </a:r>
            <a:r>
              <a:rPr lang="en-US" sz="1800" dirty="0">
                <a:hlinkClick r:id="rId2"/>
              </a:rPr>
              <a:t>AOA.Grants@acl.hhs.gov</a:t>
            </a:r>
            <a:r>
              <a:rPr lang="en-US" sz="1800" dirty="0"/>
              <a:t> with a CC: to your Regional Administrator and Fiscal Specialist</a:t>
            </a:r>
          </a:p>
          <a:p>
            <a:endParaRPr lang="en-US" sz="1800" dirty="0"/>
          </a:p>
          <a:p>
            <a:r>
              <a:rPr lang="en-US" sz="1800" dirty="0"/>
              <a:t>Reallotment Program Instruction: </a:t>
            </a:r>
            <a:r>
              <a:rPr lang="en-US" sz="1800" dirty="0">
                <a:hlinkClick r:id="rId3"/>
              </a:rPr>
              <a:t>PI-14-06</a:t>
            </a:r>
            <a:endParaRPr lang="en-US" sz="1800" dirty="0"/>
          </a:p>
        </p:txBody>
      </p:sp>
      <p:sp>
        <p:nvSpPr>
          <p:cNvPr id="4" name="Slide Number Placeholder 3">
            <a:extLst>
              <a:ext uri="{FF2B5EF4-FFF2-40B4-BE49-F238E27FC236}">
                <a16:creationId xmlns:a16="http://schemas.microsoft.com/office/drawing/2014/main" id="{E30A82E1-7CB9-4C26-9838-C327929AEBB6}"/>
              </a:ext>
            </a:extLst>
          </p:cNvPr>
          <p:cNvSpPr>
            <a:spLocks noGrp="1"/>
          </p:cNvSpPr>
          <p:nvPr>
            <p:ph type="sldNum" sz="quarter" idx="12"/>
          </p:nvPr>
        </p:nvSpPr>
        <p:spPr/>
        <p:txBody>
          <a:bodyPr/>
          <a:lstStyle/>
          <a:p>
            <a:fld id="{7AA28999-D008-419E-9628-EE1C64F81F4C}" type="slidenum">
              <a:rPr lang="en-US" smtClean="0"/>
              <a:pPr/>
              <a:t>29</a:t>
            </a:fld>
            <a:endParaRPr lang="en-US" dirty="0"/>
          </a:p>
        </p:txBody>
      </p:sp>
    </p:spTree>
    <p:extLst>
      <p:ext uri="{BB962C8B-B14F-4D97-AF65-F5344CB8AC3E}">
        <p14:creationId xmlns:p14="http://schemas.microsoft.com/office/powerpoint/2010/main" val="417641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sz="2800" dirty="0"/>
              <a:t>Introduction</a:t>
            </a:r>
          </a:p>
        </p:txBody>
      </p:sp>
      <p:sp>
        <p:nvSpPr>
          <p:cNvPr id="3" name="Content Placeholder 2"/>
          <p:cNvSpPr>
            <a:spLocks noGrp="1"/>
          </p:cNvSpPr>
          <p:nvPr>
            <p:ph idx="1"/>
          </p:nvPr>
        </p:nvSpPr>
        <p:spPr>
          <a:xfrm>
            <a:off x="457200" y="609600"/>
            <a:ext cx="8229600" cy="5746752"/>
          </a:xfrm>
        </p:spPr>
        <p:txBody>
          <a:bodyPr>
            <a:normAutofit fontScale="25000" lnSpcReduction="20000"/>
          </a:bodyPr>
          <a:lstStyle/>
          <a:p>
            <a:pPr lvl="1"/>
            <a:endParaRPr lang="en-US" sz="2100" i="1" dirty="0"/>
          </a:p>
          <a:p>
            <a:r>
              <a:rPr lang="en-US" sz="6400" dirty="0"/>
              <a:t>Deputy Director for the Administration on Aging</a:t>
            </a:r>
          </a:p>
          <a:p>
            <a:pPr lvl="1"/>
            <a:r>
              <a:rPr lang="en-US" sz="6400" dirty="0"/>
              <a:t>Alice Kelsey: Alice.Kelsey@acl.hhs.gov</a:t>
            </a:r>
          </a:p>
          <a:p>
            <a:pPr lvl="1"/>
            <a:r>
              <a:rPr lang="en-US" sz="6400" dirty="0"/>
              <a:t>202-795-7342</a:t>
            </a:r>
          </a:p>
          <a:p>
            <a:pPr lvl="1"/>
            <a:r>
              <a:rPr lang="en-US" sz="6400" dirty="0"/>
              <a:t>Programmatic, Maintenance of Efforts (MOE), and matching questions</a:t>
            </a:r>
          </a:p>
          <a:p>
            <a:pPr marL="457200" lvl="1" indent="0">
              <a:buNone/>
            </a:pPr>
            <a:endParaRPr lang="en-US" sz="6400" dirty="0"/>
          </a:p>
          <a:p>
            <a:r>
              <a:rPr lang="en-US" sz="6400" dirty="0"/>
              <a:t>ACL Regional Administrators:  Regions 1-10</a:t>
            </a:r>
          </a:p>
          <a:p>
            <a:pPr lvl="1"/>
            <a:r>
              <a:rPr lang="en-US" sz="6400" dirty="0"/>
              <a:t>Programmatic, Maintenance of Efforts (MOE), and matching questions</a:t>
            </a:r>
          </a:p>
          <a:p>
            <a:pPr marL="457200" lvl="1" indent="0">
              <a:buNone/>
            </a:pPr>
            <a:endParaRPr lang="en-US" sz="6400" dirty="0"/>
          </a:p>
          <a:p>
            <a:r>
              <a:rPr lang="en-US" sz="6400" dirty="0"/>
              <a:t>Fiscal Operations Specialist:  Regions 5-9</a:t>
            </a:r>
          </a:p>
          <a:p>
            <a:pPr lvl="1"/>
            <a:r>
              <a:rPr lang="en-US" sz="6400" dirty="0"/>
              <a:t>Brandon Copeland: Brandon.Copeland@acl.hhs.gov</a:t>
            </a:r>
          </a:p>
          <a:p>
            <a:pPr lvl="1"/>
            <a:r>
              <a:rPr lang="en-US" sz="6400" dirty="0"/>
              <a:t>202-795-7430</a:t>
            </a:r>
          </a:p>
          <a:p>
            <a:pPr lvl="1"/>
            <a:r>
              <a:rPr lang="en-US" sz="6400" dirty="0"/>
              <a:t>Financial Questions</a:t>
            </a:r>
          </a:p>
          <a:p>
            <a:pPr marL="457200" lvl="1" indent="0">
              <a:buNone/>
            </a:pPr>
            <a:endParaRPr lang="en-US" sz="6400" dirty="0"/>
          </a:p>
          <a:p>
            <a:r>
              <a:rPr lang="en-US" sz="6400" dirty="0"/>
              <a:t>Fiscal Operations Specialist:  Regions 1- 4, 10 </a:t>
            </a:r>
          </a:p>
          <a:p>
            <a:pPr lvl="1"/>
            <a:r>
              <a:rPr lang="en-US" sz="6400" dirty="0"/>
              <a:t>Sherry Cochran: Sherry.Cochran@acl.hhs.gov</a:t>
            </a:r>
          </a:p>
          <a:p>
            <a:pPr lvl="1"/>
            <a:r>
              <a:rPr lang="en-US" sz="6400" dirty="0"/>
              <a:t>202-795-7388</a:t>
            </a:r>
          </a:p>
          <a:p>
            <a:pPr lvl="1"/>
            <a:r>
              <a:rPr lang="en-US" sz="6400" dirty="0"/>
              <a:t>Financial Questions</a:t>
            </a:r>
          </a:p>
          <a:p>
            <a:pPr marL="457200" lvl="1" indent="0">
              <a:buNone/>
            </a:pPr>
            <a:endParaRPr lang="en-US" sz="7200" dirty="0"/>
          </a:p>
          <a:p>
            <a:r>
              <a:rPr lang="en-US" sz="6400" dirty="0"/>
              <a:t>Supervisory Grant Management Specialist:</a:t>
            </a:r>
          </a:p>
          <a:p>
            <a:pPr lvl="1"/>
            <a:r>
              <a:rPr lang="en-US" sz="6400" dirty="0"/>
              <a:t>May Ling McKee: MayLing.McKee@acl.hhs.gov</a:t>
            </a:r>
          </a:p>
          <a:p>
            <a:pPr lvl="1"/>
            <a:r>
              <a:rPr lang="en-US" sz="6400" dirty="0"/>
              <a:t>202-795-7326</a:t>
            </a:r>
          </a:p>
          <a:p>
            <a:pPr lvl="1"/>
            <a:r>
              <a:rPr lang="en-US" sz="6400" dirty="0"/>
              <a:t>Financial Questions</a:t>
            </a:r>
          </a:p>
          <a:p>
            <a:pPr marL="457200" lvl="1" indent="0">
              <a:buNone/>
            </a:pPr>
            <a:endParaRPr lang="en-US" sz="7200" dirty="0"/>
          </a:p>
          <a:p>
            <a:pPr marL="457200" lvl="1" indent="0">
              <a:buNone/>
            </a:pPr>
            <a:endParaRPr lang="en-US" sz="7200" dirty="0"/>
          </a:p>
          <a:p>
            <a:pPr marL="457200" lvl="1" indent="0">
              <a:buNone/>
            </a:pPr>
            <a:r>
              <a:rPr lang="en-US" sz="7200" dirty="0"/>
              <a:t>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a:t>
            </a:fld>
            <a:endParaRPr lang="en-US" dirty="0"/>
          </a:p>
        </p:txBody>
      </p:sp>
    </p:spTree>
    <p:extLst>
      <p:ext uri="{BB962C8B-B14F-4D97-AF65-F5344CB8AC3E}">
        <p14:creationId xmlns:p14="http://schemas.microsoft.com/office/powerpoint/2010/main" val="3674784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4C90F-7000-3DA8-194E-6557FCEDA277}"/>
              </a:ext>
            </a:extLst>
          </p:cNvPr>
          <p:cNvSpPr>
            <a:spLocks noGrp="1"/>
          </p:cNvSpPr>
          <p:nvPr>
            <p:ph type="title"/>
          </p:nvPr>
        </p:nvSpPr>
        <p:spPr/>
        <p:txBody>
          <a:bodyPr>
            <a:normAutofit/>
          </a:bodyPr>
          <a:lstStyle/>
          <a:p>
            <a:pPr algn="l"/>
            <a:r>
              <a:rPr lang="en-US" sz="2800" dirty="0"/>
              <a:t>No-Cost Extensions (NCE)</a:t>
            </a:r>
          </a:p>
        </p:txBody>
      </p:sp>
      <p:sp>
        <p:nvSpPr>
          <p:cNvPr id="3" name="Content Placeholder 2">
            <a:extLst>
              <a:ext uri="{FF2B5EF4-FFF2-40B4-BE49-F238E27FC236}">
                <a16:creationId xmlns:a16="http://schemas.microsoft.com/office/drawing/2014/main" id="{29703606-EA3C-B1AB-5B0E-437F6C4CA9A2}"/>
              </a:ext>
            </a:extLst>
          </p:cNvPr>
          <p:cNvSpPr>
            <a:spLocks noGrp="1"/>
          </p:cNvSpPr>
          <p:nvPr>
            <p:ph idx="1"/>
          </p:nvPr>
        </p:nvSpPr>
        <p:spPr>
          <a:xfrm>
            <a:off x="457200" y="1371601"/>
            <a:ext cx="8229600" cy="3657600"/>
          </a:xfrm>
        </p:spPr>
        <p:txBody>
          <a:bodyPr>
            <a:noAutofit/>
          </a:bodyPr>
          <a:lstStyle/>
          <a:p>
            <a:r>
              <a:rPr lang="en-US" sz="1800" dirty="0"/>
              <a:t>Extension of time to a project period to complete the work of the grant under that extension period, without additional federal funds</a:t>
            </a:r>
          </a:p>
          <a:p>
            <a:pPr lvl="1"/>
            <a:r>
              <a:rPr lang="en-US" sz="1800" dirty="0"/>
              <a:t>Not available for grants where no-cost extensions have been approved in the past, i.e. Supplemental 5 Nutrition (HDC5), Vaccine Access (VAC5), etc.</a:t>
            </a:r>
          </a:p>
          <a:p>
            <a:pPr marL="457200" lvl="1" indent="0">
              <a:buNone/>
            </a:pPr>
            <a:endParaRPr lang="en-US" sz="1800" dirty="0"/>
          </a:p>
          <a:p>
            <a:r>
              <a:rPr lang="en-US" sz="1800" dirty="0"/>
              <a:t>Due August 1, 2023 to </a:t>
            </a:r>
            <a:r>
              <a:rPr lang="en-US" sz="1800" dirty="0">
                <a:hlinkClick r:id="rId2"/>
              </a:rPr>
              <a:t>AoA.OAA@acl.hhs.gov</a:t>
            </a:r>
            <a:r>
              <a:rPr lang="en-US" sz="1800" dirty="0"/>
              <a:t> with a cc to your </a:t>
            </a:r>
            <a:r>
              <a:rPr lang="en-US" sz="1800" dirty="0">
                <a:hlinkClick r:id="rId3">
                  <a:extLst>
                    <a:ext uri="{A12FA001-AC4F-418D-AE19-62706E023703}">
                      <ahyp:hlinkClr xmlns:ahyp="http://schemas.microsoft.com/office/drawing/2018/hyperlinkcolor" val="tx"/>
                    </a:ext>
                  </a:extLst>
                </a:hlinkClick>
              </a:rPr>
              <a:t>Regional Administrator</a:t>
            </a:r>
            <a:r>
              <a:rPr lang="en-US" sz="1800" dirty="0"/>
              <a:t> </a:t>
            </a:r>
          </a:p>
          <a:p>
            <a:pPr marL="0" indent="0">
              <a:buNone/>
            </a:pPr>
            <a:endParaRPr lang="en-US" sz="1800" dirty="0"/>
          </a:p>
          <a:p>
            <a:r>
              <a:rPr lang="en-US" sz="1800" dirty="0"/>
              <a:t>If approved, a new NoA will be issued with a 12 - month extended project period</a:t>
            </a:r>
          </a:p>
        </p:txBody>
      </p:sp>
      <p:sp>
        <p:nvSpPr>
          <p:cNvPr id="4" name="Slide Number Placeholder 3">
            <a:extLst>
              <a:ext uri="{FF2B5EF4-FFF2-40B4-BE49-F238E27FC236}">
                <a16:creationId xmlns:a16="http://schemas.microsoft.com/office/drawing/2014/main" id="{BE162EBB-2605-2692-EBBC-6BAE5FB71086}"/>
              </a:ext>
            </a:extLst>
          </p:cNvPr>
          <p:cNvSpPr>
            <a:spLocks noGrp="1"/>
          </p:cNvSpPr>
          <p:nvPr>
            <p:ph type="sldNum" sz="quarter" idx="12"/>
          </p:nvPr>
        </p:nvSpPr>
        <p:spPr/>
        <p:txBody>
          <a:bodyPr/>
          <a:lstStyle/>
          <a:p>
            <a:fld id="{7AA28999-D008-419E-9628-EE1C64F81F4C}" type="slidenum">
              <a:rPr lang="en-US" smtClean="0"/>
              <a:pPr/>
              <a:t>30</a:t>
            </a:fld>
            <a:endParaRPr lang="en-US" dirty="0"/>
          </a:p>
        </p:txBody>
      </p:sp>
    </p:spTree>
    <p:extLst>
      <p:ext uri="{BB962C8B-B14F-4D97-AF65-F5344CB8AC3E}">
        <p14:creationId xmlns:p14="http://schemas.microsoft.com/office/powerpoint/2010/main" val="3730484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C54F-DA4C-4E34-974B-A12BE791CB0D}"/>
              </a:ext>
            </a:extLst>
          </p:cNvPr>
          <p:cNvSpPr>
            <a:spLocks noGrp="1"/>
          </p:cNvSpPr>
          <p:nvPr>
            <p:ph type="title"/>
          </p:nvPr>
        </p:nvSpPr>
        <p:spPr/>
        <p:txBody>
          <a:bodyPr>
            <a:normAutofit/>
          </a:bodyPr>
          <a:lstStyle/>
          <a:p>
            <a:pPr algn="l"/>
            <a:r>
              <a:rPr lang="en-US" sz="2800" dirty="0"/>
              <a:t>Drawdown Rates</a:t>
            </a:r>
          </a:p>
        </p:txBody>
      </p:sp>
      <p:sp>
        <p:nvSpPr>
          <p:cNvPr id="3" name="Content Placeholder 2">
            <a:extLst>
              <a:ext uri="{FF2B5EF4-FFF2-40B4-BE49-F238E27FC236}">
                <a16:creationId xmlns:a16="http://schemas.microsoft.com/office/drawing/2014/main" id="{8CFCEF26-D8CF-4FBB-864D-8873E062593E}"/>
              </a:ext>
            </a:extLst>
          </p:cNvPr>
          <p:cNvSpPr>
            <a:spLocks noGrp="1"/>
          </p:cNvSpPr>
          <p:nvPr>
            <p:ph idx="1"/>
          </p:nvPr>
        </p:nvSpPr>
        <p:spPr>
          <a:xfrm>
            <a:off x="457200" y="1600201"/>
            <a:ext cx="8229600" cy="3124199"/>
          </a:xfrm>
        </p:spPr>
        <p:txBody>
          <a:bodyPr>
            <a:normAutofit/>
          </a:bodyPr>
          <a:lstStyle/>
          <a:p>
            <a:r>
              <a:rPr lang="en-US" sz="2000" dirty="0"/>
              <a:t>Funds should be made available to be drawn down upon approval and receipt of goods &amp; services based on contract terms and conditions between grantees and subgrantees. </a:t>
            </a:r>
          </a:p>
          <a:p>
            <a:endParaRPr lang="en-US" sz="2000" dirty="0"/>
          </a:p>
          <a:p>
            <a:r>
              <a:rPr lang="en-US" sz="2000" dirty="0"/>
              <a:t>Drawdown rates will be reviewed alongside FFR review with inquiries made about rates that are considered too fast or too slow. </a:t>
            </a:r>
          </a:p>
          <a:p>
            <a:endParaRPr lang="en-US" sz="2000" dirty="0"/>
          </a:p>
          <a:p>
            <a:r>
              <a:rPr lang="en-US" sz="2000" dirty="0"/>
              <a:t>Late drawdown will affect final report submission which will in turn impact ACL’s close-out effort.</a:t>
            </a:r>
          </a:p>
          <a:p>
            <a:endParaRPr lang="en-US" sz="2000" dirty="0"/>
          </a:p>
        </p:txBody>
      </p:sp>
      <p:sp>
        <p:nvSpPr>
          <p:cNvPr id="4" name="Slide Number Placeholder 3">
            <a:extLst>
              <a:ext uri="{FF2B5EF4-FFF2-40B4-BE49-F238E27FC236}">
                <a16:creationId xmlns:a16="http://schemas.microsoft.com/office/drawing/2014/main" id="{E30A82E1-7CB9-4C26-9838-C327929AEBB6}"/>
              </a:ext>
            </a:extLst>
          </p:cNvPr>
          <p:cNvSpPr>
            <a:spLocks noGrp="1"/>
          </p:cNvSpPr>
          <p:nvPr>
            <p:ph type="sldNum" sz="quarter" idx="12"/>
          </p:nvPr>
        </p:nvSpPr>
        <p:spPr/>
        <p:txBody>
          <a:bodyPr/>
          <a:lstStyle/>
          <a:p>
            <a:fld id="{7AA28999-D008-419E-9628-EE1C64F81F4C}" type="slidenum">
              <a:rPr lang="en-US" smtClean="0"/>
              <a:pPr/>
              <a:t>31</a:t>
            </a:fld>
            <a:endParaRPr lang="en-US" dirty="0"/>
          </a:p>
        </p:txBody>
      </p:sp>
    </p:spTree>
    <p:extLst>
      <p:ext uri="{BB962C8B-B14F-4D97-AF65-F5344CB8AC3E}">
        <p14:creationId xmlns:p14="http://schemas.microsoft.com/office/powerpoint/2010/main" val="425987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C54F-DA4C-4E34-974B-A12BE791CB0D}"/>
              </a:ext>
            </a:extLst>
          </p:cNvPr>
          <p:cNvSpPr>
            <a:spLocks noGrp="1"/>
          </p:cNvSpPr>
          <p:nvPr>
            <p:ph type="title"/>
          </p:nvPr>
        </p:nvSpPr>
        <p:spPr/>
        <p:txBody>
          <a:bodyPr>
            <a:normAutofit/>
          </a:bodyPr>
          <a:lstStyle/>
          <a:p>
            <a:pPr algn="l"/>
            <a:r>
              <a:rPr lang="en-US" sz="2800" dirty="0"/>
              <a:t>Advanced Payments</a:t>
            </a:r>
          </a:p>
        </p:txBody>
      </p:sp>
      <p:sp>
        <p:nvSpPr>
          <p:cNvPr id="3" name="Content Placeholder 2">
            <a:extLst>
              <a:ext uri="{FF2B5EF4-FFF2-40B4-BE49-F238E27FC236}">
                <a16:creationId xmlns:a16="http://schemas.microsoft.com/office/drawing/2014/main" id="{8CFCEF26-D8CF-4FBB-864D-8873E062593E}"/>
              </a:ext>
            </a:extLst>
          </p:cNvPr>
          <p:cNvSpPr>
            <a:spLocks noGrp="1"/>
          </p:cNvSpPr>
          <p:nvPr>
            <p:ph idx="1"/>
          </p:nvPr>
        </p:nvSpPr>
        <p:spPr>
          <a:xfrm>
            <a:off x="457200" y="1295401"/>
            <a:ext cx="8229600" cy="3657600"/>
          </a:xfrm>
        </p:spPr>
        <p:txBody>
          <a:bodyPr>
            <a:normAutofit/>
          </a:bodyPr>
          <a:lstStyle/>
          <a:p>
            <a:pPr marL="0" algn="just">
              <a:spcBef>
                <a:spcPts val="0"/>
              </a:spcBef>
              <a:tabLst>
                <a:tab pos="114300" algn="l"/>
                <a:tab pos="1200150" algn="l"/>
              </a:tabLst>
            </a:pPr>
            <a:r>
              <a:rPr lang="en-US" sz="1600" b="1" dirty="0">
                <a:ea typeface="Times New Roman" panose="02020603050405020304" pitchFamily="18" charset="0"/>
                <a:cs typeface="Tahoma" panose="020B0604030504040204" pitchFamily="34" charset="0"/>
              </a:rPr>
              <a:t>2 CFR §200.305(b)(1) </a:t>
            </a:r>
            <a:r>
              <a:rPr lang="en-US" sz="1600" dirty="0">
                <a:ea typeface="Times New Roman" panose="02020603050405020304" pitchFamily="18" charset="0"/>
                <a:cs typeface="Tahoma" panose="020B0604030504040204" pitchFamily="34" charset="0"/>
              </a:rPr>
              <a:t>requires SUAs to minimize the time that elapses between the transfer of grant funds to a AAA and the expenditure of those funds by the AAA.  This means that advance payments “must be limited to the minimum amounts needed and be timed to be in accordance with the actual, “immediate cash requirements” of the AAA.  </a:t>
            </a:r>
          </a:p>
          <a:p>
            <a:pPr marL="0" algn="just">
              <a:spcBef>
                <a:spcPts val="0"/>
              </a:spcBef>
              <a:tabLst>
                <a:tab pos="114300" algn="l"/>
                <a:tab pos="1200150" algn="l"/>
              </a:tabLst>
            </a:pPr>
            <a:endParaRPr lang="en-US" sz="1600" b="1" u="sng" dirty="0">
              <a:ea typeface="Times New Roman" panose="02020603050405020304" pitchFamily="18" charset="0"/>
              <a:cs typeface="Tahoma" panose="020B0604030504040204" pitchFamily="34" charset="0"/>
            </a:endParaRPr>
          </a:p>
          <a:p>
            <a:pPr marL="0" algn="just">
              <a:spcBef>
                <a:spcPts val="0"/>
              </a:spcBef>
              <a:tabLst>
                <a:tab pos="114300" algn="l"/>
                <a:tab pos="1200150" algn="l"/>
              </a:tabLst>
            </a:pPr>
            <a:r>
              <a:rPr lang="en-US" sz="1600" b="1" u="sng" dirty="0">
                <a:ea typeface="Times New Roman" panose="02020603050405020304" pitchFamily="18" charset="0"/>
                <a:cs typeface="Tahoma" panose="020B0604030504040204" pitchFamily="34" charset="0"/>
              </a:rPr>
              <a:t>ACL has interpreted “immediate cash requirements” to mean thirty days or less of advance funding.</a:t>
            </a:r>
            <a:r>
              <a:rPr lang="en-US" sz="1600" dirty="0">
                <a:ea typeface="Times New Roman" panose="02020603050405020304" pitchFamily="18" charset="0"/>
                <a:cs typeface="Tahoma" panose="020B0604030504040204" pitchFamily="34" charset="0"/>
              </a:rPr>
              <a:t>  </a:t>
            </a:r>
          </a:p>
          <a:p>
            <a:pPr marL="0" indent="0" algn="just">
              <a:spcBef>
                <a:spcPts val="0"/>
              </a:spcBef>
              <a:buNone/>
              <a:tabLst>
                <a:tab pos="114300" algn="l"/>
                <a:tab pos="1200150" algn="l"/>
              </a:tabLst>
            </a:pPr>
            <a:endParaRPr lang="en-US" sz="1600" dirty="0">
              <a:ea typeface="Times New Roman" panose="02020603050405020304" pitchFamily="18" charset="0"/>
            </a:endParaRPr>
          </a:p>
          <a:p>
            <a:pPr marL="0" algn="just">
              <a:spcBef>
                <a:spcPts val="0"/>
              </a:spcBef>
              <a:tabLst>
                <a:tab pos="114300" algn="l"/>
                <a:tab pos="1200150" algn="l"/>
              </a:tabLst>
            </a:pPr>
            <a:r>
              <a:rPr lang="en-US" sz="1600" dirty="0">
                <a:ea typeface="Times New Roman" panose="02020603050405020304" pitchFamily="18" charset="0"/>
                <a:cs typeface="Tahoma" panose="020B0604030504040204" pitchFamily="34" charset="0"/>
              </a:rPr>
              <a:t>In addition, federal regulation 2 CFR §200.305(b)(8) generally requires that OAA advance payments be deposited into interest bearing accounts and any interest earned in excess of $500 be remitted to ACL.</a:t>
            </a:r>
          </a:p>
          <a:p>
            <a:pPr marL="0" indent="0" algn="just">
              <a:spcBef>
                <a:spcPts val="0"/>
              </a:spcBef>
              <a:buNone/>
              <a:tabLst>
                <a:tab pos="114300" algn="l"/>
                <a:tab pos="1200150" algn="l"/>
              </a:tabLst>
            </a:pPr>
            <a:endParaRPr lang="en-US" sz="1600" dirty="0">
              <a:ea typeface="Times New Roman" panose="02020603050405020304" pitchFamily="18" charset="0"/>
            </a:endParaRPr>
          </a:p>
          <a:p>
            <a:pPr marL="0" algn="just">
              <a:spcBef>
                <a:spcPts val="0"/>
              </a:spcBef>
              <a:tabLst>
                <a:tab pos="114300" algn="l"/>
                <a:tab pos="1200150" algn="l"/>
              </a:tabLst>
            </a:pPr>
            <a:r>
              <a:rPr lang="en-US" sz="1600" dirty="0">
                <a:ea typeface="Times New Roman" panose="02020603050405020304" pitchFamily="18" charset="0"/>
                <a:cs typeface="Tahoma" panose="020B0604030504040204" pitchFamily="34" charset="0"/>
              </a:rPr>
              <a:t>This policy shall apply to all funding (state and federal) distributed through under area plans.</a:t>
            </a:r>
            <a:endParaRPr lang="en-US" sz="1600" dirty="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30A82E1-7CB9-4C26-9838-C327929AEBB6}"/>
              </a:ext>
            </a:extLst>
          </p:cNvPr>
          <p:cNvSpPr>
            <a:spLocks noGrp="1"/>
          </p:cNvSpPr>
          <p:nvPr>
            <p:ph type="sldNum" sz="quarter" idx="12"/>
          </p:nvPr>
        </p:nvSpPr>
        <p:spPr/>
        <p:txBody>
          <a:bodyPr/>
          <a:lstStyle/>
          <a:p>
            <a:fld id="{7AA28999-D008-419E-9628-EE1C64F81F4C}" type="slidenum">
              <a:rPr lang="en-US" smtClean="0"/>
              <a:pPr/>
              <a:t>32</a:t>
            </a:fld>
            <a:endParaRPr lang="en-US" dirty="0"/>
          </a:p>
        </p:txBody>
      </p:sp>
    </p:spTree>
    <p:extLst>
      <p:ext uri="{BB962C8B-B14F-4D97-AF65-F5344CB8AC3E}">
        <p14:creationId xmlns:p14="http://schemas.microsoft.com/office/powerpoint/2010/main" val="831436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E487236-0C6B-46D5-AA86-24FC1E0CC7D0}"/>
              </a:ext>
            </a:extLst>
          </p:cNvPr>
          <p:cNvSpPr>
            <a:spLocks noGrp="1"/>
          </p:cNvSpPr>
          <p:nvPr>
            <p:ph type="title"/>
          </p:nvPr>
        </p:nvSpPr>
        <p:spPr/>
        <p:txBody>
          <a:bodyPr>
            <a:normAutofit/>
          </a:bodyPr>
          <a:lstStyle/>
          <a:p>
            <a:pPr algn="l"/>
            <a:r>
              <a:rPr lang="en-US" sz="2800" dirty="0"/>
              <a:t>Large Purchase Requests: Equipment</a:t>
            </a:r>
          </a:p>
        </p:txBody>
      </p:sp>
      <p:sp>
        <p:nvSpPr>
          <p:cNvPr id="9" name="Content Placeholder 8">
            <a:extLst>
              <a:ext uri="{FF2B5EF4-FFF2-40B4-BE49-F238E27FC236}">
                <a16:creationId xmlns:a16="http://schemas.microsoft.com/office/drawing/2014/main" id="{FFE76CF9-6B40-4FB8-B65F-27BEAD8BDAAF}"/>
              </a:ext>
            </a:extLst>
          </p:cNvPr>
          <p:cNvSpPr>
            <a:spLocks noGrp="1"/>
          </p:cNvSpPr>
          <p:nvPr>
            <p:ph idx="1"/>
          </p:nvPr>
        </p:nvSpPr>
        <p:spPr>
          <a:xfrm>
            <a:off x="457200" y="1295400"/>
            <a:ext cx="8229600" cy="4114800"/>
          </a:xfrm>
        </p:spPr>
        <p:txBody>
          <a:bodyPr>
            <a:normAutofit fontScale="70000" lnSpcReduction="20000"/>
          </a:bodyPr>
          <a:lstStyle/>
          <a:p>
            <a:pPr marL="342900" indent="-342900">
              <a:lnSpc>
                <a:spcPct val="107000"/>
              </a:lnSpc>
              <a:spcBef>
                <a:spcPts val="0"/>
              </a:spcBef>
              <a:buFont typeface="Symbol" panose="05050102010706020507" pitchFamily="18" charset="2"/>
              <a:buChar char=""/>
            </a:pPr>
            <a:r>
              <a:rPr lang="en-US" sz="2000" dirty="0">
                <a:latin typeface="+mj-lt"/>
                <a:ea typeface="Calibri" panose="020F0502020204030204" pitchFamily="34" charset="0"/>
                <a:cs typeface="Times New Roman" panose="02020603050405020304" pitchFamily="18" charset="0"/>
              </a:rPr>
              <a:t>Per </a:t>
            </a:r>
            <a:r>
              <a:rPr lang="en-US" sz="2000" b="1" dirty="0">
                <a:latin typeface="+mj-lt"/>
                <a:ea typeface="Calibri" panose="020F0502020204030204" pitchFamily="34" charset="0"/>
                <a:cs typeface="Times New Roman" panose="02020603050405020304" pitchFamily="18" charset="0"/>
              </a:rPr>
              <a:t>45 CFR 75.439(a)(2)</a:t>
            </a:r>
            <a:r>
              <a:rPr lang="en-US" sz="2000" dirty="0">
                <a:latin typeface="+mj-lt"/>
                <a:ea typeface="Calibri" panose="020F0502020204030204" pitchFamily="34" charset="0"/>
                <a:cs typeface="Times New Roman" panose="02020603050405020304" pitchFamily="18" charset="0"/>
              </a:rPr>
              <a:t> equipment purchases made by a direct grantee </a:t>
            </a:r>
            <a:r>
              <a:rPr lang="en-US" sz="2000" b="1" i="1" dirty="0">
                <a:solidFill>
                  <a:srgbClr val="FF0000"/>
                </a:solidFill>
                <a:latin typeface="+mj-lt"/>
                <a:ea typeface="Calibri" panose="020F0502020204030204" pitchFamily="34" charset="0"/>
                <a:cs typeface="Times New Roman" panose="02020603050405020304" pitchFamily="18" charset="0"/>
              </a:rPr>
              <a:t>exceeding $5,000 per unit must receive written approval from ACL prior to purchase</a:t>
            </a:r>
            <a:r>
              <a:rPr lang="en-US" sz="2000" i="1" dirty="0">
                <a:latin typeface="+mj-lt"/>
                <a:ea typeface="Calibri" panose="020F0502020204030204" pitchFamily="34" charset="0"/>
                <a:cs typeface="Times New Roman" panose="02020603050405020304" pitchFamily="18" charset="0"/>
              </a:rPr>
              <a:t>. </a:t>
            </a:r>
          </a:p>
          <a:p>
            <a:pPr marL="0" indent="0">
              <a:lnSpc>
                <a:spcPct val="107000"/>
              </a:lnSpc>
              <a:spcBef>
                <a:spcPts val="0"/>
              </a:spcBef>
              <a:buNone/>
            </a:pPr>
            <a:endParaRPr lang="en-US" sz="2000" dirty="0">
              <a:latin typeface="+mj-lt"/>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2000" dirty="0">
                <a:latin typeface="+mj-lt"/>
                <a:ea typeface="Calibri" panose="020F0502020204030204" pitchFamily="34" charset="0"/>
                <a:cs typeface="Times New Roman" panose="02020603050405020304" pitchFamily="18" charset="0"/>
              </a:rPr>
              <a:t>Equipment means tangible personal property (including information technology systems) having a useful life of more than one year and a per-unit acquisition cost which equals or exceeds the lesser of the capitalization level established by the non-Federal entity for financial statement purposes, or $5,000.</a:t>
            </a:r>
          </a:p>
          <a:p>
            <a:pPr marL="0" indent="0">
              <a:lnSpc>
                <a:spcPct val="107000"/>
              </a:lnSpc>
              <a:spcBef>
                <a:spcPts val="0"/>
              </a:spcBef>
              <a:buNone/>
            </a:pPr>
            <a:endParaRPr lang="en-US" sz="2000" dirty="0">
              <a:latin typeface="+mj-lt"/>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2000" dirty="0">
                <a:latin typeface="+mj-lt"/>
                <a:ea typeface="Calibri" panose="020F0502020204030204" pitchFamily="34" charset="0"/>
                <a:cs typeface="Times New Roman" panose="02020603050405020304" pitchFamily="18" charset="0"/>
              </a:rPr>
              <a:t>Grantee will use and dispose the property in accordance with 45 CFR 75.320 paragraph (e) and 2 CFR 200.313 paragraph (e).  </a:t>
            </a:r>
          </a:p>
          <a:p>
            <a:pPr marL="0" indent="0">
              <a:lnSpc>
                <a:spcPct val="107000"/>
              </a:lnSpc>
              <a:spcBef>
                <a:spcPts val="0"/>
              </a:spcBef>
              <a:buNone/>
            </a:pPr>
            <a:endParaRPr lang="en-US" sz="2000" dirty="0">
              <a:latin typeface="+mj-lt"/>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2000" dirty="0">
                <a:latin typeface="+mj-lt"/>
                <a:ea typeface="Calibri" panose="020F0502020204030204" pitchFamily="34" charset="0"/>
                <a:cs typeface="Times New Roman" panose="02020603050405020304" pitchFamily="18" charset="0"/>
              </a:rPr>
              <a:t>Equipment can only be used for grants program purposes</a:t>
            </a:r>
          </a:p>
          <a:p>
            <a:pPr marL="0" indent="0">
              <a:lnSpc>
                <a:spcPct val="107000"/>
              </a:lnSpc>
              <a:spcBef>
                <a:spcPts val="0"/>
              </a:spcBef>
              <a:buNone/>
            </a:pPr>
            <a:endParaRPr lang="en-US" sz="2000" dirty="0">
              <a:latin typeface="+mj-lt"/>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2000" dirty="0">
                <a:latin typeface="+mj-lt"/>
                <a:ea typeface="Calibri" panose="020F0502020204030204" pitchFamily="34" charset="0"/>
                <a:cs typeface="Times New Roman" panose="02020603050405020304" pitchFamily="18" charset="0"/>
              </a:rPr>
              <a:t>A sub-grantee (i.e., AAA) of a direct grantee (i.e., SUA) must receive prior approval from the direct grantee for equipment purchases exceeding $5,000.  ACL does not provide prior approval to subgrantees of a direct grantee.</a:t>
            </a:r>
          </a:p>
          <a:p>
            <a:pPr marL="342900" indent="-342900">
              <a:lnSpc>
                <a:spcPct val="107000"/>
              </a:lnSpc>
              <a:spcBef>
                <a:spcPts val="0"/>
              </a:spcBef>
              <a:buFont typeface="Symbol" panose="05050102010706020507" pitchFamily="18" charset="2"/>
              <a:buChar char=""/>
            </a:pPr>
            <a:endParaRPr lang="en-US" sz="2000" dirty="0">
              <a:latin typeface="+mj-lt"/>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2000" dirty="0">
                <a:latin typeface="Segoe UI" panose="020B0502040204020203" pitchFamily="34" charset="0"/>
              </a:rPr>
              <a:t>If a grantee seeks to enter into a </a:t>
            </a:r>
            <a:r>
              <a:rPr lang="en-US" sz="2000" b="1" i="1" dirty="0">
                <a:solidFill>
                  <a:srgbClr val="FF0000"/>
                </a:solidFill>
                <a:latin typeface="Segoe UI" panose="020B0502040204020203" pitchFamily="34" charset="0"/>
              </a:rPr>
              <a:t>contract for the purchase of services that involves the use of equipment</a:t>
            </a:r>
            <a:r>
              <a:rPr lang="en-US" sz="2000" dirty="0">
                <a:latin typeface="Segoe UI" panose="020B0502040204020203" pitchFamily="34" charset="0"/>
              </a:rPr>
              <a:t>, the grantee should follow their own procurement process per</a:t>
            </a:r>
            <a:r>
              <a:rPr lang="en-US" sz="2000" b="1" i="1" dirty="0">
                <a:latin typeface="Segoe UI" panose="020B0502040204020203" pitchFamily="34" charset="0"/>
              </a:rPr>
              <a:t> </a:t>
            </a:r>
            <a:r>
              <a:rPr lang="en-US" sz="2000" b="1" dirty="0">
                <a:latin typeface="Segoe UI" panose="020B0502040204020203" pitchFamily="34" charset="0"/>
              </a:rPr>
              <a:t>45 CFR 92.36.</a:t>
            </a:r>
            <a:r>
              <a:rPr lang="en-US" sz="2000" b="1" i="1" dirty="0">
                <a:latin typeface="Segoe UI" panose="020B0502040204020203" pitchFamily="34" charset="0"/>
              </a:rPr>
              <a:t> </a:t>
            </a:r>
            <a:r>
              <a:rPr lang="en-US" sz="2000" dirty="0">
                <a:latin typeface="Segoe UI" panose="020B0502040204020203" pitchFamily="34" charset="0"/>
              </a:rPr>
              <a:t>Such a purchase </a:t>
            </a:r>
            <a:r>
              <a:rPr lang="en-US" sz="2000" b="1" i="1" dirty="0">
                <a:solidFill>
                  <a:srgbClr val="FF0000"/>
                </a:solidFill>
                <a:latin typeface="Segoe UI" panose="020B0502040204020203" pitchFamily="34" charset="0"/>
              </a:rPr>
              <a:t>does not fall under the Large Purchase request policy.</a:t>
            </a:r>
            <a:endParaRPr lang="en-US" sz="2000" b="1" i="1" dirty="0">
              <a:solidFill>
                <a:srgbClr val="FF0000"/>
              </a:solidFill>
              <a:latin typeface="Arial" panose="020B0604020202020204" pitchFamily="34" charset="0"/>
            </a:endParaRPr>
          </a:p>
          <a:p>
            <a:pPr marL="342900" indent="-342900">
              <a:lnSpc>
                <a:spcPct val="107000"/>
              </a:lnSpc>
              <a:spcBef>
                <a:spcPts val="0"/>
              </a:spcBef>
              <a:buFont typeface="Symbol" panose="05050102010706020507" pitchFamily="18" charset="2"/>
              <a:buChar char=""/>
            </a:pPr>
            <a:endParaRPr lang="en-US" sz="2000" dirty="0">
              <a:latin typeface="+mj-lt"/>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endParaRPr lang="en-US" sz="2000" dirty="0">
              <a:latin typeface="+mj-lt"/>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AF9B38A-6CBE-4685-8EE8-4BCCD7135B3B}"/>
              </a:ext>
            </a:extLst>
          </p:cNvPr>
          <p:cNvSpPr>
            <a:spLocks noGrp="1"/>
          </p:cNvSpPr>
          <p:nvPr>
            <p:ph type="sldNum" sz="quarter" idx="12"/>
          </p:nvPr>
        </p:nvSpPr>
        <p:spPr/>
        <p:txBody>
          <a:bodyPr/>
          <a:lstStyle/>
          <a:p>
            <a:fld id="{7AA28999-D008-419E-9628-EE1C64F81F4C}" type="slidenum">
              <a:rPr lang="en-US" smtClean="0"/>
              <a:pPr/>
              <a:t>33</a:t>
            </a:fld>
            <a:endParaRPr lang="en-US" dirty="0"/>
          </a:p>
        </p:txBody>
      </p:sp>
    </p:spTree>
    <p:extLst>
      <p:ext uri="{BB962C8B-B14F-4D97-AF65-F5344CB8AC3E}">
        <p14:creationId xmlns:p14="http://schemas.microsoft.com/office/powerpoint/2010/main" val="3347766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Financial Reporting: SF 425</a:t>
            </a:r>
          </a:p>
        </p:txBody>
      </p:sp>
      <p:sp>
        <p:nvSpPr>
          <p:cNvPr id="3" name="Content Placeholder 2"/>
          <p:cNvSpPr>
            <a:spLocks noGrp="1"/>
          </p:cNvSpPr>
          <p:nvPr>
            <p:ph idx="1"/>
          </p:nvPr>
        </p:nvSpPr>
        <p:spPr>
          <a:xfrm>
            <a:off x="457200" y="1417638"/>
            <a:ext cx="8229600" cy="4068763"/>
          </a:xfrm>
        </p:spPr>
        <p:txBody>
          <a:bodyPr>
            <a:normAutofit/>
          </a:bodyPr>
          <a:lstStyle/>
          <a:p>
            <a:r>
              <a:rPr lang="en-US" sz="1600" dirty="0"/>
              <a:t>SF425 reports required to be submitted in the Payment Management System (PMS) semi-annually</a:t>
            </a:r>
          </a:p>
          <a:p>
            <a:pPr lvl="1"/>
            <a:r>
              <a:rPr lang="en-US" sz="1600" dirty="0"/>
              <a:t>for Period Ending March 31, 2023: Due April 30, 2023</a:t>
            </a:r>
          </a:p>
          <a:p>
            <a:pPr lvl="1"/>
            <a:r>
              <a:rPr lang="en-US" sz="1600" dirty="0"/>
              <a:t>for Period Ending September 30, 2023: Due October 30, 2023</a:t>
            </a:r>
          </a:p>
          <a:p>
            <a:r>
              <a:rPr lang="en-US" sz="1600" dirty="0"/>
              <a:t>FFY 2021 (if NCE), 2022, 2023 Regular T3, T7, and NSIP</a:t>
            </a:r>
          </a:p>
          <a:p>
            <a:r>
              <a:rPr lang="en-US" sz="1600" dirty="0"/>
              <a:t>CRRSA Supp#5 (HDC5) </a:t>
            </a:r>
          </a:p>
          <a:p>
            <a:r>
              <a:rPr lang="en-US" sz="1600" dirty="0"/>
              <a:t>CRRSA Supp#5 (LOC5 and APC5) </a:t>
            </a:r>
          </a:p>
          <a:p>
            <a:r>
              <a:rPr lang="en-US" sz="1600" dirty="0"/>
              <a:t>Vaccine Access (VAC5)</a:t>
            </a:r>
          </a:p>
          <a:p>
            <a:r>
              <a:rPr lang="en-US" sz="1600" dirty="0"/>
              <a:t>ARP (SSC6, CMC6, HDC6, PHC6, FCC6, OMC6, LOC6 and APC6)</a:t>
            </a:r>
          </a:p>
          <a:p>
            <a:r>
              <a:rPr lang="en-US" sz="1600" dirty="0"/>
              <a:t>STPH</a:t>
            </a:r>
          </a:p>
          <a:p>
            <a:r>
              <a:rPr lang="en-US" sz="1600" dirty="0"/>
              <a:t>Technical questions, issues on reporting, grantee master profile updates, payment specific questions: PMS Liaison - </a:t>
            </a:r>
            <a:r>
              <a:rPr lang="en-US" sz="1600" dirty="0">
                <a:hlinkClick r:id="rId3"/>
              </a:rPr>
              <a:t>https://pms.psc.gov/find-pms-liaison-accountant.html</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34</a:t>
            </a:fld>
            <a:endParaRPr lang="en-US" dirty="0"/>
          </a:p>
        </p:txBody>
      </p:sp>
    </p:spTree>
    <p:extLst>
      <p:ext uri="{BB962C8B-B14F-4D97-AF65-F5344CB8AC3E}">
        <p14:creationId xmlns:p14="http://schemas.microsoft.com/office/powerpoint/2010/main" val="218715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Project Period</a:t>
            </a:r>
          </a:p>
        </p:txBody>
      </p:sp>
      <p:sp>
        <p:nvSpPr>
          <p:cNvPr id="3" name="Content Placeholder 2"/>
          <p:cNvSpPr>
            <a:spLocks noGrp="1"/>
          </p:cNvSpPr>
          <p:nvPr>
            <p:ph idx="1"/>
          </p:nvPr>
        </p:nvSpPr>
        <p:spPr>
          <a:xfrm>
            <a:off x="475592" y="1600200"/>
            <a:ext cx="8363607" cy="4114800"/>
          </a:xfrm>
        </p:spPr>
        <p:txBody>
          <a:bodyPr>
            <a:normAutofit/>
          </a:bodyPr>
          <a:lstStyle/>
          <a:p>
            <a:r>
              <a:rPr lang="en-US" sz="2000" dirty="0"/>
              <a:t>Project period is the time during which the non-Federal entity may incur new obligations to carry out the work authorized under the Federal award (45 CFR 75.2)</a:t>
            </a:r>
          </a:p>
          <a:p>
            <a:endParaRPr lang="en-US" sz="2000" dirty="0"/>
          </a:p>
          <a:p>
            <a:r>
              <a:rPr lang="en-US" sz="2000" dirty="0"/>
              <a:t>Obligations are orders placed for property and services, contracts and subawards made, and similar transactions during a given period that require payment by the non-Federal entity during the same or a future period (45 CFR 75.2) </a:t>
            </a:r>
          </a:p>
          <a:p>
            <a:endParaRPr lang="en-US" sz="2000" dirty="0"/>
          </a:p>
          <a:p>
            <a:r>
              <a:rPr lang="en-US" sz="2000" dirty="0"/>
              <a:t>Grant activities may only occur during the project period</a:t>
            </a:r>
          </a:p>
          <a:p>
            <a:endParaRPr lang="en-US" sz="1600" dirty="0"/>
          </a:p>
          <a:p>
            <a:pPr marL="457200" lvl="1" indent="0">
              <a:buNone/>
            </a:pPr>
            <a:endParaRPr lang="en-US" sz="2000"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35</a:t>
            </a:fld>
            <a:endParaRPr lang="en-US" dirty="0"/>
          </a:p>
        </p:txBody>
      </p:sp>
    </p:spTree>
    <p:extLst>
      <p:ext uri="{BB962C8B-B14F-4D97-AF65-F5344CB8AC3E}">
        <p14:creationId xmlns:p14="http://schemas.microsoft.com/office/powerpoint/2010/main" val="1177071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8E22-8C1C-62DA-8A0D-1C639FAF6835}"/>
              </a:ext>
            </a:extLst>
          </p:cNvPr>
          <p:cNvSpPr>
            <a:spLocks noGrp="1"/>
          </p:cNvSpPr>
          <p:nvPr>
            <p:ph type="title"/>
          </p:nvPr>
        </p:nvSpPr>
        <p:spPr>
          <a:xfrm>
            <a:off x="457200" y="274638"/>
            <a:ext cx="8229600" cy="792162"/>
          </a:xfrm>
        </p:spPr>
        <p:txBody>
          <a:bodyPr>
            <a:normAutofit/>
          </a:bodyPr>
          <a:lstStyle/>
          <a:p>
            <a:pPr algn="l"/>
            <a:r>
              <a:rPr lang="en-US" sz="2800" dirty="0"/>
              <a:t>Project Periods</a:t>
            </a:r>
          </a:p>
        </p:txBody>
      </p:sp>
      <p:graphicFrame>
        <p:nvGraphicFramePr>
          <p:cNvPr id="5" name="Table 5">
            <a:extLst>
              <a:ext uri="{FF2B5EF4-FFF2-40B4-BE49-F238E27FC236}">
                <a16:creationId xmlns:a16="http://schemas.microsoft.com/office/drawing/2014/main" id="{23659B22-6283-0BC1-F944-441EC1BE0FE6}"/>
              </a:ext>
            </a:extLst>
          </p:cNvPr>
          <p:cNvGraphicFramePr>
            <a:graphicFrameLocks noGrp="1"/>
          </p:cNvGraphicFramePr>
          <p:nvPr>
            <p:ph idx="1"/>
            <p:extLst>
              <p:ext uri="{D42A27DB-BD31-4B8C-83A1-F6EECF244321}">
                <p14:modId xmlns:p14="http://schemas.microsoft.com/office/powerpoint/2010/main" val="1975097320"/>
              </p:ext>
            </p:extLst>
          </p:nvPr>
        </p:nvGraphicFramePr>
        <p:xfrm>
          <a:off x="457200" y="990600"/>
          <a:ext cx="8001000" cy="3810382"/>
        </p:xfrm>
        <a:graphic>
          <a:graphicData uri="http://schemas.openxmlformats.org/drawingml/2006/table">
            <a:tbl>
              <a:tblPr firstRow="1" bandRow="1">
                <a:tableStyleId>{5C22544A-7EE6-4342-B048-85BDC9FD1C3A}</a:tableStyleId>
              </a:tblPr>
              <a:tblGrid>
                <a:gridCol w="3684150">
                  <a:extLst>
                    <a:ext uri="{9D8B030D-6E8A-4147-A177-3AD203B41FA5}">
                      <a16:colId xmlns:a16="http://schemas.microsoft.com/office/drawing/2014/main" val="1238923927"/>
                    </a:ext>
                  </a:extLst>
                </a:gridCol>
                <a:gridCol w="2107050">
                  <a:extLst>
                    <a:ext uri="{9D8B030D-6E8A-4147-A177-3AD203B41FA5}">
                      <a16:colId xmlns:a16="http://schemas.microsoft.com/office/drawing/2014/main" val="326830489"/>
                    </a:ext>
                  </a:extLst>
                </a:gridCol>
                <a:gridCol w="2209800">
                  <a:extLst>
                    <a:ext uri="{9D8B030D-6E8A-4147-A177-3AD203B41FA5}">
                      <a16:colId xmlns:a16="http://schemas.microsoft.com/office/drawing/2014/main" val="4092958416"/>
                    </a:ext>
                  </a:extLst>
                </a:gridCol>
              </a:tblGrid>
              <a:tr h="457200">
                <a:tc>
                  <a:txBody>
                    <a:bodyPr/>
                    <a:lstStyle/>
                    <a:p>
                      <a:pPr algn="l" fontAlgn="b"/>
                      <a:endParaRPr lang="en-US" sz="1100" b="0" i="0" u="none" strike="noStrike" dirty="0">
                        <a:solidFill>
                          <a:srgbClr val="000000"/>
                        </a:solidFill>
                        <a:effectLst/>
                        <a:latin typeface="Calibri" panose="020F0502020204030204" pitchFamily="34" charset="0"/>
                      </a:endParaRPr>
                    </a:p>
                  </a:txBody>
                  <a:tcPr marL="5443" marR="5443" marT="5443" marB="0" anchor="b"/>
                </a:tc>
                <a:tc>
                  <a:txBody>
                    <a:bodyPr/>
                    <a:lstStyle/>
                    <a:p>
                      <a:pPr algn="l" fontAlgn="b"/>
                      <a:r>
                        <a:rPr lang="en-US" sz="1600" b="0" i="0" u="none" strike="noStrike" dirty="0">
                          <a:solidFill>
                            <a:schemeClr val="bg1"/>
                          </a:solidFill>
                          <a:effectLst/>
                          <a:latin typeface="Calibri" panose="020F0502020204030204" pitchFamily="34" charset="0"/>
                        </a:rPr>
                        <a:t>Project Period End Date w/out No-Cost Extension</a:t>
                      </a:r>
                    </a:p>
                  </a:txBody>
                  <a:tcPr marL="5443" marR="5443" marT="5443" marB="0" anchor="b"/>
                </a:tc>
                <a:tc>
                  <a:txBody>
                    <a:bodyPr/>
                    <a:lstStyle/>
                    <a:p>
                      <a:pPr algn="l" fontAlgn="b"/>
                      <a:r>
                        <a:rPr lang="en-US" sz="1600" b="0" i="0" u="none" strike="noStrike" dirty="0">
                          <a:solidFill>
                            <a:schemeClr val="bg1"/>
                          </a:solidFill>
                          <a:effectLst/>
                          <a:latin typeface="Calibri" panose="020F0502020204030204" pitchFamily="34" charset="0"/>
                        </a:rPr>
                        <a:t>Project Period End Date with No-Cost Extension</a:t>
                      </a:r>
                    </a:p>
                  </a:txBody>
                  <a:tcPr marL="5443" marR="5443" marT="5443" marB="0" anchor="b"/>
                </a:tc>
                <a:extLst>
                  <a:ext uri="{0D108BD9-81ED-4DB2-BD59-A6C34878D82A}">
                    <a16:rowId xmlns:a16="http://schemas.microsoft.com/office/drawing/2014/main" val="640315940"/>
                  </a:ext>
                </a:extLst>
              </a:tr>
              <a:tr h="381382">
                <a:tc>
                  <a:txBody>
                    <a:bodyPr/>
                    <a:lstStyle/>
                    <a:p>
                      <a:pPr algn="l" fontAlgn="b"/>
                      <a:r>
                        <a:rPr lang="en-US" sz="1600" b="0" i="0" u="none" strike="noStrike" dirty="0">
                          <a:solidFill>
                            <a:srgbClr val="000000"/>
                          </a:solidFill>
                          <a:effectLst/>
                          <a:latin typeface="Calibri" panose="020F0502020204030204" pitchFamily="34" charset="0"/>
                        </a:rPr>
                        <a:t>FY2021 (T3, T7 &amp; NSIP)</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9/30/2022</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9/30/2023</a:t>
                      </a:r>
                    </a:p>
                  </a:txBody>
                  <a:tcPr marL="5443" marR="5443" marT="5443" marB="0" anchor="b"/>
                </a:tc>
                <a:extLst>
                  <a:ext uri="{0D108BD9-81ED-4DB2-BD59-A6C34878D82A}">
                    <a16:rowId xmlns:a16="http://schemas.microsoft.com/office/drawing/2014/main" val="776262665"/>
                  </a:ext>
                </a:extLst>
              </a:tr>
              <a:tr h="381382">
                <a:tc>
                  <a:txBody>
                    <a:bodyPr/>
                    <a:lstStyle/>
                    <a:p>
                      <a:pPr algn="l" fontAlgn="b"/>
                      <a:r>
                        <a:rPr lang="en-US" sz="1600" b="0" i="0" u="none" strike="noStrike" dirty="0">
                          <a:solidFill>
                            <a:srgbClr val="000000"/>
                          </a:solidFill>
                          <a:effectLst/>
                          <a:latin typeface="Calibri" panose="020F0502020204030204" pitchFamily="34" charset="0"/>
                        </a:rPr>
                        <a:t>FY2022 (T3, T7 &amp; NSIP)</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9/30/2023</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9/30/2024</a:t>
                      </a:r>
                    </a:p>
                  </a:txBody>
                  <a:tcPr marL="5443" marR="5443" marT="5443" marB="0" anchor="b"/>
                </a:tc>
                <a:extLst>
                  <a:ext uri="{0D108BD9-81ED-4DB2-BD59-A6C34878D82A}">
                    <a16:rowId xmlns:a16="http://schemas.microsoft.com/office/drawing/2014/main" val="662182588"/>
                  </a:ext>
                </a:extLst>
              </a:tr>
              <a:tr h="381382">
                <a:tc>
                  <a:txBody>
                    <a:bodyPr/>
                    <a:lstStyle/>
                    <a:p>
                      <a:pPr algn="l" fontAlgn="b"/>
                      <a:r>
                        <a:rPr lang="en-US" sz="1600" b="0" i="0" u="none" strike="noStrike" dirty="0">
                          <a:solidFill>
                            <a:srgbClr val="000000"/>
                          </a:solidFill>
                          <a:effectLst/>
                          <a:latin typeface="Calibri" panose="020F0502020204030204" pitchFamily="34" charset="0"/>
                        </a:rPr>
                        <a:t>FY2023 (T3, T7 &amp; NSIP)</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9/30/2024</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a:t>
                      </a:r>
                    </a:p>
                  </a:txBody>
                  <a:tcPr marL="5443" marR="5443" marT="5443" marB="0" anchor="b"/>
                </a:tc>
                <a:extLst>
                  <a:ext uri="{0D108BD9-81ED-4DB2-BD59-A6C34878D82A}">
                    <a16:rowId xmlns:a16="http://schemas.microsoft.com/office/drawing/2014/main" val="1154846272"/>
                  </a:ext>
                </a:extLst>
              </a:tr>
              <a:tr h="343931">
                <a:tc>
                  <a:txBody>
                    <a:bodyPr/>
                    <a:lstStyle/>
                    <a:p>
                      <a:pPr algn="l" fontAlgn="b"/>
                      <a:r>
                        <a:rPr lang="en-US" sz="1600" b="0" i="0" u="none" strike="noStrike" dirty="0">
                          <a:solidFill>
                            <a:srgbClr val="000000"/>
                          </a:solidFill>
                          <a:effectLst/>
                          <a:latin typeface="Calibri" panose="020F0502020204030204" pitchFamily="34" charset="0"/>
                        </a:rPr>
                        <a:t>Supplement 5 (HDC5)</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9/30/2022</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9/30/2023</a:t>
                      </a:r>
                    </a:p>
                  </a:txBody>
                  <a:tcPr marL="5443" marR="5443" marT="5443" marB="0" anchor="b"/>
                </a:tc>
                <a:extLst>
                  <a:ext uri="{0D108BD9-81ED-4DB2-BD59-A6C34878D82A}">
                    <a16:rowId xmlns:a16="http://schemas.microsoft.com/office/drawing/2014/main" val="13287134"/>
                  </a:ext>
                </a:extLst>
              </a:tr>
              <a:tr h="381382">
                <a:tc>
                  <a:txBody>
                    <a:bodyPr/>
                    <a:lstStyle/>
                    <a:p>
                      <a:pPr algn="l" fontAlgn="b"/>
                      <a:r>
                        <a:rPr lang="en-US" sz="1600" b="0" i="0" u="none" strike="noStrike" dirty="0">
                          <a:solidFill>
                            <a:srgbClr val="000000"/>
                          </a:solidFill>
                          <a:effectLst/>
                          <a:latin typeface="Calibri" panose="020F0502020204030204" pitchFamily="34" charset="0"/>
                        </a:rPr>
                        <a:t>Vaccine Access (VAC5)</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9/30/2022</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9/30/2023</a:t>
                      </a:r>
                    </a:p>
                  </a:txBody>
                  <a:tcPr marL="5443" marR="5443" marT="5443" marB="0" anchor="b"/>
                </a:tc>
                <a:extLst>
                  <a:ext uri="{0D108BD9-81ED-4DB2-BD59-A6C34878D82A}">
                    <a16:rowId xmlns:a16="http://schemas.microsoft.com/office/drawing/2014/main" val="2726895161"/>
                  </a:ext>
                </a:extLst>
              </a:tr>
              <a:tr h="343167">
                <a:tc>
                  <a:txBody>
                    <a:bodyPr/>
                    <a:lstStyle/>
                    <a:p>
                      <a:pPr algn="l" fontAlgn="b"/>
                      <a:r>
                        <a:rPr lang="en-US" sz="1600" b="0" i="0" u="none" strike="noStrike" dirty="0">
                          <a:solidFill>
                            <a:srgbClr val="000000"/>
                          </a:solidFill>
                          <a:effectLst/>
                          <a:latin typeface="Calibri" panose="020F0502020204030204" pitchFamily="34" charset="0"/>
                        </a:rPr>
                        <a:t>Public Health Workforce (STPH)</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9/30/2024</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a:t>
                      </a:r>
                    </a:p>
                  </a:txBody>
                  <a:tcPr marL="5443" marR="5443" marT="5443" marB="0" anchor="b"/>
                </a:tc>
                <a:extLst>
                  <a:ext uri="{0D108BD9-81ED-4DB2-BD59-A6C34878D82A}">
                    <a16:rowId xmlns:a16="http://schemas.microsoft.com/office/drawing/2014/main" val="935889086"/>
                  </a:ext>
                </a:extLst>
              </a:tr>
              <a:tr h="381000">
                <a:tc>
                  <a:txBody>
                    <a:bodyPr/>
                    <a:lstStyle/>
                    <a:p>
                      <a:pPr algn="l" fontAlgn="b"/>
                      <a:r>
                        <a:rPr lang="en-US" sz="1600" b="0" i="0" u="none" strike="noStrike" dirty="0">
                          <a:solidFill>
                            <a:srgbClr val="000000"/>
                          </a:solidFill>
                          <a:effectLst/>
                          <a:latin typeface="Calibri" panose="020F0502020204030204" pitchFamily="34" charset="0"/>
                        </a:rPr>
                        <a:t>ARP Title III (T3) and Ombudsman (OMC6)</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9/30/2024</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a:t>
                      </a:r>
                    </a:p>
                  </a:txBody>
                  <a:tcPr marL="5443" marR="5443" marT="5443" marB="0" anchor="b"/>
                </a:tc>
                <a:extLst>
                  <a:ext uri="{0D108BD9-81ED-4DB2-BD59-A6C34878D82A}">
                    <a16:rowId xmlns:a16="http://schemas.microsoft.com/office/drawing/2014/main" val="2026889344"/>
                  </a:ext>
                </a:extLst>
              </a:tr>
              <a:tr h="342251">
                <a:tc>
                  <a:txBody>
                    <a:bodyPr/>
                    <a:lstStyle/>
                    <a:p>
                      <a:pPr algn="l" fontAlgn="b"/>
                      <a:r>
                        <a:rPr lang="en-US" sz="1600" b="0" i="0" u="none" strike="noStrike" dirty="0">
                          <a:solidFill>
                            <a:srgbClr val="000000"/>
                          </a:solidFill>
                          <a:effectLst/>
                          <a:latin typeface="Calibri" panose="020F0502020204030204" pitchFamily="34" charset="0"/>
                        </a:rPr>
                        <a:t>ARP Ombudsman (LOC6)</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9/30/2025</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a:t>
                      </a:r>
                    </a:p>
                  </a:txBody>
                  <a:tcPr marL="5443" marR="5443" marT="5443" marB="0" anchor="b"/>
                </a:tc>
                <a:extLst>
                  <a:ext uri="{0D108BD9-81ED-4DB2-BD59-A6C34878D82A}">
                    <a16:rowId xmlns:a16="http://schemas.microsoft.com/office/drawing/2014/main" val="4088544120"/>
                  </a:ext>
                </a:extLst>
              </a:tr>
              <a:tr h="381382">
                <a:tc>
                  <a:txBody>
                    <a:bodyPr/>
                    <a:lstStyle/>
                    <a:p>
                      <a:pPr algn="l" fontAlgn="b"/>
                      <a:r>
                        <a:rPr lang="en-US" sz="1600" b="0" i="0" u="none" strike="noStrike" dirty="0">
                          <a:solidFill>
                            <a:srgbClr val="000000"/>
                          </a:solidFill>
                          <a:effectLst/>
                          <a:latin typeface="Calibri" panose="020F0502020204030204" pitchFamily="34" charset="0"/>
                        </a:rPr>
                        <a:t>ARP APS (APC6)</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9/30/2024</a:t>
                      </a:r>
                    </a:p>
                  </a:txBody>
                  <a:tcPr marL="5443" marR="5443" marT="5443" marB="0" anchor="b"/>
                </a:tc>
                <a:tc>
                  <a:txBody>
                    <a:bodyPr/>
                    <a:lstStyle/>
                    <a:p>
                      <a:pPr algn="r" fontAlgn="b"/>
                      <a:r>
                        <a:rPr lang="en-US" sz="1600" b="0" i="0" u="none" strike="noStrike" dirty="0">
                          <a:solidFill>
                            <a:srgbClr val="000000"/>
                          </a:solidFill>
                          <a:effectLst/>
                          <a:latin typeface="Calibri" panose="020F0502020204030204" pitchFamily="34" charset="0"/>
                        </a:rPr>
                        <a:t>*</a:t>
                      </a:r>
                    </a:p>
                  </a:txBody>
                  <a:tcPr marL="5443" marR="5443" marT="5443" marB="0" anchor="b"/>
                </a:tc>
                <a:extLst>
                  <a:ext uri="{0D108BD9-81ED-4DB2-BD59-A6C34878D82A}">
                    <a16:rowId xmlns:a16="http://schemas.microsoft.com/office/drawing/2014/main" val="2188133654"/>
                  </a:ext>
                </a:extLst>
              </a:tr>
            </a:tbl>
          </a:graphicData>
        </a:graphic>
      </p:graphicFrame>
      <p:sp>
        <p:nvSpPr>
          <p:cNvPr id="4" name="Slide Number Placeholder 3">
            <a:extLst>
              <a:ext uri="{FF2B5EF4-FFF2-40B4-BE49-F238E27FC236}">
                <a16:creationId xmlns:a16="http://schemas.microsoft.com/office/drawing/2014/main" id="{8A6D3A06-B5E5-8476-3169-B67BEEE83DFA}"/>
              </a:ext>
            </a:extLst>
          </p:cNvPr>
          <p:cNvSpPr>
            <a:spLocks noGrp="1"/>
          </p:cNvSpPr>
          <p:nvPr>
            <p:ph type="sldNum" sz="quarter" idx="12"/>
          </p:nvPr>
        </p:nvSpPr>
        <p:spPr/>
        <p:txBody>
          <a:bodyPr/>
          <a:lstStyle/>
          <a:p>
            <a:fld id="{7AA28999-D008-419E-9628-EE1C64F81F4C}" type="slidenum">
              <a:rPr lang="en-US" smtClean="0"/>
              <a:pPr/>
              <a:t>36</a:t>
            </a:fld>
            <a:endParaRPr lang="en-US" dirty="0"/>
          </a:p>
        </p:txBody>
      </p:sp>
      <p:sp>
        <p:nvSpPr>
          <p:cNvPr id="6" name="TextBox 5">
            <a:extLst>
              <a:ext uri="{FF2B5EF4-FFF2-40B4-BE49-F238E27FC236}">
                <a16:creationId xmlns:a16="http://schemas.microsoft.com/office/drawing/2014/main" id="{619632B3-5D1F-4418-EB7C-6D18BEA02F5B}"/>
              </a:ext>
            </a:extLst>
          </p:cNvPr>
          <p:cNvSpPr txBox="1"/>
          <p:nvPr/>
        </p:nvSpPr>
        <p:spPr>
          <a:xfrm>
            <a:off x="457200" y="5376445"/>
            <a:ext cx="2133600" cy="307777"/>
          </a:xfrm>
          <a:prstGeom prst="rect">
            <a:avLst/>
          </a:prstGeom>
          <a:noFill/>
        </p:spPr>
        <p:txBody>
          <a:bodyPr wrap="square" rtlCol="0">
            <a:spAutoFit/>
          </a:bodyPr>
          <a:lstStyle/>
          <a:p>
            <a:r>
              <a:rPr lang="en-US" sz="1400" i="1" dirty="0"/>
              <a:t>*not available to request</a:t>
            </a:r>
          </a:p>
        </p:txBody>
      </p:sp>
    </p:spTree>
    <p:extLst>
      <p:ext uri="{BB962C8B-B14F-4D97-AF65-F5344CB8AC3E}">
        <p14:creationId xmlns:p14="http://schemas.microsoft.com/office/powerpoint/2010/main" val="4253466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dirty="0"/>
              <a:t>Federal Share of Expenditures</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37</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477287"/>
              </p:ext>
            </p:extLst>
          </p:nvPr>
        </p:nvGraphicFramePr>
        <p:xfrm>
          <a:off x="457200" y="990600"/>
          <a:ext cx="8039100" cy="1524000"/>
        </p:xfrm>
        <a:graphic>
          <a:graphicData uri="http://schemas.openxmlformats.org/drawingml/2006/table">
            <a:tbl>
              <a:tblPr firstRow="1" bandRow="1">
                <a:tableStyleId>{5940675A-B579-460E-94D1-54222C63F5DA}</a:tableStyleId>
              </a:tblPr>
              <a:tblGrid>
                <a:gridCol w="6858000">
                  <a:extLst>
                    <a:ext uri="{9D8B030D-6E8A-4147-A177-3AD203B41FA5}">
                      <a16:colId xmlns:a16="http://schemas.microsoft.com/office/drawing/2014/main" val="2635057360"/>
                    </a:ext>
                  </a:extLst>
                </a:gridCol>
                <a:gridCol w="1181100">
                  <a:extLst>
                    <a:ext uri="{9D8B030D-6E8A-4147-A177-3AD203B41FA5}">
                      <a16:colId xmlns:a16="http://schemas.microsoft.com/office/drawing/2014/main" val="1395294865"/>
                    </a:ext>
                  </a:extLst>
                </a:gridCol>
              </a:tblGrid>
              <a:tr h="347472">
                <a:tc>
                  <a:txBody>
                    <a:bodyPr/>
                    <a:lstStyle/>
                    <a:p>
                      <a:endParaRPr lang="en-US" dirty="0"/>
                    </a:p>
                  </a:txBody>
                  <a:tcPr/>
                </a:tc>
                <a:tc>
                  <a:txBody>
                    <a:bodyPr/>
                    <a:lstStyle/>
                    <a:p>
                      <a:r>
                        <a:rPr lang="en-US" sz="1500" dirty="0"/>
                        <a:t>Cumulative</a:t>
                      </a:r>
                    </a:p>
                  </a:txBody>
                  <a:tcPr/>
                </a:tc>
                <a:extLst>
                  <a:ext uri="{0D108BD9-81ED-4DB2-BD59-A6C34878D82A}">
                    <a16:rowId xmlns:a16="http://schemas.microsoft.com/office/drawing/2014/main" val="3752237671"/>
                  </a:ext>
                </a:extLst>
              </a:tr>
              <a:tr h="1100328">
                <a:tc>
                  <a:txBody>
                    <a:bodyPr/>
                    <a:lstStyle/>
                    <a:p>
                      <a:pPr algn="l" fontAlgn="t"/>
                      <a:r>
                        <a:rPr lang="en-US" sz="1500" u="none" strike="noStrike" dirty="0"/>
                        <a:t> e. Federal share of expenditures</a:t>
                      </a:r>
                    </a:p>
                    <a:p>
                      <a:pPr marL="628650" lvl="1" indent="-171450">
                        <a:buFontTx/>
                        <a:buChar char="-"/>
                      </a:pPr>
                      <a:r>
                        <a:rPr lang="en-US" sz="1100" dirty="0"/>
                        <a:t>Expenditures are the Sum of Cash Disbursements for Direct Charges for Property and Services; the Amounts Owed by the Recipient for (1) Goods and Other Property Received; (2) Services Performed by Employees, Contractors, Sub-recipients, and Other Payees; and (3) Programs for Which No Current Services or Performance are Required </a:t>
                      </a:r>
                    </a:p>
                    <a:p>
                      <a:pPr marL="628650" lvl="1" indent="-171450">
                        <a:buFontTx/>
                        <a:buChar char="-"/>
                      </a:pPr>
                      <a:r>
                        <a:rPr lang="en-US" sz="1100" dirty="0"/>
                        <a:t> Do not Include Program Income on this line</a:t>
                      </a:r>
                      <a:endParaRPr lang="en-US" dirty="0"/>
                    </a:p>
                  </a:txBody>
                  <a:tcPr/>
                </a:tc>
                <a:tc>
                  <a:txBody>
                    <a:bodyPr/>
                    <a:lstStyle/>
                    <a:p>
                      <a:endParaRPr lang="en-US" dirty="0"/>
                    </a:p>
                  </a:txBody>
                  <a:tcPr/>
                </a:tc>
                <a:extLst>
                  <a:ext uri="{0D108BD9-81ED-4DB2-BD59-A6C34878D82A}">
                    <a16:rowId xmlns:a16="http://schemas.microsoft.com/office/drawing/2014/main" val="138738116"/>
                  </a:ext>
                </a:extLst>
              </a:tr>
            </a:tbl>
          </a:graphicData>
        </a:graphic>
      </p:graphicFrame>
      <p:pic>
        <p:nvPicPr>
          <p:cNvPr id="9" name="Picture 8" descr="Item 10 e of the Title III Supplemental form for the SF425"/>
          <p:cNvPicPr>
            <a:picLocks noChangeAspect="1"/>
          </p:cNvPicPr>
          <p:nvPr/>
        </p:nvPicPr>
        <p:blipFill>
          <a:blip r:embed="rId2"/>
          <a:stretch>
            <a:fillRect/>
          </a:stretch>
        </p:blipFill>
        <p:spPr>
          <a:xfrm>
            <a:off x="647700" y="2590800"/>
            <a:ext cx="7848600" cy="3010072"/>
          </a:xfrm>
          <a:prstGeom prst="rect">
            <a:avLst/>
          </a:prstGeom>
          <a:ln w="25400">
            <a:solidFill>
              <a:schemeClr val="accent1"/>
            </a:solidFill>
          </a:ln>
        </p:spPr>
      </p:pic>
    </p:spTree>
    <p:extLst>
      <p:ext uri="{BB962C8B-B14F-4D97-AF65-F5344CB8AC3E}">
        <p14:creationId xmlns:p14="http://schemas.microsoft.com/office/powerpoint/2010/main" val="28072661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455" y="533400"/>
            <a:ext cx="8229600" cy="855504"/>
          </a:xfrm>
        </p:spPr>
        <p:txBody>
          <a:bodyPr>
            <a:noAutofit/>
          </a:bodyPr>
          <a:lstStyle/>
          <a:p>
            <a:pPr algn="l"/>
            <a:r>
              <a:rPr lang="en-US" sz="2800" dirty="0"/>
              <a:t>Unliquidated Obligations &amp; Total Federal Share</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38</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103911"/>
              </p:ext>
            </p:extLst>
          </p:nvPr>
        </p:nvGraphicFramePr>
        <p:xfrm>
          <a:off x="266701" y="1524000"/>
          <a:ext cx="8191499" cy="3550920"/>
        </p:xfrm>
        <a:graphic>
          <a:graphicData uri="http://schemas.openxmlformats.org/drawingml/2006/table">
            <a:tbl>
              <a:tblPr firstRow="1" bandRow="1">
                <a:tableStyleId>{5940675A-B579-460E-94D1-54222C63F5DA}</a:tableStyleId>
              </a:tblPr>
              <a:tblGrid>
                <a:gridCol w="6972299">
                  <a:extLst>
                    <a:ext uri="{9D8B030D-6E8A-4147-A177-3AD203B41FA5}">
                      <a16:colId xmlns:a16="http://schemas.microsoft.com/office/drawing/2014/main" val="2635057360"/>
                    </a:ext>
                  </a:extLst>
                </a:gridCol>
                <a:gridCol w="1219200">
                  <a:extLst>
                    <a:ext uri="{9D8B030D-6E8A-4147-A177-3AD203B41FA5}">
                      <a16:colId xmlns:a16="http://schemas.microsoft.com/office/drawing/2014/main" val="1395294865"/>
                    </a:ext>
                  </a:extLst>
                </a:gridCol>
              </a:tblGrid>
              <a:tr h="381000">
                <a:tc>
                  <a:txBody>
                    <a:bodyPr/>
                    <a:lstStyle/>
                    <a:p>
                      <a:endParaRPr lang="en-US" dirty="0"/>
                    </a:p>
                  </a:txBody>
                  <a:tcPr/>
                </a:tc>
                <a:tc>
                  <a:txBody>
                    <a:bodyPr/>
                    <a:lstStyle/>
                    <a:p>
                      <a:r>
                        <a:rPr lang="en-US" sz="1400" dirty="0"/>
                        <a:t>Cumulative</a:t>
                      </a:r>
                    </a:p>
                  </a:txBody>
                  <a:tcPr/>
                </a:tc>
                <a:extLst>
                  <a:ext uri="{0D108BD9-81ED-4DB2-BD59-A6C34878D82A}">
                    <a16:rowId xmlns:a16="http://schemas.microsoft.com/office/drawing/2014/main" val="3752237671"/>
                  </a:ext>
                </a:extLst>
              </a:tr>
              <a:tr h="2133600">
                <a:tc>
                  <a:txBody>
                    <a:bodyPr/>
                    <a:lstStyle/>
                    <a:p>
                      <a:pPr algn="l" fontAlgn="t"/>
                      <a:r>
                        <a:rPr lang="en-US" sz="1400" u="none" strike="noStrike" dirty="0"/>
                        <a:t> f. Federal share of unliquidated obligations       </a:t>
                      </a:r>
                    </a:p>
                    <a:p>
                      <a:pPr marL="628650" lvl="1" indent="-171450">
                        <a:buFontTx/>
                        <a:buChar char="-"/>
                      </a:pPr>
                      <a:r>
                        <a:rPr lang="en-US" sz="1400" dirty="0"/>
                        <a:t>For Accrual</a:t>
                      </a:r>
                      <a:r>
                        <a:rPr lang="en-US" sz="1400" baseline="0" dirty="0"/>
                        <a:t> Expenditure Basis: Obligations incurred but for which an Expenditure has not yet been recorded. Obligations means orders placed for property and services, contracts and subawards made, and similar transactions during a given period that require payment by the non-Federal entity during the same or a future period.  </a:t>
                      </a:r>
                    </a:p>
                    <a:p>
                      <a:pPr marL="628650" lvl="1" indent="-171450">
                        <a:buFontTx/>
                        <a:buChar char="-"/>
                      </a:pPr>
                      <a:r>
                        <a:rPr lang="en-US" sz="1400" baseline="0" dirty="0"/>
                        <a:t>Obligations include direct and indirect expenses but not yet paid or charged to an award, including amounts due to subrecipients and contractors.</a:t>
                      </a:r>
                    </a:p>
                    <a:p>
                      <a:pPr marL="628650" lvl="1" indent="-171450">
                        <a:buFontTx/>
                        <a:buChar char="-"/>
                      </a:pPr>
                      <a:r>
                        <a:rPr lang="en-US" sz="1400" b="1" kern="1200" dirty="0"/>
                        <a:t>Final Report </a:t>
                      </a:r>
                      <a:r>
                        <a:rPr lang="en-US" sz="1400" b="1" dirty="0"/>
                        <a:t>– Line Must be Zero</a:t>
                      </a:r>
                      <a:endParaRPr lang="en-US" sz="1400" b="1" dirty="0">
                        <a:highlight>
                          <a:srgbClr val="FFFF00"/>
                        </a:highlight>
                      </a:endParaRPr>
                    </a:p>
                    <a:p>
                      <a:pPr marL="457200" lvl="1" indent="0">
                        <a:buFontTx/>
                        <a:buNone/>
                      </a:pPr>
                      <a:endParaRPr lang="en-US" sz="1400" b="1" dirty="0"/>
                    </a:p>
                  </a:txBody>
                  <a:tcPr/>
                </a:tc>
                <a:tc>
                  <a:txBody>
                    <a:bodyPr/>
                    <a:lstStyle/>
                    <a:p>
                      <a:endParaRPr lang="en-US" dirty="0"/>
                    </a:p>
                  </a:txBody>
                  <a:tcPr/>
                </a:tc>
                <a:extLst>
                  <a:ext uri="{0D108BD9-81ED-4DB2-BD59-A6C34878D82A}">
                    <a16:rowId xmlns:a16="http://schemas.microsoft.com/office/drawing/2014/main" val="138738116"/>
                  </a:ext>
                </a:extLst>
              </a:tr>
              <a:tr h="513844">
                <a:tc>
                  <a:txBody>
                    <a:bodyPr/>
                    <a:lstStyle/>
                    <a:p>
                      <a:pPr algn="l" fontAlgn="t"/>
                      <a:r>
                        <a:rPr lang="en-US" sz="1400" u="none" strike="noStrike" dirty="0"/>
                        <a:t> g. Total Federal share (sum of lines e and f) </a:t>
                      </a:r>
                      <a:r>
                        <a:rPr lang="en-US" sz="1400" dirty="0"/>
                        <a:t>           </a:t>
                      </a:r>
                      <a:r>
                        <a:rPr lang="en-US" sz="1400" u="none" strike="noStrike" dirty="0"/>
                        <a:t>       </a:t>
                      </a:r>
                    </a:p>
                    <a:p>
                      <a:pPr marL="628650" lvl="1" indent="-171450">
                        <a:buFontTx/>
                        <a:buChar char="-"/>
                      </a:pPr>
                      <a:r>
                        <a:rPr lang="en-US" sz="1400" dirty="0"/>
                        <a:t>Sum of Lines 10e and 10f (Federal</a:t>
                      </a:r>
                      <a:r>
                        <a:rPr lang="en-US" sz="1400" baseline="0" dirty="0"/>
                        <a:t> Share of Expenditures  &amp; Unliquidated Obligations)</a:t>
                      </a:r>
                    </a:p>
                    <a:p>
                      <a:pPr marL="457200" lvl="1" indent="0">
                        <a:buFontTx/>
                        <a:buNone/>
                      </a:pPr>
                      <a:endParaRPr lang="en-US" sz="1400" dirty="0"/>
                    </a:p>
                  </a:txBody>
                  <a:tcPr/>
                </a:tc>
                <a:tc>
                  <a:txBody>
                    <a:bodyPr/>
                    <a:lstStyle/>
                    <a:p>
                      <a:endParaRPr lang="en-US" dirty="0"/>
                    </a:p>
                  </a:txBody>
                  <a:tcPr/>
                </a:tc>
                <a:extLst>
                  <a:ext uri="{0D108BD9-81ED-4DB2-BD59-A6C34878D82A}">
                    <a16:rowId xmlns:a16="http://schemas.microsoft.com/office/drawing/2014/main" val="914633208"/>
                  </a:ext>
                </a:extLst>
              </a:tr>
            </a:tbl>
          </a:graphicData>
        </a:graphic>
      </p:graphicFrame>
    </p:spTree>
    <p:extLst>
      <p:ext uri="{BB962C8B-B14F-4D97-AF65-F5344CB8AC3E}">
        <p14:creationId xmlns:p14="http://schemas.microsoft.com/office/powerpoint/2010/main" val="15334229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455" y="533400"/>
            <a:ext cx="8229600" cy="855504"/>
          </a:xfrm>
        </p:spPr>
        <p:txBody>
          <a:bodyPr>
            <a:normAutofit/>
          </a:bodyPr>
          <a:lstStyle/>
          <a:p>
            <a:pPr algn="l"/>
            <a:r>
              <a:rPr lang="en-US" sz="2800" dirty="0"/>
              <a:t>Unobligated Balance</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39</a:t>
            </a:fld>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3883097232"/>
              </p:ext>
            </p:extLst>
          </p:nvPr>
        </p:nvGraphicFramePr>
        <p:xfrm>
          <a:off x="457200" y="1752600"/>
          <a:ext cx="8077200" cy="2923370"/>
        </p:xfrm>
        <a:graphic>
          <a:graphicData uri="http://schemas.openxmlformats.org/drawingml/2006/table">
            <a:tbl>
              <a:tblPr firstRow="1" bandRow="1">
                <a:tableStyleId>{5940675A-B579-460E-94D1-54222C63F5DA}</a:tableStyleId>
              </a:tblPr>
              <a:tblGrid>
                <a:gridCol w="6858000">
                  <a:extLst>
                    <a:ext uri="{9D8B030D-6E8A-4147-A177-3AD203B41FA5}">
                      <a16:colId xmlns:a16="http://schemas.microsoft.com/office/drawing/2014/main" val="2635057360"/>
                    </a:ext>
                  </a:extLst>
                </a:gridCol>
                <a:gridCol w="1219200">
                  <a:extLst>
                    <a:ext uri="{9D8B030D-6E8A-4147-A177-3AD203B41FA5}">
                      <a16:colId xmlns:a16="http://schemas.microsoft.com/office/drawing/2014/main" val="1395294865"/>
                    </a:ext>
                  </a:extLst>
                </a:gridCol>
              </a:tblGrid>
              <a:tr h="393530">
                <a:tc>
                  <a:txBody>
                    <a:bodyPr/>
                    <a:lstStyle/>
                    <a:p>
                      <a:endParaRPr lang="en-US" sz="1600" dirty="0"/>
                    </a:p>
                  </a:txBody>
                  <a:tcPr/>
                </a:tc>
                <a:tc>
                  <a:txBody>
                    <a:bodyPr/>
                    <a:lstStyle/>
                    <a:p>
                      <a:r>
                        <a:rPr lang="en-US" sz="1600" dirty="0"/>
                        <a:t>Cumulative</a:t>
                      </a:r>
                    </a:p>
                  </a:txBody>
                  <a:tcPr/>
                </a:tc>
                <a:extLst>
                  <a:ext uri="{0D108BD9-81ED-4DB2-BD59-A6C34878D82A}">
                    <a16:rowId xmlns:a16="http://schemas.microsoft.com/office/drawing/2014/main" val="3752237671"/>
                  </a:ext>
                </a:extLst>
              </a:tr>
              <a:tr h="2425870">
                <a:tc>
                  <a:txBody>
                    <a:bodyPr/>
                    <a:lstStyle/>
                    <a:p>
                      <a:pPr algn="l" fontAlgn="t"/>
                      <a:r>
                        <a:rPr lang="en-US" sz="1600" u="none" strike="noStrike" dirty="0"/>
                        <a:t> </a:t>
                      </a:r>
                    </a:p>
                    <a:p>
                      <a:pPr algn="l" fontAlgn="t"/>
                      <a:r>
                        <a:rPr lang="en-US" sz="1600" u="none" strike="noStrike" dirty="0"/>
                        <a:t>h. Unobligated balance of Federal funds (line d minus g)</a:t>
                      </a:r>
                    </a:p>
                    <a:p>
                      <a:pPr marL="628650" lvl="1" indent="-171450">
                        <a:buFontTx/>
                        <a:buChar char="-"/>
                      </a:pPr>
                      <a:r>
                        <a:rPr lang="en-US" sz="1600" dirty="0"/>
                        <a:t>Unobligated Balance: Line 10d</a:t>
                      </a:r>
                      <a:r>
                        <a:rPr lang="en-US" sz="1600" baseline="0" dirty="0"/>
                        <a:t> less Line 10g</a:t>
                      </a:r>
                    </a:p>
                    <a:p>
                      <a:pPr marL="628650" lvl="1" indent="-171450">
                        <a:buFontTx/>
                        <a:buChar char="-"/>
                      </a:pPr>
                      <a:r>
                        <a:rPr lang="en-US" sz="1600" dirty="0"/>
                        <a:t>Grant award funds not obligated</a:t>
                      </a:r>
                    </a:p>
                    <a:p>
                      <a:pPr marL="628650" lvl="1" indent="-171450">
                        <a:buFontTx/>
                        <a:buChar char="-"/>
                      </a:pPr>
                      <a:r>
                        <a:rPr lang="en-US" sz="1600" baseline="0" dirty="0"/>
                        <a:t>Required to be obligated during the 24-month project period; i.e. FFY2021 awards must be obligated no later than 09/30/2022 without a no-cost extension or 9/30/2023 with a no-cost extension; funds not obligated during the project period will be de-obligated and not available for expenditure</a:t>
                      </a:r>
                    </a:p>
                    <a:p>
                      <a:pPr marL="457200" lvl="1" indent="0">
                        <a:buFontTx/>
                        <a:buNone/>
                      </a:pPr>
                      <a:endParaRPr lang="en-US" sz="1600" dirty="0"/>
                    </a:p>
                  </a:txBody>
                  <a:tcPr/>
                </a:tc>
                <a:tc>
                  <a:txBody>
                    <a:bodyPr/>
                    <a:lstStyle/>
                    <a:p>
                      <a:endParaRPr lang="en-US" sz="1600" dirty="0"/>
                    </a:p>
                  </a:txBody>
                  <a:tcPr/>
                </a:tc>
                <a:extLst>
                  <a:ext uri="{0D108BD9-81ED-4DB2-BD59-A6C34878D82A}">
                    <a16:rowId xmlns:a16="http://schemas.microsoft.com/office/drawing/2014/main" val="138738116"/>
                  </a:ext>
                </a:extLst>
              </a:tr>
            </a:tbl>
          </a:graphicData>
        </a:graphic>
      </p:graphicFrame>
    </p:spTree>
    <p:extLst>
      <p:ext uri="{BB962C8B-B14F-4D97-AF65-F5344CB8AC3E}">
        <p14:creationId xmlns:p14="http://schemas.microsoft.com/office/powerpoint/2010/main" val="1686441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Introductions (ACL Regional Administrators)</a:t>
            </a:r>
            <a:endParaRPr lang="en-US" sz="2800" dirty="0">
              <a:highlight>
                <a:srgbClr val="FFFF00"/>
              </a:highlight>
            </a:endParaRPr>
          </a:p>
        </p:txBody>
      </p:sp>
      <p:sp>
        <p:nvSpPr>
          <p:cNvPr id="4" name="Slide Number Placeholder 3"/>
          <p:cNvSpPr>
            <a:spLocks noGrp="1"/>
          </p:cNvSpPr>
          <p:nvPr>
            <p:ph type="sldNum" sz="quarter" idx="12"/>
          </p:nvPr>
        </p:nvSpPr>
        <p:spPr/>
        <p:txBody>
          <a:bodyPr/>
          <a:lstStyle/>
          <a:p>
            <a:fld id="{7AA28999-D008-419E-9628-EE1C64F81F4C}" type="slidenum">
              <a:rPr lang="en-US" smtClean="0"/>
              <a:pPr/>
              <a:t>4</a:t>
            </a:fld>
            <a:endParaRPr lang="en-US" dirty="0"/>
          </a:p>
        </p:txBody>
      </p:sp>
      <p:graphicFrame>
        <p:nvGraphicFramePr>
          <p:cNvPr id="7" name="Table 7">
            <a:extLst>
              <a:ext uri="{FF2B5EF4-FFF2-40B4-BE49-F238E27FC236}">
                <a16:creationId xmlns:a16="http://schemas.microsoft.com/office/drawing/2014/main" id="{D120448F-B5A4-EB79-5E6C-41CE48928A98}"/>
              </a:ext>
            </a:extLst>
          </p:cNvPr>
          <p:cNvGraphicFramePr>
            <a:graphicFrameLocks noGrp="1"/>
          </p:cNvGraphicFramePr>
          <p:nvPr>
            <p:ph idx="1"/>
            <p:extLst>
              <p:ext uri="{D42A27DB-BD31-4B8C-83A1-F6EECF244321}">
                <p14:modId xmlns:p14="http://schemas.microsoft.com/office/powerpoint/2010/main" val="2233105112"/>
              </p:ext>
            </p:extLst>
          </p:nvPr>
        </p:nvGraphicFramePr>
        <p:xfrm>
          <a:off x="457200" y="1600200"/>
          <a:ext cx="7848599" cy="3632200"/>
        </p:xfrm>
        <a:graphic>
          <a:graphicData uri="http://schemas.openxmlformats.org/drawingml/2006/table">
            <a:tbl>
              <a:tblPr firstRow="1" bandRow="1">
                <a:tableStyleId>{5C22544A-7EE6-4342-B048-85BDC9FD1C3A}</a:tableStyleId>
              </a:tblPr>
              <a:tblGrid>
                <a:gridCol w="944738">
                  <a:extLst>
                    <a:ext uri="{9D8B030D-6E8A-4147-A177-3AD203B41FA5}">
                      <a16:colId xmlns:a16="http://schemas.microsoft.com/office/drawing/2014/main" val="2542114426"/>
                    </a:ext>
                  </a:extLst>
                </a:gridCol>
                <a:gridCol w="1962150">
                  <a:extLst>
                    <a:ext uri="{9D8B030D-6E8A-4147-A177-3AD203B41FA5}">
                      <a16:colId xmlns:a16="http://schemas.microsoft.com/office/drawing/2014/main" val="4088415542"/>
                    </a:ext>
                  </a:extLst>
                </a:gridCol>
                <a:gridCol w="3325824">
                  <a:extLst>
                    <a:ext uri="{9D8B030D-6E8A-4147-A177-3AD203B41FA5}">
                      <a16:colId xmlns:a16="http://schemas.microsoft.com/office/drawing/2014/main" val="1900153935"/>
                    </a:ext>
                  </a:extLst>
                </a:gridCol>
                <a:gridCol w="1615887">
                  <a:extLst>
                    <a:ext uri="{9D8B030D-6E8A-4147-A177-3AD203B41FA5}">
                      <a16:colId xmlns:a16="http://schemas.microsoft.com/office/drawing/2014/main" val="2866110931"/>
                    </a:ext>
                  </a:extLst>
                </a:gridCol>
              </a:tblGrid>
              <a:tr h="533400">
                <a:tc>
                  <a:txBody>
                    <a:bodyPr/>
                    <a:lstStyle/>
                    <a:p>
                      <a:r>
                        <a:rPr lang="en-US" sz="1600" dirty="0"/>
                        <a:t>Region</a:t>
                      </a:r>
                    </a:p>
                  </a:txBody>
                  <a:tcPr/>
                </a:tc>
                <a:tc>
                  <a:txBody>
                    <a:bodyPr/>
                    <a:lstStyle/>
                    <a:p>
                      <a:r>
                        <a:rPr lang="en-US" sz="1600" dirty="0"/>
                        <a:t>RA</a:t>
                      </a:r>
                    </a:p>
                  </a:txBody>
                  <a:tcPr/>
                </a:tc>
                <a:tc>
                  <a:txBody>
                    <a:bodyPr/>
                    <a:lstStyle/>
                    <a:p>
                      <a:r>
                        <a:rPr lang="en-US" sz="1600" dirty="0"/>
                        <a:t>Email</a:t>
                      </a:r>
                    </a:p>
                  </a:txBody>
                  <a:tcPr/>
                </a:tc>
                <a:tc>
                  <a:txBody>
                    <a:bodyPr/>
                    <a:lstStyle/>
                    <a:p>
                      <a:r>
                        <a:rPr lang="en-US" sz="1600" dirty="0"/>
                        <a:t>Telephone#</a:t>
                      </a:r>
                    </a:p>
                  </a:txBody>
                  <a:tcPr/>
                </a:tc>
                <a:extLst>
                  <a:ext uri="{0D108BD9-81ED-4DB2-BD59-A6C34878D82A}">
                    <a16:rowId xmlns:a16="http://schemas.microsoft.com/office/drawing/2014/main" val="4014544784"/>
                  </a:ext>
                </a:extLst>
              </a:tr>
              <a:tr h="370840">
                <a:tc>
                  <a:txBody>
                    <a:bodyPr/>
                    <a:lstStyle/>
                    <a:p>
                      <a:r>
                        <a:rPr lang="en-US" sz="1600" dirty="0"/>
                        <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Jennifer Throwe</a:t>
                      </a:r>
                      <a:endParaRPr lang="en-US" sz="1600" dirty="0"/>
                    </a:p>
                  </a:txBody>
                  <a:tcPr/>
                </a:tc>
                <a:tc>
                  <a:txBody>
                    <a:bodyPr/>
                    <a:lstStyle/>
                    <a:p>
                      <a:r>
                        <a:rPr lang="en-US" sz="1600" u="sng" kern="1200" dirty="0">
                          <a:solidFill>
                            <a:schemeClr val="dk1"/>
                          </a:solidFill>
                          <a:effectLst/>
                          <a:latin typeface="+mn-lt"/>
                          <a:ea typeface="+mn-ea"/>
                          <a:cs typeface="+mn-cs"/>
                          <a:hlinkClick r:id="rId2"/>
                        </a:rPr>
                        <a:t>Jennifer.Throwe@acl.hhs.gov</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(617) 565-1158</a:t>
                      </a:r>
                    </a:p>
                    <a:p>
                      <a:endParaRPr lang="en-US" sz="1600" dirty="0"/>
                    </a:p>
                  </a:txBody>
                  <a:tcPr/>
                </a:tc>
                <a:extLst>
                  <a:ext uri="{0D108BD9-81ED-4DB2-BD59-A6C34878D82A}">
                    <a16:rowId xmlns:a16="http://schemas.microsoft.com/office/drawing/2014/main" val="2912184324"/>
                  </a:ext>
                </a:extLst>
              </a:tr>
              <a:tr h="508000">
                <a:tc>
                  <a:txBody>
                    <a:bodyPr/>
                    <a:lstStyle/>
                    <a:p>
                      <a:r>
                        <a:rPr lang="en-US" sz="1600" dirty="0"/>
                        <a:t>II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Rhonda Schwartz</a:t>
                      </a:r>
                      <a:endParaRPr lang="en-US" sz="1600" dirty="0"/>
                    </a:p>
                  </a:txBody>
                  <a:tcPr/>
                </a:tc>
                <a:tc>
                  <a:txBody>
                    <a:bodyPr/>
                    <a:lstStyle/>
                    <a:p>
                      <a:r>
                        <a:rPr lang="en-US" sz="1600" u="sng" kern="1200" dirty="0">
                          <a:solidFill>
                            <a:schemeClr val="dk1"/>
                          </a:solidFill>
                          <a:effectLst/>
                          <a:latin typeface="+mn-lt"/>
                          <a:ea typeface="+mn-ea"/>
                          <a:cs typeface="+mn-cs"/>
                          <a:hlinkClick r:id="rId3"/>
                        </a:rPr>
                        <a:t>Rhonda.Schwartz@acl.hhs.gov</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(212) 264-4601</a:t>
                      </a:r>
                    </a:p>
                    <a:p>
                      <a:endParaRPr lang="en-US" sz="1600" dirty="0"/>
                    </a:p>
                  </a:txBody>
                  <a:tcPr/>
                </a:tc>
                <a:extLst>
                  <a:ext uri="{0D108BD9-81ED-4DB2-BD59-A6C34878D82A}">
                    <a16:rowId xmlns:a16="http://schemas.microsoft.com/office/drawing/2014/main" val="1017517924"/>
                  </a:ext>
                </a:extLst>
              </a:tr>
              <a:tr h="782320">
                <a:tc>
                  <a:txBody>
                    <a:bodyPr/>
                    <a:lstStyle/>
                    <a:p>
                      <a:r>
                        <a:rPr lang="en-US" sz="1600" dirty="0"/>
                        <a:t>III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Costas Miskis (Interim)</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kern="1200" dirty="0">
                          <a:solidFill>
                            <a:schemeClr val="dk1"/>
                          </a:solidFill>
                          <a:effectLst/>
                          <a:latin typeface="+mn-lt"/>
                          <a:ea typeface="+mn-ea"/>
                          <a:cs typeface="+mn-cs"/>
                          <a:hlinkClick r:id="rId4"/>
                        </a:rPr>
                        <a:t>Constantinos.Miskis@acl.hhs.gov</a:t>
                      </a:r>
                      <a:r>
                        <a:rPr lang="en-US" sz="1600" kern="1200" dirty="0">
                          <a:solidFill>
                            <a:schemeClr val="dk1"/>
                          </a:solidFill>
                          <a:effectLst/>
                          <a:latin typeface="+mn-lt"/>
                          <a:ea typeface="+mn-ea"/>
                          <a:cs typeface="+mn-cs"/>
                        </a:rPr>
                        <a:t>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(404) 562-7591</a:t>
                      </a:r>
                    </a:p>
                    <a:p>
                      <a:endParaRPr lang="en-US" sz="1600" dirty="0"/>
                    </a:p>
                  </a:txBody>
                  <a:tcPr/>
                </a:tc>
                <a:extLst>
                  <a:ext uri="{0D108BD9-81ED-4DB2-BD59-A6C34878D82A}">
                    <a16:rowId xmlns:a16="http://schemas.microsoft.com/office/drawing/2014/main" val="2198967831"/>
                  </a:ext>
                </a:extLst>
              </a:tr>
              <a:tr h="370840">
                <a:tc>
                  <a:txBody>
                    <a:bodyPr/>
                    <a:lstStyle/>
                    <a:p>
                      <a:r>
                        <a:rPr lang="en-US" sz="1600" dirty="0"/>
                        <a:t>IV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Costas Miskis</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kern="1200" dirty="0">
                          <a:solidFill>
                            <a:schemeClr val="dk1"/>
                          </a:solidFill>
                          <a:effectLst/>
                          <a:latin typeface="+mn-lt"/>
                          <a:ea typeface="+mn-ea"/>
                          <a:cs typeface="+mn-cs"/>
                          <a:hlinkClick r:id="rId4"/>
                        </a:rPr>
                        <a:t>Constantinos.Miskis@acl.hhs.gov</a:t>
                      </a:r>
                      <a:r>
                        <a:rPr lang="en-US" sz="1600" kern="1200" dirty="0">
                          <a:solidFill>
                            <a:schemeClr val="dk1"/>
                          </a:solidFill>
                          <a:effectLst/>
                          <a:latin typeface="+mn-lt"/>
                          <a:ea typeface="+mn-ea"/>
                          <a:cs typeface="+mn-cs"/>
                        </a:rPr>
                        <a:t>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(404) 562-7591</a:t>
                      </a:r>
                    </a:p>
                    <a:p>
                      <a:endParaRPr lang="en-US" sz="1600" dirty="0"/>
                    </a:p>
                  </a:txBody>
                  <a:tcPr/>
                </a:tc>
                <a:extLst>
                  <a:ext uri="{0D108BD9-81ED-4DB2-BD59-A6C34878D82A}">
                    <a16:rowId xmlns:a16="http://schemas.microsoft.com/office/drawing/2014/main" val="375274557"/>
                  </a:ext>
                </a:extLst>
              </a:tr>
              <a:tr h="370840">
                <a:tc>
                  <a:txBody>
                    <a:bodyPr/>
                    <a:lstStyle/>
                    <a:p>
                      <a:r>
                        <a:rPr lang="en-US" sz="1600" dirty="0"/>
                        <a:t>V</a:t>
                      </a:r>
                    </a:p>
                  </a:txBody>
                  <a:tcPr/>
                </a:tc>
                <a:tc>
                  <a:txBody>
                    <a:bodyPr/>
                    <a:lstStyle/>
                    <a:p>
                      <a:r>
                        <a:rPr lang="en-US" sz="1600" kern="1200" dirty="0">
                          <a:solidFill>
                            <a:schemeClr val="dk1"/>
                          </a:solidFill>
                          <a:effectLst/>
                          <a:latin typeface="+mn-lt"/>
                          <a:ea typeface="+mn-ea"/>
                          <a:cs typeface="+mn-cs"/>
                        </a:rPr>
                        <a:t>Lacey Boven</a:t>
                      </a:r>
                      <a:endParaRPr lang="en-US" sz="1600" dirty="0"/>
                    </a:p>
                  </a:txBody>
                  <a:tcPr/>
                </a:tc>
                <a:tc>
                  <a:txBody>
                    <a:bodyPr/>
                    <a:lstStyle/>
                    <a:p>
                      <a:r>
                        <a:rPr lang="en-US" sz="1600" u="sng" kern="1200" dirty="0">
                          <a:solidFill>
                            <a:schemeClr val="dk1"/>
                          </a:solidFill>
                          <a:effectLst/>
                          <a:latin typeface="+mn-lt"/>
                          <a:ea typeface="+mn-ea"/>
                          <a:cs typeface="+mn-cs"/>
                          <a:hlinkClick r:id="rId5"/>
                        </a:rPr>
                        <a:t>Lacey.Boven@acl.hhs.gov</a:t>
                      </a:r>
                      <a:r>
                        <a:rPr lang="en-US" sz="1600" kern="1200" dirty="0">
                          <a:solidFill>
                            <a:schemeClr val="dk1"/>
                          </a:solidFill>
                          <a:effectLst/>
                          <a:latin typeface="+mn-lt"/>
                          <a:ea typeface="+mn-ea"/>
                          <a:cs typeface="+mn-cs"/>
                        </a:rPr>
                        <a:t>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(816) 702-4180</a:t>
                      </a:r>
                    </a:p>
                    <a:p>
                      <a:endParaRPr lang="en-US" sz="1600" dirty="0"/>
                    </a:p>
                  </a:txBody>
                  <a:tcPr/>
                </a:tc>
                <a:extLst>
                  <a:ext uri="{0D108BD9-81ED-4DB2-BD59-A6C34878D82A}">
                    <a16:rowId xmlns:a16="http://schemas.microsoft.com/office/drawing/2014/main" val="1712622880"/>
                  </a:ext>
                </a:extLst>
              </a:tr>
            </a:tbl>
          </a:graphicData>
        </a:graphic>
      </p:graphicFrame>
    </p:spTree>
    <p:extLst>
      <p:ext uri="{BB962C8B-B14F-4D97-AF65-F5344CB8AC3E}">
        <p14:creationId xmlns:p14="http://schemas.microsoft.com/office/powerpoint/2010/main" val="3712682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504"/>
          </a:xfrm>
        </p:spPr>
        <p:txBody>
          <a:bodyPr>
            <a:normAutofit/>
          </a:bodyPr>
          <a:lstStyle/>
          <a:p>
            <a:pPr algn="l"/>
            <a:r>
              <a:rPr lang="en-US" sz="2800" dirty="0"/>
              <a:t>Recipient Share Required</a:t>
            </a:r>
          </a:p>
        </p:txBody>
      </p:sp>
      <p:sp>
        <p:nvSpPr>
          <p:cNvPr id="4" name="Slide Number Placeholder 3"/>
          <p:cNvSpPr>
            <a:spLocks noGrp="1"/>
          </p:cNvSpPr>
          <p:nvPr>
            <p:ph type="sldNum" sz="quarter" idx="12"/>
          </p:nvPr>
        </p:nvSpPr>
        <p:spPr/>
        <p:txBody>
          <a:bodyPr/>
          <a:lstStyle/>
          <a:p>
            <a:fld id="{7AA28999-D008-419E-9628-EE1C64F81F4C}" type="slidenum">
              <a:rPr lang="en-US" smtClean="0"/>
              <a:pPr/>
              <a:t>40</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35825291"/>
              </p:ext>
            </p:extLst>
          </p:nvPr>
        </p:nvGraphicFramePr>
        <p:xfrm>
          <a:off x="394123" y="1127917"/>
          <a:ext cx="8197427" cy="1691640"/>
        </p:xfrm>
        <a:graphic>
          <a:graphicData uri="http://schemas.openxmlformats.org/drawingml/2006/table">
            <a:tbl>
              <a:tblPr firstRow="1" bandRow="1">
                <a:tableStyleId>{5940675A-B579-460E-94D1-54222C63F5DA}</a:tableStyleId>
              </a:tblPr>
              <a:tblGrid>
                <a:gridCol w="8197427">
                  <a:extLst>
                    <a:ext uri="{9D8B030D-6E8A-4147-A177-3AD203B41FA5}">
                      <a16:colId xmlns:a16="http://schemas.microsoft.com/office/drawing/2014/main" val="2635057360"/>
                    </a:ext>
                  </a:extLst>
                </a:gridCol>
              </a:tblGrid>
              <a:tr h="790340">
                <a:tc>
                  <a:txBody>
                    <a:bodyPr/>
                    <a:lstStyle/>
                    <a:p>
                      <a:r>
                        <a:rPr lang="en-US" sz="1500" dirty="0"/>
                        <a:t>10i. Total Recipient Share Required</a:t>
                      </a:r>
                    </a:p>
                    <a:p>
                      <a:pPr marL="628650" lvl="1" indent="-171450">
                        <a:buFontTx/>
                        <a:buChar char="-"/>
                      </a:pPr>
                      <a:r>
                        <a:rPr lang="en-US" sz="1200" dirty="0"/>
                        <a:t>Total Recipient Share required</a:t>
                      </a:r>
                      <a:r>
                        <a:rPr lang="en-US" sz="1200" baseline="0" dirty="0"/>
                        <a:t>  </a:t>
                      </a:r>
                      <a:endParaRPr lang="en-US" sz="1200" dirty="0"/>
                    </a:p>
                    <a:p>
                      <a:pPr marL="628650" lvl="1" indent="-171450">
                        <a:buFontTx/>
                        <a:buChar char="-"/>
                      </a:pPr>
                      <a:r>
                        <a:rPr lang="en-US" sz="1200" dirty="0"/>
                        <a:t>No Recipient Share required for Title III D Services, Title VII, NSIP, or Part B (LTCO)</a:t>
                      </a:r>
                    </a:p>
                    <a:p>
                      <a:pPr marL="902970" lvl="1" indent="-171450">
                        <a:buFont typeface="Courier New" panose="02070309020205020404" pitchFamily="49" charset="0"/>
                        <a:buChar char="o"/>
                      </a:pPr>
                      <a:r>
                        <a:rPr lang="en-US" sz="1200" dirty="0"/>
                        <a:t>However, there is a Minimum Expenditure Requirement for the Ombudsman</a:t>
                      </a:r>
                      <a:r>
                        <a:rPr lang="en-US" sz="1200" baseline="0" dirty="0"/>
                        <a:t> </a:t>
                      </a:r>
                      <a:r>
                        <a:rPr lang="en-US" sz="1200" dirty="0"/>
                        <a:t>Program</a:t>
                      </a:r>
                    </a:p>
                  </a:txBody>
                  <a:tcPr/>
                </a:tc>
                <a:extLst>
                  <a:ext uri="{0D108BD9-81ED-4DB2-BD59-A6C34878D82A}">
                    <a16:rowId xmlns:a16="http://schemas.microsoft.com/office/drawing/2014/main" val="138738116"/>
                  </a:ext>
                </a:extLst>
              </a:tr>
              <a:tr h="249581">
                <a:tc>
                  <a:txBody>
                    <a:bodyPr/>
                    <a:lstStyle/>
                    <a:p>
                      <a:pPr marL="902970" lvl="1" indent="-171450">
                        <a:buFont typeface="Courier New" panose="02070309020205020404" pitchFamily="49" charset="0"/>
                        <a:buChar char="o"/>
                      </a:pPr>
                      <a:endParaRPr lang="en-US" sz="1200" dirty="0"/>
                    </a:p>
                  </a:txBody>
                  <a:tcPr/>
                </a:tc>
                <a:extLst>
                  <a:ext uri="{0D108BD9-81ED-4DB2-BD59-A6C34878D82A}">
                    <a16:rowId xmlns:a16="http://schemas.microsoft.com/office/drawing/2014/main" val="2479820012"/>
                  </a:ext>
                </a:extLst>
              </a:tr>
              <a:tr h="249581">
                <a:tc>
                  <a:txBody>
                    <a:bodyPr/>
                    <a:lstStyle/>
                    <a:p>
                      <a:pPr marL="902970" lvl="1" indent="-171450">
                        <a:buFont typeface="Courier New" panose="02070309020205020404" pitchFamily="49" charset="0"/>
                        <a:buChar char="o"/>
                      </a:pPr>
                      <a:endParaRPr lang="en-US" sz="1200" dirty="0"/>
                    </a:p>
                  </a:txBody>
                  <a:tcPr/>
                </a:tc>
                <a:extLst>
                  <a:ext uri="{0D108BD9-81ED-4DB2-BD59-A6C34878D82A}">
                    <a16:rowId xmlns:a16="http://schemas.microsoft.com/office/drawing/2014/main" val="1583445806"/>
                  </a:ext>
                </a:extLst>
              </a:tr>
              <a:tr h="249581">
                <a:tc>
                  <a:txBody>
                    <a:bodyPr/>
                    <a:lstStyle/>
                    <a:p>
                      <a:pPr marL="731520" lvl="1" indent="0">
                        <a:buFont typeface="Courier New" panose="02070309020205020404" pitchFamily="49" charset="0"/>
                        <a:buNone/>
                      </a:pPr>
                      <a:endParaRPr lang="en-US" sz="1200" dirty="0"/>
                    </a:p>
                  </a:txBody>
                  <a:tcPr/>
                </a:tc>
                <a:extLst>
                  <a:ext uri="{0D108BD9-81ED-4DB2-BD59-A6C34878D82A}">
                    <a16:rowId xmlns:a16="http://schemas.microsoft.com/office/drawing/2014/main" val="345596735"/>
                  </a:ext>
                </a:extLst>
              </a:tr>
            </a:tbl>
          </a:graphicData>
        </a:graphic>
      </p:graphicFrame>
      <p:pic>
        <p:nvPicPr>
          <p:cNvPr id="3" name="Picture 2" descr="Item 10i. of the Title III SF425 form"/>
          <p:cNvPicPr>
            <a:picLocks noChangeAspect="1"/>
          </p:cNvPicPr>
          <p:nvPr/>
        </p:nvPicPr>
        <p:blipFill>
          <a:blip r:embed="rId2"/>
          <a:stretch>
            <a:fillRect/>
          </a:stretch>
        </p:blipFill>
        <p:spPr>
          <a:xfrm>
            <a:off x="397571" y="2057400"/>
            <a:ext cx="8197427" cy="3962400"/>
          </a:xfrm>
          <a:prstGeom prst="rect">
            <a:avLst/>
          </a:prstGeom>
          <a:ln w="28575">
            <a:solidFill>
              <a:schemeClr val="accent1"/>
            </a:solidFill>
          </a:ln>
        </p:spPr>
      </p:pic>
    </p:spTree>
    <p:extLst>
      <p:ext uri="{BB962C8B-B14F-4D97-AF65-F5344CB8AC3E}">
        <p14:creationId xmlns:p14="http://schemas.microsoft.com/office/powerpoint/2010/main" val="15441733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504"/>
          </a:xfrm>
        </p:spPr>
        <p:txBody>
          <a:bodyPr>
            <a:normAutofit/>
          </a:bodyPr>
          <a:lstStyle/>
          <a:p>
            <a:pPr algn="l"/>
            <a:r>
              <a:rPr lang="en-US" sz="2800" dirty="0"/>
              <a:t>Recipient Share of Expenditures</a:t>
            </a:r>
          </a:p>
        </p:txBody>
      </p:sp>
      <p:sp>
        <p:nvSpPr>
          <p:cNvPr id="4" name="Slide Number Placeholder 3"/>
          <p:cNvSpPr>
            <a:spLocks noGrp="1"/>
          </p:cNvSpPr>
          <p:nvPr>
            <p:ph type="sldNum" sz="quarter" idx="12"/>
          </p:nvPr>
        </p:nvSpPr>
        <p:spPr/>
        <p:txBody>
          <a:bodyPr/>
          <a:lstStyle/>
          <a:p>
            <a:fld id="{7AA28999-D008-419E-9628-EE1C64F81F4C}" type="slidenum">
              <a:rPr lang="en-US" smtClean="0"/>
              <a:pPr/>
              <a:t>41</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11854568"/>
              </p:ext>
            </p:extLst>
          </p:nvPr>
        </p:nvGraphicFramePr>
        <p:xfrm>
          <a:off x="457200" y="1130142"/>
          <a:ext cx="8001000" cy="1188720"/>
        </p:xfrm>
        <a:graphic>
          <a:graphicData uri="http://schemas.openxmlformats.org/drawingml/2006/table">
            <a:tbl>
              <a:tblPr firstRow="1" bandRow="1">
                <a:tableStyleId>{5940675A-B579-460E-94D1-54222C63F5DA}</a:tableStyleId>
              </a:tblPr>
              <a:tblGrid>
                <a:gridCol w="8001000">
                  <a:extLst>
                    <a:ext uri="{9D8B030D-6E8A-4147-A177-3AD203B41FA5}">
                      <a16:colId xmlns:a16="http://schemas.microsoft.com/office/drawing/2014/main" val="2635057360"/>
                    </a:ext>
                  </a:extLst>
                </a:gridCol>
              </a:tblGrid>
              <a:tr h="1079658">
                <a:tc>
                  <a:txBody>
                    <a:bodyPr/>
                    <a:lstStyle/>
                    <a:p>
                      <a:pPr algn="l" fontAlgn="t"/>
                      <a:r>
                        <a:rPr lang="en-US" sz="1200" u="none" strike="noStrike" dirty="0"/>
                        <a:t> j. Recipient share of expenditures</a:t>
                      </a:r>
                    </a:p>
                    <a:p>
                      <a:pPr marL="628650" lvl="1" indent="-171450">
                        <a:buFontTx/>
                        <a:buChar char="-"/>
                      </a:pPr>
                      <a:r>
                        <a:rPr lang="en-US" sz="1200" dirty="0"/>
                        <a:t>Actual Cash Disbursements or Outlays, Less any Rebates, Refunds or Other Credits, Including Payments to Sub-recipients and Contractors.</a:t>
                      </a:r>
                    </a:p>
                    <a:p>
                      <a:pPr marL="628650" lvl="1" indent="-171450">
                        <a:buFontTx/>
                        <a:buChar char="-"/>
                      </a:pPr>
                      <a:r>
                        <a:rPr lang="en-US" sz="1200" dirty="0"/>
                        <a:t>Amount May Include the Value of Allowable Third Party In-Kind Contributions</a:t>
                      </a:r>
                    </a:p>
                    <a:p>
                      <a:pPr marL="628650" lvl="1" indent="-171450">
                        <a:buFontTx/>
                        <a:buChar char="-"/>
                      </a:pPr>
                      <a:r>
                        <a:rPr lang="en-US" sz="1200" dirty="0"/>
                        <a:t>On Final Report this Line Should be Equal to or Greater than the Required Match Amount of Line 10i.</a:t>
                      </a:r>
                      <a:r>
                        <a:rPr lang="en-US" sz="1200" baseline="0" dirty="0"/>
                        <a:t> Unless match is being pooled. If match is being pooled, make a note in box 12</a:t>
                      </a:r>
                      <a:endParaRPr lang="en-US" sz="1200" dirty="0"/>
                    </a:p>
                  </a:txBody>
                  <a:tcPr/>
                </a:tc>
                <a:extLst>
                  <a:ext uri="{0D108BD9-81ED-4DB2-BD59-A6C34878D82A}">
                    <a16:rowId xmlns:a16="http://schemas.microsoft.com/office/drawing/2014/main" val="138738116"/>
                  </a:ext>
                </a:extLst>
              </a:tr>
            </a:tbl>
          </a:graphicData>
        </a:graphic>
      </p:graphicFrame>
      <p:pic>
        <p:nvPicPr>
          <p:cNvPr id="6" name="Picture 5" descr="Item 10j of the Title III SF425 supplemental form"/>
          <p:cNvPicPr>
            <a:picLocks noChangeAspect="1"/>
          </p:cNvPicPr>
          <p:nvPr/>
        </p:nvPicPr>
        <p:blipFill>
          <a:blip r:embed="rId2"/>
          <a:stretch>
            <a:fillRect/>
          </a:stretch>
        </p:blipFill>
        <p:spPr>
          <a:xfrm>
            <a:off x="457200" y="2438401"/>
            <a:ext cx="7983248" cy="3289458"/>
          </a:xfrm>
          <a:prstGeom prst="rect">
            <a:avLst/>
          </a:prstGeom>
          <a:ln w="31750">
            <a:solidFill>
              <a:schemeClr val="accent1"/>
            </a:solidFill>
          </a:ln>
        </p:spPr>
      </p:pic>
    </p:spTree>
    <p:extLst>
      <p:ext uri="{BB962C8B-B14F-4D97-AF65-F5344CB8AC3E}">
        <p14:creationId xmlns:p14="http://schemas.microsoft.com/office/powerpoint/2010/main" val="1962822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3619"/>
            <a:ext cx="8229600" cy="855504"/>
          </a:xfrm>
        </p:spPr>
        <p:txBody>
          <a:bodyPr>
            <a:normAutofit/>
          </a:bodyPr>
          <a:lstStyle/>
          <a:p>
            <a:pPr algn="l"/>
            <a:r>
              <a:rPr lang="en-US" sz="2800" dirty="0"/>
              <a:t>Remaining Recipient Share</a:t>
            </a:r>
          </a:p>
        </p:txBody>
      </p:sp>
      <p:sp>
        <p:nvSpPr>
          <p:cNvPr id="4" name="Slide Number Placeholder 3"/>
          <p:cNvSpPr>
            <a:spLocks noGrp="1"/>
          </p:cNvSpPr>
          <p:nvPr>
            <p:ph type="sldNum" sz="quarter" idx="12"/>
          </p:nvPr>
        </p:nvSpPr>
        <p:spPr/>
        <p:txBody>
          <a:bodyPr/>
          <a:lstStyle/>
          <a:p>
            <a:fld id="{7AA28999-D008-419E-9628-EE1C64F81F4C}" type="slidenum">
              <a:rPr lang="en-US" smtClean="0"/>
              <a:pPr/>
              <a:t>42</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9084987"/>
              </p:ext>
            </p:extLst>
          </p:nvPr>
        </p:nvGraphicFramePr>
        <p:xfrm>
          <a:off x="571500" y="2438400"/>
          <a:ext cx="7429500" cy="1079658"/>
        </p:xfrm>
        <a:graphic>
          <a:graphicData uri="http://schemas.openxmlformats.org/drawingml/2006/table">
            <a:tbl>
              <a:tblPr firstRow="1" bandRow="1">
                <a:tableStyleId>{5940675A-B579-460E-94D1-54222C63F5DA}</a:tableStyleId>
              </a:tblPr>
              <a:tblGrid>
                <a:gridCol w="7429500">
                  <a:extLst>
                    <a:ext uri="{9D8B030D-6E8A-4147-A177-3AD203B41FA5}">
                      <a16:colId xmlns:a16="http://schemas.microsoft.com/office/drawing/2014/main" val="2635057360"/>
                    </a:ext>
                  </a:extLst>
                </a:gridCol>
              </a:tblGrid>
              <a:tr h="1079658">
                <a:tc>
                  <a:txBody>
                    <a:bodyPr/>
                    <a:lstStyle/>
                    <a:p>
                      <a:pPr algn="l" fontAlgn="t"/>
                      <a:r>
                        <a:rPr lang="en-US" sz="1600" u="none" strike="noStrike" dirty="0"/>
                        <a:t> k. Remaining recipient share to be provided (line i minus j)</a:t>
                      </a:r>
                    </a:p>
                    <a:p>
                      <a:pPr marL="628650" lvl="1" indent="-171450">
                        <a:buFontTx/>
                        <a:buChar char="-"/>
                      </a:pPr>
                      <a:r>
                        <a:rPr lang="en-US" sz="1600" dirty="0"/>
                        <a:t>Amount of Line 10i Less Line 10j.</a:t>
                      </a:r>
                    </a:p>
                    <a:p>
                      <a:pPr marL="628650" lvl="1" indent="-171450">
                        <a:buFontTx/>
                        <a:buChar char="-"/>
                      </a:pPr>
                      <a:r>
                        <a:rPr lang="en-US" sz="1600" dirty="0"/>
                        <a:t>If Line 10j is Greater than the required Match amount in Line 10i, amount entered should be Zero</a:t>
                      </a:r>
                    </a:p>
                  </a:txBody>
                  <a:tcPr/>
                </a:tc>
                <a:extLst>
                  <a:ext uri="{0D108BD9-81ED-4DB2-BD59-A6C34878D82A}">
                    <a16:rowId xmlns:a16="http://schemas.microsoft.com/office/drawing/2014/main" val="138738116"/>
                  </a:ext>
                </a:extLst>
              </a:tr>
            </a:tbl>
          </a:graphicData>
        </a:graphic>
      </p:graphicFrame>
    </p:spTree>
    <p:extLst>
      <p:ext uri="{BB962C8B-B14F-4D97-AF65-F5344CB8AC3E}">
        <p14:creationId xmlns:p14="http://schemas.microsoft.com/office/powerpoint/2010/main" val="29926849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Program Income</a:t>
            </a:r>
          </a:p>
        </p:txBody>
      </p:sp>
      <p:graphicFrame>
        <p:nvGraphicFramePr>
          <p:cNvPr id="5" name="Content Placeholder 4" descr="program income on the SF425 form"/>
          <p:cNvGraphicFramePr>
            <a:graphicFrameLocks noGrp="1"/>
          </p:cNvGraphicFramePr>
          <p:nvPr>
            <p:ph idx="1"/>
            <p:extLst>
              <p:ext uri="{D42A27DB-BD31-4B8C-83A1-F6EECF244321}">
                <p14:modId xmlns:p14="http://schemas.microsoft.com/office/powerpoint/2010/main" val="453090410"/>
              </p:ext>
            </p:extLst>
          </p:nvPr>
        </p:nvGraphicFramePr>
        <p:xfrm>
          <a:off x="457200" y="1524001"/>
          <a:ext cx="7468880" cy="3450974"/>
        </p:xfrm>
        <a:graphic>
          <a:graphicData uri="http://schemas.openxmlformats.org/drawingml/2006/table">
            <a:tbl>
              <a:tblPr firstRow="1" bandRow="1">
                <a:tableStyleId>{5940675A-B579-460E-94D1-54222C63F5DA}</a:tableStyleId>
              </a:tblPr>
              <a:tblGrid>
                <a:gridCol w="6708161">
                  <a:extLst>
                    <a:ext uri="{9D8B030D-6E8A-4147-A177-3AD203B41FA5}">
                      <a16:colId xmlns:a16="http://schemas.microsoft.com/office/drawing/2014/main" val="1698158156"/>
                    </a:ext>
                  </a:extLst>
                </a:gridCol>
                <a:gridCol w="760719">
                  <a:extLst>
                    <a:ext uri="{9D8B030D-6E8A-4147-A177-3AD203B41FA5}">
                      <a16:colId xmlns:a16="http://schemas.microsoft.com/office/drawing/2014/main" val="1574409538"/>
                    </a:ext>
                  </a:extLst>
                </a:gridCol>
              </a:tblGrid>
              <a:tr h="435224">
                <a:tc>
                  <a:txBody>
                    <a:bodyPr/>
                    <a:lstStyle/>
                    <a:p>
                      <a:pPr algn="l" fontAlgn="t"/>
                      <a:r>
                        <a:rPr lang="en-US" sz="1500" u="none" strike="noStrike" dirty="0"/>
                        <a:t>Program Income:</a:t>
                      </a:r>
                    </a:p>
                    <a:p>
                      <a:pPr algn="l" fontAlgn="t"/>
                      <a:endParaRPr lang="en-US" sz="1500" b="1" i="0" u="none" strike="noStrike" dirty="0">
                        <a:latin typeface="Arial"/>
                      </a:endParaRPr>
                    </a:p>
                  </a:txBody>
                  <a:tcPr marL="0" marR="0" marT="0" marB="0"/>
                </a:tc>
                <a:tc>
                  <a:txBody>
                    <a:bodyPr/>
                    <a:lstStyle/>
                    <a:p>
                      <a:pPr algn="l" fontAlgn="t"/>
                      <a:endParaRPr lang="en-US" sz="1500" b="1" i="0" u="none" strike="noStrike" dirty="0">
                        <a:latin typeface="Arial"/>
                      </a:endParaRPr>
                    </a:p>
                  </a:txBody>
                  <a:tcPr marL="0" marR="0" marT="0" marB="0"/>
                </a:tc>
                <a:extLst>
                  <a:ext uri="{0D108BD9-81ED-4DB2-BD59-A6C34878D82A}">
                    <a16:rowId xmlns:a16="http://schemas.microsoft.com/office/drawing/2014/main" val="3654195004"/>
                  </a:ext>
                </a:extLst>
              </a:tr>
              <a:tr h="748444">
                <a:tc>
                  <a:txBody>
                    <a:bodyPr/>
                    <a:lstStyle/>
                    <a:p>
                      <a:pPr algn="l" fontAlgn="t"/>
                      <a:r>
                        <a:rPr lang="en-US" sz="1500" u="none" strike="noStrike" dirty="0"/>
                        <a:t>    l. Total Federal program income earned</a:t>
                      </a:r>
                    </a:p>
                    <a:p>
                      <a:pPr marL="628650" lvl="1" indent="-171450">
                        <a:buFontTx/>
                        <a:buChar char="-"/>
                      </a:pPr>
                      <a:r>
                        <a:rPr lang="en-US" sz="1200" dirty="0"/>
                        <a:t>Amount</a:t>
                      </a:r>
                      <a:r>
                        <a:rPr lang="en-US" sz="1200" baseline="0" dirty="0"/>
                        <a:t> of Program Income Earned to Date</a:t>
                      </a:r>
                    </a:p>
                    <a:p>
                      <a:pPr marL="905256" lvl="1" indent="-171450">
                        <a:buFont typeface="Courier New" panose="02070309020205020404" pitchFamily="49" charset="0"/>
                        <a:buChar char="o"/>
                      </a:pPr>
                      <a:r>
                        <a:rPr lang="en-US" sz="1200" u="none" strike="noStrike" baseline="0" dirty="0"/>
                        <a:t>Voluntary  Contributions and Cost Sharing Fees</a:t>
                      </a:r>
                      <a:endParaRPr lang="en-US" sz="1200" b="0" i="0" u="none" strike="noStrike" baseline="0" dirty="0">
                        <a:latin typeface="+mn-lt"/>
                        <a:cs typeface="Arial" panose="020B0604020202020204" pitchFamily="34" charset="0"/>
                      </a:endParaRPr>
                    </a:p>
                  </a:txBody>
                  <a:tcPr marL="0" marR="0" marT="0" marB="0"/>
                </a:tc>
                <a:tc>
                  <a:txBody>
                    <a:bodyPr/>
                    <a:lstStyle/>
                    <a:p>
                      <a:pPr algn="l" fontAlgn="t"/>
                      <a:endParaRPr lang="en-US" sz="900" b="0" i="0" u="none" strike="noStrike" dirty="0">
                        <a:latin typeface="Arial"/>
                      </a:endParaRPr>
                    </a:p>
                  </a:txBody>
                  <a:tcPr marL="0" marR="0" marT="0" marB="0"/>
                </a:tc>
                <a:extLst>
                  <a:ext uri="{0D108BD9-81ED-4DB2-BD59-A6C34878D82A}">
                    <a16:rowId xmlns:a16="http://schemas.microsoft.com/office/drawing/2014/main" val="2723740507"/>
                  </a:ext>
                </a:extLst>
              </a:tr>
              <a:tr h="518152">
                <a:tc>
                  <a:txBody>
                    <a:bodyPr/>
                    <a:lstStyle/>
                    <a:p>
                      <a:pPr algn="l" fontAlgn="t"/>
                      <a:r>
                        <a:rPr lang="en-US" sz="1500" u="none" strike="noStrike" dirty="0"/>
                        <a:t>    m. Program income expended in accordance with the deduction alternative</a:t>
                      </a:r>
                    </a:p>
                    <a:p>
                      <a:pPr marL="628650" lvl="1" indent="-171450">
                        <a:buFontTx/>
                        <a:buChar char="-"/>
                      </a:pPr>
                      <a:r>
                        <a:rPr lang="en-US" sz="1200" dirty="0"/>
                        <a:t>Not Allowed Under the Older Americans Act</a:t>
                      </a:r>
                      <a:endParaRPr lang="en-US" sz="1200" dirty="0">
                        <a:latin typeface="+mn-lt"/>
                        <a:cs typeface="Arial" panose="020B0604020202020204" pitchFamily="34" charset="0"/>
                      </a:endParaRPr>
                    </a:p>
                  </a:txBody>
                  <a:tcPr marL="0" marR="0" marT="0" marB="0"/>
                </a:tc>
                <a:tc>
                  <a:txBody>
                    <a:bodyPr/>
                    <a:lstStyle/>
                    <a:p>
                      <a:pPr algn="l" fontAlgn="t"/>
                      <a:endParaRPr lang="en-US" sz="900" b="0" i="0" u="none" strike="noStrike" dirty="0">
                        <a:latin typeface="Arial"/>
                      </a:endParaRPr>
                    </a:p>
                  </a:txBody>
                  <a:tcPr marL="0" marR="0" marT="0" marB="0"/>
                </a:tc>
                <a:extLst>
                  <a:ext uri="{0D108BD9-81ED-4DB2-BD59-A6C34878D82A}">
                    <a16:rowId xmlns:a16="http://schemas.microsoft.com/office/drawing/2014/main" val="2266569190"/>
                  </a:ext>
                </a:extLst>
              </a:tr>
              <a:tr h="748444">
                <a:tc>
                  <a:txBody>
                    <a:bodyPr/>
                    <a:lstStyle/>
                    <a:p>
                      <a:pPr algn="l" fontAlgn="t"/>
                      <a:r>
                        <a:rPr lang="en-US" sz="1500" u="none" strike="noStrike" dirty="0"/>
                        <a:t>    n. Program income expended in accordance with the addition</a:t>
                      </a:r>
                      <a:r>
                        <a:rPr lang="en-US" sz="1500" u="none" strike="noStrike" baseline="0" dirty="0"/>
                        <a:t> </a:t>
                      </a:r>
                      <a:r>
                        <a:rPr lang="en-US" sz="1500" u="none" strike="noStrike" dirty="0"/>
                        <a:t>alternative</a:t>
                      </a:r>
                    </a:p>
                    <a:p>
                      <a:pPr marL="628650" lvl="1" indent="-171450">
                        <a:buFontTx/>
                        <a:buChar char="-"/>
                      </a:pPr>
                      <a:r>
                        <a:rPr lang="en-US" sz="1200" dirty="0"/>
                        <a:t>Only Allowable Use of Program Income Under OAA</a:t>
                      </a:r>
                    </a:p>
                    <a:p>
                      <a:pPr marL="628650" lvl="1" indent="-171450">
                        <a:buFontTx/>
                        <a:buChar char="-"/>
                      </a:pPr>
                      <a:r>
                        <a:rPr lang="en-US" sz="1200" dirty="0"/>
                        <a:t>Must be Used to Expand the Service for which the grant was awarded</a:t>
                      </a:r>
                      <a:endParaRPr lang="en-US" sz="1200" dirty="0">
                        <a:solidFill>
                          <a:schemeClr val="tx1"/>
                        </a:solidFill>
                        <a:latin typeface="+mn-lt"/>
                        <a:cs typeface="Arial" panose="020B0604020202020204" pitchFamily="34" charset="0"/>
                      </a:endParaRPr>
                    </a:p>
                  </a:txBody>
                  <a:tcPr marL="0" marR="0" marT="0" marB="0"/>
                </a:tc>
                <a:tc>
                  <a:txBody>
                    <a:bodyPr/>
                    <a:lstStyle/>
                    <a:p>
                      <a:pPr algn="l" fontAlgn="t"/>
                      <a:endParaRPr lang="en-US" sz="900" b="0" i="0" u="none" strike="noStrike" dirty="0">
                        <a:latin typeface="Arial"/>
                      </a:endParaRPr>
                    </a:p>
                  </a:txBody>
                  <a:tcPr marL="0" marR="0" marT="0" marB="0"/>
                </a:tc>
                <a:extLst>
                  <a:ext uri="{0D108BD9-81ED-4DB2-BD59-A6C34878D82A}">
                    <a16:rowId xmlns:a16="http://schemas.microsoft.com/office/drawing/2014/main" val="1408103996"/>
                  </a:ext>
                </a:extLst>
              </a:tr>
              <a:tr h="978734">
                <a:tc>
                  <a:txBody>
                    <a:bodyPr/>
                    <a:lstStyle/>
                    <a:p>
                      <a:pPr algn="l" fontAlgn="t"/>
                      <a:r>
                        <a:rPr lang="en-US" sz="1500" u="none" strike="noStrike" dirty="0"/>
                        <a:t>    o. Unexpended program income (line l minus line n)</a:t>
                      </a:r>
                    </a:p>
                    <a:p>
                      <a:pPr marL="628650" lvl="1" indent="-171450">
                        <a:buFontTx/>
                        <a:buChar char="-"/>
                      </a:pPr>
                      <a:r>
                        <a:rPr lang="en-US" sz="1200" baseline="0" dirty="0"/>
                        <a:t>To the extent available, the non-Federal entity must disburse funds available from program income and interest earned on such funds before requesting additional cash payments (45 CFR 75.305)</a:t>
                      </a:r>
                      <a:endParaRPr lang="en-US" sz="1200" b="0" i="0" u="none" strike="noStrike" dirty="0">
                        <a:latin typeface="+mn-lt"/>
                        <a:cs typeface="Arial" panose="020B0604020202020204" pitchFamily="34" charset="0"/>
                      </a:endParaRPr>
                    </a:p>
                  </a:txBody>
                  <a:tcPr marL="0" marR="0" marT="0" marB="0"/>
                </a:tc>
                <a:tc>
                  <a:txBody>
                    <a:bodyPr/>
                    <a:lstStyle/>
                    <a:p>
                      <a:pPr algn="l" fontAlgn="t"/>
                      <a:endParaRPr lang="en-US" sz="900" b="0" i="0" u="none" strike="noStrike" dirty="0">
                        <a:latin typeface="Arial"/>
                      </a:endParaRPr>
                    </a:p>
                  </a:txBody>
                  <a:tcPr marL="0" marR="0" marT="0" marB="0"/>
                </a:tc>
                <a:extLst>
                  <a:ext uri="{0D108BD9-81ED-4DB2-BD59-A6C34878D82A}">
                    <a16:rowId xmlns:a16="http://schemas.microsoft.com/office/drawing/2014/main" val="2891483840"/>
                  </a:ext>
                </a:extLst>
              </a:tr>
            </a:tbl>
          </a:graphicData>
        </a:graphic>
      </p:graphicFrame>
      <p:sp>
        <p:nvSpPr>
          <p:cNvPr id="4" name="Slide Number Placeholder 3"/>
          <p:cNvSpPr>
            <a:spLocks noGrp="1"/>
          </p:cNvSpPr>
          <p:nvPr>
            <p:ph type="sldNum" sz="quarter" idx="12"/>
          </p:nvPr>
        </p:nvSpPr>
        <p:spPr/>
        <p:txBody>
          <a:bodyPr/>
          <a:lstStyle/>
          <a:p>
            <a:fld id="{7AA28999-D008-419E-9628-EE1C64F81F4C}" type="slidenum">
              <a:rPr lang="en-US" smtClean="0"/>
              <a:pPr/>
              <a:t>43</a:t>
            </a:fld>
            <a:endParaRPr lang="en-US" dirty="0"/>
          </a:p>
        </p:txBody>
      </p:sp>
    </p:spTree>
    <p:extLst>
      <p:ext uri="{BB962C8B-B14F-4D97-AF65-F5344CB8AC3E}">
        <p14:creationId xmlns:p14="http://schemas.microsoft.com/office/powerpoint/2010/main" val="4767342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Indirect Expenses – Line 11</a:t>
            </a:r>
          </a:p>
        </p:txBody>
      </p:sp>
      <p:graphicFrame>
        <p:nvGraphicFramePr>
          <p:cNvPr id="5" name="Content Placeholder 4" descr="line 11 on teh SF425 report, indirect expenses"/>
          <p:cNvGraphicFramePr>
            <a:graphicFrameLocks noGrp="1"/>
          </p:cNvGraphicFramePr>
          <p:nvPr>
            <p:ph idx="1"/>
            <p:extLst>
              <p:ext uri="{D42A27DB-BD31-4B8C-83A1-F6EECF244321}">
                <p14:modId xmlns:p14="http://schemas.microsoft.com/office/powerpoint/2010/main" val="2210216515"/>
              </p:ext>
            </p:extLst>
          </p:nvPr>
        </p:nvGraphicFramePr>
        <p:xfrm>
          <a:off x="457200" y="1658297"/>
          <a:ext cx="7026720" cy="1666890"/>
        </p:xfrm>
        <a:graphic>
          <a:graphicData uri="http://schemas.openxmlformats.org/drawingml/2006/table">
            <a:tbl>
              <a:tblPr firstRow="1" bandRow="1">
                <a:tableStyleId>{5940675A-B579-460E-94D1-54222C63F5DA}</a:tableStyleId>
              </a:tblPr>
              <a:tblGrid>
                <a:gridCol w="735354">
                  <a:extLst>
                    <a:ext uri="{9D8B030D-6E8A-4147-A177-3AD203B41FA5}">
                      <a16:colId xmlns:a16="http://schemas.microsoft.com/office/drawing/2014/main" val="1883839135"/>
                    </a:ext>
                  </a:extLst>
                </a:gridCol>
                <a:gridCol w="735354">
                  <a:extLst>
                    <a:ext uri="{9D8B030D-6E8A-4147-A177-3AD203B41FA5}">
                      <a16:colId xmlns:a16="http://schemas.microsoft.com/office/drawing/2014/main" val="1146133388"/>
                    </a:ext>
                  </a:extLst>
                </a:gridCol>
                <a:gridCol w="784379">
                  <a:extLst>
                    <a:ext uri="{9D8B030D-6E8A-4147-A177-3AD203B41FA5}">
                      <a16:colId xmlns:a16="http://schemas.microsoft.com/office/drawing/2014/main" val="3148820040"/>
                    </a:ext>
                  </a:extLst>
                </a:gridCol>
                <a:gridCol w="1111202">
                  <a:extLst>
                    <a:ext uri="{9D8B030D-6E8A-4147-A177-3AD203B41FA5}">
                      <a16:colId xmlns:a16="http://schemas.microsoft.com/office/drawing/2014/main" val="2123227794"/>
                    </a:ext>
                  </a:extLst>
                </a:gridCol>
                <a:gridCol w="964132">
                  <a:extLst>
                    <a:ext uri="{9D8B030D-6E8A-4147-A177-3AD203B41FA5}">
                      <a16:colId xmlns:a16="http://schemas.microsoft.com/office/drawing/2014/main" val="44951347"/>
                    </a:ext>
                  </a:extLst>
                </a:gridCol>
                <a:gridCol w="735354">
                  <a:extLst>
                    <a:ext uri="{9D8B030D-6E8A-4147-A177-3AD203B41FA5}">
                      <a16:colId xmlns:a16="http://schemas.microsoft.com/office/drawing/2014/main" val="2255102669"/>
                    </a:ext>
                  </a:extLst>
                </a:gridCol>
                <a:gridCol w="915108">
                  <a:extLst>
                    <a:ext uri="{9D8B030D-6E8A-4147-A177-3AD203B41FA5}">
                      <a16:colId xmlns:a16="http://schemas.microsoft.com/office/drawing/2014/main" val="2454121500"/>
                    </a:ext>
                  </a:extLst>
                </a:gridCol>
                <a:gridCol w="1045837">
                  <a:extLst>
                    <a:ext uri="{9D8B030D-6E8A-4147-A177-3AD203B41FA5}">
                      <a16:colId xmlns:a16="http://schemas.microsoft.com/office/drawing/2014/main" val="2607314480"/>
                    </a:ext>
                  </a:extLst>
                </a:gridCol>
              </a:tblGrid>
              <a:tr h="591493">
                <a:tc>
                  <a:txBody>
                    <a:bodyPr/>
                    <a:lstStyle/>
                    <a:p>
                      <a:pPr algn="l" fontAlgn="t"/>
                      <a:r>
                        <a:rPr lang="en-US" sz="1400" b="0" i="0" u="none" strike="noStrike" dirty="0">
                          <a:latin typeface="Arial"/>
                        </a:rPr>
                        <a:t>11. Indirect Expense</a:t>
                      </a:r>
                    </a:p>
                  </a:txBody>
                  <a:tcPr marL="0" marR="0" marT="0" marB="0"/>
                </a:tc>
                <a:tc>
                  <a:txBody>
                    <a:bodyPr/>
                    <a:lstStyle/>
                    <a:p>
                      <a:pPr algn="l" fontAlgn="t"/>
                      <a:r>
                        <a:rPr lang="en-US" sz="1400" u="none" strike="noStrike" dirty="0"/>
                        <a:t>a. Type</a:t>
                      </a:r>
                      <a:endParaRPr lang="en-US" sz="1400" b="0" i="0" u="none" strike="noStrike" dirty="0">
                        <a:latin typeface="Arial"/>
                      </a:endParaRPr>
                    </a:p>
                  </a:txBody>
                  <a:tcPr marL="0" marR="0" marT="0" marB="0"/>
                </a:tc>
                <a:tc>
                  <a:txBody>
                    <a:bodyPr/>
                    <a:lstStyle/>
                    <a:p>
                      <a:pPr algn="l" fontAlgn="t"/>
                      <a:r>
                        <a:rPr lang="en-US" sz="1400" u="none" strike="noStrike" dirty="0"/>
                        <a:t>b. Rate</a:t>
                      </a:r>
                      <a:endParaRPr lang="en-US" sz="1400" b="0" i="0" u="none" strike="noStrike" dirty="0">
                        <a:latin typeface="Arial"/>
                      </a:endParaRPr>
                    </a:p>
                  </a:txBody>
                  <a:tcPr marL="0" marR="0" marT="0" marB="0"/>
                </a:tc>
                <a:tc>
                  <a:txBody>
                    <a:bodyPr/>
                    <a:lstStyle/>
                    <a:p>
                      <a:pPr algn="l" fontAlgn="t"/>
                      <a:r>
                        <a:rPr lang="en-US" sz="1400" u="none" strike="noStrike" dirty="0"/>
                        <a:t>c. Period From</a:t>
                      </a:r>
                      <a:endParaRPr lang="en-US" sz="1400" b="0" i="0" u="none" strike="noStrike" dirty="0">
                        <a:latin typeface="Arial"/>
                      </a:endParaRPr>
                    </a:p>
                  </a:txBody>
                  <a:tcPr marL="0" marR="0" marT="0" marB="0"/>
                </a:tc>
                <a:tc>
                  <a:txBody>
                    <a:bodyPr/>
                    <a:lstStyle/>
                    <a:p>
                      <a:pPr algn="l" fontAlgn="t"/>
                      <a:r>
                        <a:rPr lang="en-US" sz="1400" u="none" strike="noStrike" dirty="0"/>
                        <a:t>Period To</a:t>
                      </a:r>
                      <a:endParaRPr lang="en-US" sz="1400" b="0" i="0" u="none" strike="noStrike" dirty="0">
                        <a:latin typeface="Arial"/>
                      </a:endParaRPr>
                    </a:p>
                  </a:txBody>
                  <a:tcPr marL="0" marR="0" marT="0" marB="0"/>
                </a:tc>
                <a:tc>
                  <a:txBody>
                    <a:bodyPr/>
                    <a:lstStyle/>
                    <a:p>
                      <a:pPr algn="l" fontAlgn="t"/>
                      <a:r>
                        <a:rPr lang="en-US" sz="1400" u="none" strike="noStrike" dirty="0"/>
                        <a:t>d. Base</a:t>
                      </a:r>
                      <a:endParaRPr lang="en-US" sz="1400" b="0" i="0" u="none" strike="noStrike" dirty="0">
                        <a:latin typeface="Arial"/>
                      </a:endParaRPr>
                    </a:p>
                  </a:txBody>
                  <a:tcPr marL="0" marR="0" marT="0" marB="0"/>
                </a:tc>
                <a:tc>
                  <a:txBody>
                    <a:bodyPr/>
                    <a:lstStyle/>
                    <a:p>
                      <a:pPr algn="l" fontAlgn="t"/>
                      <a:r>
                        <a:rPr lang="en-US" sz="1400" u="none" strike="noStrike" dirty="0"/>
                        <a:t>e. Amount Charged</a:t>
                      </a:r>
                      <a:endParaRPr lang="en-US" sz="1400" b="0" i="0" u="none" strike="noStrike" dirty="0">
                        <a:latin typeface="Arial"/>
                      </a:endParaRPr>
                    </a:p>
                  </a:txBody>
                  <a:tcPr marL="0" marR="0" marT="0" marB="0"/>
                </a:tc>
                <a:tc>
                  <a:txBody>
                    <a:bodyPr/>
                    <a:lstStyle/>
                    <a:p>
                      <a:pPr algn="l" fontAlgn="t"/>
                      <a:r>
                        <a:rPr lang="en-US" sz="1400" u="none" strike="noStrike" dirty="0"/>
                        <a:t>f. Federal Share</a:t>
                      </a:r>
                      <a:endParaRPr lang="en-US" sz="1400" b="0" i="0" u="none" strike="noStrike" dirty="0">
                        <a:latin typeface="Arial"/>
                      </a:endParaRPr>
                    </a:p>
                  </a:txBody>
                  <a:tcPr marL="0" marR="0" marT="0" marB="0"/>
                </a:tc>
                <a:extLst>
                  <a:ext uri="{0D108BD9-81ED-4DB2-BD59-A6C34878D82A}">
                    <a16:rowId xmlns:a16="http://schemas.microsoft.com/office/drawing/2014/main" val="2972478129"/>
                  </a:ext>
                </a:extLst>
              </a:tr>
              <a:tr h="322905">
                <a:tc>
                  <a:txBody>
                    <a:bodyPr/>
                    <a:lstStyle/>
                    <a:p>
                      <a:pPr algn="l" fontAlgn="t"/>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extLst>
                  <a:ext uri="{0D108BD9-81ED-4DB2-BD59-A6C34878D82A}">
                    <a16:rowId xmlns:a16="http://schemas.microsoft.com/office/drawing/2014/main" val="1631344903"/>
                  </a:ext>
                </a:extLst>
              </a:tr>
              <a:tr h="342269">
                <a:tc>
                  <a:txBody>
                    <a:bodyPr/>
                    <a:lstStyle/>
                    <a:p>
                      <a:pPr algn="l" fontAlgn="t"/>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tc>
                  <a:txBody>
                    <a:bodyPr/>
                    <a:lstStyle/>
                    <a:p>
                      <a:pPr algn="l" fontAlgn="t"/>
                      <a:r>
                        <a:rPr lang="en-US" sz="1400" u="none" strike="noStrike" dirty="0"/>
                        <a:t> </a:t>
                      </a:r>
                      <a:endParaRPr lang="en-US" sz="1400" b="0" i="0" u="none" strike="noStrike" dirty="0">
                        <a:latin typeface="Arial"/>
                      </a:endParaRPr>
                    </a:p>
                  </a:txBody>
                  <a:tcPr marL="0" marR="0" marT="0" marB="0"/>
                </a:tc>
                <a:extLst>
                  <a:ext uri="{0D108BD9-81ED-4DB2-BD59-A6C34878D82A}">
                    <a16:rowId xmlns:a16="http://schemas.microsoft.com/office/drawing/2014/main" val="3693727625"/>
                  </a:ext>
                </a:extLst>
              </a:tr>
              <a:tr h="361636">
                <a:tc>
                  <a:txBody>
                    <a:bodyPr/>
                    <a:lstStyle/>
                    <a:p>
                      <a:endParaRPr lang="en-US" dirty="0"/>
                    </a:p>
                  </a:txBody>
                  <a:tcPr marL="0" marR="0" marT="0" marB="0"/>
                </a:tc>
                <a:tc>
                  <a:txBody>
                    <a:bodyPr/>
                    <a:lstStyle/>
                    <a:p>
                      <a:endParaRPr lang="en-US" dirty="0"/>
                    </a:p>
                  </a:txBody>
                  <a:tcPr marL="0" marR="0" marT="0" marB="0"/>
                </a:tc>
                <a:tc>
                  <a:txBody>
                    <a:bodyPr/>
                    <a:lstStyle/>
                    <a:p>
                      <a:endParaRPr lang="en-US" dirty="0"/>
                    </a:p>
                  </a:txBody>
                  <a:tcPr marL="0" marR="0" marT="0" marB="0"/>
                </a:tc>
                <a:tc>
                  <a:txBody>
                    <a:bodyPr/>
                    <a:lstStyle/>
                    <a:p>
                      <a:endParaRPr lang="en-US" dirty="0"/>
                    </a:p>
                  </a:txBody>
                  <a:tcPr marL="0" marR="0" marT="0" marB="0"/>
                </a:tc>
                <a:tc>
                  <a:txBody>
                    <a:bodyPr/>
                    <a:lstStyle/>
                    <a:p>
                      <a:pPr algn="l" fontAlgn="t"/>
                      <a:r>
                        <a:rPr lang="en-US" sz="1400" u="none" strike="noStrike" dirty="0"/>
                        <a:t>g. Totals:</a:t>
                      </a:r>
                      <a:endParaRPr lang="en-US" sz="1400" b="0" i="0" u="none" strike="noStrike" dirty="0">
                        <a:latin typeface="Arial"/>
                      </a:endParaRPr>
                    </a:p>
                  </a:txBody>
                  <a:tcPr marL="0" marR="0" marT="0" marB="0"/>
                </a:tc>
                <a:tc>
                  <a:txBody>
                    <a:bodyPr/>
                    <a:lstStyle/>
                    <a:p>
                      <a:pPr algn="l" fontAlgn="t"/>
                      <a:endParaRPr lang="en-US" sz="1400" b="0" i="0" u="none" strike="noStrike" dirty="0">
                        <a:latin typeface="Arial"/>
                      </a:endParaRPr>
                    </a:p>
                  </a:txBody>
                  <a:tcPr marL="0" marR="0" marT="0" marB="0"/>
                </a:tc>
                <a:tc>
                  <a:txBody>
                    <a:bodyPr/>
                    <a:lstStyle/>
                    <a:p>
                      <a:pPr algn="l" fontAlgn="t"/>
                      <a:endParaRPr lang="en-US" sz="1400" b="0" i="0" u="none" strike="noStrike" dirty="0">
                        <a:latin typeface="Arial"/>
                      </a:endParaRPr>
                    </a:p>
                  </a:txBody>
                  <a:tcPr marL="0" marR="0" marT="0" marB="0"/>
                </a:tc>
                <a:tc>
                  <a:txBody>
                    <a:bodyPr/>
                    <a:lstStyle/>
                    <a:p>
                      <a:pPr algn="l" fontAlgn="t"/>
                      <a:endParaRPr lang="en-US" sz="1400" b="0" i="0" u="none" strike="noStrike" dirty="0">
                        <a:latin typeface="Arial"/>
                      </a:endParaRPr>
                    </a:p>
                  </a:txBody>
                  <a:tcPr marL="0" marR="0" marT="0" marB="0"/>
                </a:tc>
                <a:extLst>
                  <a:ext uri="{0D108BD9-81ED-4DB2-BD59-A6C34878D82A}">
                    <a16:rowId xmlns:a16="http://schemas.microsoft.com/office/drawing/2014/main" val="1608005983"/>
                  </a:ext>
                </a:extLst>
              </a:tr>
            </a:tbl>
          </a:graphicData>
        </a:graphic>
      </p:graphicFrame>
      <p:sp>
        <p:nvSpPr>
          <p:cNvPr id="4" name="Slide Number Placeholder 3"/>
          <p:cNvSpPr>
            <a:spLocks noGrp="1"/>
          </p:cNvSpPr>
          <p:nvPr>
            <p:ph type="sldNum" sz="quarter" idx="12"/>
          </p:nvPr>
        </p:nvSpPr>
        <p:spPr/>
        <p:txBody>
          <a:bodyPr/>
          <a:lstStyle/>
          <a:p>
            <a:fld id="{7AA28999-D008-419E-9628-EE1C64F81F4C}" type="slidenum">
              <a:rPr lang="en-US" smtClean="0"/>
              <a:pPr/>
              <a:t>44</a:t>
            </a:fld>
            <a:endParaRPr lang="en-US" dirty="0"/>
          </a:p>
        </p:txBody>
      </p:sp>
      <p:sp>
        <p:nvSpPr>
          <p:cNvPr id="6" name="Rectangle 5"/>
          <p:cNvSpPr/>
          <p:nvPr/>
        </p:nvSpPr>
        <p:spPr>
          <a:xfrm>
            <a:off x="342900" y="4046104"/>
            <a:ext cx="8039101" cy="1077218"/>
          </a:xfrm>
          <a:prstGeom prst="rect">
            <a:avLst/>
          </a:prstGeom>
        </p:spPr>
        <p:txBody>
          <a:bodyPr wrap="square">
            <a:spAutoFit/>
          </a:bodyPr>
          <a:lstStyle/>
          <a:p>
            <a:pPr marL="285750" indent="-285750">
              <a:buFont typeface="Arial" panose="020B0604020202020204" pitchFamily="34" charset="0"/>
              <a:buChar char="•"/>
            </a:pPr>
            <a:r>
              <a:rPr lang="en-US" sz="1600" dirty="0"/>
              <a:t>Cumulative Amounts from the Date of the Inception of the Award through the End Date of the Reporting Period</a:t>
            </a:r>
          </a:p>
          <a:p>
            <a:pPr marL="285750" indent="-285750">
              <a:buFont typeface="Arial" panose="020B0604020202020204" pitchFamily="34" charset="0"/>
              <a:buChar char="•"/>
            </a:pPr>
            <a:r>
              <a:rPr lang="en-US" sz="1600" dirty="0"/>
              <a:t>Amounts included in Indirect Expenses should be included in 10e. and 10j., Federal and Grantee Expenditures, on 425 and on Supplemental Forms</a:t>
            </a:r>
          </a:p>
        </p:txBody>
      </p:sp>
    </p:spTree>
    <p:extLst>
      <p:ext uri="{BB962C8B-B14F-4D97-AF65-F5344CB8AC3E}">
        <p14:creationId xmlns:p14="http://schemas.microsoft.com/office/powerpoint/2010/main" val="291238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Remarks – Line 12</a:t>
            </a:r>
          </a:p>
        </p:txBody>
      </p:sp>
      <p:sp>
        <p:nvSpPr>
          <p:cNvPr id="3" name="Content Placeholder 2"/>
          <p:cNvSpPr>
            <a:spLocks noGrp="1"/>
          </p:cNvSpPr>
          <p:nvPr>
            <p:ph idx="1"/>
          </p:nvPr>
        </p:nvSpPr>
        <p:spPr>
          <a:xfrm>
            <a:off x="493059" y="2743200"/>
            <a:ext cx="7965141" cy="2438400"/>
          </a:xfrm>
        </p:spPr>
        <p:txBody>
          <a:bodyPr>
            <a:noAutofit/>
          </a:bodyPr>
          <a:lstStyle/>
          <a:p>
            <a:pPr marL="285750" indent="-285750"/>
            <a:r>
              <a:rPr lang="en-US" sz="1600" dirty="0"/>
              <a:t>Note if Funds Have or Have Not Been Drawn Down if there is an Unobligated Balance on the Final Report</a:t>
            </a:r>
          </a:p>
          <a:p>
            <a:pPr marL="285750" indent="-285750"/>
            <a:r>
              <a:rPr lang="en-US" sz="1600" dirty="0"/>
              <a:t>Note if Funds are Being Returned due to Unobligated Balance</a:t>
            </a:r>
          </a:p>
          <a:p>
            <a:pPr marL="285750" indent="-285750"/>
            <a:r>
              <a:rPr lang="en-US" sz="1600" dirty="0"/>
              <a:t>Note Explanation if Cash on Hand Exceeds More than Three Business Days of Cash</a:t>
            </a:r>
          </a:p>
          <a:p>
            <a:pPr marL="285750" indent="-285750"/>
            <a:r>
              <a:rPr lang="en-US" sz="1600" dirty="0"/>
              <a:t>Submission of Revised Reports, Etc.</a:t>
            </a:r>
          </a:p>
          <a:p>
            <a:pPr marL="285750" indent="-285750"/>
            <a:r>
              <a:rPr lang="en-US" sz="1600" dirty="0"/>
              <a:t>If Match is Pooled Between Services (Match may not be pooled for administration)</a:t>
            </a:r>
          </a:p>
          <a:p>
            <a:pPr marL="285750" indent="-285750"/>
            <a:r>
              <a:rPr lang="en-US" sz="1600" dirty="0"/>
              <a:t>ARP Only – Amount of Program Income used as match</a:t>
            </a:r>
          </a:p>
        </p:txBody>
      </p:sp>
      <p:sp>
        <p:nvSpPr>
          <p:cNvPr id="4" name="Slide Number Placeholder 3"/>
          <p:cNvSpPr>
            <a:spLocks noGrp="1"/>
          </p:cNvSpPr>
          <p:nvPr>
            <p:ph type="sldNum" sz="quarter" idx="12"/>
          </p:nvPr>
        </p:nvSpPr>
        <p:spPr/>
        <p:txBody>
          <a:bodyPr/>
          <a:lstStyle/>
          <a:p>
            <a:fld id="{7AA28999-D008-419E-9628-EE1C64F81F4C}" type="slidenum">
              <a:rPr lang="en-US" smtClean="0"/>
              <a:pPr/>
              <a:t>45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0246908"/>
              </p:ext>
            </p:extLst>
          </p:nvPr>
        </p:nvGraphicFramePr>
        <p:xfrm>
          <a:off x="685800" y="1447800"/>
          <a:ext cx="7772400" cy="944880"/>
        </p:xfrm>
        <a:graphic>
          <a:graphicData uri="http://schemas.openxmlformats.org/drawingml/2006/table">
            <a:tbl>
              <a:tblPr firstRow="1" bandRow="1">
                <a:tableStyleId>{2D5ABB26-0587-4C30-8999-92F81FD0307C}</a:tableStyleId>
              </a:tblPr>
              <a:tblGrid>
                <a:gridCol w="7772400">
                  <a:extLst>
                    <a:ext uri="{9D8B030D-6E8A-4147-A177-3AD203B41FA5}">
                      <a16:colId xmlns:a16="http://schemas.microsoft.com/office/drawing/2014/main" val="2104029181"/>
                    </a:ext>
                  </a:extLst>
                </a:gridCol>
              </a:tblGrid>
              <a:tr h="4203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strike="noStrike" dirty="0"/>
                        <a:t>12. Remarks: Attach any explanations deemed necessary or information required by Federal sponsoring agency in compliance with governing legislation: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50870721"/>
                  </a:ext>
                </a:extLst>
              </a:tr>
              <a:tr h="26547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5720582"/>
                  </a:ext>
                </a:extLst>
              </a:tr>
            </a:tbl>
          </a:graphicData>
        </a:graphic>
      </p:graphicFrame>
    </p:spTree>
    <p:extLst>
      <p:ext uri="{BB962C8B-B14F-4D97-AF65-F5344CB8AC3E}">
        <p14:creationId xmlns:p14="http://schemas.microsoft.com/office/powerpoint/2010/main" val="11734460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Technical Assistance Spreadsheet(s)</a:t>
            </a:r>
          </a:p>
        </p:txBody>
      </p:sp>
      <p:sp>
        <p:nvSpPr>
          <p:cNvPr id="3" name="Content Placeholder 2"/>
          <p:cNvSpPr>
            <a:spLocks noGrp="1"/>
          </p:cNvSpPr>
          <p:nvPr>
            <p:ph idx="1"/>
          </p:nvPr>
        </p:nvSpPr>
        <p:spPr>
          <a:xfrm>
            <a:off x="457200" y="1981199"/>
            <a:ext cx="8077200" cy="2743201"/>
          </a:xfrm>
        </p:spPr>
        <p:txBody>
          <a:bodyPr>
            <a:normAutofit/>
          </a:bodyPr>
          <a:lstStyle/>
          <a:p>
            <a:r>
              <a:rPr lang="en-US" sz="1800" dirty="0"/>
              <a:t>Spreadsheet to assist completion of required financial reports</a:t>
            </a:r>
          </a:p>
          <a:p>
            <a:r>
              <a:rPr lang="en-US" sz="1800" dirty="0"/>
              <a:t>Title III (Parts B, C-1, C-2, D, E) &amp; Title III Supplemental Form, NSIP, Title VII Ombudsman, Title VII Elder Abuse</a:t>
            </a:r>
          </a:p>
          <a:p>
            <a:r>
              <a:rPr lang="en-US" sz="1800" dirty="0"/>
              <a:t>Report Checklist</a:t>
            </a:r>
          </a:p>
          <a:p>
            <a:r>
              <a:rPr lang="en-US" sz="1800" dirty="0"/>
              <a:t>If match is being pooled, please make a note in the comment box and in Box 12 of the SF425</a:t>
            </a:r>
          </a:p>
          <a:p>
            <a:r>
              <a:rPr lang="en-US" sz="1800" dirty="0"/>
              <a:t>Match can only be pooled between B, C1 and C2</a:t>
            </a:r>
          </a:p>
          <a:p>
            <a:pPr marL="0" indent="0">
              <a:buNone/>
            </a:pPr>
            <a:endParaRPr lang="en-US" sz="2000" dirty="0"/>
          </a:p>
          <a:p>
            <a:endParaRPr lang="en-US" sz="2800"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46</a:t>
            </a:fld>
            <a:endParaRPr lang="en-US" dirty="0"/>
          </a:p>
        </p:txBody>
      </p:sp>
    </p:spTree>
    <p:extLst>
      <p:ext uri="{BB962C8B-B14F-4D97-AF65-F5344CB8AC3E}">
        <p14:creationId xmlns:p14="http://schemas.microsoft.com/office/powerpoint/2010/main" val="42677977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dirty="0"/>
              <a:t>Data to Enter on Technical Assistance Tool</a:t>
            </a:r>
          </a:p>
        </p:txBody>
      </p:sp>
      <p:sp>
        <p:nvSpPr>
          <p:cNvPr id="3" name="Content Placeholder 2"/>
          <p:cNvSpPr>
            <a:spLocks noGrp="1"/>
          </p:cNvSpPr>
          <p:nvPr>
            <p:ph idx="1"/>
          </p:nvPr>
        </p:nvSpPr>
        <p:spPr>
          <a:xfrm>
            <a:off x="457200" y="1143000"/>
            <a:ext cx="7620000" cy="4572000"/>
          </a:xfrm>
        </p:spPr>
        <p:txBody>
          <a:bodyPr>
            <a:normAutofit fontScale="47500" lnSpcReduction="20000"/>
          </a:bodyPr>
          <a:lstStyle/>
          <a:p>
            <a:pPr marL="0" indent="0">
              <a:buNone/>
            </a:pPr>
            <a:r>
              <a:rPr lang="en-US" sz="3400" b="1" dirty="0"/>
              <a:t>SF 425: Title III, Title VII, and NSIP</a:t>
            </a:r>
          </a:p>
          <a:p>
            <a:pPr lvl="1">
              <a:buFont typeface="Wingdings" panose="05000000000000000000" pitchFamily="2" charset="2"/>
              <a:buChar char="q"/>
            </a:pPr>
            <a:r>
              <a:rPr lang="en-US" sz="3400" dirty="0"/>
              <a:t>Header Information: Lines 1-9</a:t>
            </a:r>
          </a:p>
          <a:p>
            <a:pPr lvl="1">
              <a:buFont typeface="Wingdings" panose="05000000000000000000" pitchFamily="2" charset="2"/>
              <a:buChar char="q"/>
            </a:pPr>
            <a:r>
              <a:rPr lang="en-US" sz="3400" dirty="0"/>
              <a:t>10a: Cash Receipts</a:t>
            </a:r>
          </a:p>
          <a:p>
            <a:pPr lvl="1">
              <a:buFont typeface="Wingdings" panose="05000000000000000000" pitchFamily="2" charset="2"/>
              <a:buChar char="q"/>
            </a:pPr>
            <a:r>
              <a:rPr lang="en-US" sz="3400" dirty="0"/>
              <a:t>10b: Cash Disbursements</a:t>
            </a:r>
          </a:p>
          <a:p>
            <a:pPr lvl="1">
              <a:buFont typeface="Wingdings" panose="05000000000000000000" pitchFamily="2" charset="2"/>
              <a:buChar char="q"/>
            </a:pPr>
            <a:r>
              <a:rPr lang="en-US" sz="3400" dirty="0"/>
              <a:t>10d: Total Federal Funds Authorized</a:t>
            </a:r>
          </a:p>
          <a:p>
            <a:pPr lvl="1">
              <a:buFont typeface="Wingdings" panose="05000000000000000000" pitchFamily="2" charset="2"/>
              <a:buChar char="q"/>
            </a:pPr>
            <a:r>
              <a:rPr lang="en-US" sz="3400" dirty="0"/>
              <a:t>10h: Unobligated Balance</a:t>
            </a:r>
          </a:p>
          <a:p>
            <a:pPr lvl="1">
              <a:buFont typeface="Wingdings" panose="05000000000000000000" pitchFamily="2" charset="2"/>
              <a:buChar char="q"/>
            </a:pPr>
            <a:r>
              <a:rPr lang="en-US" sz="3400" dirty="0"/>
              <a:t>10l: Total Federal Share of Program Income Earned</a:t>
            </a:r>
          </a:p>
          <a:p>
            <a:pPr lvl="1">
              <a:buFont typeface="Wingdings" panose="05000000000000000000" pitchFamily="2" charset="2"/>
              <a:buChar char="q"/>
            </a:pPr>
            <a:r>
              <a:rPr lang="en-US" sz="3400" dirty="0"/>
              <a:t>10n: Program Income Expended in Accordance with the Addition Alternative</a:t>
            </a:r>
          </a:p>
          <a:p>
            <a:pPr marL="457200" lvl="1" indent="0">
              <a:buNone/>
            </a:pPr>
            <a:endParaRPr lang="en-US" sz="3400" dirty="0"/>
          </a:p>
          <a:p>
            <a:pPr marL="0" indent="0">
              <a:buNone/>
            </a:pPr>
            <a:r>
              <a:rPr lang="en-US" sz="3400" b="1" dirty="0"/>
              <a:t>AoA Supplemental Form: Title III Only</a:t>
            </a:r>
          </a:p>
          <a:p>
            <a:pPr lvl="1">
              <a:buFont typeface="Wingdings" panose="05000000000000000000" pitchFamily="2" charset="2"/>
              <a:buChar char="q"/>
            </a:pPr>
            <a:r>
              <a:rPr lang="en-US" sz="3400" dirty="0"/>
              <a:t>Header Information: State, FY, Date Submitted, Reporting Period Ended, Final Reports</a:t>
            </a:r>
          </a:p>
          <a:p>
            <a:pPr lvl="1">
              <a:buFont typeface="Wingdings" panose="05000000000000000000" pitchFamily="2" charset="2"/>
              <a:buChar char="q"/>
            </a:pPr>
            <a:r>
              <a:rPr lang="en-US" sz="3400" dirty="0"/>
              <a:t>10d: Total State Plan Administration and Total Area Plan Administration</a:t>
            </a:r>
          </a:p>
          <a:p>
            <a:pPr lvl="1">
              <a:buFont typeface="Wingdings" panose="05000000000000000000" pitchFamily="2" charset="2"/>
              <a:buChar char="q"/>
            </a:pPr>
            <a:r>
              <a:rPr lang="en-US" sz="3400" dirty="0"/>
              <a:t>10e: Federal Share of Expenditures; State and Non-State</a:t>
            </a:r>
          </a:p>
          <a:p>
            <a:pPr lvl="1">
              <a:buFont typeface="Wingdings" panose="05000000000000000000" pitchFamily="2" charset="2"/>
              <a:buChar char="q"/>
            </a:pPr>
            <a:r>
              <a:rPr lang="en-US" sz="3400" dirty="0"/>
              <a:t>10j: Total Recipient Share of Expenditures; State and Non-State</a:t>
            </a:r>
          </a:p>
          <a:p>
            <a:pPr lvl="1">
              <a:buFont typeface="Wingdings" panose="05000000000000000000" pitchFamily="2" charset="2"/>
              <a:buChar char="q"/>
            </a:pPr>
            <a:r>
              <a:rPr lang="en-US" sz="3400" dirty="0"/>
              <a:t>Comments: If match is pooled between services</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47</a:t>
            </a:fld>
            <a:endParaRPr lang="en-US" dirty="0"/>
          </a:p>
        </p:txBody>
      </p:sp>
    </p:spTree>
    <p:extLst>
      <p:ext uri="{BB962C8B-B14F-4D97-AF65-F5344CB8AC3E}">
        <p14:creationId xmlns:p14="http://schemas.microsoft.com/office/powerpoint/2010/main" val="2368835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Financial Resources</a:t>
            </a:r>
          </a:p>
        </p:txBody>
      </p:sp>
      <p:sp>
        <p:nvSpPr>
          <p:cNvPr id="3" name="Content Placeholder 2"/>
          <p:cNvSpPr>
            <a:spLocks noGrp="1"/>
          </p:cNvSpPr>
          <p:nvPr>
            <p:ph idx="1"/>
          </p:nvPr>
        </p:nvSpPr>
        <p:spPr>
          <a:xfrm>
            <a:off x="457200" y="1600201"/>
            <a:ext cx="7924800" cy="2971799"/>
          </a:xfrm>
        </p:spPr>
        <p:txBody>
          <a:bodyPr>
            <a:normAutofit/>
          </a:bodyPr>
          <a:lstStyle/>
          <a:p>
            <a:r>
              <a:rPr lang="en-US" sz="1600" b="0" i="0" u="sng" dirty="0">
                <a:solidFill>
                  <a:srgbClr val="0A5090"/>
                </a:solidFill>
                <a:effectLst/>
                <a:hlinkClick r:id="rId2"/>
              </a:rPr>
              <a:t>Unwinding Guidance for State Units on Aging</a:t>
            </a:r>
            <a:endParaRPr lang="en-US" sz="1600" dirty="0"/>
          </a:p>
          <a:p>
            <a:r>
              <a:rPr lang="en-US" sz="1600" dirty="0"/>
              <a:t>Older Americans Act: </a:t>
            </a:r>
            <a:r>
              <a:rPr lang="en-US" sz="1600" u="sng" dirty="0">
                <a:hlinkClick r:id="rId3"/>
              </a:rPr>
              <a:t>https://www.acl.gov/about-acl/authorizing-statutes/older-americans-act</a:t>
            </a:r>
            <a:endParaRPr lang="en-US" sz="1600" u="sng" dirty="0"/>
          </a:p>
          <a:p>
            <a:r>
              <a:rPr lang="en-US" sz="1600" dirty="0"/>
              <a:t>Code of Federal Regulations: </a:t>
            </a:r>
            <a:r>
              <a:rPr lang="en-US" sz="1600" dirty="0">
                <a:hlinkClick r:id="rId4"/>
              </a:rPr>
              <a:t>http://www.ecfr.gov</a:t>
            </a:r>
            <a:endParaRPr lang="en-US" sz="1600" dirty="0"/>
          </a:p>
          <a:p>
            <a:r>
              <a:rPr lang="en-US" sz="1600" dirty="0"/>
              <a:t>Federal Funding Accountability and Transparency Act (FFATA or Transparency Act): </a:t>
            </a:r>
            <a:r>
              <a:rPr lang="en-US" sz="1600" dirty="0">
                <a:cs typeface="Century Gothic" pitchFamily="34" charset="0"/>
                <a:hlinkClick r:id="rId5"/>
              </a:rPr>
              <a:t>www.usaspending.gov</a:t>
            </a:r>
            <a:endParaRPr lang="en-US" sz="1600" dirty="0">
              <a:cs typeface="Century Gothic" pitchFamily="34" charset="0"/>
            </a:endParaRPr>
          </a:p>
          <a:p>
            <a:r>
              <a:rPr lang="en-US" sz="1600" dirty="0"/>
              <a:t>Uniform Administrative Requirements, Cost Principles, and Audit Requirements for HHS Awards: </a:t>
            </a:r>
            <a:r>
              <a:rPr lang="en-US" sz="1600" dirty="0">
                <a:hlinkClick r:id="rId6"/>
              </a:rPr>
              <a:t>45 CFR 75</a:t>
            </a:r>
            <a:endParaRPr lang="en-US" sz="1600" dirty="0"/>
          </a:p>
          <a:p>
            <a:r>
              <a:rPr lang="en-US" sz="1600" dirty="0">
                <a:hlinkClick r:id="rId7"/>
              </a:rPr>
              <a:t>ACL Program Instructions</a:t>
            </a:r>
            <a:endParaRPr lang="en-US" sz="1600" dirty="0"/>
          </a:p>
          <a:p>
            <a:r>
              <a:rPr lang="en-US" sz="1600" dirty="0">
                <a:hlinkClick r:id="rId8"/>
              </a:rPr>
              <a:t>AGID (Aging Integrated Database)</a:t>
            </a:r>
            <a:endParaRPr lang="en-US" sz="1600" dirty="0"/>
          </a:p>
          <a:p>
            <a:endParaRPr lang="en-US" dirty="0"/>
          </a:p>
        </p:txBody>
      </p:sp>
      <p:sp>
        <p:nvSpPr>
          <p:cNvPr id="4" name="Slide Number Placeholder 3"/>
          <p:cNvSpPr>
            <a:spLocks noGrp="1"/>
          </p:cNvSpPr>
          <p:nvPr>
            <p:ph type="sldNum" sz="quarter" idx="12"/>
          </p:nvPr>
        </p:nvSpPr>
        <p:spPr/>
        <p:txBody>
          <a:bodyPr/>
          <a:lstStyle/>
          <a:p>
            <a:fld id="{64633349-DB28-40C9-B75B-9750A599D4C9}" type="slidenum">
              <a:rPr lang="en-US" smtClean="0"/>
              <a:pPr/>
              <a:t>48</a:t>
            </a:fld>
            <a:endParaRPr lang="en-US" dirty="0"/>
          </a:p>
        </p:txBody>
      </p:sp>
    </p:spTree>
    <p:extLst>
      <p:ext uri="{BB962C8B-B14F-4D97-AF65-F5344CB8AC3E}">
        <p14:creationId xmlns:p14="http://schemas.microsoft.com/office/powerpoint/2010/main" val="18660824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closing slide title</a:t>
            </a:r>
          </a:p>
        </p:txBody>
      </p:sp>
      <p:sp>
        <p:nvSpPr>
          <p:cNvPr id="3" name="Slide Number Placeholder 2"/>
          <p:cNvSpPr>
            <a:spLocks noGrp="1"/>
          </p:cNvSpPr>
          <p:nvPr>
            <p:ph type="sldNum" sz="quarter" idx="12"/>
          </p:nvPr>
        </p:nvSpPr>
        <p:spPr/>
        <p:txBody>
          <a:bodyPr/>
          <a:lstStyle/>
          <a:p>
            <a:fld id="{7AA28999-D008-419E-9628-EE1C64F81F4C}" type="slidenum">
              <a:rPr lang="en-US" smtClean="0"/>
              <a:pPr/>
              <a:t>49</a:t>
            </a:fld>
            <a:endParaRPr lang="en-US" dirty="0"/>
          </a:p>
        </p:txBody>
      </p:sp>
      <p:sp>
        <p:nvSpPr>
          <p:cNvPr id="4" name="Rectangle 3"/>
          <p:cNvSpPr/>
          <p:nvPr/>
        </p:nvSpPr>
        <p:spPr>
          <a:xfrm>
            <a:off x="1333500" y="1828800"/>
            <a:ext cx="6477000" cy="3505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rgbClr val="0033CC"/>
              </a:solidFill>
              <a:hlinkClick r:id="rId3">
                <a:extLst>
                  <a:ext uri="{A12FA001-AC4F-418D-AE19-62706E023703}">
                    <ahyp:hlinkClr xmlns:ahyp="http://schemas.microsoft.com/office/drawing/2018/hyperlinkcolor" val="tx"/>
                  </a:ext>
                </a:extLst>
              </a:hlinkClick>
            </a:endParaRPr>
          </a:p>
          <a:p>
            <a:r>
              <a:rPr lang="en-US" dirty="0">
                <a:solidFill>
                  <a:srgbClr val="0070C0"/>
                </a:solidFill>
                <a:hlinkClick r:id="rId3">
                  <a:extLst>
                    <a:ext uri="{A12FA001-AC4F-418D-AE19-62706E023703}">
                      <ahyp:hlinkClr xmlns:ahyp="http://schemas.microsoft.com/office/drawing/2018/hyperlinkcolor" val="tx"/>
                    </a:ext>
                  </a:extLst>
                </a:hlinkClick>
              </a:rPr>
              <a:t>Questions:</a:t>
            </a:r>
          </a:p>
          <a:p>
            <a:endParaRPr lang="en-US" dirty="0">
              <a:solidFill>
                <a:srgbClr val="0070C0"/>
              </a:solidFill>
              <a:hlinkClick r:id="rId3">
                <a:extLst>
                  <a:ext uri="{A12FA001-AC4F-418D-AE19-62706E023703}">
                    <ahyp:hlinkClr xmlns:ahyp="http://schemas.microsoft.com/office/drawing/2018/hyperlinkcolor" val="tx"/>
                  </a:ext>
                </a:extLst>
              </a:hlinkClick>
            </a:endParaRPr>
          </a:p>
          <a:p>
            <a:r>
              <a:rPr lang="en-US" dirty="0">
                <a:solidFill>
                  <a:srgbClr val="0070C0"/>
                </a:solidFill>
                <a:hlinkClick r:id="rId3">
                  <a:extLst>
                    <a:ext uri="{A12FA001-AC4F-418D-AE19-62706E023703}">
                      <ahyp:hlinkClr xmlns:ahyp="http://schemas.microsoft.com/office/drawing/2018/hyperlinkcolor" val="tx"/>
                    </a:ext>
                  </a:extLst>
                </a:hlinkClick>
              </a:rPr>
              <a:t>Regional Administrators (Regions I to X)</a:t>
            </a:r>
          </a:p>
          <a:p>
            <a:endParaRPr lang="en-US" dirty="0">
              <a:solidFill>
                <a:srgbClr val="0070C0"/>
              </a:solidFill>
              <a:hlinkClick r:id="rId3">
                <a:extLst>
                  <a:ext uri="{A12FA001-AC4F-418D-AE19-62706E023703}">
                    <ahyp:hlinkClr xmlns:ahyp="http://schemas.microsoft.com/office/drawing/2018/hyperlinkcolor" val="tx"/>
                  </a:ext>
                </a:extLst>
              </a:hlinkClick>
            </a:endParaRPr>
          </a:p>
          <a:p>
            <a:r>
              <a:rPr lang="en-US" dirty="0">
                <a:solidFill>
                  <a:srgbClr val="0070C0"/>
                </a:solidFill>
                <a:hlinkClick r:id="rId3">
                  <a:extLst>
                    <a:ext uri="{A12FA001-AC4F-418D-AE19-62706E023703}">
                      <ahyp:hlinkClr xmlns:ahyp="http://schemas.microsoft.com/office/drawing/2018/hyperlinkcolor" val="tx"/>
                    </a:ext>
                  </a:extLst>
                </a:hlinkClick>
              </a:rPr>
              <a:t>Alice.Kelsey@acl.hhs.gov</a:t>
            </a:r>
          </a:p>
          <a:p>
            <a:endParaRPr lang="en-US" dirty="0">
              <a:solidFill>
                <a:srgbClr val="0070C0"/>
              </a:solidFill>
              <a:hlinkClick r:id="rId3">
                <a:extLst>
                  <a:ext uri="{A12FA001-AC4F-418D-AE19-62706E023703}">
                    <ahyp:hlinkClr xmlns:ahyp="http://schemas.microsoft.com/office/drawing/2018/hyperlinkcolor" val="tx"/>
                  </a:ext>
                </a:extLst>
              </a:hlinkClick>
            </a:endParaRPr>
          </a:p>
          <a:p>
            <a:r>
              <a:rPr lang="en-US" dirty="0">
                <a:solidFill>
                  <a:srgbClr val="0070C0"/>
                </a:solidFill>
                <a:hlinkClick r:id="rId3">
                  <a:extLst>
                    <a:ext uri="{A12FA001-AC4F-418D-AE19-62706E023703}">
                      <ahyp:hlinkClr xmlns:ahyp="http://schemas.microsoft.com/office/drawing/2018/hyperlinkcolor" val="tx"/>
                    </a:ext>
                  </a:extLst>
                </a:hlinkClick>
              </a:rPr>
              <a:t>Brandon.Copeland@acl.hhs.gov</a:t>
            </a:r>
            <a:endParaRPr lang="en-US" dirty="0">
              <a:solidFill>
                <a:srgbClr val="0070C0"/>
              </a:solidFill>
            </a:endParaRPr>
          </a:p>
          <a:p>
            <a:endParaRPr lang="en-US" dirty="0">
              <a:solidFill>
                <a:srgbClr val="0070C0"/>
              </a:solidFill>
            </a:endParaRPr>
          </a:p>
          <a:p>
            <a:r>
              <a:rPr lang="en-US" sz="1800" u="sng" dirty="0">
                <a:solidFill>
                  <a:srgbClr val="0070C0"/>
                </a:solidFill>
              </a:rPr>
              <a:t>Sherry Cochran: </a:t>
            </a:r>
            <a:r>
              <a:rPr lang="en-US" sz="1800" dirty="0">
                <a:solidFill>
                  <a:srgbClr val="0070C0"/>
                </a:solidFill>
                <a:hlinkClick r:id="rId4">
                  <a:extLst>
                    <a:ext uri="{A12FA001-AC4F-418D-AE19-62706E023703}">
                      <ahyp:hlinkClr xmlns:ahyp="http://schemas.microsoft.com/office/drawing/2018/hyperlinkcolor" val="tx"/>
                    </a:ext>
                  </a:extLst>
                </a:hlinkClick>
              </a:rPr>
              <a:t>Sherry.Cochran@acl.hhs.gov</a:t>
            </a:r>
            <a:endParaRPr lang="en-US" sz="1800" dirty="0">
              <a:solidFill>
                <a:srgbClr val="0070C0"/>
              </a:solidFill>
            </a:endParaRPr>
          </a:p>
          <a:p>
            <a:endParaRPr lang="en-US" sz="1800" dirty="0">
              <a:solidFill>
                <a:srgbClr val="0070C0"/>
              </a:solidFill>
            </a:endParaRPr>
          </a:p>
          <a:p>
            <a:r>
              <a:rPr lang="en-US" dirty="0">
                <a:solidFill>
                  <a:srgbClr val="0070C0"/>
                </a:solidFill>
                <a:hlinkClick r:id="rId5">
                  <a:extLst>
                    <a:ext uri="{A12FA001-AC4F-418D-AE19-62706E023703}">
                      <ahyp:hlinkClr xmlns:ahyp="http://schemas.microsoft.com/office/drawing/2018/hyperlinkcolor" val="tx"/>
                    </a:ext>
                  </a:extLst>
                </a:hlinkClick>
              </a:rPr>
              <a:t>MayLing.McKee@acl.hhs.gov</a:t>
            </a:r>
            <a:endParaRPr lang="en-US" dirty="0">
              <a:solidFill>
                <a:srgbClr val="0070C0"/>
              </a:solidFill>
            </a:endParaRPr>
          </a:p>
          <a:p>
            <a:pPr algn="ctr"/>
            <a:endParaRPr lang="en-US" sz="2000" dirty="0">
              <a:solidFill>
                <a:srgbClr val="0070C0"/>
              </a:solidFill>
            </a:endParaRPr>
          </a:p>
          <a:p>
            <a:pPr algn="ctr"/>
            <a:r>
              <a:rPr lang="en-US" dirty="0">
                <a:solidFill>
                  <a:srgbClr val="0070C0"/>
                </a:solidFill>
              </a:rPr>
              <a:t>@</a:t>
            </a:r>
          </a:p>
        </p:txBody>
      </p:sp>
    </p:spTree>
    <p:extLst>
      <p:ext uri="{BB962C8B-B14F-4D97-AF65-F5344CB8AC3E}">
        <p14:creationId xmlns:p14="http://schemas.microsoft.com/office/powerpoint/2010/main" val="360540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Introductions (ACL Regional Administrators, cont.)</a:t>
            </a:r>
          </a:p>
        </p:txBody>
      </p:sp>
      <p:sp>
        <p:nvSpPr>
          <p:cNvPr id="4" name="Slide Number Placeholder 3"/>
          <p:cNvSpPr>
            <a:spLocks noGrp="1"/>
          </p:cNvSpPr>
          <p:nvPr>
            <p:ph type="sldNum" sz="quarter" idx="12"/>
          </p:nvPr>
        </p:nvSpPr>
        <p:spPr/>
        <p:txBody>
          <a:bodyPr/>
          <a:lstStyle/>
          <a:p>
            <a:fld id="{7AA28999-D008-419E-9628-EE1C64F81F4C}" type="slidenum">
              <a:rPr lang="en-US" smtClean="0"/>
              <a:pPr/>
              <a:t>5</a:t>
            </a:fld>
            <a:endParaRPr lang="en-US" dirty="0"/>
          </a:p>
        </p:txBody>
      </p:sp>
      <p:graphicFrame>
        <p:nvGraphicFramePr>
          <p:cNvPr id="7" name="Table 7">
            <a:extLst>
              <a:ext uri="{FF2B5EF4-FFF2-40B4-BE49-F238E27FC236}">
                <a16:creationId xmlns:a16="http://schemas.microsoft.com/office/drawing/2014/main" id="{D120448F-B5A4-EB79-5E6C-41CE48928A98}"/>
              </a:ext>
            </a:extLst>
          </p:cNvPr>
          <p:cNvGraphicFramePr>
            <a:graphicFrameLocks noGrp="1"/>
          </p:cNvGraphicFramePr>
          <p:nvPr>
            <p:ph idx="1"/>
            <p:extLst>
              <p:ext uri="{D42A27DB-BD31-4B8C-83A1-F6EECF244321}">
                <p14:modId xmlns:p14="http://schemas.microsoft.com/office/powerpoint/2010/main" val="558284735"/>
              </p:ext>
            </p:extLst>
          </p:nvPr>
        </p:nvGraphicFramePr>
        <p:xfrm>
          <a:off x="457200" y="1600200"/>
          <a:ext cx="8077201" cy="3581402"/>
        </p:xfrm>
        <a:graphic>
          <a:graphicData uri="http://schemas.openxmlformats.org/drawingml/2006/table">
            <a:tbl>
              <a:tblPr firstRow="1" bandRow="1">
                <a:tableStyleId>{5C22544A-7EE6-4342-B048-85BDC9FD1C3A}</a:tableStyleId>
              </a:tblPr>
              <a:tblGrid>
                <a:gridCol w="1039640">
                  <a:extLst>
                    <a:ext uri="{9D8B030D-6E8A-4147-A177-3AD203B41FA5}">
                      <a16:colId xmlns:a16="http://schemas.microsoft.com/office/drawing/2014/main" val="2542114426"/>
                    </a:ext>
                  </a:extLst>
                </a:gridCol>
                <a:gridCol w="1759390">
                  <a:extLst>
                    <a:ext uri="{9D8B030D-6E8A-4147-A177-3AD203B41FA5}">
                      <a16:colId xmlns:a16="http://schemas.microsoft.com/office/drawing/2014/main" val="4088415542"/>
                    </a:ext>
                  </a:extLst>
                </a:gridCol>
                <a:gridCol w="3355027">
                  <a:extLst>
                    <a:ext uri="{9D8B030D-6E8A-4147-A177-3AD203B41FA5}">
                      <a16:colId xmlns:a16="http://schemas.microsoft.com/office/drawing/2014/main" val="1900153935"/>
                    </a:ext>
                  </a:extLst>
                </a:gridCol>
                <a:gridCol w="1923144">
                  <a:extLst>
                    <a:ext uri="{9D8B030D-6E8A-4147-A177-3AD203B41FA5}">
                      <a16:colId xmlns:a16="http://schemas.microsoft.com/office/drawing/2014/main" val="2866110931"/>
                    </a:ext>
                  </a:extLst>
                </a:gridCol>
              </a:tblGrid>
              <a:tr h="406597">
                <a:tc>
                  <a:txBody>
                    <a:bodyPr/>
                    <a:lstStyle/>
                    <a:p>
                      <a:r>
                        <a:rPr lang="en-US" sz="1600" dirty="0"/>
                        <a:t>Region</a:t>
                      </a:r>
                    </a:p>
                  </a:txBody>
                  <a:tcPr/>
                </a:tc>
                <a:tc>
                  <a:txBody>
                    <a:bodyPr/>
                    <a:lstStyle/>
                    <a:p>
                      <a:r>
                        <a:rPr lang="en-US" sz="1600" dirty="0"/>
                        <a:t>RA</a:t>
                      </a:r>
                    </a:p>
                  </a:txBody>
                  <a:tcPr/>
                </a:tc>
                <a:tc>
                  <a:txBody>
                    <a:bodyPr/>
                    <a:lstStyle/>
                    <a:p>
                      <a:r>
                        <a:rPr lang="en-US" sz="1600" dirty="0"/>
                        <a:t>Email</a:t>
                      </a:r>
                    </a:p>
                  </a:txBody>
                  <a:tcPr/>
                </a:tc>
                <a:tc>
                  <a:txBody>
                    <a:bodyPr/>
                    <a:lstStyle/>
                    <a:p>
                      <a:r>
                        <a:rPr lang="en-US" sz="1600" dirty="0"/>
                        <a:t>Telephone#</a:t>
                      </a:r>
                    </a:p>
                  </a:txBody>
                  <a:tcPr/>
                </a:tc>
                <a:extLst>
                  <a:ext uri="{0D108BD9-81ED-4DB2-BD59-A6C34878D82A}">
                    <a16:rowId xmlns:a16="http://schemas.microsoft.com/office/drawing/2014/main" val="4014544784"/>
                  </a:ext>
                </a:extLst>
              </a:tr>
              <a:tr h="634961">
                <a:tc>
                  <a:txBody>
                    <a:bodyPr/>
                    <a:lstStyle/>
                    <a:p>
                      <a:r>
                        <a:rPr lang="en-US" sz="1600" dirty="0"/>
                        <a:t>VI</a:t>
                      </a:r>
                    </a:p>
                  </a:txBody>
                  <a:tcPr/>
                </a:tc>
                <a:tc>
                  <a:txBody>
                    <a:bodyPr/>
                    <a:lstStyle/>
                    <a:p>
                      <a:r>
                        <a:rPr lang="en-US" sz="1600" kern="1200" dirty="0">
                          <a:solidFill>
                            <a:schemeClr val="dk1"/>
                          </a:solidFill>
                          <a:effectLst/>
                          <a:latin typeface="+mn-lt"/>
                          <a:ea typeface="+mn-ea"/>
                          <a:cs typeface="+mn-cs"/>
                        </a:rPr>
                        <a:t>Derek Lee </a:t>
                      </a:r>
                    </a:p>
                  </a:txBody>
                  <a:tcPr/>
                </a:tc>
                <a:tc>
                  <a:txBody>
                    <a:bodyPr/>
                    <a:lstStyle/>
                    <a:p>
                      <a:r>
                        <a:rPr lang="en-US" sz="1600" u="sng" kern="1200" dirty="0">
                          <a:solidFill>
                            <a:schemeClr val="dk1"/>
                          </a:solidFill>
                          <a:effectLst/>
                          <a:latin typeface="+mn-lt"/>
                          <a:ea typeface="+mn-ea"/>
                          <a:cs typeface="+mn-cs"/>
                          <a:hlinkClick r:id="rId2"/>
                        </a:rPr>
                        <a:t>Derek.Lee@acl.hhs.gov</a:t>
                      </a:r>
                      <a:r>
                        <a:rPr lang="en-US" sz="1600" kern="1200" dirty="0">
                          <a:solidFill>
                            <a:schemeClr val="dk1"/>
                          </a:solidFill>
                          <a:effectLst/>
                          <a:latin typeface="+mn-lt"/>
                          <a:ea typeface="+mn-ea"/>
                          <a:cs typeface="+mn-cs"/>
                        </a:rPr>
                        <a:t> </a:t>
                      </a:r>
                      <a:endParaRPr lang="en-US" sz="1600" dirty="0"/>
                    </a:p>
                  </a:txBody>
                  <a:tcPr/>
                </a:tc>
                <a:tc>
                  <a:txBody>
                    <a:bodyPr/>
                    <a:lstStyle/>
                    <a:p>
                      <a:r>
                        <a:rPr lang="en-US" sz="1600" kern="1200" dirty="0">
                          <a:solidFill>
                            <a:schemeClr val="dk1"/>
                          </a:solidFill>
                          <a:effectLst/>
                          <a:latin typeface="+mn-lt"/>
                          <a:ea typeface="+mn-ea"/>
                          <a:cs typeface="+mn-cs"/>
                        </a:rPr>
                        <a:t>(214) 767-1865 </a:t>
                      </a:r>
                    </a:p>
                    <a:p>
                      <a:endParaRPr lang="en-US" sz="1600" dirty="0"/>
                    </a:p>
                  </a:txBody>
                  <a:tcPr/>
                </a:tc>
                <a:extLst>
                  <a:ext uri="{0D108BD9-81ED-4DB2-BD59-A6C34878D82A}">
                    <a16:rowId xmlns:a16="http://schemas.microsoft.com/office/drawing/2014/main" val="2912184324"/>
                  </a:ext>
                </a:extLst>
              </a:tr>
              <a:tr h="634961">
                <a:tc>
                  <a:txBody>
                    <a:bodyPr/>
                    <a:lstStyle/>
                    <a:p>
                      <a:r>
                        <a:rPr lang="en-US" sz="1600" dirty="0"/>
                        <a:t>VII</a:t>
                      </a:r>
                    </a:p>
                  </a:txBody>
                  <a:tcPr/>
                </a:tc>
                <a:tc>
                  <a:txBody>
                    <a:bodyPr/>
                    <a:lstStyle/>
                    <a:p>
                      <a:r>
                        <a:rPr lang="en-US" sz="1600" kern="1200" dirty="0">
                          <a:solidFill>
                            <a:schemeClr val="dk1"/>
                          </a:solidFill>
                          <a:effectLst/>
                          <a:latin typeface="+mn-lt"/>
                          <a:ea typeface="+mn-ea"/>
                          <a:cs typeface="+mn-cs"/>
                        </a:rPr>
                        <a:t>Cynthia Brammeier</a:t>
                      </a:r>
                    </a:p>
                  </a:txBody>
                  <a:tcPr/>
                </a:tc>
                <a:tc>
                  <a:txBody>
                    <a:bodyPr/>
                    <a:lstStyle/>
                    <a:p>
                      <a:r>
                        <a:rPr lang="en-US" sz="1600" u="sng" kern="1200" dirty="0">
                          <a:solidFill>
                            <a:schemeClr val="dk1"/>
                          </a:solidFill>
                          <a:effectLst/>
                          <a:latin typeface="+mn-lt"/>
                          <a:ea typeface="+mn-ea"/>
                          <a:cs typeface="+mn-cs"/>
                          <a:hlinkClick r:id="rId3"/>
                        </a:rPr>
                        <a:t>Cynthia.Brammeier@acl.hhs.gov</a:t>
                      </a:r>
                      <a:r>
                        <a:rPr lang="en-US" sz="1600" kern="1200" dirty="0">
                          <a:solidFill>
                            <a:schemeClr val="dk1"/>
                          </a:solidFill>
                          <a:effectLst/>
                          <a:latin typeface="+mn-lt"/>
                          <a:ea typeface="+mn-ea"/>
                          <a:cs typeface="+mn-cs"/>
                        </a:rPr>
                        <a:t> </a:t>
                      </a:r>
                      <a:endParaRPr lang="en-US" sz="1600" dirty="0"/>
                    </a:p>
                  </a:txBody>
                  <a:tcPr/>
                </a:tc>
                <a:tc>
                  <a:txBody>
                    <a:bodyPr/>
                    <a:lstStyle/>
                    <a:p>
                      <a:r>
                        <a:rPr lang="en-US" sz="1600" kern="1200" dirty="0">
                          <a:solidFill>
                            <a:schemeClr val="dk1"/>
                          </a:solidFill>
                          <a:effectLst/>
                          <a:latin typeface="+mn-lt"/>
                          <a:ea typeface="+mn-ea"/>
                          <a:cs typeface="+mn-cs"/>
                        </a:rPr>
                        <a:t>(816) 321-7341</a:t>
                      </a:r>
                    </a:p>
                    <a:p>
                      <a:endParaRPr lang="en-US" sz="1600" dirty="0"/>
                    </a:p>
                  </a:txBody>
                  <a:tcPr/>
                </a:tc>
                <a:extLst>
                  <a:ext uri="{0D108BD9-81ED-4DB2-BD59-A6C34878D82A}">
                    <a16:rowId xmlns:a16="http://schemas.microsoft.com/office/drawing/2014/main" val="1017517924"/>
                  </a:ext>
                </a:extLst>
              </a:tr>
              <a:tr h="634961">
                <a:tc>
                  <a:txBody>
                    <a:bodyPr/>
                    <a:lstStyle/>
                    <a:p>
                      <a:r>
                        <a:rPr lang="en-US" sz="1600" dirty="0"/>
                        <a:t>VIII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Percy Devine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kern="1200" dirty="0">
                          <a:solidFill>
                            <a:schemeClr val="dk1"/>
                          </a:solidFill>
                          <a:effectLst/>
                          <a:latin typeface="+mn-lt"/>
                          <a:ea typeface="+mn-ea"/>
                          <a:cs typeface="+mn-cs"/>
                          <a:hlinkClick r:id="rId4"/>
                        </a:rPr>
                        <a:t>Percy.Devine@acl.hhs.gov</a:t>
                      </a:r>
                      <a:r>
                        <a:rPr lang="en-US" sz="1600" kern="1200" dirty="0">
                          <a:solidFill>
                            <a:schemeClr val="dk1"/>
                          </a:solidFill>
                          <a:effectLst/>
                          <a:latin typeface="+mn-lt"/>
                          <a:ea typeface="+mn-ea"/>
                          <a:cs typeface="+mn-cs"/>
                        </a:rPr>
                        <a:t> </a:t>
                      </a:r>
                      <a:endParaRPr lang="en-US" sz="1600" dirty="0"/>
                    </a:p>
                  </a:txBody>
                  <a:tcPr/>
                </a:tc>
                <a:tc>
                  <a:txBody>
                    <a:bodyPr/>
                    <a:lstStyle/>
                    <a:p>
                      <a:r>
                        <a:rPr lang="en-US" sz="1600" kern="1200" dirty="0">
                          <a:solidFill>
                            <a:schemeClr val="dk1"/>
                          </a:solidFill>
                          <a:effectLst/>
                          <a:latin typeface="+mn-lt"/>
                          <a:ea typeface="+mn-ea"/>
                          <a:cs typeface="+mn-cs"/>
                        </a:rPr>
                        <a:t>(303) 844-7815</a:t>
                      </a:r>
                    </a:p>
                    <a:p>
                      <a:endParaRPr lang="en-US" sz="1600" dirty="0"/>
                    </a:p>
                  </a:txBody>
                  <a:tcPr/>
                </a:tc>
                <a:extLst>
                  <a:ext uri="{0D108BD9-81ED-4DB2-BD59-A6C34878D82A}">
                    <a16:rowId xmlns:a16="http://schemas.microsoft.com/office/drawing/2014/main" val="2198967831"/>
                  </a:ext>
                </a:extLst>
              </a:tr>
              <a:tr h="634961">
                <a:tc>
                  <a:txBody>
                    <a:bodyPr/>
                    <a:lstStyle/>
                    <a:p>
                      <a:r>
                        <a:rPr lang="en-US" sz="1600" dirty="0"/>
                        <a:t>IX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Fay Gordon </a:t>
                      </a:r>
                      <a:endParaRPr lang="en-US" sz="1600" dirty="0"/>
                    </a:p>
                  </a:txBody>
                  <a:tcPr/>
                </a:tc>
                <a:tc>
                  <a:txBody>
                    <a:bodyPr/>
                    <a:lstStyle/>
                    <a:p>
                      <a:r>
                        <a:rPr lang="en-US" sz="1600" u="sng" kern="1200" dirty="0">
                          <a:solidFill>
                            <a:schemeClr val="dk1"/>
                          </a:solidFill>
                          <a:effectLst/>
                          <a:latin typeface="+mn-lt"/>
                          <a:ea typeface="+mn-ea"/>
                          <a:cs typeface="+mn-cs"/>
                          <a:hlinkClick r:id="rId5"/>
                        </a:rPr>
                        <a:t>Fay.Gordon@acl.hhs.gov</a:t>
                      </a:r>
                      <a:endParaRPr lang="en-US" sz="1600" kern="1200" dirty="0">
                        <a:solidFill>
                          <a:schemeClr val="dk1"/>
                        </a:solidFill>
                        <a:effectLst/>
                        <a:latin typeface="+mn-lt"/>
                        <a:ea typeface="+mn-ea"/>
                        <a:cs typeface="+mn-cs"/>
                      </a:endParaRPr>
                    </a:p>
                  </a:txBody>
                  <a:tcPr/>
                </a:tc>
                <a:tc>
                  <a:txBody>
                    <a:bodyPr/>
                    <a:lstStyle/>
                    <a:p>
                      <a:r>
                        <a:rPr lang="en-US" sz="1600" kern="1200" dirty="0">
                          <a:solidFill>
                            <a:schemeClr val="dk1"/>
                          </a:solidFill>
                          <a:effectLst/>
                          <a:latin typeface="+mn-lt"/>
                          <a:ea typeface="+mn-ea"/>
                          <a:cs typeface="+mn-cs"/>
                        </a:rPr>
                        <a:t>(415) 437-8790</a:t>
                      </a:r>
                    </a:p>
                    <a:p>
                      <a:endParaRPr lang="en-US" sz="1600" dirty="0"/>
                    </a:p>
                  </a:txBody>
                  <a:tcPr/>
                </a:tc>
                <a:extLst>
                  <a:ext uri="{0D108BD9-81ED-4DB2-BD59-A6C34878D82A}">
                    <a16:rowId xmlns:a16="http://schemas.microsoft.com/office/drawing/2014/main" val="375274557"/>
                  </a:ext>
                </a:extLst>
              </a:tr>
              <a:tr h="634961">
                <a:tc>
                  <a:txBody>
                    <a:bodyPr/>
                    <a:lstStyle/>
                    <a:p>
                      <a:r>
                        <a:rPr lang="en-US" sz="1600" dirty="0"/>
                        <a:t>X</a:t>
                      </a:r>
                    </a:p>
                  </a:txBody>
                  <a:tcPr/>
                </a:tc>
                <a:tc>
                  <a:txBody>
                    <a:bodyPr/>
                    <a:lstStyle/>
                    <a:p>
                      <a:r>
                        <a:rPr lang="en-US" sz="1600" kern="1200" dirty="0">
                          <a:solidFill>
                            <a:schemeClr val="dk1"/>
                          </a:solidFill>
                          <a:effectLst/>
                          <a:latin typeface="+mn-lt"/>
                          <a:ea typeface="+mn-ea"/>
                          <a:cs typeface="+mn-cs"/>
                        </a:rPr>
                        <a:t>Louise Ryan</a:t>
                      </a:r>
                    </a:p>
                  </a:txBody>
                  <a:tcPr/>
                </a:tc>
                <a:tc>
                  <a:txBody>
                    <a:bodyPr/>
                    <a:lstStyle/>
                    <a:p>
                      <a:r>
                        <a:rPr lang="en-US" sz="1600" u="sng" kern="1200" dirty="0">
                          <a:solidFill>
                            <a:schemeClr val="dk1"/>
                          </a:solidFill>
                          <a:effectLst/>
                          <a:latin typeface="+mn-lt"/>
                          <a:ea typeface="+mn-ea"/>
                          <a:cs typeface="+mn-cs"/>
                          <a:hlinkClick r:id="rId6"/>
                        </a:rPr>
                        <a:t>Louise.Ryan@acl.hhs.gov</a:t>
                      </a:r>
                      <a:r>
                        <a:rPr lang="en-US" sz="1600" kern="1200" dirty="0">
                          <a:solidFill>
                            <a:schemeClr val="dk1"/>
                          </a:solidFill>
                          <a:effectLst/>
                          <a:latin typeface="+mn-lt"/>
                          <a:ea typeface="+mn-ea"/>
                          <a:cs typeface="+mn-cs"/>
                        </a:rPr>
                        <a:t> </a:t>
                      </a:r>
                      <a:endParaRPr lang="en-US" sz="1600" dirty="0"/>
                    </a:p>
                  </a:txBody>
                  <a:tcPr/>
                </a:tc>
                <a:tc>
                  <a:txBody>
                    <a:bodyPr/>
                    <a:lstStyle/>
                    <a:p>
                      <a:r>
                        <a:rPr lang="en-US" sz="1600" kern="1200" dirty="0">
                          <a:solidFill>
                            <a:schemeClr val="dk1"/>
                          </a:solidFill>
                          <a:effectLst/>
                          <a:latin typeface="+mn-lt"/>
                          <a:ea typeface="+mn-ea"/>
                          <a:cs typeface="+mn-cs"/>
                        </a:rPr>
                        <a:t>(206) 615-2299 </a:t>
                      </a:r>
                    </a:p>
                  </a:txBody>
                  <a:tcPr/>
                </a:tc>
                <a:extLst>
                  <a:ext uri="{0D108BD9-81ED-4DB2-BD59-A6C34878D82A}">
                    <a16:rowId xmlns:a16="http://schemas.microsoft.com/office/drawing/2014/main" val="1712622880"/>
                  </a:ext>
                </a:extLst>
              </a:tr>
            </a:tbl>
          </a:graphicData>
        </a:graphic>
      </p:graphicFrame>
    </p:spTree>
    <p:extLst>
      <p:ext uri="{BB962C8B-B14F-4D97-AF65-F5344CB8AC3E}">
        <p14:creationId xmlns:p14="http://schemas.microsoft.com/office/powerpoint/2010/main" val="13401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0999" y="584610"/>
            <a:ext cx="3886201" cy="558390"/>
          </a:xfrm>
        </p:spPr>
        <p:txBody>
          <a:bodyPr>
            <a:normAutofit/>
          </a:bodyPr>
          <a:lstStyle/>
          <a:p>
            <a:pPr algn="l"/>
            <a:r>
              <a:rPr lang="en-US" sz="2800" dirty="0"/>
              <a:t>Scope of Training</a:t>
            </a:r>
          </a:p>
        </p:txBody>
      </p:sp>
      <p:sp>
        <p:nvSpPr>
          <p:cNvPr id="6" name="Content Placeholder 5"/>
          <p:cNvSpPr>
            <a:spLocks noGrp="1"/>
          </p:cNvSpPr>
          <p:nvPr>
            <p:ph idx="1"/>
          </p:nvPr>
        </p:nvSpPr>
        <p:spPr>
          <a:xfrm>
            <a:off x="381000" y="1295400"/>
            <a:ext cx="8153400" cy="3962400"/>
          </a:xfrm>
        </p:spPr>
        <p:txBody>
          <a:bodyPr>
            <a:normAutofit lnSpcReduction="10000"/>
          </a:bodyPr>
          <a:lstStyle/>
          <a:p>
            <a:pPr marL="0" indent="0">
              <a:buNone/>
            </a:pPr>
            <a:r>
              <a:rPr lang="en-US" sz="1800" dirty="0"/>
              <a:t>ACL Mandatory Grant Fiscal Reporting</a:t>
            </a:r>
          </a:p>
          <a:p>
            <a:pPr marL="0" indent="0">
              <a:buNone/>
            </a:pPr>
            <a:endParaRPr lang="en-US" sz="1800" dirty="0"/>
          </a:p>
          <a:p>
            <a:pPr lvl="1">
              <a:buFont typeface="Arial" panose="020B0604020202020204" pitchFamily="34" charset="0"/>
              <a:buChar char="•"/>
            </a:pPr>
            <a:r>
              <a:rPr lang="en-US" sz="1800" dirty="0"/>
              <a:t>Title III: Part B(OASS), C-1(OACM), C-2(OAHD), C NSIP(OANS), D(OAPH), and E(OAFC)</a:t>
            </a:r>
          </a:p>
          <a:p>
            <a:pPr lvl="1">
              <a:buFont typeface="Arial" panose="020B0604020202020204" pitchFamily="34" charset="0"/>
              <a:buChar char="•"/>
            </a:pPr>
            <a:r>
              <a:rPr lang="en-US" sz="1800" dirty="0"/>
              <a:t>Title VII (Long Term Care Ombudsman (OAOM), Elder Abuse(OAEA)</a:t>
            </a:r>
          </a:p>
          <a:p>
            <a:pPr lvl="1">
              <a:buFont typeface="Arial" panose="020B0604020202020204" pitchFamily="34" charset="0"/>
              <a:buChar char="•"/>
            </a:pPr>
            <a:r>
              <a:rPr lang="en-US" sz="1800" dirty="0"/>
              <a:t>Coronavirus Response and Relief Supplemental Act (CRRSA):</a:t>
            </a:r>
          </a:p>
          <a:p>
            <a:pPr lvl="2"/>
            <a:r>
              <a:rPr lang="en-US" sz="1200" dirty="0"/>
              <a:t>Supp# 5:	Nutrition (HDC5)	</a:t>
            </a:r>
          </a:p>
          <a:p>
            <a:pPr lvl="2"/>
            <a:r>
              <a:rPr lang="en-US" sz="1200" dirty="0"/>
              <a:t>Supp# 5:	SSA Title XX (APC5, LOC5)</a:t>
            </a:r>
          </a:p>
          <a:p>
            <a:pPr lvl="1">
              <a:buFont typeface="Arial" panose="020B0604020202020204" pitchFamily="34" charset="0"/>
              <a:buChar char="•"/>
            </a:pPr>
            <a:r>
              <a:rPr lang="en-US" sz="1800" dirty="0"/>
              <a:t>American Rescue Plan (ARP):</a:t>
            </a:r>
          </a:p>
          <a:p>
            <a:pPr lvl="2"/>
            <a:r>
              <a:rPr lang="en-US" sz="1200" dirty="0"/>
              <a:t>Supp# 6:	OAA Title III (SSC6,CMC6,HDC6,PHC6,FCC6)</a:t>
            </a:r>
          </a:p>
          <a:p>
            <a:pPr lvl="2"/>
            <a:r>
              <a:rPr lang="en-US" sz="1200" dirty="0"/>
              <a:t>Supp# 6:  OAA Title VII (OMC6)</a:t>
            </a:r>
          </a:p>
          <a:p>
            <a:pPr lvl="2"/>
            <a:r>
              <a:rPr lang="en-US" sz="1200" dirty="0"/>
              <a:t>Supp# 6:  SSA Title XX (APC6, LOC6)</a:t>
            </a:r>
          </a:p>
          <a:p>
            <a:pPr lvl="1">
              <a:buFont typeface="Arial" panose="020B0604020202020204" pitchFamily="34" charset="0"/>
              <a:buChar char="•"/>
            </a:pPr>
            <a:r>
              <a:rPr lang="en-US" sz="1800" dirty="0"/>
              <a:t>CDC Vaccine Access (VAC5)</a:t>
            </a:r>
          </a:p>
          <a:p>
            <a:pPr lvl="1">
              <a:buFont typeface="Arial" panose="020B0604020202020204" pitchFamily="34" charset="0"/>
              <a:buChar char="•"/>
            </a:pPr>
            <a:r>
              <a:rPr lang="en-US" sz="1800" dirty="0"/>
              <a:t>Public Health Workforce (STPH)</a:t>
            </a:r>
          </a:p>
          <a:p>
            <a:pPr marL="457200" lvl="1" indent="0">
              <a:buNone/>
            </a:pPr>
            <a:endParaRPr lang="en-US" sz="1700" dirty="0"/>
          </a:p>
          <a:p>
            <a:pPr marL="0"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6</a:t>
            </a:fld>
            <a:endParaRPr lang="en-US" dirty="0"/>
          </a:p>
        </p:txBody>
      </p:sp>
    </p:spTree>
    <p:extLst>
      <p:ext uri="{BB962C8B-B14F-4D97-AF65-F5344CB8AC3E}">
        <p14:creationId xmlns:p14="http://schemas.microsoft.com/office/powerpoint/2010/main" val="3375300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0A90E-1338-CF37-67F4-0DCA11ECDCA9}"/>
              </a:ext>
            </a:extLst>
          </p:cNvPr>
          <p:cNvSpPr>
            <a:spLocks noGrp="1"/>
          </p:cNvSpPr>
          <p:nvPr>
            <p:ph type="title"/>
          </p:nvPr>
        </p:nvSpPr>
        <p:spPr/>
        <p:txBody>
          <a:bodyPr>
            <a:normAutofit/>
          </a:bodyPr>
          <a:lstStyle/>
          <a:p>
            <a:pPr algn="l"/>
            <a:r>
              <a:rPr lang="en-US" sz="2800" dirty="0"/>
              <a:t>Older Americans Act </a:t>
            </a:r>
            <a:br>
              <a:rPr lang="en-US" sz="2800" dirty="0"/>
            </a:br>
            <a:r>
              <a:rPr lang="en-US" sz="2800" dirty="0"/>
              <a:t>Notice of Proposed Rule Making</a:t>
            </a:r>
          </a:p>
        </p:txBody>
      </p:sp>
      <p:pic>
        <p:nvPicPr>
          <p:cNvPr id="7" name="Content Placeholder 6" descr="The Administration for Community Living seeks input on updates to Older Americans Act regulations Visit ACL.gov/OAArule">
            <a:extLst>
              <a:ext uri="{FF2B5EF4-FFF2-40B4-BE49-F238E27FC236}">
                <a16:creationId xmlns:a16="http://schemas.microsoft.com/office/drawing/2014/main" id="{55E5EED7-03F3-8B5D-9117-599F3D69D8A9}"/>
              </a:ext>
            </a:extLst>
          </p:cNvPr>
          <p:cNvPicPr>
            <a:picLocks noGrp="1" noChangeAspect="1"/>
          </p:cNvPicPr>
          <p:nvPr>
            <p:ph idx="1"/>
          </p:nvPr>
        </p:nvPicPr>
        <p:blipFill>
          <a:blip r:embed="rId2"/>
          <a:stretch>
            <a:fillRect/>
          </a:stretch>
        </p:blipFill>
        <p:spPr>
          <a:xfrm>
            <a:off x="1447800" y="1828800"/>
            <a:ext cx="6553200" cy="2819400"/>
          </a:xfrm>
          <a:prstGeom prst="rect">
            <a:avLst/>
          </a:prstGeom>
        </p:spPr>
      </p:pic>
      <p:sp>
        <p:nvSpPr>
          <p:cNvPr id="4" name="Slide Number Placeholder 3">
            <a:extLst>
              <a:ext uri="{FF2B5EF4-FFF2-40B4-BE49-F238E27FC236}">
                <a16:creationId xmlns:a16="http://schemas.microsoft.com/office/drawing/2014/main" id="{2B91D2FE-E87C-D68E-1A83-E055D1982C72}"/>
              </a:ext>
            </a:extLst>
          </p:cNvPr>
          <p:cNvSpPr>
            <a:spLocks noGrp="1"/>
          </p:cNvSpPr>
          <p:nvPr>
            <p:ph type="sldNum" sz="quarter" idx="12"/>
          </p:nvPr>
        </p:nvSpPr>
        <p:spPr/>
        <p:txBody>
          <a:bodyPr/>
          <a:lstStyle/>
          <a:p>
            <a:fld id="{7AA28999-D008-419E-9628-EE1C64F81F4C}" type="slidenum">
              <a:rPr lang="en-US" smtClean="0"/>
              <a:pPr/>
              <a:t>7</a:t>
            </a:fld>
            <a:endParaRPr lang="en-US" dirty="0"/>
          </a:p>
        </p:txBody>
      </p:sp>
    </p:spTree>
    <p:extLst>
      <p:ext uri="{BB962C8B-B14F-4D97-AF65-F5344CB8AC3E}">
        <p14:creationId xmlns:p14="http://schemas.microsoft.com/office/powerpoint/2010/main" val="40290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1"/>
          </a:xfrm>
        </p:spPr>
        <p:txBody>
          <a:bodyPr>
            <a:normAutofit/>
          </a:bodyPr>
          <a:lstStyle/>
          <a:p>
            <a:pPr algn="l"/>
            <a:r>
              <a:rPr lang="en-US" sz="2800" dirty="0"/>
              <a:t>Upcoming Due Dates</a:t>
            </a:r>
          </a:p>
        </p:txBody>
      </p:sp>
      <p:graphicFrame>
        <p:nvGraphicFramePr>
          <p:cNvPr id="5" name="Table 5">
            <a:extLst>
              <a:ext uri="{FF2B5EF4-FFF2-40B4-BE49-F238E27FC236}">
                <a16:creationId xmlns:a16="http://schemas.microsoft.com/office/drawing/2014/main" id="{72266679-F159-4AB1-89B5-A323A9CF6EA4}"/>
              </a:ext>
            </a:extLst>
          </p:cNvPr>
          <p:cNvGraphicFramePr>
            <a:graphicFrameLocks noGrp="1"/>
          </p:cNvGraphicFramePr>
          <p:nvPr>
            <p:ph idx="1"/>
            <p:extLst>
              <p:ext uri="{D42A27DB-BD31-4B8C-83A1-F6EECF244321}">
                <p14:modId xmlns:p14="http://schemas.microsoft.com/office/powerpoint/2010/main" val="2531645604"/>
              </p:ext>
            </p:extLst>
          </p:nvPr>
        </p:nvGraphicFramePr>
        <p:xfrm>
          <a:off x="685800" y="990601"/>
          <a:ext cx="7239000" cy="4495797"/>
        </p:xfrm>
        <a:graphic>
          <a:graphicData uri="http://schemas.openxmlformats.org/drawingml/2006/table">
            <a:tbl>
              <a:tblPr firstRow="1" bandRow="1">
                <a:tableStyleId>{5C22544A-7EE6-4342-B048-85BDC9FD1C3A}</a:tableStyleId>
              </a:tblPr>
              <a:tblGrid>
                <a:gridCol w="3924112">
                  <a:extLst>
                    <a:ext uri="{9D8B030D-6E8A-4147-A177-3AD203B41FA5}">
                      <a16:colId xmlns:a16="http://schemas.microsoft.com/office/drawing/2014/main" val="4079727076"/>
                    </a:ext>
                  </a:extLst>
                </a:gridCol>
                <a:gridCol w="3314888">
                  <a:extLst>
                    <a:ext uri="{9D8B030D-6E8A-4147-A177-3AD203B41FA5}">
                      <a16:colId xmlns:a16="http://schemas.microsoft.com/office/drawing/2014/main" val="950195849"/>
                    </a:ext>
                  </a:extLst>
                </a:gridCol>
              </a:tblGrid>
              <a:tr h="387055">
                <a:tc>
                  <a:txBody>
                    <a:bodyPr/>
                    <a:lstStyle/>
                    <a:p>
                      <a:pPr marL="0" algn="l" defTabSz="914400" rtl="0" eaLnBrk="1" latinLnBrk="0" hangingPunct="1"/>
                      <a:r>
                        <a:rPr lang="en-US" sz="1600" b="1" kern="1200" dirty="0">
                          <a:solidFill>
                            <a:schemeClr val="lt1"/>
                          </a:solidFill>
                          <a:latin typeface="+mn-lt"/>
                          <a:ea typeface="+mn-ea"/>
                          <a:cs typeface="+mn-cs"/>
                        </a:rPr>
                        <a:t>Upcoming Items</a:t>
                      </a:r>
                    </a:p>
                  </a:txBody>
                  <a:tcPr/>
                </a:tc>
                <a:tc>
                  <a:txBody>
                    <a:bodyPr/>
                    <a:lstStyle/>
                    <a:p>
                      <a:r>
                        <a:rPr lang="en-US" sz="1600" dirty="0"/>
                        <a:t>Due Date</a:t>
                      </a:r>
                    </a:p>
                  </a:txBody>
                  <a:tcPr/>
                </a:tc>
                <a:extLst>
                  <a:ext uri="{0D108BD9-81ED-4DB2-BD59-A6C34878D82A}">
                    <a16:rowId xmlns:a16="http://schemas.microsoft.com/office/drawing/2014/main" val="3851678926"/>
                  </a:ext>
                </a:extLst>
              </a:tr>
              <a:tr h="1577995">
                <a:tc>
                  <a:txBody>
                    <a:bodyPr/>
                    <a:lstStyle/>
                    <a:p>
                      <a:r>
                        <a:rPr lang="en-US" sz="1600" dirty="0"/>
                        <a:t>SF425 </a:t>
                      </a:r>
                      <a:r>
                        <a:rPr lang="en-US" sz="1600" b="0" kern="1200" dirty="0">
                          <a:solidFill>
                            <a:schemeClr val="tx1"/>
                          </a:solidFill>
                          <a:latin typeface="+mn-lt"/>
                          <a:ea typeface="+mn-ea"/>
                          <a:cs typeface="+mn-cs"/>
                        </a:rPr>
                        <a:t>Reports</a:t>
                      </a:r>
                    </a:p>
                  </a:txBody>
                  <a:tcPr/>
                </a:tc>
                <a:tc>
                  <a:txBody>
                    <a:bodyPr/>
                    <a:lstStyle/>
                    <a:p>
                      <a:pPr algn="l"/>
                      <a:r>
                        <a:rPr lang="en-US" sz="1600" dirty="0"/>
                        <a:t>Semi-Annual Reports: </a:t>
                      </a:r>
                    </a:p>
                    <a:p>
                      <a:pPr lvl="1" algn="l"/>
                      <a:r>
                        <a:rPr lang="en-US" sz="1600" dirty="0"/>
                        <a:t>April 30, 2023 </a:t>
                      </a:r>
                      <a:br>
                        <a:rPr lang="en-US" sz="1600" dirty="0"/>
                      </a:br>
                      <a:r>
                        <a:rPr lang="en-US" sz="1600" dirty="0"/>
                        <a:t>October 30, </a:t>
                      </a:r>
                      <a:r>
                        <a:rPr lang="en-US" sz="1600" kern="1200" dirty="0">
                          <a:solidFill>
                            <a:schemeClr val="dk1"/>
                          </a:solidFill>
                          <a:latin typeface="+mn-lt"/>
                          <a:ea typeface="+mn-ea"/>
                          <a:cs typeface="+mn-cs"/>
                        </a:rPr>
                        <a:t>2023</a:t>
                      </a:r>
                    </a:p>
                    <a:p>
                      <a:pPr algn="l"/>
                      <a:r>
                        <a:rPr lang="en-US" sz="1600" dirty="0"/>
                        <a:t>Final Reports: </a:t>
                      </a:r>
                    </a:p>
                    <a:p>
                      <a:pPr lvl="1" algn="l"/>
                      <a:r>
                        <a:rPr lang="en-US" sz="1600" kern="1200" dirty="0">
                          <a:solidFill>
                            <a:schemeClr val="dk1"/>
                          </a:solidFill>
                          <a:latin typeface="+mn-lt"/>
                          <a:ea typeface="+mn-ea"/>
                          <a:cs typeface="+mn-cs"/>
                        </a:rPr>
                        <a:t>January 31, </a:t>
                      </a:r>
                      <a:r>
                        <a:rPr lang="en-US" sz="1600" dirty="0"/>
                        <a:t>2024</a:t>
                      </a:r>
                    </a:p>
                  </a:txBody>
                  <a:tcPr anchor="ctr"/>
                </a:tc>
                <a:extLst>
                  <a:ext uri="{0D108BD9-81ED-4DB2-BD59-A6C34878D82A}">
                    <a16:rowId xmlns:a16="http://schemas.microsoft.com/office/drawing/2014/main" val="2739774126"/>
                  </a:ext>
                </a:extLst>
              </a:tr>
              <a:tr h="387055">
                <a:tc>
                  <a:txBody>
                    <a:bodyPr/>
                    <a:lstStyle/>
                    <a:p>
                      <a:r>
                        <a:rPr lang="en-US" sz="1600" dirty="0"/>
                        <a:t>Title III Maintenance of Effort</a:t>
                      </a:r>
                    </a:p>
                  </a:txBody>
                  <a:tcPr/>
                </a:tc>
                <a:tc>
                  <a:txBody>
                    <a:bodyPr/>
                    <a:lstStyle/>
                    <a:p>
                      <a:r>
                        <a:rPr lang="en-US" sz="1600" dirty="0"/>
                        <a:t>August 1, 2023</a:t>
                      </a:r>
                    </a:p>
                  </a:txBody>
                  <a:tcPr/>
                </a:tc>
                <a:extLst>
                  <a:ext uri="{0D108BD9-81ED-4DB2-BD59-A6C34878D82A}">
                    <a16:rowId xmlns:a16="http://schemas.microsoft.com/office/drawing/2014/main" val="3998060875"/>
                  </a:ext>
                </a:extLst>
              </a:tr>
              <a:tr h="684791">
                <a:tc>
                  <a:txBody>
                    <a:bodyPr/>
                    <a:lstStyle/>
                    <a:p>
                      <a:r>
                        <a:rPr lang="en-US" sz="1600" dirty="0"/>
                        <a:t>LTCO Certification of Minimum Expenditures</a:t>
                      </a:r>
                    </a:p>
                  </a:txBody>
                  <a:tcPr/>
                </a:tc>
                <a:tc>
                  <a:txBody>
                    <a:bodyPr/>
                    <a:lstStyle/>
                    <a:p>
                      <a:r>
                        <a:rPr lang="en-US" sz="1600" dirty="0"/>
                        <a:t>August 1, 2023</a:t>
                      </a:r>
                    </a:p>
                  </a:txBody>
                  <a:tcPr/>
                </a:tc>
                <a:extLst>
                  <a:ext uri="{0D108BD9-81ED-4DB2-BD59-A6C34878D82A}">
                    <a16:rowId xmlns:a16="http://schemas.microsoft.com/office/drawing/2014/main" val="1318394321"/>
                  </a:ext>
                </a:extLst>
              </a:tr>
              <a:tr h="684791">
                <a:tc>
                  <a:txBody>
                    <a:bodyPr/>
                    <a:lstStyle/>
                    <a:p>
                      <a:r>
                        <a:rPr lang="en-US" sz="1600" dirty="0"/>
                        <a:t>Transfers: FFY2023 Title III and ARP Title III</a:t>
                      </a:r>
                    </a:p>
                  </a:txBody>
                  <a:tcPr/>
                </a:tc>
                <a:tc>
                  <a:txBody>
                    <a:bodyPr/>
                    <a:lstStyle/>
                    <a:p>
                      <a:r>
                        <a:rPr lang="en-US" sz="1600" dirty="0"/>
                        <a:t>August 15, 2023</a:t>
                      </a:r>
                      <a:br>
                        <a:rPr lang="en-US" sz="1600" dirty="0">
                          <a:highlight>
                            <a:srgbClr val="00FF00"/>
                          </a:highlight>
                        </a:rPr>
                      </a:br>
                      <a:endParaRPr lang="en-US" sz="1600" dirty="0">
                        <a:highlight>
                          <a:srgbClr val="FFFF00"/>
                        </a:highlight>
                      </a:endParaRPr>
                    </a:p>
                  </a:txBody>
                  <a:tcPr/>
                </a:tc>
                <a:extLst>
                  <a:ext uri="{0D108BD9-81ED-4DB2-BD59-A6C34878D82A}">
                    <a16:rowId xmlns:a16="http://schemas.microsoft.com/office/drawing/2014/main" val="202767353"/>
                  </a:ext>
                </a:extLst>
              </a:tr>
              <a:tr h="387055">
                <a:tc>
                  <a:txBody>
                    <a:bodyPr/>
                    <a:lstStyle/>
                    <a:p>
                      <a:r>
                        <a:rPr lang="en-US" sz="1600" dirty="0"/>
                        <a:t>No-Cost Extension Request</a:t>
                      </a:r>
                    </a:p>
                  </a:txBody>
                  <a:tcPr/>
                </a:tc>
                <a:tc>
                  <a:txBody>
                    <a:bodyPr/>
                    <a:lstStyle/>
                    <a:p>
                      <a:r>
                        <a:rPr lang="en-US" sz="1600" dirty="0"/>
                        <a:t>August 1, 2023</a:t>
                      </a:r>
                    </a:p>
                  </a:txBody>
                  <a:tcPr/>
                </a:tc>
                <a:extLst>
                  <a:ext uri="{0D108BD9-81ED-4DB2-BD59-A6C34878D82A}">
                    <a16:rowId xmlns:a16="http://schemas.microsoft.com/office/drawing/2014/main" val="45804101"/>
                  </a:ext>
                </a:extLst>
              </a:tr>
              <a:tr h="387055">
                <a:tc>
                  <a:txBody>
                    <a:bodyPr/>
                    <a:lstStyle/>
                    <a:p>
                      <a:r>
                        <a:rPr lang="en-US" sz="1600" dirty="0"/>
                        <a:t>Reallotments</a:t>
                      </a:r>
                    </a:p>
                  </a:txBody>
                  <a:tcPr/>
                </a:tc>
                <a:tc>
                  <a:txBody>
                    <a:bodyPr/>
                    <a:lstStyle/>
                    <a:p>
                      <a:r>
                        <a:rPr lang="en-US" sz="1600" dirty="0"/>
                        <a:t>September 8, 2023</a:t>
                      </a:r>
                    </a:p>
                  </a:txBody>
                  <a:tcPr/>
                </a:tc>
                <a:extLst>
                  <a:ext uri="{0D108BD9-81ED-4DB2-BD59-A6C34878D82A}">
                    <a16:rowId xmlns:a16="http://schemas.microsoft.com/office/drawing/2014/main" val="1422535667"/>
                  </a:ext>
                </a:extLst>
              </a:tr>
            </a:tbl>
          </a:graphicData>
        </a:graphic>
      </p:graphicFrame>
      <p:sp>
        <p:nvSpPr>
          <p:cNvPr id="4" name="Slide Number Placeholder 3"/>
          <p:cNvSpPr>
            <a:spLocks noGrp="1"/>
          </p:cNvSpPr>
          <p:nvPr>
            <p:ph type="sldNum" sz="quarter" idx="12"/>
          </p:nvPr>
        </p:nvSpPr>
        <p:spPr/>
        <p:txBody>
          <a:bodyPr/>
          <a:lstStyle/>
          <a:p>
            <a:fld id="{64633349-DB28-40C9-B75B-9750A599D4C9}" type="slidenum">
              <a:rPr lang="en-US" smtClean="0"/>
              <a:pPr/>
              <a:t>8</a:t>
            </a:fld>
            <a:endParaRPr lang="en-US" dirty="0"/>
          </a:p>
        </p:txBody>
      </p:sp>
    </p:spTree>
    <p:extLst>
      <p:ext uri="{BB962C8B-B14F-4D97-AF65-F5344CB8AC3E}">
        <p14:creationId xmlns:p14="http://schemas.microsoft.com/office/powerpoint/2010/main" val="225989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94FC1-C932-4769-A6FD-0A28F87DC2CF}"/>
              </a:ext>
            </a:extLst>
          </p:cNvPr>
          <p:cNvSpPr>
            <a:spLocks noGrp="1"/>
          </p:cNvSpPr>
          <p:nvPr>
            <p:ph type="title"/>
          </p:nvPr>
        </p:nvSpPr>
        <p:spPr/>
        <p:txBody>
          <a:bodyPr>
            <a:normAutofit/>
          </a:bodyPr>
          <a:lstStyle/>
          <a:p>
            <a:pPr algn="l"/>
            <a:r>
              <a:rPr lang="en-US" sz="2800" dirty="0"/>
              <a:t>Unwinding Guidance</a:t>
            </a:r>
          </a:p>
        </p:txBody>
      </p:sp>
      <p:sp>
        <p:nvSpPr>
          <p:cNvPr id="3" name="Content Placeholder 2">
            <a:extLst>
              <a:ext uri="{FF2B5EF4-FFF2-40B4-BE49-F238E27FC236}">
                <a16:creationId xmlns:a16="http://schemas.microsoft.com/office/drawing/2014/main" id="{8BC3DF54-AA13-4D7F-8740-A9F34F6ED643}"/>
              </a:ext>
            </a:extLst>
          </p:cNvPr>
          <p:cNvSpPr>
            <a:spLocks noGrp="1"/>
          </p:cNvSpPr>
          <p:nvPr>
            <p:ph idx="1"/>
          </p:nvPr>
        </p:nvSpPr>
        <p:spPr>
          <a:xfrm>
            <a:off x="457200" y="1371600"/>
            <a:ext cx="8229600" cy="3581400"/>
          </a:xfrm>
        </p:spPr>
        <p:txBody>
          <a:bodyPr>
            <a:noAutofit/>
          </a:bodyPr>
          <a:lstStyle/>
          <a:p>
            <a:r>
              <a:rPr lang="en-US" sz="1600" dirty="0"/>
              <a:t>Major Disaster Declaration (MDD) for COVID-19 – Ended May 11, 2023</a:t>
            </a:r>
          </a:p>
          <a:p>
            <a:pPr lvl="1"/>
            <a:r>
              <a:rPr lang="en-US" sz="1600" dirty="0"/>
              <a:t>ACL strongly encourages unwinding of all MDD flexibilities by September 30, 2023</a:t>
            </a:r>
          </a:p>
          <a:p>
            <a:pPr lvl="1"/>
            <a:r>
              <a:rPr lang="en-US" sz="1600" dirty="0"/>
              <a:t>If States obligated funding with flexibilities (i.e. “bucketing”) during the MDD incident period, those flexibilities may be available until the obligation is liquidated or the obligation period ends, see </a:t>
            </a:r>
            <a:r>
              <a:rPr lang="en-US" sz="1600" i="1" u="sng" dirty="0">
                <a:solidFill>
                  <a:srgbClr val="FF0000"/>
                </a:solidFill>
                <a:hlinkClick r:id="rId2">
                  <a:extLst>
                    <a:ext uri="{A12FA001-AC4F-418D-AE19-62706E023703}">
                      <ahyp:hlinkClr xmlns:ahyp="http://schemas.microsoft.com/office/drawing/2018/hyperlinkcolor" val="tx"/>
                    </a:ext>
                  </a:extLst>
                </a:hlinkClick>
              </a:rPr>
              <a:t>unwinding guidance</a:t>
            </a:r>
            <a:r>
              <a:rPr lang="en-US" sz="1600" i="1" u="sng" dirty="0">
                <a:solidFill>
                  <a:srgbClr val="FF0000"/>
                </a:solidFill>
              </a:rPr>
              <a:t> </a:t>
            </a:r>
            <a:r>
              <a:rPr lang="en-US" sz="1600" dirty="0"/>
              <a:t>for more information and for technical assistance</a:t>
            </a:r>
          </a:p>
          <a:p>
            <a:pPr lvl="2"/>
            <a:r>
              <a:rPr lang="en-US" sz="1600" i="1" dirty="0">
                <a:solidFill>
                  <a:srgbClr val="FF0000"/>
                </a:solidFill>
              </a:rPr>
              <a:t>States must adhere to the project period end dates, and no-cost extensions will not extend the obligation period for MDD flexibilities</a:t>
            </a:r>
          </a:p>
          <a:p>
            <a:pPr lvl="2"/>
            <a:endParaRPr lang="en-US" sz="1600" b="1" i="1" dirty="0"/>
          </a:p>
          <a:p>
            <a:r>
              <a:rPr lang="en-US" sz="1600" dirty="0"/>
              <a:t>Public Health Emergency (PHE) for COVID-19 – Ended May 11, 2023</a:t>
            </a:r>
          </a:p>
          <a:p>
            <a:pPr lvl="1"/>
            <a:r>
              <a:rPr lang="en-US" sz="1600" dirty="0"/>
              <a:t>DRI/DGA waiver</a:t>
            </a:r>
          </a:p>
          <a:p>
            <a:pPr lvl="1"/>
            <a:r>
              <a:rPr lang="en-US" sz="1600" dirty="0"/>
              <a:t>100% Transfer between C1/C2</a:t>
            </a:r>
          </a:p>
        </p:txBody>
      </p:sp>
      <p:sp>
        <p:nvSpPr>
          <p:cNvPr id="4" name="Slide Number Placeholder 3">
            <a:extLst>
              <a:ext uri="{FF2B5EF4-FFF2-40B4-BE49-F238E27FC236}">
                <a16:creationId xmlns:a16="http://schemas.microsoft.com/office/drawing/2014/main" id="{A4FE0F4F-8515-4738-B08C-0D9F9BBBDA6B}"/>
              </a:ext>
            </a:extLst>
          </p:cNvPr>
          <p:cNvSpPr>
            <a:spLocks noGrp="1"/>
          </p:cNvSpPr>
          <p:nvPr>
            <p:ph type="sldNum" sz="quarter" idx="12"/>
          </p:nvPr>
        </p:nvSpPr>
        <p:spPr/>
        <p:txBody>
          <a:bodyPr/>
          <a:lstStyle/>
          <a:p>
            <a:fld id="{7AA28999-D008-419E-9628-EE1C64F81F4C}" type="slidenum">
              <a:rPr lang="en-US" smtClean="0"/>
              <a:pPr/>
              <a:t>9</a:t>
            </a:fld>
            <a:endParaRPr lang="en-US" dirty="0"/>
          </a:p>
        </p:txBody>
      </p:sp>
    </p:spTree>
    <p:extLst>
      <p:ext uri="{BB962C8B-B14F-4D97-AF65-F5344CB8AC3E}">
        <p14:creationId xmlns:p14="http://schemas.microsoft.com/office/powerpoint/2010/main" val="1121210496"/>
      </p:ext>
    </p:extLst>
  </p:cSld>
  <p:clrMapOvr>
    <a:masterClrMapping/>
  </p:clrMapOvr>
</p:sld>
</file>

<file path=ppt/theme/theme1.xml><?xml version="1.0" encoding="utf-8"?>
<a:theme xmlns:a="http://schemas.openxmlformats.org/drawingml/2006/main" name="ACLPresentationTemplate_2014">
  <a:themeElements>
    <a:clrScheme name="ACL">
      <a:dk1>
        <a:sysClr val="windowText" lastClr="000000"/>
      </a:dk1>
      <a:lt1>
        <a:sysClr val="window" lastClr="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CLPresentationTemplate [Read-Only]" id="{9DA34CC7-37C8-4BC1-A0F0-41B5DA72C6AD}" vid="{5842C969-1157-4F4C-AB31-FC26C33CF5B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ACLPresentationTemplate</Template>
  <TotalTime>14287</TotalTime>
  <Words>4537</Words>
  <Application>Microsoft Office PowerPoint</Application>
  <PresentationFormat>On-screen Show (4:3)</PresentationFormat>
  <Paragraphs>612</Paragraphs>
  <Slides>49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Calibri</vt:lpstr>
      <vt:lpstr>Courier New</vt:lpstr>
      <vt:lpstr>Segoe UI</vt:lpstr>
      <vt:lpstr>Symbol</vt:lpstr>
      <vt:lpstr>Wingdings</vt:lpstr>
      <vt:lpstr>ACLPresentationTemplate_2014</vt:lpstr>
      <vt:lpstr>Title Slide Option A</vt:lpstr>
      <vt:lpstr>Agenda</vt:lpstr>
      <vt:lpstr>Introduction</vt:lpstr>
      <vt:lpstr>Introductions (ACL Regional Administrators)</vt:lpstr>
      <vt:lpstr>Introductions (ACL Regional Administrators, cont.)</vt:lpstr>
      <vt:lpstr>Scope of Training</vt:lpstr>
      <vt:lpstr>Older Americans Act  Notice of Proposed Rule Making</vt:lpstr>
      <vt:lpstr>Upcoming Due Dates</vt:lpstr>
      <vt:lpstr>Unwinding Guidance</vt:lpstr>
      <vt:lpstr>Long Term Care Ombudsman (LTCO) –  Fiscal Management </vt:lpstr>
      <vt:lpstr>LTCO Minimum Certification of Expenditures</vt:lpstr>
      <vt:lpstr>LTCO NORS Reporting</vt:lpstr>
      <vt:lpstr>LTCO NORS Reporting Continued</vt:lpstr>
      <vt:lpstr>Supplant Language</vt:lpstr>
      <vt:lpstr>Title III Maintenance of Effort (MoE)</vt:lpstr>
      <vt:lpstr>Title III Match Requirements</vt:lpstr>
      <vt:lpstr>Minimum Match Requirements</vt:lpstr>
      <vt:lpstr>Title III: State and Area Plan Administration</vt:lpstr>
      <vt:lpstr>Title III: Single Planning Service Area (PSA)  State Plan Administration</vt:lpstr>
      <vt:lpstr>Title III: Territory Plan Administration</vt:lpstr>
      <vt:lpstr>Title III Parts B, C1, and C2 Services Match</vt:lpstr>
      <vt:lpstr>Title III Part D Service Match</vt:lpstr>
      <vt:lpstr>Title III Part E Service Match</vt:lpstr>
      <vt:lpstr>In-Kind Contributions</vt:lpstr>
      <vt:lpstr>Examples of In-Kind Contributions</vt:lpstr>
      <vt:lpstr>Voluntary Contributions</vt:lpstr>
      <vt:lpstr>ARP Program Income</vt:lpstr>
      <vt:lpstr>Regular Transfers</vt:lpstr>
      <vt:lpstr>Reallotments</vt:lpstr>
      <vt:lpstr>No-Cost Extensions (NCE)</vt:lpstr>
      <vt:lpstr>Drawdown Rates</vt:lpstr>
      <vt:lpstr>Advanced Payments</vt:lpstr>
      <vt:lpstr>Large Purchase Requests: Equipment</vt:lpstr>
      <vt:lpstr>Financial Reporting: SF 425</vt:lpstr>
      <vt:lpstr>Project Period</vt:lpstr>
      <vt:lpstr>Project Periods</vt:lpstr>
      <vt:lpstr>Federal Share of Expenditures</vt:lpstr>
      <vt:lpstr>Unliquidated Obligations &amp; Total Federal Share</vt:lpstr>
      <vt:lpstr>Unobligated Balance</vt:lpstr>
      <vt:lpstr>Recipient Share Required</vt:lpstr>
      <vt:lpstr>Recipient Share of Expenditures</vt:lpstr>
      <vt:lpstr>Remaining Recipient Share</vt:lpstr>
      <vt:lpstr>Program Income</vt:lpstr>
      <vt:lpstr>Indirect Expenses – Line 11</vt:lpstr>
      <vt:lpstr>Remarks – Line 12</vt:lpstr>
      <vt:lpstr>Technical Assistance Spreadsheet(s)</vt:lpstr>
      <vt:lpstr>Data to Enter on Technical Assistance Tool</vt:lpstr>
      <vt:lpstr>Financial Resources</vt:lpstr>
      <vt:lpstr>Add closing slide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Option A</dc:title>
  <dc:creator>Kelsey, Alice E (ACL)</dc:creator>
  <cp:keywords>ACL, OEA, Template</cp:keywords>
  <cp:lastModifiedBy>Mckee, May Ling (ACL)</cp:lastModifiedBy>
  <cp:revision>503</cp:revision>
  <cp:lastPrinted>2019-10-22T12:05:42Z</cp:lastPrinted>
  <dcterms:created xsi:type="dcterms:W3CDTF">2018-09-05T16:02:32Z</dcterms:created>
  <dcterms:modified xsi:type="dcterms:W3CDTF">2023-08-23T13:15:05Z</dcterms:modified>
</cp:coreProperties>
</file>