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2"/>
  </p:notesMasterIdLst>
  <p:sldIdLst>
    <p:sldId id="256" r:id="rId5"/>
    <p:sldId id="313" r:id="rId6"/>
    <p:sldId id="271" r:id="rId7"/>
    <p:sldId id="265" r:id="rId8"/>
    <p:sldId id="272" r:id="rId9"/>
    <p:sldId id="300" r:id="rId10"/>
    <p:sldId id="263" r:id="rId11"/>
    <p:sldId id="288" r:id="rId12"/>
    <p:sldId id="281" r:id="rId13"/>
    <p:sldId id="282" r:id="rId14"/>
    <p:sldId id="285" r:id="rId15"/>
    <p:sldId id="283" r:id="rId16"/>
    <p:sldId id="273" r:id="rId17"/>
    <p:sldId id="286" r:id="rId18"/>
    <p:sldId id="274" r:id="rId19"/>
    <p:sldId id="293" r:id="rId20"/>
    <p:sldId id="292" r:id="rId21"/>
    <p:sldId id="275" r:id="rId22"/>
    <p:sldId id="298" r:id="rId23"/>
    <p:sldId id="280" r:id="rId24"/>
    <p:sldId id="299" r:id="rId25"/>
    <p:sldId id="303" r:id="rId26"/>
    <p:sldId id="304" r:id="rId27"/>
    <p:sldId id="311" r:id="rId28"/>
    <p:sldId id="277" r:id="rId29"/>
    <p:sldId id="291" r:id="rId30"/>
    <p:sldId id="279" r:id="rId31"/>
    <p:sldId id="289" r:id="rId32"/>
    <p:sldId id="290" r:id="rId33"/>
    <p:sldId id="267" r:id="rId34"/>
    <p:sldId id="315" r:id="rId35"/>
    <p:sldId id="294" r:id="rId36"/>
    <p:sldId id="305" r:id="rId37"/>
    <p:sldId id="317" r:id="rId38"/>
    <p:sldId id="310" r:id="rId39"/>
    <p:sldId id="307" r:id="rId40"/>
    <p:sldId id="306" r:id="rId41"/>
    <p:sldId id="308" r:id="rId42"/>
    <p:sldId id="312" r:id="rId43"/>
    <p:sldId id="264" r:id="rId44"/>
    <p:sldId id="297" r:id="rId45"/>
    <p:sldId id="296" r:id="rId46"/>
    <p:sldId id="287" r:id="rId47"/>
    <p:sldId id="314" r:id="rId48"/>
    <p:sldId id="316" r:id="rId49"/>
    <p:sldId id="268" r:id="rId50"/>
    <p:sldId id="26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sy Packtor" initials="CP" lastIdx="2" clrIdx="6">
    <p:extLst>
      <p:ext uri="{19B8F6BF-5375-455C-9EA6-DF929625EA0E}">
        <p15:presenceInfo xmlns:p15="http://schemas.microsoft.com/office/powerpoint/2012/main" userId="S::cpacktor@betah.com::5a95c7f7-198c-4dd6-9447-79fe9fa364a9" providerId="AD"/>
      </p:ext>
    </p:extLst>
  </p:cmAuthor>
  <p:cmAuthor id="1" name="Brown, Mackenzie (ACL)" initials="BM(" lastIdx="22" clrIdx="0"/>
  <p:cmAuthor id="2" name="Karen Addis" initials="KA" lastIdx="2" clrIdx="1"/>
  <p:cmAuthor id="3" name="Brown, Mackenzie Leah" initials="BML" lastIdx="1" clrIdx="2"/>
  <p:cmAuthor id="4" name="Tucker, Kathryn l." initials="TKl" lastIdx="6" clrIdx="3">
    <p:extLst>
      <p:ext uri="{19B8F6BF-5375-455C-9EA6-DF929625EA0E}">
        <p15:presenceInfo xmlns:p15="http://schemas.microsoft.com/office/powerpoint/2012/main" userId="S-1-5-21-62064841-110375547-623647154-35544" providerId="AD"/>
      </p:ext>
    </p:extLst>
  </p:cmAuthor>
  <p:cmAuthor id="5" name="Tucker, Kathryn (ACL) (CTR)" initials="TK((" lastIdx="8" clrIdx="4">
    <p:extLst>
      <p:ext uri="{19B8F6BF-5375-455C-9EA6-DF929625EA0E}">
        <p15:presenceInfo xmlns:p15="http://schemas.microsoft.com/office/powerpoint/2012/main" userId="S::Kathryn.Tucker@acl.hhs.gov::65499dbc-ff25-4d71-b20c-8635998b7764" providerId="AD"/>
      </p:ext>
    </p:extLst>
  </p:cmAuthor>
  <p:cmAuthor id="6" name="Sarah Kinder" initials="SK" lastIdx="5" clrIdx="5">
    <p:extLst>
      <p:ext uri="{19B8F6BF-5375-455C-9EA6-DF929625EA0E}">
        <p15:presenceInfo xmlns:p15="http://schemas.microsoft.com/office/powerpoint/2012/main" userId="S::skinder@betah.com::4389e2c4-5a72-49e2-b725-3a97db670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777C8-81DC-43C6-A373-4355F784E9ED}" v="2" dt="2022-06-10T13:34:20.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34" autoAdjust="0"/>
  </p:normalViewPr>
  <p:slideViewPr>
    <p:cSldViewPr snapToGrid="0">
      <p:cViewPr varScale="1">
        <p:scale>
          <a:sx n="55" d="100"/>
          <a:sy n="55" d="100"/>
        </p:scale>
        <p:origin x="348" y="48"/>
      </p:cViewPr>
      <p:guideLst/>
    </p:cSldViewPr>
  </p:slideViewPr>
  <p:outlineViewPr>
    <p:cViewPr>
      <p:scale>
        <a:sx n="33" d="100"/>
        <a:sy n="33" d="100"/>
      </p:scale>
      <p:origin x="0" y="-123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8775A-7457-45CC-85E6-9ABC06280EEB}"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6E6F4C-3544-4737-B30D-2C90B24E2DC9}" type="slidenum">
              <a:rPr lang="en-US" smtClean="0"/>
              <a:t>‹#›</a:t>
            </a:fld>
            <a:endParaRPr lang="en-US"/>
          </a:p>
        </p:txBody>
      </p:sp>
    </p:spTree>
    <p:extLst>
      <p:ext uri="{BB962C8B-B14F-4D97-AF65-F5344CB8AC3E}">
        <p14:creationId xmlns:p14="http://schemas.microsoft.com/office/powerpoint/2010/main" val="2605303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stmarysmd.com/aging/meals.asp"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acl.gov/senior-nutrition"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will be an overview of what the Dietary Guidelines for Americans (DGA) are, tips for menu creators on how to adhere to the DGAs and how state policy can ensure the DGAs are met within Senior Nutrition Programs.</a:t>
            </a:r>
          </a:p>
        </p:txBody>
      </p:sp>
      <p:sp>
        <p:nvSpPr>
          <p:cNvPr id="4" name="Slide Number Placeholder 3"/>
          <p:cNvSpPr>
            <a:spLocks noGrp="1"/>
          </p:cNvSpPr>
          <p:nvPr>
            <p:ph type="sldNum" sz="quarter" idx="5"/>
          </p:nvPr>
        </p:nvSpPr>
        <p:spPr/>
        <p:txBody>
          <a:bodyPr/>
          <a:lstStyle/>
          <a:p>
            <a:fld id="{4B6E6F4C-3544-4737-B30D-2C90B24E2DC9}" type="slidenum">
              <a:rPr lang="en-US" smtClean="0"/>
              <a:t>1</a:t>
            </a:fld>
            <a:endParaRPr lang="en-US"/>
          </a:p>
        </p:txBody>
      </p:sp>
    </p:spTree>
    <p:extLst>
      <p:ext uri="{BB962C8B-B14F-4D97-AF65-F5344CB8AC3E}">
        <p14:creationId xmlns:p14="http://schemas.microsoft.com/office/powerpoint/2010/main" val="2996609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considering the key dietary principles, nutrient-dense foods should be the priority within SNP menus, rather than fortified foods and dietary supplements. To help add variety to meals, choosing different foods within each food group encourages flexibility for cultural and personal preferences. Lastly, SNP programs use standardized recipes to ensure portion sizes of meals appropriately reflect their nutritional analysis. Portion size also helps participants maintain a healthy weight and stay within an adequate calorie range. More information can be found in chapter 1 of the DGAs.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B6E6F4C-3544-4737-B30D-2C90B24E2DC9}" type="slidenum">
              <a:rPr lang="en-US" smtClean="0"/>
              <a:t>10</a:t>
            </a:fld>
            <a:endParaRPr lang="en-US"/>
          </a:p>
        </p:txBody>
      </p:sp>
    </p:spTree>
    <p:extLst>
      <p:ext uri="{BB962C8B-B14F-4D97-AF65-F5344CB8AC3E}">
        <p14:creationId xmlns:p14="http://schemas.microsoft.com/office/powerpoint/2010/main" val="3491132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here is that state menu policies should be in alignment with the DGAs to offer nutritionally adequate meals. Number 1 is incorrect because under the OAA, SNP programs must adhere to nutritional standards. Number three is incorrect because each state has individualized policies that are made to cater their SNPs. </a:t>
            </a:r>
          </a:p>
        </p:txBody>
      </p:sp>
      <p:sp>
        <p:nvSpPr>
          <p:cNvPr id="4" name="Slide Number Placeholder 3"/>
          <p:cNvSpPr>
            <a:spLocks noGrp="1"/>
          </p:cNvSpPr>
          <p:nvPr>
            <p:ph type="sldNum" sz="quarter" idx="5"/>
          </p:nvPr>
        </p:nvSpPr>
        <p:spPr/>
        <p:txBody>
          <a:bodyPr/>
          <a:lstStyle/>
          <a:p>
            <a:fld id="{4B6E6F4C-3544-4737-B30D-2C90B24E2DC9}" type="slidenum">
              <a:rPr lang="en-US" smtClean="0"/>
              <a:t>11</a:t>
            </a:fld>
            <a:endParaRPr lang="en-US"/>
          </a:p>
        </p:txBody>
      </p:sp>
    </p:spTree>
    <p:extLst>
      <p:ext uri="{BB962C8B-B14F-4D97-AF65-F5344CB8AC3E}">
        <p14:creationId xmlns:p14="http://schemas.microsoft.com/office/powerpoint/2010/main" val="250807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Healthy Eating Index (HEI) is a measure of diet quality that can be used to assess compliance with the Dietary Guidelines. The higher the HEI, the higher the diet quality within that age range. As you can see, Older adults (60+) have the highest HEI of any</a:t>
            </a:r>
            <a:r>
              <a:rPr lang="en-US" baseline="0"/>
              <a:t> portion of the</a:t>
            </a:r>
            <a:r>
              <a:rPr lang="en-US"/>
              <a:t> lifespan. </a:t>
            </a:r>
          </a:p>
        </p:txBody>
      </p:sp>
      <p:sp>
        <p:nvSpPr>
          <p:cNvPr id="4" name="Slide Number Placeholder 3"/>
          <p:cNvSpPr>
            <a:spLocks noGrp="1"/>
          </p:cNvSpPr>
          <p:nvPr>
            <p:ph type="sldNum" sz="quarter" idx="5"/>
          </p:nvPr>
        </p:nvSpPr>
        <p:spPr/>
        <p:txBody>
          <a:bodyPr/>
          <a:lstStyle/>
          <a:p>
            <a:fld id="{4B6E6F4C-3544-4737-B30D-2C90B24E2DC9}" type="slidenum">
              <a:rPr lang="en-US" smtClean="0"/>
              <a:t>12</a:t>
            </a:fld>
            <a:endParaRPr lang="en-US"/>
          </a:p>
        </p:txBody>
      </p:sp>
    </p:spTree>
    <p:extLst>
      <p:ext uri="{BB962C8B-B14F-4D97-AF65-F5344CB8AC3E}">
        <p14:creationId xmlns:p14="http://schemas.microsoft.com/office/powerpoint/2010/main" val="385150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There are several nutrients not consumed in adequate quantities by the general population. Due to their needed health benefits, these nutrients are considered a public health concern. </a:t>
            </a:r>
          </a:p>
          <a:p>
            <a:endParaRPr lang="en-US" sz="1000" dirty="0"/>
          </a:p>
          <a:p>
            <a:r>
              <a:rPr lang="en-US" sz="1000" dirty="0"/>
              <a:t>Low intakes of calcium could be attributed to participants not wanting to drink milk, which is usually the major source of calcium in a provided meal. </a:t>
            </a:r>
            <a:endParaRPr lang="en-US" sz="1000" dirty="0">
              <a:highlight>
                <a:srgbClr val="FFFF00"/>
              </a:highlight>
            </a:endParaRPr>
          </a:p>
          <a:p>
            <a:endParaRPr lang="en-US" sz="1000" dirty="0">
              <a:highlight>
                <a:srgbClr val="FFFF00"/>
              </a:highlight>
            </a:endParaRPr>
          </a:p>
          <a:p>
            <a:r>
              <a:rPr lang="en-US" sz="1000" dirty="0"/>
              <a:t>Potassium is mainly found in fruits and vegetables, which is just one of the reasons why Americans are advised to increase their fruit and vegetable intake. </a:t>
            </a:r>
          </a:p>
          <a:p>
            <a:endParaRPr lang="en-US" sz="1000" dirty="0"/>
          </a:p>
          <a:p>
            <a:r>
              <a:rPr lang="en-US" sz="1000" dirty="0"/>
              <a:t>Dietary fiber is often low in diets due to personal preferences for refined grains over whole grain and having a low fruit and vegetable intake. </a:t>
            </a:r>
          </a:p>
          <a:p>
            <a:endParaRPr lang="en-US" sz="1000" dirty="0"/>
          </a:p>
          <a:p>
            <a:r>
              <a:rPr lang="en-US" sz="1000" dirty="0"/>
              <a:t>Vitamin D is harder to reach recommended intakes through diet and therefore incorporating vitamin D-fortified foods and encouraging sunlight exposure is essential. </a:t>
            </a:r>
          </a:p>
          <a:p>
            <a:endParaRPr lang="en-US" dirty="0"/>
          </a:p>
        </p:txBody>
      </p:sp>
      <p:sp>
        <p:nvSpPr>
          <p:cNvPr id="4" name="Slide Number Placeholder 3"/>
          <p:cNvSpPr>
            <a:spLocks noGrp="1"/>
          </p:cNvSpPr>
          <p:nvPr>
            <p:ph type="sldNum" sz="quarter" idx="5"/>
          </p:nvPr>
        </p:nvSpPr>
        <p:spPr/>
        <p:txBody>
          <a:bodyPr/>
          <a:lstStyle/>
          <a:p>
            <a:fld id="{4B6E6F4C-3544-4737-B30D-2C90B24E2DC9}" type="slidenum">
              <a:rPr lang="en-US" smtClean="0"/>
              <a:t>13</a:t>
            </a:fld>
            <a:endParaRPr lang="en-US"/>
          </a:p>
        </p:txBody>
      </p:sp>
    </p:spTree>
    <p:extLst>
      <p:ext uri="{BB962C8B-B14F-4D97-AF65-F5344CB8AC3E}">
        <p14:creationId xmlns:p14="http://schemas.microsoft.com/office/powerpoint/2010/main" val="121285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nutrients the general public over-consumes.</a:t>
            </a:r>
          </a:p>
          <a:p>
            <a:endParaRPr lang="en-US" dirty="0"/>
          </a:p>
          <a:p>
            <a:r>
              <a:rPr lang="en-US" dirty="0"/>
              <a:t>When consumed in excess, sodium, added sugars, and saturated fats can contribute to health concerns such as high blood pressure, diabetes, and heart disease. </a:t>
            </a:r>
          </a:p>
          <a:p>
            <a:endParaRPr lang="en-US" dirty="0"/>
          </a:p>
          <a:p>
            <a:r>
              <a:rPr lang="en-US" dirty="0"/>
              <a:t>94% of male and 72% of female older adults exceed the daily recommended sodium intake. Large amounts of sodium are found in processed and fast foods. </a:t>
            </a:r>
          </a:p>
          <a:p>
            <a:endParaRPr lang="en-US" dirty="0"/>
          </a:p>
          <a:p>
            <a:r>
              <a:rPr lang="en-US" dirty="0"/>
              <a:t>Added sugars are often overconsumed due to consuming non-nutrient dense foods, such as sugar sweetened beverages and desserts.</a:t>
            </a:r>
          </a:p>
          <a:p>
            <a:endParaRPr lang="en-US" dirty="0"/>
          </a:p>
          <a:p>
            <a:r>
              <a:rPr lang="en-US" dirty="0"/>
              <a:t>80% of male and 77% of female older adults exceed the daily recommended saturated fat intake, which can lead to weight gain and cardiovascular diseases. </a:t>
            </a:r>
          </a:p>
          <a:p>
            <a:endParaRPr lang="en-US" dirty="0"/>
          </a:p>
        </p:txBody>
      </p:sp>
      <p:sp>
        <p:nvSpPr>
          <p:cNvPr id="4" name="Slide Number Placeholder 3"/>
          <p:cNvSpPr>
            <a:spLocks noGrp="1"/>
          </p:cNvSpPr>
          <p:nvPr>
            <p:ph type="sldNum" sz="quarter" idx="5"/>
          </p:nvPr>
        </p:nvSpPr>
        <p:spPr/>
        <p:txBody>
          <a:bodyPr/>
          <a:lstStyle/>
          <a:p>
            <a:fld id="{4B6E6F4C-3544-4737-B30D-2C90B24E2DC9}" type="slidenum">
              <a:rPr lang="en-US" smtClean="0"/>
              <a:t>14</a:t>
            </a:fld>
            <a:endParaRPr lang="en-US"/>
          </a:p>
        </p:txBody>
      </p:sp>
    </p:spTree>
    <p:extLst>
      <p:ext uri="{BB962C8B-B14F-4D97-AF65-F5344CB8AC3E}">
        <p14:creationId xmlns:p14="http://schemas.microsoft.com/office/powerpoint/2010/main" val="1165626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older adults do not reach their daily protein goal because of decreased appetite, difficulty chewing and swallowing, decrease caloric intake, and high cost of high</a:t>
            </a:r>
            <a:r>
              <a:rPr lang="en-US" baseline="0" dirty="0"/>
              <a:t> </a:t>
            </a:r>
            <a:r>
              <a:rPr lang="en-US" dirty="0"/>
              <a:t>protein foods. </a:t>
            </a:r>
          </a:p>
          <a:p>
            <a:endParaRPr lang="en-US" dirty="0"/>
          </a:p>
          <a:p>
            <a:r>
              <a:rPr lang="en-US" dirty="0"/>
              <a:t>As people age, the body decreases its ability to absorb vitamin B-12. This and consuming less protein usually leads to a vitamin B-12 deficiency. </a:t>
            </a:r>
          </a:p>
          <a:p>
            <a:endParaRPr lang="en-US" dirty="0"/>
          </a:p>
          <a:p>
            <a:r>
              <a:rPr lang="en-US" dirty="0"/>
              <a:t>Older adults have a decreased sense of thirst and additional complications relating to bladder control. This often results in dehydration. </a:t>
            </a:r>
          </a:p>
          <a:p>
            <a:endParaRPr lang="en-US" dirty="0"/>
          </a:p>
          <a:p>
            <a:r>
              <a:rPr lang="en-US" dirty="0"/>
              <a:t>When older adults consume alcohol, they are at an increased risk of alcohol related accidents. </a:t>
            </a:r>
          </a:p>
        </p:txBody>
      </p:sp>
      <p:sp>
        <p:nvSpPr>
          <p:cNvPr id="4" name="Slide Number Placeholder 3"/>
          <p:cNvSpPr>
            <a:spLocks noGrp="1"/>
          </p:cNvSpPr>
          <p:nvPr>
            <p:ph type="sldNum" sz="quarter" idx="5"/>
          </p:nvPr>
        </p:nvSpPr>
        <p:spPr/>
        <p:txBody>
          <a:bodyPr/>
          <a:lstStyle/>
          <a:p>
            <a:fld id="{4B6E6F4C-3544-4737-B30D-2C90B24E2DC9}" type="slidenum">
              <a:rPr lang="en-US" smtClean="0"/>
              <a:t>15</a:t>
            </a:fld>
            <a:endParaRPr lang="en-US"/>
          </a:p>
        </p:txBody>
      </p:sp>
    </p:spTree>
    <p:extLst>
      <p:ext uri="{BB962C8B-B14F-4D97-AF65-F5344CB8AC3E}">
        <p14:creationId xmlns:p14="http://schemas.microsoft.com/office/powerpoint/2010/main" val="2222003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The DGAs look at how diet impacts health. This slide shows a few health concerns that are influenced by what people eat. As you can see, high calorie intakes, large amounts of sodium, foods high in added sugar and fat, low dietary fiber, and low physical activity levels can cause serious health problems, such as cardiovascular disease and diabetes. For example, </a:t>
            </a:r>
            <a:r>
              <a:rPr lang="en-US" dirty="0"/>
              <a:t>consuming high amounts of processed foods can increase sodium intake, which can lead to high blood pressure and water retention.</a:t>
            </a:r>
          </a:p>
        </p:txBody>
      </p:sp>
      <p:sp>
        <p:nvSpPr>
          <p:cNvPr id="4" name="Slide Number Placeholder 3"/>
          <p:cNvSpPr>
            <a:spLocks noGrp="1"/>
          </p:cNvSpPr>
          <p:nvPr>
            <p:ph type="sldNum" sz="quarter" idx="5"/>
          </p:nvPr>
        </p:nvSpPr>
        <p:spPr/>
        <p:txBody>
          <a:bodyPr/>
          <a:lstStyle/>
          <a:p>
            <a:fld id="{4B6E6F4C-3544-4737-B30D-2C90B24E2DC9}" type="slidenum">
              <a:rPr lang="en-US" smtClean="0"/>
              <a:t>16</a:t>
            </a:fld>
            <a:endParaRPr lang="en-US"/>
          </a:p>
        </p:txBody>
      </p:sp>
    </p:spTree>
    <p:extLst>
      <p:ext uri="{BB962C8B-B14F-4D97-AF65-F5344CB8AC3E}">
        <p14:creationId xmlns:p14="http://schemas.microsoft.com/office/powerpoint/2010/main" val="804984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portion of this PowerPoint summarizes key nutrients mentioned in the DGAs and nutrition-related tips.</a:t>
            </a:r>
          </a:p>
        </p:txBody>
      </p:sp>
      <p:sp>
        <p:nvSpPr>
          <p:cNvPr id="4" name="Slide Number Placeholder 3"/>
          <p:cNvSpPr>
            <a:spLocks noGrp="1"/>
          </p:cNvSpPr>
          <p:nvPr>
            <p:ph type="sldNum" sz="quarter" idx="5"/>
          </p:nvPr>
        </p:nvSpPr>
        <p:spPr/>
        <p:txBody>
          <a:bodyPr/>
          <a:lstStyle/>
          <a:p>
            <a:fld id="{4B6E6F4C-3544-4737-B30D-2C90B24E2DC9}" type="slidenum">
              <a:rPr lang="en-US" smtClean="0"/>
              <a:t>17</a:t>
            </a:fld>
            <a:endParaRPr lang="en-US"/>
          </a:p>
        </p:txBody>
      </p:sp>
    </p:spTree>
    <p:extLst>
      <p:ext uri="{BB962C8B-B14F-4D97-AF65-F5344CB8AC3E}">
        <p14:creationId xmlns:p14="http://schemas.microsoft.com/office/powerpoint/2010/main" val="1744849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Older adults 60-70 years of age have a higher intake of protein than those 71 years and older. Within those who are 71 years and older, about 50% of women and 30% of men do not consume enough protein. Based on the DGA, older adults do not consume the recommended amounts of seafood, dairy, fortified soy alternatives, and legumes. As we age,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many older adults do not process protein as efficiently, and adding more protein to meals daily help increase the body’s usage. Research shows the aging population requires 1.2 g/kg of protein a day. However, 25-30 g of protein/meal is a good rule of thumb.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6E6F4C-3544-4737-B30D-2C90B24E2DC9}" type="slidenum">
              <a:rPr lang="en-US" smtClean="0"/>
              <a:t>18</a:t>
            </a:fld>
            <a:endParaRPr lang="en-US"/>
          </a:p>
        </p:txBody>
      </p:sp>
    </p:spTree>
    <p:extLst>
      <p:ext uri="{BB962C8B-B14F-4D97-AF65-F5344CB8AC3E}">
        <p14:creationId xmlns:p14="http://schemas.microsoft.com/office/powerpoint/2010/main" val="4085247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Choose lean or low-fat meat, poultry, and seafood options</a:t>
            </a:r>
          </a:p>
          <a:p>
            <a:pPr marL="171450" indent="-171450">
              <a:buFont typeface="Arial" panose="020B0604020202020204" pitchFamily="34" charset="0"/>
              <a:buChar char="•"/>
            </a:pPr>
            <a:r>
              <a:rPr lang="en-US"/>
              <a:t>Skinless chicken</a:t>
            </a:r>
          </a:p>
          <a:p>
            <a:pPr marL="171450" indent="-171450">
              <a:buFont typeface="Arial" panose="020B0604020202020204" pitchFamily="34" charset="0"/>
              <a:buChar char="•"/>
            </a:pPr>
            <a:r>
              <a:rPr lang="en-US"/>
              <a:t>Turkey </a:t>
            </a:r>
          </a:p>
          <a:p>
            <a:pPr marL="171450" indent="-171450">
              <a:buFont typeface="Arial" panose="020B0604020202020204" pitchFamily="34" charset="0"/>
              <a:buChar char="•"/>
            </a:pPr>
            <a:r>
              <a:rPr lang="en-US"/>
              <a:t>Salmon </a:t>
            </a:r>
          </a:p>
          <a:p>
            <a:pPr marL="171450" indent="-171450">
              <a:buFont typeface="Arial" panose="020B0604020202020204" pitchFamily="34" charset="0"/>
              <a:buChar char="•"/>
            </a:pPr>
            <a:r>
              <a:rPr lang="en-US"/>
              <a:t>Shrimp </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Click on the protein tip sheet to learn more about food sources, why protein is important, and additional protein resources</a:t>
            </a:r>
          </a:p>
        </p:txBody>
      </p:sp>
      <p:sp>
        <p:nvSpPr>
          <p:cNvPr id="4" name="Slide Number Placeholder 3"/>
          <p:cNvSpPr>
            <a:spLocks noGrp="1"/>
          </p:cNvSpPr>
          <p:nvPr>
            <p:ph type="sldNum" sz="quarter" idx="5"/>
          </p:nvPr>
        </p:nvSpPr>
        <p:spPr/>
        <p:txBody>
          <a:bodyPr/>
          <a:lstStyle/>
          <a:p>
            <a:fld id="{4B6E6F4C-3544-4737-B30D-2C90B24E2DC9}" type="slidenum">
              <a:rPr lang="en-US" smtClean="0"/>
              <a:t>19</a:t>
            </a:fld>
            <a:endParaRPr lang="en-US"/>
          </a:p>
        </p:txBody>
      </p:sp>
    </p:spTree>
    <p:extLst>
      <p:ext uri="{BB962C8B-B14F-4D97-AF65-F5344CB8AC3E}">
        <p14:creationId xmlns:p14="http://schemas.microsoft.com/office/powerpoint/2010/main" val="45607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review process </a:t>
            </a:r>
            <a:r>
              <a:rPr lang="en-US" sz="2800" dirty="0"/>
              <a:t>encompassed geographic differences among states by collecting policies from the North, South, East, and West. Interviews with multiple SUAs were conducted along with members of the DGA committee. Tips and suggestions were created based on SUA and dietitian feedback collected from current state menu policies, interviews, and nutrition-based research. </a:t>
            </a:r>
          </a:p>
          <a:p>
            <a:endParaRPr lang="en-US" dirty="0"/>
          </a:p>
        </p:txBody>
      </p:sp>
      <p:sp>
        <p:nvSpPr>
          <p:cNvPr id="4" name="Slide Number Placeholder 3"/>
          <p:cNvSpPr>
            <a:spLocks noGrp="1"/>
          </p:cNvSpPr>
          <p:nvPr>
            <p:ph type="sldNum" sz="quarter" idx="5"/>
          </p:nvPr>
        </p:nvSpPr>
        <p:spPr/>
        <p:txBody>
          <a:bodyPr/>
          <a:lstStyle/>
          <a:p>
            <a:fld id="{4B6E6F4C-3544-4737-B30D-2C90B24E2DC9}" type="slidenum">
              <a:rPr lang="en-US" smtClean="0"/>
              <a:t>2</a:t>
            </a:fld>
            <a:endParaRPr lang="en-US"/>
          </a:p>
        </p:txBody>
      </p:sp>
    </p:spTree>
    <p:extLst>
      <p:ext uri="{BB962C8B-B14F-4D97-AF65-F5344CB8AC3E}">
        <p14:creationId xmlns:p14="http://schemas.microsoft.com/office/powerpoint/2010/main" val="3884014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Dietary fiber has multiple health benefits. It helps to prevent obesity, improves blood sugar levels, decreases blood pressure, and encourages a healthy bowel and digestion. The recommended daily intake is 22 grams for females, and 28 grams for males, 51 and older. High sources of fiber are found in fresh fruits, vegetables, and whole grains. </a:t>
            </a:r>
          </a:p>
        </p:txBody>
      </p:sp>
      <p:sp>
        <p:nvSpPr>
          <p:cNvPr id="4" name="Slide Number Placeholder 3"/>
          <p:cNvSpPr>
            <a:spLocks noGrp="1"/>
          </p:cNvSpPr>
          <p:nvPr>
            <p:ph type="sldNum" sz="quarter" idx="5"/>
          </p:nvPr>
        </p:nvSpPr>
        <p:spPr/>
        <p:txBody>
          <a:bodyPr/>
          <a:lstStyle/>
          <a:p>
            <a:fld id="{4B6E6F4C-3544-4737-B30D-2C90B24E2DC9}" type="slidenum">
              <a:rPr lang="en-US" smtClean="0"/>
              <a:t>20</a:t>
            </a:fld>
            <a:endParaRPr lang="en-US"/>
          </a:p>
        </p:txBody>
      </p:sp>
    </p:spTree>
    <p:extLst>
      <p:ext uri="{BB962C8B-B14F-4D97-AF65-F5344CB8AC3E}">
        <p14:creationId xmlns:p14="http://schemas.microsoft.com/office/powerpoint/2010/main" val="1436705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Bran flakes, whole-wheat biscuits, oat bran, and granola-based cereals are examples of cereals that are high in fiber. Use the dietary fiber tip sheet to learn more about how it affects health, high food sources, and additional resources. </a:t>
            </a:r>
          </a:p>
        </p:txBody>
      </p:sp>
      <p:sp>
        <p:nvSpPr>
          <p:cNvPr id="4" name="Slide Number Placeholder 3"/>
          <p:cNvSpPr>
            <a:spLocks noGrp="1"/>
          </p:cNvSpPr>
          <p:nvPr>
            <p:ph type="sldNum" sz="quarter" idx="5"/>
          </p:nvPr>
        </p:nvSpPr>
        <p:spPr/>
        <p:txBody>
          <a:bodyPr/>
          <a:lstStyle/>
          <a:p>
            <a:fld id="{4B6E6F4C-3544-4737-B30D-2C90B24E2DC9}" type="slidenum">
              <a:rPr lang="en-US" smtClean="0"/>
              <a:t>21</a:t>
            </a:fld>
            <a:endParaRPr lang="en-US"/>
          </a:p>
        </p:txBody>
      </p:sp>
    </p:spTree>
    <p:extLst>
      <p:ext uri="{BB962C8B-B14F-4D97-AF65-F5344CB8AC3E}">
        <p14:creationId xmlns:p14="http://schemas.microsoft.com/office/powerpoint/2010/main" val="1580017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People need vitamins and minerals for the body to function and develop normally. The newest 2020-2025 DGAs state there is an underconsumption of calcium, potassium, and vitamin D in the general population, along with low intakes of vitamin B-12 in older adults. Eating inadequate amounts of these nutrients can lead to osteoporosis, fatigue, weakness, anemia, and more. It is important for individuals to receive enough vitamins and minerals to live a healthy life. The next couple of slides share menu tips, food sources, and nutrient requirements for common under-consumed nutrients that SNP programs can incorporate into their meals and menus.</a:t>
            </a:r>
          </a:p>
          <a:p>
            <a:endParaRPr lang="en-US" dirty="0"/>
          </a:p>
        </p:txBody>
      </p:sp>
      <p:sp>
        <p:nvSpPr>
          <p:cNvPr id="4" name="Slide Number Placeholder 3"/>
          <p:cNvSpPr>
            <a:spLocks noGrp="1"/>
          </p:cNvSpPr>
          <p:nvPr>
            <p:ph type="sldNum" sz="quarter" idx="5"/>
          </p:nvPr>
        </p:nvSpPr>
        <p:spPr/>
        <p:txBody>
          <a:bodyPr/>
          <a:lstStyle/>
          <a:p>
            <a:fld id="{4B6E6F4C-3544-4737-B30D-2C90B24E2DC9}" type="slidenum">
              <a:rPr lang="en-US" smtClean="0"/>
              <a:t>22</a:t>
            </a:fld>
            <a:endParaRPr lang="en-US"/>
          </a:p>
        </p:txBody>
      </p:sp>
    </p:spTree>
    <p:extLst>
      <p:ext uri="{BB962C8B-B14F-4D97-AF65-F5344CB8AC3E}">
        <p14:creationId xmlns:p14="http://schemas.microsoft.com/office/powerpoint/2010/main" val="128667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a:t>Increasing vegetable, fruit, beans, whole grains, and dairy within meals will help participants reach the recommended intakes of all vitamins and minerals </a:t>
            </a:r>
          </a:p>
          <a:p>
            <a:pPr marL="171450" lvl="0" indent="-171450">
              <a:buFont typeface="Arial" panose="020B0604020202020204" pitchFamily="34" charset="0"/>
              <a:buChar char="•"/>
            </a:pPr>
            <a:r>
              <a:rPr lang="en-US"/>
              <a:t>Use in-season produce to offer the highest nutrient content, such as serving fresh apples in the months of September and October</a:t>
            </a:r>
          </a:p>
          <a:p>
            <a:pPr marL="171450" lvl="0" indent="-171450">
              <a:buFont typeface="Arial" panose="020B0604020202020204" pitchFamily="34" charset="0"/>
              <a:buChar char="•"/>
            </a:pPr>
            <a:r>
              <a:rPr lang="en-US"/>
              <a:t>Cook fruits and vegetables lightly or eat raw to preserve nutrients </a:t>
            </a:r>
          </a:p>
          <a:p>
            <a:pPr marL="171450" lvl="0" indent="-171450">
              <a:buFont typeface="Arial" panose="020B0604020202020204" pitchFamily="34" charset="0"/>
              <a:buChar char="•"/>
            </a:pPr>
            <a:r>
              <a:rPr lang="en-US"/>
              <a:t>Nutrient analysis software may misinterpret the vitamin and mineral content of a meal. If using nutrient analysis, it’s important to use standardized recipes and compare the database to your inventory’s food labels </a:t>
            </a:r>
          </a:p>
          <a:p>
            <a:pPr marL="171450" lvl="0" indent="-171450">
              <a:buFont typeface="Arial" panose="020B0604020202020204" pitchFamily="34" charset="0"/>
              <a:buChar char="•"/>
            </a:pPr>
            <a:r>
              <a:rPr lang="en-US"/>
              <a:t>Unprocessed foods should be the main source of vitamins and minerals, but fortified foods and dietary supplements should be included if necessary </a:t>
            </a:r>
          </a:p>
          <a:p>
            <a:endParaRPr lang="en-US"/>
          </a:p>
          <a:p>
            <a:r>
              <a:rPr lang="en-US"/>
              <a:t>View the vitamin and minerals tip sheet for detailed food source charts, information about each nutrient, and individualized menu tips.</a:t>
            </a:r>
          </a:p>
          <a:p>
            <a:endParaRPr lang="en-US"/>
          </a:p>
        </p:txBody>
      </p:sp>
      <p:sp>
        <p:nvSpPr>
          <p:cNvPr id="4" name="Slide Number Placeholder 3"/>
          <p:cNvSpPr>
            <a:spLocks noGrp="1"/>
          </p:cNvSpPr>
          <p:nvPr>
            <p:ph type="sldNum" sz="quarter" idx="5"/>
          </p:nvPr>
        </p:nvSpPr>
        <p:spPr/>
        <p:txBody>
          <a:bodyPr/>
          <a:lstStyle/>
          <a:p>
            <a:fld id="{4B6E6F4C-3544-4737-B30D-2C90B24E2DC9}" type="slidenum">
              <a:rPr lang="en-US" smtClean="0"/>
              <a:t>24</a:t>
            </a:fld>
            <a:endParaRPr lang="en-US"/>
          </a:p>
        </p:txBody>
      </p:sp>
    </p:spTree>
    <p:extLst>
      <p:ext uri="{BB962C8B-B14F-4D97-AF65-F5344CB8AC3E}">
        <p14:creationId xmlns:p14="http://schemas.microsoft.com/office/powerpoint/2010/main" val="2900801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Beverage choice is important for older adults due to their increased risk of dehydration. SNP programs should ensure there is always water available for participants, along with other low-sugar beverage options. </a:t>
            </a:r>
          </a:p>
        </p:txBody>
      </p:sp>
      <p:sp>
        <p:nvSpPr>
          <p:cNvPr id="4" name="Slide Number Placeholder 3"/>
          <p:cNvSpPr>
            <a:spLocks noGrp="1"/>
          </p:cNvSpPr>
          <p:nvPr>
            <p:ph type="sldNum" sz="quarter" idx="5"/>
          </p:nvPr>
        </p:nvSpPr>
        <p:spPr/>
        <p:txBody>
          <a:bodyPr/>
          <a:lstStyle/>
          <a:p>
            <a:fld id="{4B6E6F4C-3544-4737-B30D-2C90B24E2DC9}" type="slidenum">
              <a:rPr lang="en-US" smtClean="0"/>
              <a:t>25</a:t>
            </a:fld>
            <a:endParaRPr lang="en-US"/>
          </a:p>
        </p:txBody>
      </p:sp>
    </p:spTree>
    <p:extLst>
      <p:ext uri="{BB962C8B-B14F-4D97-AF65-F5344CB8AC3E}">
        <p14:creationId xmlns:p14="http://schemas.microsoft.com/office/powerpoint/2010/main" val="1365840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Even though the OAA does not require milk with meals, it does require the meal meets the calcium DRI. Some examples of milk alternatives include yogurt, soy milk, cheese, collard greens, kale, fortified tofu, fortified orange juice,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Click on the dairy tip sheet to learn about frequently asked questions, SNP milk alternative requirements, and a detailed milk alternatives food chart. </a:t>
            </a:r>
          </a:p>
          <a:p>
            <a:endParaRPr lang="en-US"/>
          </a:p>
        </p:txBody>
      </p:sp>
      <p:sp>
        <p:nvSpPr>
          <p:cNvPr id="4" name="Slide Number Placeholder 3"/>
          <p:cNvSpPr>
            <a:spLocks noGrp="1"/>
          </p:cNvSpPr>
          <p:nvPr>
            <p:ph type="sldNum" sz="quarter" idx="5"/>
          </p:nvPr>
        </p:nvSpPr>
        <p:spPr/>
        <p:txBody>
          <a:bodyPr/>
          <a:lstStyle/>
          <a:p>
            <a:fld id="{4B6E6F4C-3544-4737-B30D-2C90B24E2DC9}" type="slidenum">
              <a:rPr lang="en-US" smtClean="0"/>
              <a:t>26</a:t>
            </a:fld>
            <a:endParaRPr lang="en-US"/>
          </a:p>
        </p:txBody>
      </p:sp>
    </p:spTree>
    <p:extLst>
      <p:ext uri="{BB962C8B-B14F-4D97-AF65-F5344CB8AC3E}">
        <p14:creationId xmlns:p14="http://schemas.microsoft.com/office/powerpoint/2010/main" val="586189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Sodium is needed, in small amounts, for the body to work properly. Diets high in sodium can lead to high blood pressure and water retention, which increases risk of cardiovascular diseases and renal complications. Limiting sodium will help individuals improve their health and decrease risk of cardiovascular diseases. </a:t>
            </a:r>
          </a:p>
          <a:p>
            <a:r>
              <a:rPr lang="en-US" sz="1200" kern="1200" dirty="0">
                <a:solidFill>
                  <a:schemeClr val="tx1"/>
                </a:solidFill>
                <a:effectLst/>
                <a:latin typeface="+mn-lt"/>
                <a:ea typeface="+mn-ea"/>
                <a:cs typeface="+mn-cs"/>
              </a:rPr>
              <a:t>Tips</a:t>
            </a:r>
          </a:p>
          <a:p>
            <a:pPr marL="342900" marR="0" lvl="0" indent="-342900">
              <a:lnSpc>
                <a:spcPct val="107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Choose no added salt or reduced sodium products </a:t>
            </a:r>
          </a:p>
          <a:p>
            <a:pPr marL="342900" marR="0" lvl="0" indent="-342900">
              <a:lnSpc>
                <a:spcPct val="107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Be cautious of foods that have hidden sodium, such as cottage cheese, processed cheese, and processed meats</a:t>
            </a:r>
          </a:p>
          <a:p>
            <a:pPr marL="342900" marR="0" lvl="0" indent="-342900">
              <a:lnSpc>
                <a:spcPct val="107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Choose plant-based proteins that are lower in sodium and saturated fats compared to processed meats, poultry, and seafood</a:t>
            </a:r>
          </a:p>
          <a:p>
            <a:pPr marL="342900" indent="-342900">
              <a:lnSpc>
                <a:spcPct val="107000"/>
              </a:lnSpc>
              <a:buFont typeface="Symbol" panose="05050102010706020507" pitchFamily="18" charset="2"/>
              <a:buChar char=""/>
            </a:pPr>
            <a:r>
              <a:rPr lang="en-US" sz="2400" dirty="0">
                <a:ea typeface="Calibri" panose="020F0502020204030204" pitchFamily="34" charset="0"/>
                <a:cs typeface="Times New Roman" panose="02020603050405020304" pitchFamily="18" charset="0"/>
              </a:rPr>
              <a:t>On-site nutrition expert should provide participants with nutrition education regarding the health risks of high sodium intake and the use of additional table salt.  </a:t>
            </a:r>
          </a:p>
          <a:p>
            <a:pPr marL="342900" indent="-342900">
              <a:lnSpc>
                <a:spcPct val="107000"/>
              </a:lnSpc>
              <a:buFont typeface="Symbol" panose="05050102010706020507" pitchFamily="18" charset="2"/>
              <a:buChar char=""/>
            </a:pPr>
            <a:r>
              <a:rPr lang="en-US" sz="2400" dirty="0">
                <a:ea typeface="Calibri" panose="020F0502020204030204" pitchFamily="34" charset="0"/>
                <a:cs typeface="Times New Roman" panose="02020603050405020304" pitchFamily="18" charset="0"/>
              </a:rPr>
              <a:t>Instruct participants when consuming a high-sodium meal to decrease the sodium in the other meals consumed. </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Use herbs and spices, rather than salt </a:t>
            </a:r>
          </a:p>
          <a:p>
            <a:pPr marL="742950" marR="0" lvl="1" indent="-285750">
              <a:lnSpc>
                <a:spcPct val="107000"/>
              </a:lnSpc>
              <a:spcBef>
                <a:spcPts val="0"/>
              </a:spcBef>
              <a:spcAft>
                <a:spcPts val="800"/>
              </a:spcAft>
              <a:buFont typeface="Courier New" panose="02070309020205020404" pitchFamily="49" charset="0"/>
              <a:buChar char="o"/>
            </a:pPr>
            <a:r>
              <a:rPr lang="en-US" sz="2400" dirty="0">
                <a:effectLst/>
                <a:ea typeface="Calibri" panose="020F0502020204030204" pitchFamily="34" charset="0"/>
                <a:cs typeface="Times New Roman" panose="02020603050405020304" pitchFamily="18" charset="0"/>
              </a:rPr>
              <a:t>Rosemary, garlic, basil, chili/cayenne, cumin, oregano, paprika, thyme, and turmeric</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B6E6F4C-3544-4737-B30D-2C90B24E2DC9}" type="slidenum">
              <a:rPr lang="en-US" smtClean="0"/>
              <a:t>27</a:t>
            </a:fld>
            <a:endParaRPr lang="en-US"/>
          </a:p>
        </p:txBody>
      </p:sp>
    </p:spTree>
    <p:extLst>
      <p:ext uri="{BB962C8B-B14F-4D97-AF65-F5344CB8AC3E}">
        <p14:creationId xmlns:p14="http://schemas.microsoft.com/office/powerpoint/2010/main" val="459359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Fat is an essential part of the diet, but some fats are better choices than others. A diet high in saturated fats can increase the risk of heart disease, weight gain, and high cholesterol. When choosing the type of fat used in cooking, unsaturated fat is preferrable to saturated fats. </a:t>
            </a:r>
            <a:r>
              <a:rPr lang="en-US" dirty="0"/>
              <a:t>According to the DGAs, limit fat intake to no more than 22 grams per day, which means each meal should have less than 7-8 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Olive oil, peanut oil, and soybean oil are high in unsaturated fats and are good to use in cooking. Fats such as coconut oil, palm oil, and butter should be avoided. You can choose to select leaner and low-fat meats like skinless chicken. Lastly, desserts do not have to be served unless it is a state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6E6F4C-3544-4737-B30D-2C90B24E2DC9}" type="slidenum">
              <a:rPr lang="en-US" smtClean="0"/>
              <a:t>28</a:t>
            </a:fld>
            <a:endParaRPr lang="en-US"/>
          </a:p>
        </p:txBody>
      </p:sp>
    </p:spTree>
    <p:extLst>
      <p:ext uri="{BB962C8B-B14F-4D97-AF65-F5344CB8AC3E}">
        <p14:creationId xmlns:p14="http://schemas.microsoft.com/office/powerpoint/2010/main" val="3329257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According to the DGAs, limit added sugars to no more than 50 grams per day, which means no more than 17 grams per meal. Decreasing added sugars in meals will help reduce extra calories, low nutrient dense foods, and improve blood sugar levels. On this slide there is a link to a tip sheet on limiting sugar, sodium, and fats in SNP menus. </a:t>
            </a:r>
          </a:p>
        </p:txBody>
      </p:sp>
      <p:sp>
        <p:nvSpPr>
          <p:cNvPr id="4" name="Slide Number Placeholder 3"/>
          <p:cNvSpPr>
            <a:spLocks noGrp="1"/>
          </p:cNvSpPr>
          <p:nvPr>
            <p:ph type="sldNum" sz="quarter" idx="5"/>
          </p:nvPr>
        </p:nvSpPr>
        <p:spPr/>
        <p:txBody>
          <a:bodyPr/>
          <a:lstStyle/>
          <a:p>
            <a:fld id="{4B6E6F4C-3544-4737-B30D-2C90B24E2DC9}" type="slidenum">
              <a:rPr lang="en-US" smtClean="0"/>
              <a:t>29</a:t>
            </a:fld>
            <a:endParaRPr lang="en-US"/>
          </a:p>
        </p:txBody>
      </p:sp>
    </p:spTree>
    <p:extLst>
      <p:ext uri="{BB962C8B-B14F-4D97-AF65-F5344CB8AC3E}">
        <p14:creationId xmlns:p14="http://schemas.microsoft.com/office/powerpoint/2010/main" val="3701403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couple of slides will go over a basic dietary pattern for SNP meals, along with menu examples. </a:t>
            </a:r>
          </a:p>
        </p:txBody>
      </p:sp>
      <p:sp>
        <p:nvSpPr>
          <p:cNvPr id="4" name="Slide Number Placeholder 3"/>
          <p:cNvSpPr>
            <a:spLocks noGrp="1"/>
          </p:cNvSpPr>
          <p:nvPr>
            <p:ph type="sldNum" sz="quarter" idx="5"/>
          </p:nvPr>
        </p:nvSpPr>
        <p:spPr/>
        <p:txBody>
          <a:bodyPr/>
          <a:lstStyle/>
          <a:p>
            <a:fld id="{4B6E6F4C-3544-4737-B30D-2C90B24E2DC9}" type="slidenum">
              <a:rPr lang="en-US" smtClean="0"/>
              <a:t>30</a:t>
            </a:fld>
            <a:endParaRPr lang="en-US"/>
          </a:p>
        </p:txBody>
      </p:sp>
    </p:spTree>
    <p:extLst>
      <p:ext uri="{BB962C8B-B14F-4D97-AF65-F5344CB8AC3E}">
        <p14:creationId xmlns:p14="http://schemas.microsoft.com/office/powerpoint/2010/main" val="407230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portion of this PowerPoint will go over the Older Americans Act and the 2020-2025 Dietary Guidelines for Americans. The objectives are listed on this slide. </a:t>
            </a:r>
          </a:p>
        </p:txBody>
      </p:sp>
      <p:sp>
        <p:nvSpPr>
          <p:cNvPr id="4" name="Slide Number Placeholder 3"/>
          <p:cNvSpPr>
            <a:spLocks noGrp="1"/>
          </p:cNvSpPr>
          <p:nvPr>
            <p:ph type="sldNum" sz="quarter" idx="5"/>
          </p:nvPr>
        </p:nvSpPr>
        <p:spPr/>
        <p:txBody>
          <a:bodyPr/>
          <a:lstStyle/>
          <a:p>
            <a:fld id="{4B6E6F4C-3544-4737-B30D-2C90B24E2DC9}" type="slidenum">
              <a:rPr lang="en-US" smtClean="0"/>
              <a:t>3</a:t>
            </a:fld>
            <a:endParaRPr lang="en-US"/>
          </a:p>
        </p:txBody>
      </p:sp>
    </p:spTree>
    <p:extLst>
      <p:ext uri="{BB962C8B-B14F-4D97-AF65-F5344CB8AC3E}">
        <p14:creationId xmlns:p14="http://schemas.microsoft.com/office/powerpoint/2010/main" val="3150984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dietary pattern is the </a:t>
            </a:r>
            <a:r>
              <a:rPr lang="en-US" sz="1200" dirty="0"/>
              <a:t>totality of what individuals habitually eat and drink – the combination of foods and beverages consumed over time – and </a:t>
            </a:r>
            <a:r>
              <a:rPr lang="en-US" sz="1200" kern="1200" dirty="0">
                <a:solidFill>
                  <a:schemeClr val="tx1"/>
                </a:solidFill>
                <a:effectLst/>
                <a:latin typeface="+mn-lt"/>
                <a:ea typeface="+mn-ea"/>
                <a:cs typeface="+mn-cs"/>
              </a:rPr>
              <a:t>science shows that these foods and beverages act together to affect health. As a result, the dietary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pattern may better predict overall health status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disease risk than individual foods or nutrients. </a:t>
            </a:r>
          </a:p>
        </p:txBody>
      </p:sp>
      <p:sp>
        <p:nvSpPr>
          <p:cNvPr id="4" name="Slide Number Placeholder 3"/>
          <p:cNvSpPr>
            <a:spLocks noGrp="1"/>
          </p:cNvSpPr>
          <p:nvPr>
            <p:ph type="sldNum" sz="quarter" idx="5"/>
          </p:nvPr>
        </p:nvSpPr>
        <p:spPr/>
        <p:txBody>
          <a:bodyPr/>
          <a:lstStyle/>
          <a:p>
            <a:fld id="{4B6E6F4C-3544-4737-B30D-2C90B24E2DC9}" type="slidenum">
              <a:rPr lang="en-US" smtClean="0"/>
              <a:t>31</a:t>
            </a:fld>
            <a:endParaRPr lang="en-US"/>
          </a:p>
        </p:txBody>
      </p:sp>
    </p:spTree>
    <p:extLst>
      <p:ext uri="{BB962C8B-B14F-4D97-AF65-F5344CB8AC3E}">
        <p14:creationId xmlns:p14="http://schemas.microsoft.com/office/powerpoint/2010/main" val="2370016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My Plate example of a healthy, well-rounded dietary pattern. More can be learned about this at MyPlate.gov</a:t>
            </a:r>
          </a:p>
        </p:txBody>
      </p:sp>
      <p:sp>
        <p:nvSpPr>
          <p:cNvPr id="4" name="Slide Number Placeholder 3"/>
          <p:cNvSpPr>
            <a:spLocks noGrp="1"/>
          </p:cNvSpPr>
          <p:nvPr>
            <p:ph type="sldNum" sz="quarter" idx="5"/>
          </p:nvPr>
        </p:nvSpPr>
        <p:spPr/>
        <p:txBody>
          <a:bodyPr/>
          <a:lstStyle/>
          <a:p>
            <a:fld id="{4B6E6F4C-3544-4737-B30D-2C90B24E2DC9}" type="slidenum">
              <a:rPr lang="en-US" smtClean="0"/>
              <a:t>32</a:t>
            </a:fld>
            <a:endParaRPr lang="en-US"/>
          </a:p>
        </p:txBody>
      </p:sp>
    </p:spTree>
    <p:extLst>
      <p:ext uri="{BB962C8B-B14F-4D97-AF65-F5344CB8AC3E}">
        <p14:creationId xmlns:p14="http://schemas.microsoft.com/office/powerpoint/2010/main" val="3198183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much protein</a:t>
            </a:r>
            <a:r>
              <a:rPr lang="en-US" baseline="0" dirty="0"/>
              <a:t> </a:t>
            </a:r>
            <a:r>
              <a:rPr lang="en-US" dirty="0"/>
              <a:t>should be served in one meal. Listed below the serving sizes are examples of portion size equivalents. Portion size equivalents help standardize recipes and ensure all nutrient requirements are being met. These portion sizes and nutrient categories help create a healthy dietary pattern for menus and meals. </a:t>
            </a:r>
          </a:p>
        </p:txBody>
      </p:sp>
      <p:sp>
        <p:nvSpPr>
          <p:cNvPr id="4" name="Slide Number Placeholder 3"/>
          <p:cNvSpPr>
            <a:spLocks noGrp="1"/>
          </p:cNvSpPr>
          <p:nvPr>
            <p:ph type="sldNum" sz="quarter" idx="5"/>
          </p:nvPr>
        </p:nvSpPr>
        <p:spPr/>
        <p:txBody>
          <a:bodyPr/>
          <a:lstStyle/>
          <a:p>
            <a:fld id="{4B6E6F4C-3544-4737-B30D-2C90B24E2DC9}" type="slidenum">
              <a:rPr lang="en-US" smtClean="0"/>
              <a:t>33</a:t>
            </a:fld>
            <a:endParaRPr lang="en-US"/>
          </a:p>
        </p:txBody>
      </p:sp>
    </p:spTree>
    <p:extLst>
      <p:ext uri="{BB962C8B-B14F-4D97-AF65-F5344CB8AC3E}">
        <p14:creationId xmlns:p14="http://schemas.microsoft.com/office/powerpoint/2010/main" val="1318509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E6F4C-3544-4737-B30D-2C90B24E2DC9}" type="slidenum">
              <a:rPr lang="en-US" smtClean="0"/>
              <a:t>34</a:t>
            </a:fld>
            <a:endParaRPr lang="en-US"/>
          </a:p>
        </p:txBody>
      </p:sp>
    </p:spTree>
    <p:extLst>
      <p:ext uri="{BB962C8B-B14F-4D97-AF65-F5344CB8AC3E}">
        <p14:creationId xmlns:p14="http://schemas.microsoft.com/office/powerpoint/2010/main" val="3840679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example, if I wanted to create a meal with 1 ounce equivalent of grains, I could choose either 1 slice of French toast or 4 ounces of starchy vegetables to fulfill that requirement. </a:t>
            </a:r>
          </a:p>
        </p:txBody>
      </p:sp>
      <p:sp>
        <p:nvSpPr>
          <p:cNvPr id="4" name="Slide Number Placeholder 3"/>
          <p:cNvSpPr>
            <a:spLocks noGrp="1"/>
          </p:cNvSpPr>
          <p:nvPr>
            <p:ph type="sldNum" sz="quarter" idx="5"/>
          </p:nvPr>
        </p:nvSpPr>
        <p:spPr/>
        <p:txBody>
          <a:bodyPr/>
          <a:lstStyle/>
          <a:p>
            <a:fld id="{4B6E6F4C-3544-4737-B30D-2C90B24E2DC9}" type="slidenum">
              <a:rPr lang="en-US" smtClean="0"/>
              <a:t>35</a:t>
            </a:fld>
            <a:endParaRPr lang="en-US"/>
          </a:p>
        </p:txBody>
      </p:sp>
    </p:spTree>
    <p:extLst>
      <p:ext uri="{BB962C8B-B14F-4D97-AF65-F5344CB8AC3E}">
        <p14:creationId xmlns:p14="http://schemas.microsoft.com/office/powerpoint/2010/main" val="367096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E6F4C-3544-4737-B30D-2C90B24E2DC9}" type="slidenum">
              <a:rPr lang="en-US" smtClean="0"/>
              <a:t>36</a:t>
            </a:fld>
            <a:endParaRPr lang="en-US"/>
          </a:p>
        </p:txBody>
      </p:sp>
    </p:spTree>
    <p:extLst>
      <p:ext uri="{BB962C8B-B14F-4D97-AF65-F5344CB8AC3E}">
        <p14:creationId xmlns:p14="http://schemas.microsoft.com/office/powerpoint/2010/main" val="1308431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menu example was taken from St. Mary’s County in Maryland: </a:t>
            </a:r>
            <a:r>
              <a:rPr lang="en-US" dirty="0">
                <a:hlinkClick r:id="rId3"/>
              </a:rPr>
              <a:t>https://www.stmarysmd.com/aging/meals.asp</a:t>
            </a:r>
            <a:r>
              <a:rPr lang="en-US" dirty="0"/>
              <a:t>. This is a great example of how a meal can be tailored to more appropriately adhere to the DGAs. For example, instead of choosing milk, that may not be preferred by participants, they opted for a calcium fortified orange juice. They use herbs and spices rather than salt for the 5-spice chicken and seasoned zucchini. The whole wheat dinner roll is a great example of how fiber can be added into a meal, rather than choosing a refined grain. Lastly, St. Mary’s chooses to serve fresh pineapple, rather than a dessert that is high in saturated fats and sugar. Use the link provided to see their current monthly menu. </a:t>
            </a:r>
          </a:p>
        </p:txBody>
      </p:sp>
      <p:sp>
        <p:nvSpPr>
          <p:cNvPr id="4" name="Slide Number Placeholder 3"/>
          <p:cNvSpPr>
            <a:spLocks noGrp="1"/>
          </p:cNvSpPr>
          <p:nvPr>
            <p:ph type="sldNum" sz="quarter" idx="5"/>
          </p:nvPr>
        </p:nvSpPr>
        <p:spPr/>
        <p:txBody>
          <a:bodyPr/>
          <a:lstStyle/>
          <a:p>
            <a:fld id="{4B6E6F4C-3544-4737-B30D-2C90B24E2DC9}" type="slidenum">
              <a:rPr lang="en-US" smtClean="0"/>
              <a:t>38</a:t>
            </a:fld>
            <a:endParaRPr lang="en-US"/>
          </a:p>
        </p:txBody>
      </p:sp>
    </p:spTree>
    <p:extLst>
      <p:ext uri="{BB962C8B-B14F-4D97-AF65-F5344CB8AC3E}">
        <p14:creationId xmlns:p14="http://schemas.microsoft.com/office/powerpoint/2010/main" val="3265120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menu policies, it is important to consider plate appeal, participant preferences, recipe standardization for accurate nutrient analysis, and serving a variety of meals. </a:t>
            </a:r>
          </a:p>
          <a:p>
            <a:endParaRPr lang="en-US" dirty="0"/>
          </a:p>
          <a:p>
            <a:pPr marL="171450" indent="-171450">
              <a:buFont typeface="Arial" panose="020B0604020202020204" pitchFamily="34" charset="0"/>
              <a:buChar char="•"/>
            </a:pPr>
            <a:r>
              <a:rPr lang="en-US" dirty="0"/>
              <a:t>Plates should contain a variety of color, texture, and flavor</a:t>
            </a:r>
          </a:p>
          <a:p>
            <a:pPr marL="171450" indent="-171450">
              <a:buFont typeface="Arial" panose="020B0604020202020204" pitchFamily="34" charset="0"/>
              <a:buChar char="•"/>
            </a:pPr>
            <a:r>
              <a:rPr lang="en-US" dirty="0"/>
              <a:t>Compromise between participant preferences and the “most nutritious” choice. An example of this would be white rice preference vs. brown rice preference </a:t>
            </a:r>
          </a:p>
          <a:p>
            <a:pPr marL="171450" indent="-171450">
              <a:buFont typeface="Arial" panose="020B0604020202020204" pitchFamily="34" charset="0"/>
              <a:buChar char="•"/>
            </a:pPr>
            <a:r>
              <a:rPr lang="en-US" dirty="0"/>
              <a:t>It is important to remember that there is no benefit to meals if the participant does not eat it</a:t>
            </a:r>
          </a:p>
          <a:p>
            <a:pPr marL="171450" indent="-171450">
              <a:buFont typeface="Arial" panose="020B0604020202020204" pitchFamily="34" charset="0"/>
              <a:buChar char="•"/>
            </a:pPr>
            <a:r>
              <a:rPr lang="en-US" dirty="0"/>
              <a:t>Nutrient analysis software may not contain exact foods used in meals. This is important to double check because it could lead to an incorrect nutritional analysis. </a:t>
            </a:r>
          </a:p>
          <a:p>
            <a:pPr marL="171450" indent="-171450">
              <a:buFont typeface="Arial" panose="020B0604020202020204" pitchFamily="34" charset="0"/>
              <a:buChar char="•"/>
            </a:pPr>
            <a:r>
              <a:rPr lang="en-US" dirty="0"/>
              <a:t>It is preferred to have a variety in meals served with little repetition throughout the month</a:t>
            </a:r>
          </a:p>
          <a:p>
            <a:endParaRPr lang="en-US" dirty="0"/>
          </a:p>
        </p:txBody>
      </p:sp>
      <p:sp>
        <p:nvSpPr>
          <p:cNvPr id="4" name="Slide Number Placeholder 3"/>
          <p:cNvSpPr>
            <a:spLocks noGrp="1"/>
          </p:cNvSpPr>
          <p:nvPr>
            <p:ph type="sldNum" sz="quarter" idx="5"/>
          </p:nvPr>
        </p:nvSpPr>
        <p:spPr/>
        <p:txBody>
          <a:bodyPr/>
          <a:lstStyle/>
          <a:p>
            <a:fld id="{4B6E6F4C-3544-4737-B30D-2C90B24E2DC9}" type="slidenum">
              <a:rPr lang="en-US" smtClean="0"/>
              <a:t>39</a:t>
            </a:fld>
            <a:endParaRPr lang="en-US"/>
          </a:p>
        </p:txBody>
      </p:sp>
    </p:spTree>
    <p:extLst>
      <p:ext uri="{BB962C8B-B14F-4D97-AF65-F5344CB8AC3E}">
        <p14:creationId xmlns:p14="http://schemas.microsoft.com/office/powerpoint/2010/main" val="1647756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segment of this PowerPoint goes over State Units on Aging and their menu policies. </a:t>
            </a:r>
          </a:p>
        </p:txBody>
      </p:sp>
      <p:sp>
        <p:nvSpPr>
          <p:cNvPr id="4" name="Slide Number Placeholder 3"/>
          <p:cNvSpPr>
            <a:spLocks noGrp="1"/>
          </p:cNvSpPr>
          <p:nvPr>
            <p:ph type="sldNum" sz="quarter" idx="5"/>
          </p:nvPr>
        </p:nvSpPr>
        <p:spPr/>
        <p:txBody>
          <a:bodyPr/>
          <a:lstStyle/>
          <a:p>
            <a:fld id="{4B6E6F4C-3544-4737-B30D-2C90B24E2DC9}" type="slidenum">
              <a:rPr lang="en-US" smtClean="0"/>
              <a:t>40</a:t>
            </a:fld>
            <a:endParaRPr lang="en-US"/>
          </a:p>
        </p:txBody>
      </p:sp>
    </p:spTree>
    <p:extLst>
      <p:ext uri="{BB962C8B-B14F-4D97-AF65-F5344CB8AC3E}">
        <p14:creationId xmlns:p14="http://schemas.microsoft.com/office/powerpoint/2010/main" val="3174894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developed a comprehensive policy document that includes an overview of the 2020-2025 DGA revisions, state menu policy examples, State Units on Aging contact information, and DRIs for older adults. </a:t>
            </a:r>
          </a:p>
          <a:p>
            <a:endParaRPr lang="en-US" dirty="0"/>
          </a:p>
          <a:p>
            <a:r>
              <a:rPr lang="en-US" dirty="0"/>
              <a:t>On this slide are examples of where states can customize their menu policies. Use the State Policy Document to view detailed information about each policy category, state examples, SUA contacts, and main DGA takeaways. </a:t>
            </a:r>
          </a:p>
        </p:txBody>
      </p:sp>
      <p:sp>
        <p:nvSpPr>
          <p:cNvPr id="4" name="Slide Number Placeholder 3"/>
          <p:cNvSpPr>
            <a:spLocks noGrp="1"/>
          </p:cNvSpPr>
          <p:nvPr>
            <p:ph type="sldNum" sz="quarter" idx="5"/>
          </p:nvPr>
        </p:nvSpPr>
        <p:spPr/>
        <p:txBody>
          <a:bodyPr/>
          <a:lstStyle/>
          <a:p>
            <a:fld id="{4B6E6F4C-3544-4737-B30D-2C90B24E2DC9}" type="slidenum">
              <a:rPr lang="en-US" smtClean="0"/>
              <a:t>41</a:t>
            </a:fld>
            <a:endParaRPr lang="en-US"/>
          </a:p>
        </p:txBody>
      </p:sp>
    </p:spTree>
    <p:extLst>
      <p:ext uri="{BB962C8B-B14F-4D97-AF65-F5344CB8AC3E}">
        <p14:creationId xmlns:p14="http://schemas.microsoft.com/office/powerpoint/2010/main" val="181647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Older Americans Act covers services for older adults, including Senior Nutrition Programs. The OAA is designed to promote the general health and well-being of older individuals with the intention of reducing hunger, promoting socialization, and enhancing health and well-being. </a:t>
            </a:r>
          </a:p>
        </p:txBody>
      </p:sp>
      <p:sp>
        <p:nvSpPr>
          <p:cNvPr id="4" name="Slide Number Placeholder 3"/>
          <p:cNvSpPr>
            <a:spLocks noGrp="1"/>
          </p:cNvSpPr>
          <p:nvPr>
            <p:ph type="sldNum" sz="quarter" idx="5"/>
          </p:nvPr>
        </p:nvSpPr>
        <p:spPr/>
        <p:txBody>
          <a:bodyPr/>
          <a:lstStyle/>
          <a:p>
            <a:fld id="{4B6E6F4C-3544-4737-B30D-2C90B24E2DC9}" type="slidenum">
              <a:rPr lang="en-US" smtClean="0"/>
              <a:t>4</a:t>
            </a:fld>
            <a:endParaRPr lang="en-US"/>
          </a:p>
        </p:txBody>
      </p:sp>
    </p:spTree>
    <p:extLst>
      <p:ext uri="{BB962C8B-B14F-4D97-AF65-F5344CB8AC3E}">
        <p14:creationId xmlns:p14="http://schemas.microsoft.com/office/powerpoint/2010/main" val="3192777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just one example of how menu policies may differ between states. </a:t>
            </a:r>
          </a:p>
        </p:txBody>
      </p:sp>
      <p:sp>
        <p:nvSpPr>
          <p:cNvPr id="4" name="Slide Number Placeholder 3"/>
          <p:cNvSpPr>
            <a:spLocks noGrp="1"/>
          </p:cNvSpPr>
          <p:nvPr>
            <p:ph type="sldNum" sz="quarter" idx="5"/>
          </p:nvPr>
        </p:nvSpPr>
        <p:spPr/>
        <p:txBody>
          <a:bodyPr/>
          <a:lstStyle/>
          <a:p>
            <a:fld id="{4B6E6F4C-3544-4737-B30D-2C90B24E2DC9}" type="slidenum">
              <a:rPr lang="en-US" smtClean="0"/>
              <a:t>42</a:t>
            </a:fld>
            <a:endParaRPr lang="en-US"/>
          </a:p>
        </p:txBody>
      </p:sp>
    </p:spTree>
    <p:extLst>
      <p:ext uri="{BB962C8B-B14F-4D97-AF65-F5344CB8AC3E}">
        <p14:creationId xmlns:p14="http://schemas.microsoft.com/office/powerpoint/2010/main" val="62962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SUAs should consider reviewing and revising state menu policies at least every 5 years, when the new DGAs are published. SUAs can also collaborate with other states (</a:t>
            </a:r>
            <a:r>
              <a:rPr lang="en-US" dirty="0">
                <a:hlinkClick r:id="rId3"/>
              </a:rPr>
              <a:t>https://acl.gov/senior-nutrition</a:t>
            </a:r>
            <a:r>
              <a:rPr lang="en-US" dirty="0"/>
              <a:t>) to share policy ideas, strengths of their programs, and what has worked for their facility. Lastly, states can use additional government resources that are listed at the end of this presentation. </a:t>
            </a:r>
          </a:p>
        </p:txBody>
      </p:sp>
      <p:sp>
        <p:nvSpPr>
          <p:cNvPr id="4" name="Slide Number Placeholder 3"/>
          <p:cNvSpPr>
            <a:spLocks noGrp="1"/>
          </p:cNvSpPr>
          <p:nvPr>
            <p:ph type="sldNum" sz="quarter" idx="5"/>
          </p:nvPr>
        </p:nvSpPr>
        <p:spPr/>
        <p:txBody>
          <a:bodyPr/>
          <a:lstStyle/>
          <a:p>
            <a:fld id="{4B6E6F4C-3544-4737-B30D-2C90B24E2DC9}" type="slidenum">
              <a:rPr lang="en-US" smtClean="0"/>
              <a:t>43</a:t>
            </a:fld>
            <a:endParaRPr lang="en-US"/>
          </a:p>
        </p:txBody>
      </p:sp>
    </p:spTree>
    <p:extLst>
      <p:ext uri="{BB962C8B-B14F-4D97-AF65-F5344CB8AC3E}">
        <p14:creationId xmlns:p14="http://schemas.microsoft.com/office/powerpoint/2010/main" val="1217088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E6F4C-3544-4737-B30D-2C90B24E2DC9}" type="slidenum">
              <a:rPr lang="en-US" smtClean="0"/>
              <a:t>44</a:t>
            </a:fld>
            <a:endParaRPr lang="en-US"/>
          </a:p>
        </p:txBody>
      </p:sp>
    </p:spTree>
    <p:extLst>
      <p:ext uri="{BB962C8B-B14F-4D97-AF65-F5344CB8AC3E}">
        <p14:creationId xmlns:p14="http://schemas.microsoft.com/office/powerpoint/2010/main" val="4225121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wrap up this presentation, here are two quotes from the DGAs that emphasize why Senior Nutrition Programs are vital to communities. </a:t>
            </a:r>
          </a:p>
        </p:txBody>
      </p:sp>
      <p:sp>
        <p:nvSpPr>
          <p:cNvPr id="4" name="Slide Number Placeholder 3"/>
          <p:cNvSpPr>
            <a:spLocks noGrp="1"/>
          </p:cNvSpPr>
          <p:nvPr>
            <p:ph type="sldNum" sz="quarter" idx="5"/>
          </p:nvPr>
        </p:nvSpPr>
        <p:spPr/>
        <p:txBody>
          <a:bodyPr/>
          <a:lstStyle/>
          <a:p>
            <a:fld id="{4B6E6F4C-3544-4737-B30D-2C90B24E2DC9}" type="slidenum">
              <a:rPr lang="en-US" smtClean="0"/>
              <a:t>45</a:t>
            </a:fld>
            <a:endParaRPr lang="en-US"/>
          </a:p>
        </p:txBody>
      </p:sp>
    </p:spTree>
    <p:extLst>
      <p:ext uri="{BB962C8B-B14F-4D97-AF65-F5344CB8AC3E}">
        <p14:creationId xmlns:p14="http://schemas.microsoft.com/office/powerpoint/2010/main" val="3747162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6E6F4C-3544-4737-B30D-2C90B24E2DC9}" type="slidenum">
              <a:rPr lang="en-US" smtClean="0"/>
              <a:t>46</a:t>
            </a:fld>
            <a:endParaRPr lang="en-US"/>
          </a:p>
        </p:txBody>
      </p:sp>
    </p:spTree>
    <p:extLst>
      <p:ext uri="{BB962C8B-B14F-4D97-AF65-F5344CB8AC3E}">
        <p14:creationId xmlns:p14="http://schemas.microsoft.com/office/powerpoint/2010/main" val="929792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document with references page in shared drive****</a:t>
            </a:r>
          </a:p>
        </p:txBody>
      </p:sp>
      <p:sp>
        <p:nvSpPr>
          <p:cNvPr id="4" name="Slide Number Placeholder 3"/>
          <p:cNvSpPr>
            <a:spLocks noGrp="1"/>
          </p:cNvSpPr>
          <p:nvPr>
            <p:ph type="sldNum" sz="quarter" idx="5"/>
          </p:nvPr>
        </p:nvSpPr>
        <p:spPr/>
        <p:txBody>
          <a:bodyPr/>
          <a:lstStyle/>
          <a:p>
            <a:fld id="{4B6E6F4C-3544-4737-B30D-2C90B24E2DC9}" type="slidenum">
              <a:rPr lang="en-US" smtClean="0"/>
              <a:t>47</a:t>
            </a:fld>
            <a:endParaRPr lang="en-US"/>
          </a:p>
        </p:txBody>
      </p:sp>
    </p:spTree>
    <p:extLst>
      <p:ext uri="{BB962C8B-B14F-4D97-AF65-F5344CB8AC3E}">
        <p14:creationId xmlns:p14="http://schemas.microsoft.com/office/powerpoint/2010/main" val="312580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Senior Nutrition Programs that are funded by the OAA are required to serve meals that meet the current DGAs, provide a minimum of 1/3 of the DRIs, meet safety and sanitation requirements, along with serving appealing meals to participants. If a program serves more than one meal a day, the DRI requirements increase as seen on this slide. </a:t>
            </a:r>
          </a:p>
        </p:txBody>
      </p:sp>
      <p:sp>
        <p:nvSpPr>
          <p:cNvPr id="4" name="Slide Number Placeholder 3"/>
          <p:cNvSpPr>
            <a:spLocks noGrp="1"/>
          </p:cNvSpPr>
          <p:nvPr>
            <p:ph type="sldNum" sz="quarter" idx="5"/>
          </p:nvPr>
        </p:nvSpPr>
        <p:spPr/>
        <p:txBody>
          <a:bodyPr/>
          <a:lstStyle/>
          <a:p>
            <a:fld id="{4B6E6F4C-3544-4737-B30D-2C90B24E2DC9}" type="slidenum">
              <a:rPr lang="en-US" smtClean="0"/>
              <a:t>5</a:t>
            </a:fld>
            <a:endParaRPr lang="en-US"/>
          </a:p>
        </p:txBody>
      </p:sp>
    </p:spTree>
    <p:extLst>
      <p:ext uri="{BB962C8B-B14F-4D97-AF65-F5344CB8AC3E}">
        <p14:creationId xmlns:p14="http://schemas.microsoft.com/office/powerpoint/2010/main" val="83204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State Units on Aging are responsible for developing and administering state plans that carry out the OAA nutritional standards. Some examples of what SUA may choose to focus on are nutrient standards, chronic diseases, and local major health issues. This is elaborated on, later in this PowerPoint. </a:t>
            </a:r>
            <a:endParaRPr lang="en-US"/>
          </a:p>
        </p:txBody>
      </p:sp>
      <p:sp>
        <p:nvSpPr>
          <p:cNvPr id="4" name="Slide Number Placeholder 3"/>
          <p:cNvSpPr>
            <a:spLocks noGrp="1"/>
          </p:cNvSpPr>
          <p:nvPr>
            <p:ph type="sldNum" sz="quarter" idx="5"/>
          </p:nvPr>
        </p:nvSpPr>
        <p:spPr/>
        <p:txBody>
          <a:bodyPr/>
          <a:lstStyle/>
          <a:p>
            <a:fld id="{4B6E6F4C-3544-4737-B30D-2C90B24E2DC9}" type="slidenum">
              <a:rPr lang="en-US" smtClean="0"/>
              <a:t>6</a:t>
            </a:fld>
            <a:endParaRPr lang="en-US"/>
          </a:p>
        </p:txBody>
      </p:sp>
    </p:spTree>
    <p:extLst>
      <p:ext uri="{BB962C8B-B14F-4D97-AF65-F5344CB8AC3E}">
        <p14:creationId xmlns:p14="http://schemas.microsoft.com/office/powerpoint/2010/main" val="265866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DGAs are created by the U.S. Departments of Agriculture and Health and Human Services to provide nutritional guidelines for Americans. The DGAs are especially important for Senior Nutrition Programs because that is what meals and menus are based upon. Right now, SUAs are following the current 2020-2025 DGAs, but the guidelines are updated every 5 years. </a:t>
            </a:r>
          </a:p>
        </p:txBody>
      </p:sp>
      <p:sp>
        <p:nvSpPr>
          <p:cNvPr id="4" name="Slide Number Placeholder 3"/>
          <p:cNvSpPr>
            <a:spLocks noGrp="1"/>
          </p:cNvSpPr>
          <p:nvPr>
            <p:ph type="sldNum" sz="quarter" idx="5"/>
          </p:nvPr>
        </p:nvSpPr>
        <p:spPr/>
        <p:txBody>
          <a:bodyPr/>
          <a:lstStyle/>
          <a:p>
            <a:fld id="{4B6E6F4C-3544-4737-B30D-2C90B24E2DC9}" type="slidenum">
              <a:rPr lang="en-US" smtClean="0"/>
              <a:t>7</a:t>
            </a:fld>
            <a:endParaRPr lang="en-US"/>
          </a:p>
        </p:txBody>
      </p:sp>
    </p:spTree>
    <p:extLst>
      <p:ext uri="{BB962C8B-B14F-4D97-AF65-F5344CB8AC3E}">
        <p14:creationId xmlns:p14="http://schemas.microsoft.com/office/powerpoint/2010/main" val="318911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2020-2025 DGAs were the first to address all life stages, provide special nutrient considerations for older adults, and encourage cultural and personal preference flexibility. An example of the DGAs encouraging cultural and personal preference flexibility is including lactose-free dairy and fortified soy milk alternatives under dairy consumption. </a:t>
            </a:r>
          </a:p>
        </p:txBody>
      </p:sp>
      <p:sp>
        <p:nvSpPr>
          <p:cNvPr id="4" name="Slide Number Placeholder 3"/>
          <p:cNvSpPr>
            <a:spLocks noGrp="1"/>
          </p:cNvSpPr>
          <p:nvPr>
            <p:ph type="sldNum" sz="quarter" idx="5"/>
          </p:nvPr>
        </p:nvSpPr>
        <p:spPr/>
        <p:txBody>
          <a:bodyPr/>
          <a:lstStyle/>
          <a:p>
            <a:fld id="{4B6E6F4C-3544-4737-B30D-2C90B24E2DC9}" type="slidenum">
              <a:rPr lang="en-US" smtClean="0"/>
              <a:t>8</a:t>
            </a:fld>
            <a:endParaRPr lang="en-US"/>
          </a:p>
        </p:txBody>
      </p:sp>
    </p:spTree>
    <p:extLst>
      <p:ext uri="{BB962C8B-B14F-4D97-AF65-F5344CB8AC3E}">
        <p14:creationId xmlns:p14="http://schemas.microsoft.com/office/powerpoint/2010/main" val="1339034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graphic was taken from the Dietary Guidelines for Americans (https://www.dietaryguidelines.gov/resources/downloadable-graphics), which summarizes the four main guidelines seen on this slide. </a:t>
            </a:r>
          </a:p>
          <a:p>
            <a:endParaRPr lang="en-US" dirty="0"/>
          </a:p>
          <a:p>
            <a:pPr marL="228600" indent="-228600">
              <a:buAutoNum type="arabicPeriod"/>
            </a:pPr>
            <a:r>
              <a:rPr lang="en-US" dirty="0"/>
              <a:t>Follow a healthy dietary pattern at every life stage.</a:t>
            </a:r>
          </a:p>
          <a:p>
            <a:pPr marL="228600" indent="-228600">
              <a:buAutoNum type="arabicPeriod"/>
            </a:pPr>
            <a:r>
              <a:rPr lang="en-US" dirty="0"/>
              <a:t>Customize and enjoy nutrient-dense food and beverage choices to reflect personal preferences, cultural traditions, and budgetary considerations.</a:t>
            </a:r>
          </a:p>
          <a:p>
            <a:pPr marL="228600" indent="-228600">
              <a:buAutoNum type="arabicPeriod"/>
            </a:pPr>
            <a:r>
              <a:rPr lang="en-US" dirty="0"/>
              <a:t>Focus on meeting food group needs with nutrient-dense foods, beverages, and stay within calorie limits.</a:t>
            </a:r>
          </a:p>
          <a:p>
            <a:pPr marL="228600" indent="-228600">
              <a:buAutoNum type="arabicPeriod"/>
            </a:pPr>
            <a:r>
              <a:rPr lang="en-US" dirty="0"/>
              <a:t>Limit foods and beverages higher in added sugars, saturated fat, and sodium, and limit alcohol.</a:t>
            </a:r>
          </a:p>
        </p:txBody>
      </p:sp>
      <p:sp>
        <p:nvSpPr>
          <p:cNvPr id="4" name="Slide Number Placeholder 3"/>
          <p:cNvSpPr>
            <a:spLocks noGrp="1"/>
          </p:cNvSpPr>
          <p:nvPr>
            <p:ph type="sldNum" sz="quarter" idx="5"/>
          </p:nvPr>
        </p:nvSpPr>
        <p:spPr/>
        <p:txBody>
          <a:bodyPr/>
          <a:lstStyle/>
          <a:p>
            <a:fld id="{4B6E6F4C-3544-4737-B30D-2C90B24E2DC9}" type="slidenum">
              <a:rPr lang="en-US" smtClean="0"/>
              <a:t>9</a:t>
            </a:fld>
            <a:endParaRPr lang="en-US"/>
          </a:p>
        </p:txBody>
      </p:sp>
    </p:spTree>
    <p:extLst>
      <p:ext uri="{BB962C8B-B14F-4D97-AF65-F5344CB8AC3E}">
        <p14:creationId xmlns:p14="http://schemas.microsoft.com/office/powerpoint/2010/main" val="60695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8CBE-303F-422B-8012-4139CADE77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6C648-BF20-4AB8-932C-81D6A1991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813236-A732-4C6C-A5FF-3C0FC1EEE07C}"/>
              </a:ext>
            </a:extLst>
          </p:cNvPr>
          <p:cNvSpPr>
            <a:spLocks noGrp="1"/>
          </p:cNvSpPr>
          <p:nvPr>
            <p:ph type="dt" sz="half" idx="10"/>
          </p:nvPr>
        </p:nvSpPr>
        <p:spPr/>
        <p:txBody>
          <a:bodyPr/>
          <a:lstStyle/>
          <a:p>
            <a:fld id="{2657C3C5-AD7C-4B89-9957-C92F0FE93970}" type="datetimeFigureOut">
              <a:rPr lang="en-US" smtClean="0"/>
              <a:t>6/10/2022</a:t>
            </a:fld>
            <a:endParaRPr lang="en-US"/>
          </a:p>
        </p:txBody>
      </p:sp>
      <p:sp>
        <p:nvSpPr>
          <p:cNvPr id="5" name="Footer Placeholder 4">
            <a:extLst>
              <a:ext uri="{FF2B5EF4-FFF2-40B4-BE49-F238E27FC236}">
                <a16:creationId xmlns:a16="http://schemas.microsoft.com/office/drawing/2014/main" id="{188DAB5E-046E-422A-9745-3533D8501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2628C-92D3-4B1A-92B4-3D74B88CECC9}"/>
              </a:ext>
            </a:extLst>
          </p:cNvPr>
          <p:cNvSpPr>
            <a:spLocks noGrp="1"/>
          </p:cNvSpPr>
          <p:nvPr>
            <p:ph type="sldNum" sz="quarter" idx="12"/>
          </p:nvPr>
        </p:nvSpPr>
        <p:spPr/>
        <p:txBody>
          <a:bodyPr/>
          <a:lstStyle/>
          <a:p>
            <a:fld id="{A8EA6355-2F5A-4FE9-922D-74C623A7ACD1}" type="slidenum">
              <a:rPr lang="en-US" smtClean="0"/>
              <a:t>‹#›</a:t>
            </a:fld>
            <a:endParaRPr lang="en-US"/>
          </a:p>
        </p:txBody>
      </p:sp>
    </p:spTree>
    <p:extLst>
      <p:ext uri="{BB962C8B-B14F-4D97-AF65-F5344CB8AC3E}">
        <p14:creationId xmlns:p14="http://schemas.microsoft.com/office/powerpoint/2010/main" val="331853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4386-E1E8-4F49-BECB-6CC803C075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246AC7-7C66-4CBA-A4A1-FEC95059B9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2A304-AEEF-4631-AA60-A64F49AB97FA}"/>
              </a:ext>
            </a:extLst>
          </p:cNvPr>
          <p:cNvSpPr>
            <a:spLocks noGrp="1"/>
          </p:cNvSpPr>
          <p:nvPr>
            <p:ph type="dt" sz="half" idx="10"/>
          </p:nvPr>
        </p:nvSpPr>
        <p:spPr/>
        <p:txBody>
          <a:bodyPr/>
          <a:lstStyle/>
          <a:p>
            <a:fld id="{2657C3C5-AD7C-4B89-9957-C92F0FE93970}" type="datetimeFigureOut">
              <a:rPr lang="en-US" smtClean="0"/>
              <a:t>6/10/2022</a:t>
            </a:fld>
            <a:endParaRPr lang="en-US"/>
          </a:p>
        </p:txBody>
      </p:sp>
      <p:sp>
        <p:nvSpPr>
          <p:cNvPr id="5" name="Footer Placeholder 4">
            <a:extLst>
              <a:ext uri="{FF2B5EF4-FFF2-40B4-BE49-F238E27FC236}">
                <a16:creationId xmlns:a16="http://schemas.microsoft.com/office/drawing/2014/main" id="{48D3206F-7685-4AFC-BD3A-84039BACF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EAED8-8792-4561-9C1D-ECF7EE6DAE06}"/>
              </a:ext>
            </a:extLst>
          </p:cNvPr>
          <p:cNvSpPr>
            <a:spLocks noGrp="1"/>
          </p:cNvSpPr>
          <p:nvPr>
            <p:ph type="sldNum" sz="quarter" idx="12"/>
          </p:nvPr>
        </p:nvSpPr>
        <p:spPr/>
        <p:txBody>
          <a:bodyPr/>
          <a:lstStyle/>
          <a:p>
            <a:fld id="{A8EA6355-2F5A-4FE9-922D-74C623A7ACD1}" type="slidenum">
              <a:rPr lang="en-US" smtClean="0"/>
              <a:t>‹#›</a:t>
            </a:fld>
            <a:endParaRPr lang="en-US"/>
          </a:p>
        </p:txBody>
      </p:sp>
    </p:spTree>
    <p:extLst>
      <p:ext uri="{BB962C8B-B14F-4D97-AF65-F5344CB8AC3E}">
        <p14:creationId xmlns:p14="http://schemas.microsoft.com/office/powerpoint/2010/main" val="396127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98713-74AD-4E42-84F6-B81DA837FC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47F3C1-63FC-410E-B6B0-8E492F4849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6CA9A-A690-4CA8-872F-112D1FCFB32D}"/>
              </a:ext>
            </a:extLst>
          </p:cNvPr>
          <p:cNvSpPr>
            <a:spLocks noGrp="1"/>
          </p:cNvSpPr>
          <p:nvPr>
            <p:ph type="dt" sz="half" idx="10"/>
          </p:nvPr>
        </p:nvSpPr>
        <p:spPr/>
        <p:txBody>
          <a:bodyPr/>
          <a:lstStyle/>
          <a:p>
            <a:fld id="{2657C3C5-AD7C-4B89-9957-C92F0FE93970}" type="datetimeFigureOut">
              <a:rPr lang="en-US" smtClean="0"/>
              <a:t>6/10/2022</a:t>
            </a:fld>
            <a:endParaRPr lang="en-US"/>
          </a:p>
        </p:txBody>
      </p:sp>
      <p:sp>
        <p:nvSpPr>
          <p:cNvPr id="5" name="Footer Placeholder 4">
            <a:extLst>
              <a:ext uri="{FF2B5EF4-FFF2-40B4-BE49-F238E27FC236}">
                <a16:creationId xmlns:a16="http://schemas.microsoft.com/office/drawing/2014/main" id="{4223F4DC-B551-4D49-BCD9-69E5C7B02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3438D-10C5-42F0-8E97-CF9A60AAE267}"/>
              </a:ext>
            </a:extLst>
          </p:cNvPr>
          <p:cNvSpPr>
            <a:spLocks noGrp="1"/>
          </p:cNvSpPr>
          <p:nvPr>
            <p:ph type="sldNum" sz="quarter" idx="12"/>
          </p:nvPr>
        </p:nvSpPr>
        <p:spPr/>
        <p:txBody>
          <a:bodyPr/>
          <a:lstStyle/>
          <a:p>
            <a:fld id="{A8EA6355-2F5A-4FE9-922D-74C623A7ACD1}" type="slidenum">
              <a:rPr lang="en-US" smtClean="0"/>
              <a:t>‹#›</a:t>
            </a:fld>
            <a:endParaRPr lang="en-US"/>
          </a:p>
        </p:txBody>
      </p:sp>
    </p:spTree>
    <p:extLst>
      <p:ext uri="{BB962C8B-B14F-4D97-AF65-F5344CB8AC3E}">
        <p14:creationId xmlns:p14="http://schemas.microsoft.com/office/powerpoint/2010/main" val="318648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AA90-F789-4485-84F8-CAA6612BD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D0FBF-0CFB-45F1-8E1A-751D509213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64447-A60F-4F4B-93EE-73DFB6E34C85}"/>
              </a:ext>
            </a:extLst>
          </p:cNvPr>
          <p:cNvSpPr>
            <a:spLocks noGrp="1"/>
          </p:cNvSpPr>
          <p:nvPr>
            <p:ph type="dt" sz="half" idx="10"/>
          </p:nvPr>
        </p:nvSpPr>
        <p:spPr/>
        <p:txBody>
          <a:bodyPr/>
          <a:lstStyle/>
          <a:p>
            <a:fld id="{2657C3C5-AD7C-4B89-9957-C92F0FE93970}" type="datetimeFigureOut">
              <a:rPr lang="en-US" smtClean="0"/>
              <a:t>6/10/2022</a:t>
            </a:fld>
            <a:endParaRPr lang="en-US"/>
          </a:p>
        </p:txBody>
      </p:sp>
      <p:sp>
        <p:nvSpPr>
          <p:cNvPr id="5" name="Footer Placeholder 4">
            <a:extLst>
              <a:ext uri="{FF2B5EF4-FFF2-40B4-BE49-F238E27FC236}">
                <a16:creationId xmlns:a16="http://schemas.microsoft.com/office/drawing/2014/main" id="{970A7D46-8DDE-43DA-B3C2-A18BBF370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33C2F-530E-4179-A4A7-D8099F72EF44}"/>
              </a:ext>
            </a:extLst>
          </p:cNvPr>
          <p:cNvSpPr>
            <a:spLocks noGrp="1"/>
          </p:cNvSpPr>
          <p:nvPr>
            <p:ph type="sldNum" sz="quarter" idx="12"/>
          </p:nvPr>
        </p:nvSpPr>
        <p:spPr/>
        <p:txBody>
          <a:bodyPr/>
          <a:lstStyle/>
          <a:p>
            <a:fld id="{A8EA6355-2F5A-4FE9-922D-74C623A7ACD1}" type="slidenum">
              <a:rPr lang="en-US" smtClean="0"/>
              <a:t>‹#›</a:t>
            </a:fld>
            <a:endParaRPr lang="en-US"/>
          </a:p>
        </p:txBody>
      </p:sp>
    </p:spTree>
    <p:extLst>
      <p:ext uri="{BB962C8B-B14F-4D97-AF65-F5344CB8AC3E}">
        <p14:creationId xmlns:p14="http://schemas.microsoft.com/office/powerpoint/2010/main" val="3851272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FAEA-6A93-43D7-B75D-C395823ADF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57C202-B3A0-47D4-BE0E-8B55E4A7A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262C99-537B-4AA3-9C74-F473397E9A32}"/>
              </a:ext>
            </a:extLst>
          </p:cNvPr>
          <p:cNvSpPr>
            <a:spLocks noGrp="1"/>
          </p:cNvSpPr>
          <p:nvPr>
            <p:ph type="dt" sz="half" idx="10"/>
          </p:nvPr>
        </p:nvSpPr>
        <p:spPr/>
        <p:txBody>
          <a:bodyPr/>
          <a:lstStyle/>
          <a:p>
            <a:fld id="{2657C3C5-AD7C-4B89-9957-C92F0FE93970}" type="datetimeFigureOut">
              <a:rPr lang="en-US" smtClean="0"/>
              <a:t>6/10/2022</a:t>
            </a:fld>
            <a:endParaRPr lang="en-US"/>
          </a:p>
        </p:txBody>
      </p:sp>
      <p:sp>
        <p:nvSpPr>
          <p:cNvPr id="5" name="Footer Placeholder 4">
            <a:extLst>
              <a:ext uri="{FF2B5EF4-FFF2-40B4-BE49-F238E27FC236}">
                <a16:creationId xmlns:a16="http://schemas.microsoft.com/office/drawing/2014/main" id="{126C31CF-35A1-428A-9894-4CC0018AB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FAE7B-8BAE-466B-BAD3-A7746C8F2666}"/>
              </a:ext>
            </a:extLst>
          </p:cNvPr>
          <p:cNvSpPr>
            <a:spLocks noGrp="1"/>
          </p:cNvSpPr>
          <p:nvPr>
            <p:ph type="sldNum" sz="quarter" idx="12"/>
          </p:nvPr>
        </p:nvSpPr>
        <p:spPr/>
        <p:txBody>
          <a:bodyPr/>
          <a:lstStyle/>
          <a:p>
            <a:fld id="{A8EA6355-2F5A-4FE9-922D-74C623A7ACD1}" type="slidenum">
              <a:rPr lang="en-US" smtClean="0"/>
              <a:t>‹#›</a:t>
            </a:fld>
            <a:endParaRPr lang="en-US"/>
          </a:p>
        </p:txBody>
      </p:sp>
    </p:spTree>
    <p:extLst>
      <p:ext uri="{BB962C8B-B14F-4D97-AF65-F5344CB8AC3E}">
        <p14:creationId xmlns:p14="http://schemas.microsoft.com/office/powerpoint/2010/main" val="1027341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2C56-7A2F-4285-AB63-B6A215D0EB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1831C3-00B0-4349-A78F-E3850281B3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90854C-C3BC-4246-8FD9-3C0A2C0BBA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225609-50E5-4A4B-BA9B-675D20CDFDF3}"/>
              </a:ext>
            </a:extLst>
          </p:cNvPr>
          <p:cNvSpPr>
            <a:spLocks noGrp="1"/>
          </p:cNvSpPr>
          <p:nvPr>
            <p:ph type="dt" sz="half" idx="10"/>
          </p:nvPr>
        </p:nvSpPr>
        <p:spPr/>
        <p:txBody>
          <a:bodyPr/>
          <a:lstStyle/>
          <a:p>
            <a:fld id="{2657C3C5-AD7C-4B89-9957-C92F0FE93970}" type="datetimeFigureOut">
              <a:rPr lang="en-US" smtClean="0"/>
              <a:t>6/10/2022</a:t>
            </a:fld>
            <a:endParaRPr lang="en-US"/>
          </a:p>
        </p:txBody>
      </p:sp>
      <p:sp>
        <p:nvSpPr>
          <p:cNvPr id="6" name="Footer Placeholder 5">
            <a:extLst>
              <a:ext uri="{FF2B5EF4-FFF2-40B4-BE49-F238E27FC236}">
                <a16:creationId xmlns:a16="http://schemas.microsoft.com/office/drawing/2014/main" id="{24BDC4D7-C2DC-48CE-95DE-6BA07709A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16E85-2E80-4472-8822-3EDA50211A71}"/>
              </a:ext>
            </a:extLst>
          </p:cNvPr>
          <p:cNvSpPr>
            <a:spLocks noGrp="1"/>
          </p:cNvSpPr>
          <p:nvPr>
            <p:ph type="sldNum" sz="quarter" idx="12"/>
          </p:nvPr>
        </p:nvSpPr>
        <p:spPr/>
        <p:txBody>
          <a:bodyPr/>
          <a:lstStyle/>
          <a:p>
            <a:fld id="{A8EA6355-2F5A-4FE9-922D-74C623A7ACD1}" type="slidenum">
              <a:rPr lang="en-US" smtClean="0"/>
              <a:t>‹#›</a:t>
            </a:fld>
            <a:endParaRPr lang="en-US"/>
          </a:p>
        </p:txBody>
      </p:sp>
    </p:spTree>
    <p:extLst>
      <p:ext uri="{BB962C8B-B14F-4D97-AF65-F5344CB8AC3E}">
        <p14:creationId xmlns:p14="http://schemas.microsoft.com/office/powerpoint/2010/main" val="427449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DE37-7C17-4F46-8B12-440BC21564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8B9FE9-1EEC-46FB-9810-5A122417F3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409CE8-4678-4937-AF36-AEE5C60D55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146B01-5590-4B4F-AF31-7D2B669A19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DC8C42-94BD-4E56-94B2-9DAEA056EB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9C8D5-B1F5-409A-99EC-82E12E4345FF}"/>
              </a:ext>
            </a:extLst>
          </p:cNvPr>
          <p:cNvSpPr>
            <a:spLocks noGrp="1"/>
          </p:cNvSpPr>
          <p:nvPr>
            <p:ph type="dt" sz="half" idx="10"/>
          </p:nvPr>
        </p:nvSpPr>
        <p:spPr/>
        <p:txBody>
          <a:bodyPr/>
          <a:lstStyle/>
          <a:p>
            <a:fld id="{2657C3C5-AD7C-4B89-9957-C92F0FE93970}" type="datetimeFigureOut">
              <a:rPr lang="en-US" smtClean="0"/>
              <a:t>6/10/2022</a:t>
            </a:fld>
            <a:endParaRPr lang="en-US"/>
          </a:p>
        </p:txBody>
      </p:sp>
      <p:sp>
        <p:nvSpPr>
          <p:cNvPr id="8" name="Footer Placeholder 7">
            <a:extLst>
              <a:ext uri="{FF2B5EF4-FFF2-40B4-BE49-F238E27FC236}">
                <a16:creationId xmlns:a16="http://schemas.microsoft.com/office/drawing/2014/main" id="{A0CECFB9-3194-44A5-BFC6-B2E76A1A1D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2889BD-9952-423F-87DF-E6DF19AC70DB}"/>
              </a:ext>
            </a:extLst>
          </p:cNvPr>
          <p:cNvSpPr>
            <a:spLocks noGrp="1"/>
          </p:cNvSpPr>
          <p:nvPr>
            <p:ph type="sldNum" sz="quarter" idx="12"/>
          </p:nvPr>
        </p:nvSpPr>
        <p:spPr/>
        <p:txBody>
          <a:bodyPr/>
          <a:lstStyle/>
          <a:p>
            <a:fld id="{A8EA6355-2F5A-4FE9-922D-74C623A7ACD1}" type="slidenum">
              <a:rPr lang="en-US" smtClean="0"/>
              <a:t>‹#›</a:t>
            </a:fld>
            <a:endParaRPr lang="en-US"/>
          </a:p>
        </p:txBody>
      </p:sp>
    </p:spTree>
    <p:extLst>
      <p:ext uri="{BB962C8B-B14F-4D97-AF65-F5344CB8AC3E}">
        <p14:creationId xmlns:p14="http://schemas.microsoft.com/office/powerpoint/2010/main" val="229668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2EFA-CCD6-43C8-A08D-9C1D1959BA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3F7277-AEE3-4F30-920D-5B81CC296E43}"/>
              </a:ext>
            </a:extLst>
          </p:cNvPr>
          <p:cNvSpPr>
            <a:spLocks noGrp="1"/>
          </p:cNvSpPr>
          <p:nvPr>
            <p:ph type="dt" sz="half" idx="10"/>
          </p:nvPr>
        </p:nvSpPr>
        <p:spPr/>
        <p:txBody>
          <a:bodyPr/>
          <a:lstStyle/>
          <a:p>
            <a:fld id="{2657C3C5-AD7C-4B89-9957-C92F0FE93970}" type="datetimeFigureOut">
              <a:rPr lang="en-US" smtClean="0"/>
              <a:t>6/10/2022</a:t>
            </a:fld>
            <a:endParaRPr lang="en-US"/>
          </a:p>
        </p:txBody>
      </p:sp>
      <p:sp>
        <p:nvSpPr>
          <p:cNvPr id="4" name="Footer Placeholder 3">
            <a:extLst>
              <a:ext uri="{FF2B5EF4-FFF2-40B4-BE49-F238E27FC236}">
                <a16:creationId xmlns:a16="http://schemas.microsoft.com/office/drawing/2014/main" id="{67922429-A4B2-4234-A242-0981FDAA55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B44705-819C-40D5-9B27-56D4201F2949}"/>
              </a:ext>
            </a:extLst>
          </p:cNvPr>
          <p:cNvSpPr>
            <a:spLocks noGrp="1"/>
          </p:cNvSpPr>
          <p:nvPr>
            <p:ph type="sldNum" sz="quarter" idx="12"/>
          </p:nvPr>
        </p:nvSpPr>
        <p:spPr/>
        <p:txBody>
          <a:bodyPr/>
          <a:lstStyle/>
          <a:p>
            <a:fld id="{A8EA6355-2F5A-4FE9-922D-74C623A7ACD1}" type="slidenum">
              <a:rPr lang="en-US" smtClean="0"/>
              <a:t>‹#›</a:t>
            </a:fld>
            <a:endParaRPr lang="en-US"/>
          </a:p>
        </p:txBody>
      </p:sp>
    </p:spTree>
    <p:extLst>
      <p:ext uri="{BB962C8B-B14F-4D97-AF65-F5344CB8AC3E}">
        <p14:creationId xmlns:p14="http://schemas.microsoft.com/office/powerpoint/2010/main" val="325179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2FE71-CFDF-4FE6-988E-CE803432C3DD}"/>
              </a:ext>
            </a:extLst>
          </p:cNvPr>
          <p:cNvSpPr>
            <a:spLocks noGrp="1"/>
          </p:cNvSpPr>
          <p:nvPr>
            <p:ph type="dt" sz="half" idx="10"/>
          </p:nvPr>
        </p:nvSpPr>
        <p:spPr/>
        <p:txBody>
          <a:bodyPr/>
          <a:lstStyle/>
          <a:p>
            <a:fld id="{2657C3C5-AD7C-4B89-9957-C92F0FE93970}" type="datetimeFigureOut">
              <a:rPr lang="en-US" smtClean="0"/>
              <a:t>6/10/2022</a:t>
            </a:fld>
            <a:endParaRPr lang="en-US"/>
          </a:p>
        </p:txBody>
      </p:sp>
      <p:sp>
        <p:nvSpPr>
          <p:cNvPr id="3" name="Footer Placeholder 2">
            <a:extLst>
              <a:ext uri="{FF2B5EF4-FFF2-40B4-BE49-F238E27FC236}">
                <a16:creationId xmlns:a16="http://schemas.microsoft.com/office/drawing/2014/main" id="{AE214652-B240-49AF-8AE0-F488B5B659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0D4622-EFCE-46A2-A258-5986A6BE807C}"/>
              </a:ext>
            </a:extLst>
          </p:cNvPr>
          <p:cNvSpPr>
            <a:spLocks noGrp="1"/>
          </p:cNvSpPr>
          <p:nvPr>
            <p:ph type="sldNum" sz="quarter" idx="12"/>
          </p:nvPr>
        </p:nvSpPr>
        <p:spPr/>
        <p:txBody>
          <a:bodyPr/>
          <a:lstStyle/>
          <a:p>
            <a:fld id="{A8EA6355-2F5A-4FE9-922D-74C623A7ACD1}" type="slidenum">
              <a:rPr lang="en-US" smtClean="0"/>
              <a:t>‹#›</a:t>
            </a:fld>
            <a:endParaRPr lang="en-US"/>
          </a:p>
        </p:txBody>
      </p:sp>
    </p:spTree>
    <p:extLst>
      <p:ext uri="{BB962C8B-B14F-4D97-AF65-F5344CB8AC3E}">
        <p14:creationId xmlns:p14="http://schemas.microsoft.com/office/powerpoint/2010/main" val="199238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5DD2-85F6-4CF7-89BD-E8AF836BC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7CC8C-C5A2-47A4-8D87-A0CC9B99F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0A88A-D1C3-4F6D-9826-AEF9FD3D8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C6F10A-F341-446E-8B47-BE98EB94FA50}"/>
              </a:ext>
            </a:extLst>
          </p:cNvPr>
          <p:cNvSpPr>
            <a:spLocks noGrp="1"/>
          </p:cNvSpPr>
          <p:nvPr>
            <p:ph type="dt" sz="half" idx="10"/>
          </p:nvPr>
        </p:nvSpPr>
        <p:spPr/>
        <p:txBody>
          <a:bodyPr/>
          <a:lstStyle/>
          <a:p>
            <a:fld id="{2657C3C5-AD7C-4B89-9957-C92F0FE93970}" type="datetimeFigureOut">
              <a:rPr lang="en-US" smtClean="0"/>
              <a:t>6/10/2022</a:t>
            </a:fld>
            <a:endParaRPr lang="en-US"/>
          </a:p>
        </p:txBody>
      </p:sp>
      <p:sp>
        <p:nvSpPr>
          <p:cNvPr id="6" name="Footer Placeholder 5">
            <a:extLst>
              <a:ext uri="{FF2B5EF4-FFF2-40B4-BE49-F238E27FC236}">
                <a16:creationId xmlns:a16="http://schemas.microsoft.com/office/drawing/2014/main" id="{C7A80DE8-556A-40F2-9BA5-D784DAC05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EF497-F087-40DF-9F8F-DFCF4EBF52B6}"/>
              </a:ext>
            </a:extLst>
          </p:cNvPr>
          <p:cNvSpPr>
            <a:spLocks noGrp="1"/>
          </p:cNvSpPr>
          <p:nvPr>
            <p:ph type="sldNum" sz="quarter" idx="12"/>
          </p:nvPr>
        </p:nvSpPr>
        <p:spPr/>
        <p:txBody>
          <a:bodyPr/>
          <a:lstStyle/>
          <a:p>
            <a:fld id="{A8EA6355-2F5A-4FE9-922D-74C623A7ACD1}" type="slidenum">
              <a:rPr lang="en-US" smtClean="0"/>
              <a:t>‹#›</a:t>
            </a:fld>
            <a:endParaRPr lang="en-US"/>
          </a:p>
        </p:txBody>
      </p:sp>
    </p:spTree>
    <p:extLst>
      <p:ext uri="{BB962C8B-B14F-4D97-AF65-F5344CB8AC3E}">
        <p14:creationId xmlns:p14="http://schemas.microsoft.com/office/powerpoint/2010/main" val="271586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602D-E159-49B4-9D33-FF41A06320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2001F5-9AF7-41A1-BE14-F980591361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41B83B-BDA0-4A83-A79F-A93F67B96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8AC519-A5B7-4770-BE11-D2230CE1DF01}"/>
              </a:ext>
            </a:extLst>
          </p:cNvPr>
          <p:cNvSpPr>
            <a:spLocks noGrp="1"/>
          </p:cNvSpPr>
          <p:nvPr>
            <p:ph type="dt" sz="half" idx="10"/>
          </p:nvPr>
        </p:nvSpPr>
        <p:spPr/>
        <p:txBody>
          <a:bodyPr/>
          <a:lstStyle/>
          <a:p>
            <a:fld id="{2657C3C5-AD7C-4B89-9957-C92F0FE93970}" type="datetimeFigureOut">
              <a:rPr lang="en-US" smtClean="0"/>
              <a:t>6/10/2022</a:t>
            </a:fld>
            <a:endParaRPr lang="en-US"/>
          </a:p>
        </p:txBody>
      </p:sp>
      <p:sp>
        <p:nvSpPr>
          <p:cNvPr id="6" name="Footer Placeholder 5">
            <a:extLst>
              <a:ext uri="{FF2B5EF4-FFF2-40B4-BE49-F238E27FC236}">
                <a16:creationId xmlns:a16="http://schemas.microsoft.com/office/drawing/2014/main" id="{965241BA-5129-47BC-8F40-13340885D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F3E23-218D-4BF3-8F5F-F10264E0C877}"/>
              </a:ext>
            </a:extLst>
          </p:cNvPr>
          <p:cNvSpPr>
            <a:spLocks noGrp="1"/>
          </p:cNvSpPr>
          <p:nvPr>
            <p:ph type="sldNum" sz="quarter" idx="12"/>
          </p:nvPr>
        </p:nvSpPr>
        <p:spPr/>
        <p:txBody>
          <a:bodyPr/>
          <a:lstStyle/>
          <a:p>
            <a:fld id="{A8EA6355-2F5A-4FE9-922D-74C623A7ACD1}" type="slidenum">
              <a:rPr lang="en-US" smtClean="0"/>
              <a:t>‹#›</a:t>
            </a:fld>
            <a:endParaRPr lang="en-US"/>
          </a:p>
        </p:txBody>
      </p:sp>
    </p:spTree>
    <p:extLst>
      <p:ext uri="{BB962C8B-B14F-4D97-AF65-F5344CB8AC3E}">
        <p14:creationId xmlns:p14="http://schemas.microsoft.com/office/powerpoint/2010/main" val="211852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0AA3BE-254E-45AD-B54A-E63FF3050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C6A5D8-B335-4139-AD5E-096D9B1F0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25E42-53B7-4CEB-83D6-BEAFEAB7F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7C3C5-AD7C-4B89-9957-C92F0FE93970}" type="datetimeFigureOut">
              <a:rPr lang="en-US" smtClean="0"/>
              <a:t>6/10/2022</a:t>
            </a:fld>
            <a:endParaRPr lang="en-US"/>
          </a:p>
        </p:txBody>
      </p:sp>
      <p:sp>
        <p:nvSpPr>
          <p:cNvPr id="5" name="Footer Placeholder 4">
            <a:extLst>
              <a:ext uri="{FF2B5EF4-FFF2-40B4-BE49-F238E27FC236}">
                <a16:creationId xmlns:a16="http://schemas.microsoft.com/office/drawing/2014/main" id="{E1FC2373-E6F2-43D2-95BE-B78380D7B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FD2FA5-4EBC-4210-9F89-78DCFA8C1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A6355-2F5A-4FE9-922D-74C623A7ACD1}" type="slidenum">
              <a:rPr lang="en-US" smtClean="0"/>
              <a:t>‹#›</a:t>
            </a:fld>
            <a:endParaRPr lang="en-US"/>
          </a:p>
        </p:txBody>
      </p:sp>
    </p:spTree>
    <p:extLst>
      <p:ext uri="{BB962C8B-B14F-4D97-AF65-F5344CB8AC3E}">
        <p14:creationId xmlns:p14="http://schemas.microsoft.com/office/powerpoint/2010/main" val="26453969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acl.gov/senior-nutrition/DGAtoolk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acl.gov/senior-nutrition/DGAtoolki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acl.gov/senior-nutrition/DGAtoolki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cl.gov/senior-nutrition/DGAtoolki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acl.gov/senior-nutrition/DGAtoolk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yplate.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stmarysmd.com/aging/meals.as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cl.gov/senior-nutrition/DGAtoolki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acl.gov/senior-nutritio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acl.gov/senior-nutrition/DGAtoolki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ietaryguidelines.gov/resources/downloadable-graphic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403CA5-26B2-477F-9A09-9DFF17258A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1147" y="4970829"/>
            <a:ext cx="11546825" cy="1646063"/>
          </a:xfrm>
          <a:prstGeom prst="rect">
            <a:avLst/>
          </a:prstGeom>
        </p:spPr>
      </p:pic>
      <p:sp>
        <p:nvSpPr>
          <p:cNvPr id="2" name="Title 1">
            <a:extLst>
              <a:ext uri="{FF2B5EF4-FFF2-40B4-BE49-F238E27FC236}">
                <a16:creationId xmlns:a16="http://schemas.microsoft.com/office/drawing/2014/main" id="{532846ED-CCD9-4E4B-B340-D24A0360A176}"/>
              </a:ext>
            </a:extLst>
          </p:cNvPr>
          <p:cNvSpPr>
            <a:spLocks noGrp="1"/>
          </p:cNvSpPr>
          <p:nvPr>
            <p:ph type="ctrTitle"/>
          </p:nvPr>
        </p:nvSpPr>
        <p:spPr>
          <a:xfrm>
            <a:off x="528826" y="5161566"/>
            <a:ext cx="7294346" cy="1264588"/>
          </a:xfrm>
        </p:spPr>
        <p:txBody>
          <a:bodyPr anchor="ctr">
            <a:normAutofit/>
          </a:bodyPr>
          <a:lstStyle/>
          <a:p>
            <a:pPr algn="l"/>
            <a:r>
              <a:rPr lang="en-US" sz="4100" dirty="0">
                <a:solidFill>
                  <a:srgbClr val="FFFFFF"/>
                </a:solidFill>
              </a:rPr>
              <a:t>Senior Nutrition Program Tool Kit</a:t>
            </a:r>
          </a:p>
        </p:txBody>
      </p:sp>
      <p:pic>
        <p:nvPicPr>
          <p:cNvPr id="6" name="Picture 5" descr="Dietary Guidelines for Americans (DGA) logo">
            <a:extLst>
              <a:ext uri="{FF2B5EF4-FFF2-40B4-BE49-F238E27FC236}">
                <a16:creationId xmlns:a16="http://schemas.microsoft.com/office/drawing/2014/main" id="{E1D1C994-C2C4-457F-8002-68D4E1C905F0}"/>
              </a:ext>
            </a:extLst>
          </p:cNvPr>
          <p:cNvPicPr>
            <a:picLocks noChangeAspect="1"/>
          </p:cNvPicPr>
          <p:nvPr/>
        </p:nvPicPr>
        <p:blipFill rotWithShape="1">
          <a:blip r:embed="rId4"/>
          <a:srcRect t="15391" r="-1" b="11361"/>
          <a:stretch/>
        </p:blipFill>
        <p:spPr>
          <a:xfrm>
            <a:off x="320040" y="320040"/>
            <a:ext cx="11548872" cy="4462272"/>
          </a:xfrm>
          <a:prstGeom prst="rect">
            <a:avLst/>
          </a:prstGeom>
        </p:spPr>
      </p:pic>
      <p:cxnSp>
        <p:nvCxnSpPr>
          <p:cNvPr id="13" name="Straight Connector 12">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159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E8A7-0D22-4AF5-8804-AA4473F7B0EA}"/>
              </a:ext>
            </a:extLst>
          </p:cNvPr>
          <p:cNvSpPr>
            <a:spLocks noGrp="1"/>
          </p:cNvSpPr>
          <p:nvPr>
            <p:ph type="title"/>
          </p:nvPr>
        </p:nvSpPr>
        <p:spPr/>
        <p:txBody>
          <a:bodyPr/>
          <a:lstStyle/>
          <a:p>
            <a:r>
              <a:rPr lang="en-US" b="1"/>
              <a:t>Key Dietary Principles </a:t>
            </a:r>
          </a:p>
        </p:txBody>
      </p:sp>
      <p:sp>
        <p:nvSpPr>
          <p:cNvPr id="3" name="Content Placeholder 2">
            <a:extLst>
              <a:ext uri="{FF2B5EF4-FFF2-40B4-BE49-F238E27FC236}">
                <a16:creationId xmlns:a16="http://schemas.microsoft.com/office/drawing/2014/main" id="{129B0758-0E79-4F2B-8DE0-123E3889DC58}"/>
              </a:ext>
            </a:extLst>
          </p:cNvPr>
          <p:cNvSpPr>
            <a:spLocks noGrp="1"/>
          </p:cNvSpPr>
          <p:nvPr>
            <p:ph idx="1"/>
          </p:nvPr>
        </p:nvSpPr>
        <p:spPr>
          <a:xfrm>
            <a:off x="838200" y="2261937"/>
            <a:ext cx="10629900" cy="3915026"/>
          </a:xfrm>
        </p:spPr>
        <p:txBody>
          <a:bodyPr>
            <a:normAutofit/>
          </a:bodyPr>
          <a:lstStyle/>
          <a:p>
            <a:pPr marL="514350" indent="-514350">
              <a:lnSpc>
                <a:spcPct val="150000"/>
              </a:lnSpc>
              <a:buFont typeface="+mj-lt"/>
              <a:buAutoNum type="arabicPeriod"/>
            </a:pPr>
            <a:r>
              <a:rPr lang="en-US" sz="3200" dirty="0"/>
              <a:t>Meet nutritional needs primarily from foods and beverages.</a:t>
            </a:r>
          </a:p>
          <a:p>
            <a:pPr marL="514350" indent="-514350">
              <a:lnSpc>
                <a:spcPct val="150000"/>
              </a:lnSpc>
              <a:buFont typeface="+mj-lt"/>
              <a:buAutoNum type="arabicPeriod"/>
            </a:pPr>
            <a:r>
              <a:rPr lang="en-US" sz="3200" dirty="0"/>
              <a:t>Choose a variety of options from each food group.</a:t>
            </a:r>
          </a:p>
          <a:p>
            <a:pPr marL="514350" indent="-514350">
              <a:lnSpc>
                <a:spcPct val="150000"/>
              </a:lnSpc>
              <a:buFont typeface="+mj-lt"/>
              <a:buAutoNum type="arabicPeriod"/>
            </a:pPr>
            <a:r>
              <a:rPr lang="en-US" sz="3200" dirty="0"/>
              <a:t>Pay attention to portion size.</a:t>
            </a:r>
          </a:p>
        </p:txBody>
      </p:sp>
    </p:spTree>
    <p:extLst>
      <p:ext uri="{BB962C8B-B14F-4D97-AF65-F5344CB8AC3E}">
        <p14:creationId xmlns:p14="http://schemas.microsoft.com/office/powerpoint/2010/main" val="115446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1C5C-A54F-48CD-AD68-99A28895DB12}"/>
              </a:ext>
            </a:extLst>
          </p:cNvPr>
          <p:cNvSpPr>
            <a:spLocks noGrp="1"/>
          </p:cNvSpPr>
          <p:nvPr>
            <p:ph type="ctrTitle"/>
          </p:nvPr>
        </p:nvSpPr>
        <p:spPr>
          <a:xfrm>
            <a:off x="297083" y="219919"/>
            <a:ext cx="11597833" cy="868102"/>
          </a:xfrm>
        </p:spPr>
        <p:txBody>
          <a:bodyPr>
            <a:normAutofit/>
          </a:bodyPr>
          <a:lstStyle/>
          <a:p>
            <a:pPr algn="l"/>
            <a:r>
              <a:rPr lang="en-US" sz="4400" b="1"/>
              <a:t>Learning Check-In </a:t>
            </a:r>
          </a:p>
        </p:txBody>
      </p:sp>
      <p:sp>
        <p:nvSpPr>
          <p:cNvPr id="3" name="TextBox 2">
            <a:extLst>
              <a:ext uri="{FF2B5EF4-FFF2-40B4-BE49-F238E27FC236}">
                <a16:creationId xmlns:a16="http://schemas.microsoft.com/office/drawing/2014/main" id="{5420AFA5-58CA-4751-8C74-2DEAE0DD042C}"/>
              </a:ext>
            </a:extLst>
          </p:cNvPr>
          <p:cNvSpPr txBox="1"/>
          <p:nvPr/>
        </p:nvSpPr>
        <p:spPr>
          <a:xfrm>
            <a:off x="567158" y="1342662"/>
            <a:ext cx="11157995" cy="4308872"/>
          </a:xfrm>
          <a:prstGeom prst="rect">
            <a:avLst/>
          </a:prstGeom>
          <a:noFill/>
        </p:spPr>
        <p:txBody>
          <a:bodyPr wrap="square" rtlCol="0">
            <a:spAutoFit/>
          </a:bodyPr>
          <a:lstStyle/>
          <a:p>
            <a:r>
              <a:rPr lang="en-US" sz="3200" dirty="0"/>
              <a:t>Choose which sentence is correct </a:t>
            </a:r>
          </a:p>
          <a:p>
            <a:endParaRPr lang="en-US" sz="3200" dirty="0"/>
          </a:p>
          <a:p>
            <a:r>
              <a:rPr lang="en-US" sz="3200" dirty="0"/>
              <a:t>State menu policies should…</a:t>
            </a:r>
          </a:p>
          <a:p>
            <a:endParaRPr lang="en-US" sz="3200" dirty="0"/>
          </a:p>
          <a:p>
            <a:pPr marL="342900" indent="-342900">
              <a:buFont typeface="+mj-lt"/>
              <a:buAutoNum type="arabicPeriod"/>
            </a:pPr>
            <a:r>
              <a:rPr lang="en-US" sz="3200" dirty="0"/>
              <a:t> Only be based off participant preference.</a:t>
            </a:r>
          </a:p>
          <a:p>
            <a:pPr marL="342900" indent="-342900">
              <a:buFont typeface="+mj-lt"/>
              <a:buAutoNum type="arabicPeriod"/>
            </a:pPr>
            <a:r>
              <a:rPr lang="en-US" sz="3200" dirty="0"/>
              <a:t> Be in alignment with the DGAs to offer nutritionally adequate  </a:t>
            </a:r>
          </a:p>
          <a:p>
            <a:r>
              <a:rPr lang="en-US" sz="3200" dirty="0"/>
              <a:t>     meals.</a:t>
            </a:r>
          </a:p>
          <a:p>
            <a:r>
              <a:rPr lang="en-US" sz="3200" dirty="0"/>
              <a:t>3. Not be individualized between each state.</a:t>
            </a:r>
          </a:p>
          <a:p>
            <a:pPr marL="342900" indent="-342900">
              <a:buFont typeface="+mj-lt"/>
              <a:buAutoNum type="arabicPeriod"/>
            </a:pPr>
            <a:endParaRPr lang="en-US" dirty="0"/>
          </a:p>
        </p:txBody>
      </p:sp>
    </p:spTree>
    <p:extLst>
      <p:ext uri="{BB962C8B-B14F-4D97-AF65-F5344CB8AC3E}">
        <p14:creationId xmlns:p14="http://schemas.microsoft.com/office/powerpoint/2010/main" val="1124731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E90F23-72B1-4816-AB28-6E67C605DAB6}"/>
              </a:ext>
            </a:extLst>
          </p:cNvPr>
          <p:cNvSpPr>
            <a:spLocks noGrp="1"/>
          </p:cNvSpPr>
          <p:nvPr>
            <p:ph type="title" idx="4294967295"/>
          </p:nvPr>
        </p:nvSpPr>
        <p:spPr>
          <a:xfrm>
            <a:off x="0" y="0"/>
            <a:ext cx="10515600" cy="1325563"/>
          </a:xfrm>
        </p:spPr>
        <p:txBody>
          <a:bodyPr vert="horz" lIns="91440" tIns="45720" rIns="91440" bIns="45720" rtlCol="0" anchor="t">
            <a:normAutofit/>
          </a:bodyPr>
          <a:lstStyle/>
          <a:p>
            <a:r>
              <a:rPr lang="en-US" dirty="0"/>
              <a:t>Adherence of the U.S. Population to the DGAs</a:t>
            </a:r>
          </a:p>
        </p:txBody>
      </p:sp>
      <p:pic>
        <p:nvPicPr>
          <p:cNvPr id="2" name="Picture 1" descr="Adherence of the U.S. Population to the Dietary Guidelines Across Life Stages, as Measured by Average Total Healthy Eating Index-2015 Scores. Additional details are available in the slide notes for this slide.">
            <a:extLst>
              <a:ext uri="{FF2B5EF4-FFF2-40B4-BE49-F238E27FC236}">
                <a16:creationId xmlns:a16="http://schemas.microsoft.com/office/drawing/2014/main" id="{AF3B3A04-EBFB-476F-A20B-A78A9FB83B44}"/>
              </a:ext>
            </a:extLst>
          </p:cNvPr>
          <p:cNvPicPr>
            <a:picLocks noChangeAspect="1"/>
          </p:cNvPicPr>
          <p:nvPr/>
        </p:nvPicPr>
        <p:blipFill>
          <a:blip r:embed="rId3"/>
          <a:stretch>
            <a:fillRect/>
          </a:stretch>
        </p:blipFill>
        <p:spPr>
          <a:xfrm>
            <a:off x="2970756" y="1268957"/>
            <a:ext cx="6473868" cy="5394890"/>
          </a:xfrm>
          <a:prstGeom prst="rect">
            <a:avLst/>
          </a:prstGeom>
        </p:spPr>
      </p:pic>
    </p:spTree>
    <p:extLst>
      <p:ext uri="{BB962C8B-B14F-4D97-AF65-F5344CB8AC3E}">
        <p14:creationId xmlns:p14="http://schemas.microsoft.com/office/powerpoint/2010/main" val="2637858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B5B8-F5EB-4AC0-ACDC-B8AF6E6F5EBF}"/>
              </a:ext>
            </a:extLst>
          </p:cNvPr>
          <p:cNvSpPr>
            <a:spLocks noGrp="1"/>
          </p:cNvSpPr>
          <p:nvPr>
            <p:ph type="title"/>
          </p:nvPr>
        </p:nvSpPr>
        <p:spPr/>
        <p:txBody>
          <a:bodyPr/>
          <a:lstStyle/>
          <a:p>
            <a:r>
              <a:rPr lang="en-US" b="1" dirty="0"/>
              <a:t>General Population: Nutrient Concerns</a:t>
            </a:r>
          </a:p>
        </p:txBody>
      </p:sp>
      <p:sp>
        <p:nvSpPr>
          <p:cNvPr id="3" name="Content Placeholder 2">
            <a:extLst>
              <a:ext uri="{FF2B5EF4-FFF2-40B4-BE49-F238E27FC236}">
                <a16:creationId xmlns:a16="http://schemas.microsoft.com/office/drawing/2014/main" id="{7C908B8F-8807-46A9-9720-BECAB26E528B}"/>
              </a:ext>
            </a:extLst>
          </p:cNvPr>
          <p:cNvSpPr>
            <a:spLocks noGrp="1"/>
          </p:cNvSpPr>
          <p:nvPr>
            <p:ph idx="1"/>
          </p:nvPr>
        </p:nvSpPr>
        <p:spPr/>
        <p:txBody>
          <a:bodyPr vert="horz" lIns="91440" tIns="45720" rIns="91440" bIns="45720" rtlCol="0" anchor="t">
            <a:normAutofit/>
          </a:bodyPr>
          <a:lstStyle/>
          <a:p>
            <a:pPr marL="0" indent="0">
              <a:buNone/>
            </a:pPr>
            <a:r>
              <a:rPr lang="en-US" sz="3600"/>
              <a:t>Underconsumption of  </a:t>
            </a:r>
            <a:endParaRPr lang="en-US" sz="3600">
              <a:highlight>
                <a:srgbClr val="FFFF00"/>
              </a:highlight>
            </a:endParaRPr>
          </a:p>
          <a:p>
            <a:pPr lvl="1"/>
            <a:r>
              <a:rPr lang="en-US" sz="3600"/>
              <a:t>Calcium</a:t>
            </a:r>
            <a:endParaRPr lang="en-US" sz="3600">
              <a:cs typeface="Calibri"/>
            </a:endParaRPr>
          </a:p>
          <a:p>
            <a:pPr lvl="1"/>
            <a:r>
              <a:rPr lang="en-US" sz="3600"/>
              <a:t>Potassium</a:t>
            </a:r>
            <a:endParaRPr lang="en-US" sz="3600">
              <a:cs typeface="Calibri"/>
            </a:endParaRPr>
          </a:p>
          <a:p>
            <a:pPr lvl="1"/>
            <a:r>
              <a:rPr lang="en-US" sz="3600"/>
              <a:t>Dietary fiber</a:t>
            </a:r>
            <a:endParaRPr lang="en-US" sz="3600">
              <a:cs typeface="Calibri"/>
            </a:endParaRPr>
          </a:p>
          <a:p>
            <a:pPr lvl="1"/>
            <a:r>
              <a:rPr lang="en-US" sz="3600"/>
              <a:t>Vitamin D  </a:t>
            </a:r>
            <a:endParaRPr lang="en-US" sz="3600">
              <a:cs typeface="Calibri"/>
            </a:endParaRPr>
          </a:p>
          <a:p>
            <a:pPr lvl="1"/>
            <a:endParaRPr lang="en-US"/>
          </a:p>
          <a:p>
            <a:pPr lvl="1"/>
            <a:endParaRPr lang="en-US"/>
          </a:p>
          <a:p>
            <a:endParaRPr lang="en-US"/>
          </a:p>
        </p:txBody>
      </p:sp>
    </p:spTree>
    <p:extLst>
      <p:ext uri="{BB962C8B-B14F-4D97-AF65-F5344CB8AC3E}">
        <p14:creationId xmlns:p14="http://schemas.microsoft.com/office/powerpoint/2010/main" val="386986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26F0-AECB-45D9-852C-BA523EDB908D}"/>
              </a:ext>
            </a:extLst>
          </p:cNvPr>
          <p:cNvSpPr>
            <a:spLocks noGrp="1"/>
          </p:cNvSpPr>
          <p:nvPr>
            <p:ph type="title"/>
          </p:nvPr>
        </p:nvSpPr>
        <p:spPr/>
        <p:txBody>
          <a:bodyPr/>
          <a:lstStyle/>
          <a:p>
            <a:r>
              <a:rPr lang="en-US" b="1"/>
              <a:t>General Population: Nutrient Concerns (cont.)</a:t>
            </a:r>
          </a:p>
        </p:txBody>
      </p:sp>
      <p:sp>
        <p:nvSpPr>
          <p:cNvPr id="3" name="Content Placeholder 2">
            <a:extLst>
              <a:ext uri="{FF2B5EF4-FFF2-40B4-BE49-F238E27FC236}">
                <a16:creationId xmlns:a16="http://schemas.microsoft.com/office/drawing/2014/main" id="{3AAB12CF-1164-40C9-A3D1-4874D34A9F21}"/>
              </a:ext>
            </a:extLst>
          </p:cNvPr>
          <p:cNvSpPr>
            <a:spLocks noGrp="1"/>
          </p:cNvSpPr>
          <p:nvPr>
            <p:ph idx="1"/>
          </p:nvPr>
        </p:nvSpPr>
        <p:spPr/>
        <p:txBody>
          <a:bodyPr/>
          <a:lstStyle/>
          <a:p>
            <a:pPr marL="0" indent="0">
              <a:buNone/>
            </a:pPr>
            <a:r>
              <a:rPr lang="en-US" sz="3600"/>
              <a:t>Overconsumption of</a:t>
            </a:r>
          </a:p>
          <a:p>
            <a:pPr lvl="1"/>
            <a:r>
              <a:rPr lang="en-US" sz="3600"/>
              <a:t>Sodium</a:t>
            </a:r>
          </a:p>
          <a:p>
            <a:pPr lvl="1"/>
            <a:r>
              <a:rPr lang="en-US" sz="3600"/>
              <a:t>Added sugars</a:t>
            </a:r>
          </a:p>
          <a:p>
            <a:pPr lvl="1"/>
            <a:r>
              <a:rPr lang="en-US" sz="3600"/>
              <a:t>Saturated fats</a:t>
            </a:r>
          </a:p>
          <a:p>
            <a:endParaRPr lang="en-US"/>
          </a:p>
        </p:txBody>
      </p:sp>
    </p:spTree>
    <p:extLst>
      <p:ext uri="{BB962C8B-B14F-4D97-AF65-F5344CB8AC3E}">
        <p14:creationId xmlns:p14="http://schemas.microsoft.com/office/powerpoint/2010/main" val="321226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28AF-181B-4E55-838F-8C1EEFB6518D}"/>
              </a:ext>
            </a:extLst>
          </p:cNvPr>
          <p:cNvSpPr>
            <a:spLocks noGrp="1"/>
          </p:cNvSpPr>
          <p:nvPr>
            <p:ph type="title"/>
          </p:nvPr>
        </p:nvSpPr>
        <p:spPr/>
        <p:txBody>
          <a:bodyPr/>
          <a:lstStyle/>
          <a:p>
            <a:r>
              <a:rPr lang="en-US" b="1"/>
              <a:t>Older Adult Special Considerations</a:t>
            </a:r>
          </a:p>
        </p:txBody>
      </p:sp>
      <p:sp>
        <p:nvSpPr>
          <p:cNvPr id="3" name="Content Placeholder 2">
            <a:extLst>
              <a:ext uri="{FF2B5EF4-FFF2-40B4-BE49-F238E27FC236}">
                <a16:creationId xmlns:a16="http://schemas.microsoft.com/office/drawing/2014/main" id="{4CD28E29-03BC-4EC9-BFC4-78629667DEDF}"/>
              </a:ext>
            </a:extLst>
          </p:cNvPr>
          <p:cNvSpPr>
            <a:spLocks noGrp="1"/>
          </p:cNvSpPr>
          <p:nvPr>
            <p:ph idx="1"/>
          </p:nvPr>
        </p:nvSpPr>
        <p:spPr/>
        <p:txBody>
          <a:bodyPr vert="horz" lIns="91440" tIns="45720" rIns="91440" bIns="45720" rtlCol="0" anchor="t">
            <a:noAutofit/>
          </a:bodyPr>
          <a:lstStyle/>
          <a:p>
            <a:pPr marL="0" indent="0">
              <a:buNone/>
            </a:pPr>
            <a:r>
              <a:rPr lang="en-US" sz="3600"/>
              <a:t>Underconsumption of </a:t>
            </a:r>
            <a:endParaRPr lang="en-US" sz="3600">
              <a:cs typeface="Calibri"/>
            </a:endParaRPr>
          </a:p>
          <a:p>
            <a:pPr lvl="1"/>
            <a:r>
              <a:rPr lang="en-US" sz="3600"/>
              <a:t>Protein </a:t>
            </a:r>
            <a:endParaRPr lang="en-US" sz="3600">
              <a:cs typeface="Calibri"/>
            </a:endParaRPr>
          </a:p>
          <a:p>
            <a:pPr lvl="1"/>
            <a:r>
              <a:rPr lang="en-US" sz="3600"/>
              <a:t>Vitamin B-12</a:t>
            </a:r>
            <a:endParaRPr lang="en-US" sz="3600">
              <a:cs typeface="Calibri"/>
            </a:endParaRPr>
          </a:p>
          <a:p>
            <a:pPr marL="0" indent="0">
              <a:buNone/>
            </a:pPr>
            <a:endParaRPr lang="en-US" sz="3600">
              <a:cs typeface="Calibri"/>
            </a:endParaRPr>
          </a:p>
          <a:p>
            <a:pPr marL="0" indent="0">
              <a:buNone/>
            </a:pPr>
            <a:r>
              <a:rPr lang="en-US" sz="3600"/>
              <a:t>Increased risk of </a:t>
            </a:r>
            <a:endParaRPr lang="en-US" sz="3600">
              <a:cs typeface="Calibri"/>
            </a:endParaRPr>
          </a:p>
          <a:p>
            <a:pPr lvl="1"/>
            <a:r>
              <a:rPr lang="en-US" sz="3600"/>
              <a:t>Dehydration </a:t>
            </a:r>
            <a:endParaRPr lang="en-US" sz="3600">
              <a:cs typeface="Calibri"/>
            </a:endParaRPr>
          </a:p>
          <a:p>
            <a:pPr lvl="1"/>
            <a:r>
              <a:rPr lang="en-US" sz="3600"/>
              <a:t>Alcohol consumption </a:t>
            </a:r>
            <a:endParaRPr lang="en-US" sz="3600">
              <a:cs typeface="Calibri"/>
            </a:endParaRPr>
          </a:p>
        </p:txBody>
      </p:sp>
    </p:spTree>
    <p:extLst>
      <p:ext uri="{BB962C8B-B14F-4D97-AF65-F5344CB8AC3E}">
        <p14:creationId xmlns:p14="http://schemas.microsoft.com/office/powerpoint/2010/main" val="1010147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4B25-82DF-40E1-95EE-F489CC65B2F4}"/>
              </a:ext>
            </a:extLst>
          </p:cNvPr>
          <p:cNvSpPr>
            <a:spLocks noGrp="1"/>
          </p:cNvSpPr>
          <p:nvPr>
            <p:ph type="title"/>
          </p:nvPr>
        </p:nvSpPr>
        <p:spPr>
          <a:xfrm>
            <a:off x="247891" y="111732"/>
            <a:ext cx="10515600" cy="1325563"/>
          </a:xfrm>
        </p:spPr>
        <p:txBody>
          <a:bodyPr/>
          <a:lstStyle/>
          <a:p>
            <a:r>
              <a:rPr lang="en-US" b="1"/>
              <a:t>Dietary Related Health Concerns </a:t>
            </a:r>
          </a:p>
        </p:txBody>
      </p:sp>
      <p:graphicFrame>
        <p:nvGraphicFramePr>
          <p:cNvPr id="4" name="Table 4">
            <a:extLst>
              <a:ext uri="{FF2B5EF4-FFF2-40B4-BE49-F238E27FC236}">
                <a16:creationId xmlns:a16="http://schemas.microsoft.com/office/drawing/2014/main" id="{AB9D8419-2001-4AAD-9143-353E79FC2E23}"/>
              </a:ext>
            </a:extLst>
          </p:cNvPr>
          <p:cNvGraphicFramePr>
            <a:graphicFrameLocks noGrp="1"/>
          </p:cNvGraphicFramePr>
          <p:nvPr>
            <p:extLst>
              <p:ext uri="{D42A27DB-BD31-4B8C-83A1-F6EECF244321}">
                <p14:modId xmlns:p14="http://schemas.microsoft.com/office/powerpoint/2010/main" val="1481307836"/>
              </p:ext>
            </p:extLst>
          </p:nvPr>
        </p:nvGraphicFramePr>
        <p:xfrm>
          <a:off x="1590071" y="1437295"/>
          <a:ext cx="9011857" cy="5069872"/>
        </p:xfrm>
        <a:graphic>
          <a:graphicData uri="http://schemas.openxmlformats.org/drawingml/2006/table">
            <a:tbl>
              <a:tblPr firstRow="1" bandRow="1">
                <a:tableStyleId>{5C22544A-7EE6-4342-B048-85BDC9FD1C3A}</a:tableStyleId>
              </a:tblPr>
              <a:tblGrid>
                <a:gridCol w="3513882">
                  <a:extLst>
                    <a:ext uri="{9D8B030D-6E8A-4147-A177-3AD203B41FA5}">
                      <a16:colId xmlns:a16="http://schemas.microsoft.com/office/drawing/2014/main" val="3932215659"/>
                    </a:ext>
                  </a:extLst>
                </a:gridCol>
                <a:gridCol w="5497975">
                  <a:extLst>
                    <a:ext uri="{9D8B030D-6E8A-4147-A177-3AD203B41FA5}">
                      <a16:colId xmlns:a16="http://schemas.microsoft.com/office/drawing/2014/main" val="387114844"/>
                    </a:ext>
                  </a:extLst>
                </a:gridCol>
              </a:tblGrid>
              <a:tr h="530401">
                <a:tc>
                  <a:txBody>
                    <a:bodyPr/>
                    <a:lstStyle/>
                    <a:p>
                      <a:pPr algn="ctr"/>
                      <a:r>
                        <a:rPr lang="en-US" sz="2800" dirty="0"/>
                        <a:t>Health Concern</a:t>
                      </a:r>
                    </a:p>
                  </a:txBody>
                  <a:tcPr/>
                </a:tc>
                <a:tc>
                  <a:txBody>
                    <a:bodyPr/>
                    <a:lstStyle/>
                    <a:p>
                      <a:pPr algn="ctr"/>
                      <a:r>
                        <a:rPr lang="en-US" sz="2800" dirty="0"/>
                        <a:t>Nutritional Influences </a:t>
                      </a:r>
                    </a:p>
                  </a:txBody>
                  <a:tcPr/>
                </a:tc>
                <a:extLst>
                  <a:ext uri="{0D108BD9-81ED-4DB2-BD59-A6C34878D82A}">
                    <a16:rowId xmlns:a16="http://schemas.microsoft.com/office/drawing/2014/main" val="93720410"/>
                  </a:ext>
                </a:extLst>
              </a:tr>
              <a:tr h="842597">
                <a:tc>
                  <a:txBody>
                    <a:bodyPr/>
                    <a:lstStyle/>
                    <a:p>
                      <a:pPr algn="ctr"/>
                      <a:r>
                        <a:rPr lang="en-US" sz="2400"/>
                        <a:t>Overweight &amp; Obesity</a:t>
                      </a:r>
                    </a:p>
                  </a:txBody>
                  <a:tcPr/>
                </a:tc>
                <a:tc>
                  <a:txBody>
                    <a:bodyPr/>
                    <a:lstStyle/>
                    <a:p>
                      <a:pPr marL="342900" indent="-342900">
                        <a:buFont typeface="Arial" panose="020B0604020202020204" pitchFamily="34" charset="0"/>
                        <a:buChar char="•"/>
                      </a:pPr>
                      <a:r>
                        <a:rPr lang="en-US" sz="2000"/>
                        <a:t>Excessive caloric intake</a:t>
                      </a:r>
                    </a:p>
                    <a:p>
                      <a:pPr marL="342900" indent="-342900">
                        <a:buFont typeface="Arial" panose="020B0604020202020204" pitchFamily="34" charset="0"/>
                        <a:buChar char="•"/>
                      </a:pPr>
                      <a:r>
                        <a:rPr lang="en-US" sz="2000"/>
                        <a:t>Excessive intake of empty calories</a:t>
                      </a:r>
                    </a:p>
                    <a:p>
                      <a:pPr marL="342900" indent="-342900">
                        <a:buFont typeface="Arial" panose="020B0604020202020204" pitchFamily="34" charset="0"/>
                        <a:buChar char="•"/>
                      </a:pPr>
                      <a:r>
                        <a:rPr lang="en-US" sz="2000"/>
                        <a:t>Low physical activity level</a:t>
                      </a:r>
                    </a:p>
                  </a:txBody>
                  <a:tcPr/>
                </a:tc>
                <a:extLst>
                  <a:ext uri="{0D108BD9-81ED-4DB2-BD59-A6C34878D82A}">
                    <a16:rowId xmlns:a16="http://schemas.microsoft.com/office/drawing/2014/main" val="1054773966"/>
                  </a:ext>
                </a:extLst>
              </a:tr>
              <a:tr h="842597">
                <a:tc>
                  <a:txBody>
                    <a:bodyPr/>
                    <a:lstStyle/>
                    <a:p>
                      <a:pPr algn="ctr"/>
                      <a:r>
                        <a:rPr lang="en-US" sz="2400"/>
                        <a:t>Cardiovascular Disease &amp; Risk Factors</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Excessive sodium intake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Excessive fat intake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t>Low intake of dietary fiber </a:t>
                      </a:r>
                    </a:p>
                  </a:txBody>
                  <a:tcPr/>
                </a:tc>
                <a:extLst>
                  <a:ext uri="{0D108BD9-81ED-4DB2-BD59-A6C34878D82A}">
                    <a16:rowId xmlns:a16="http://schemas.microsoft.com/office/drawing/2014/main" val="4284749621"/>
                  </a:ext>
                </a:extLst>
              </a:tr>
              <a:tr h="842597">
                <a:tc>
                  <a:txBody>
                    <a:bodyPr/>
                    <a:lstStyle/>
                    <a:p>
                      <a:pPr algn="ctr"/>
                      <a:r>
                        <a:rPr lang="en-US" sz="2400"/>
                        <a:t>Diabetes</a:t>
                      </a:r>
                    </a:p>
                  </a:txBody>
                  <a:tcPr/>
                </a:tc>
                <a:tc>
                  <a:txBody>
                    <a:bodyPr/>
                    <a:lstStyle/>
                    <a:p>
                      <a:pPr marL="342900" indent="-342900">
                        <a:buFont typeface="Arial" panose="020B0604020202020204" pitchFamily="34" charset="0"/>
                        <a:buChar char="•"/>
                      </a:pPr>
                      <a:r>
                        <a:rPr lang="en-US" sz="2000"/>
                        <a:t>Excessive intake of foods high in added sugars</a:t>
                      </a:r>
                    </a:p>
                    <a:p>
                      <a:pPr marL="342900" indent="-342900">
                        <a:buFont typeface="Arial" panose="020B0604020202020204" pitchFamily="34" charset="0"/>
                        <a:buChar char="•"/>
                      </a:pPr>
                      <a:r>
                        <a:rPr lang="en-US" sz="2000"/>
                        <a:t>Excessive intake of sodium and saturated fat</a:t>
                      </a:r>
                    </a:p>
                  </a:txBody>
                  <a:tcPr/>
                </a:tc>
                <a:extLst>
                  <a:ext uri="{0D108BD9-81ED-4DB2-BD59-A6C34878D82A}">
                    <a16:rowId xmlns:a16="http://schemas.microsoft.com/office/drawing/2014/main" val="3975876741"/>
                  </a:ext>
                </a:extLst>
              </a:tr>
              <a:tr h="842597">
                <a:tc>
                  <a:txBody>
                    <a:bodyPr/>
                    <a:lstStyle/>
                    <a:p>
                      <a:pPr algn="ctr"/>
                      <a:r>
                        <a:rPr lang="en-US" sz="2400"/>
                        <a:t>Cancer</a:t>
                      </a:r>
                    </a:p>
                  </a:txBody>
                  <a:tcPr/>
                </a:tc>
                <a:tc>
                  <a:txBody>
                    <a:bodyPr/>
                    <a:lstStyle/>
                    <a:p>
                      <a:pPr marL="342900" indent="-342900">
                        <a:buFont typeface="Arial" panose="020B0604020202020204" pitchFamily="34" charset="0"/>
                        <a:buChar char="•"/>
                      </a:pPr>
                      <a:r>
                        <a:rPr lang="en-US" sz="2000"/>
                        <a:t>Low dietary fiber intake</a:t>
                      </a:r>
                    </a:p>
                    <a:p>
                      <a:pPr marL="342900" indent="-342900">
                        <a:buFont typeface="Arial" panose="020B0604020202020204" pitchFamily="34" charset="0"/>
                        <a:buChar char="•"/>
                      </a:pPr>
                      <a:r>
                        <a:rPr lang="en-US" sz="2000"/>
                        <a:t>Excessive intake of highly processed foods</a:t>
                      </a:r>
                    </a:p>
                  </a:txBody>
                  <a:tcPr/>
                </a:tc>
                <a:extLst>
                  <a:ext uri="{0D108BD9-81ED-4DB2-BD59-A6C34878D82A}">
                    <a16:rowId xmlns:a16="http://schemas.microsoft.com/office/drawing/2014/main" val="3673291322"/>
                  </a:ext>
                </a:extLst>
              </a:tr>
              <a:tr h="842597">
                <a:tc>
                  <a:txBody>
                    <a:bodyPr/>
                    <a:lstStyle/>
                    <a:p>
                      <a:pPr algn="ctr"/>
                      <a:r>
                        <a:rPr lang="en-US" sz="2400"/>
                        <a:t>Bone Health &amp; Muscle Strength </a:t>
                      </a:r>
                    </a:p>
                  </a:txBody>
                  <a:tcPr/>
                </a:tc>
                <a:tc>
                  <a:txBody>
                    <a:bodyPr/>
                    <a:lstStyle/>
                    <a:p>
                      <a:pPr marL="342900" indent="-342900">
                        <a:buFont typeface="Arial" panose="020B0604020202020204" pitchFamily="34" charset="0"/>
                        <a:buChar char="•"/>
                      </a:pPr>
                      <a:r>
                        <a:rPr lang="en-US" sz="2000" dirty="0"/>
                        <a:t>Low protein intake</a:t>
                      </a:r>
                    </a:p>
                    <a:p>
                      <a:pPr marL="342900" indent="-342900">
                        <a:buFont typeface="Arial" panose="020B0604020202020204" pitchFamily="34" charset="0"/>
                        <a:buChar char="•"/>
                      </a:pPr>
                      <a:r>
                        <a:rPr lang="en-US" sz="2000" dirty="0"/>
                        <a:t>Low physical activity</a:t>
                      </a:r>
                    </a:p>
                  </a:txBody>
                  <a:tcPr/>
                </a:tc>
                <a:extLst>
                  <a:ext uri="{0D108BD9-81ED-4DB2-BD59-A6C34878D82A}">
                    <a16:rowId xmlns:a16="http://schemas.microsoft.com/office/drawing/2014/main" val="1912655034"/>
                  </a:ext>
                </a:extLst>
              </a:tr>
            </a:tbl>
          </a:graphicData>
        </a:graphic>
      </p:graphicFrame>
    </p:spTree>
    <p:extLst>
      <p:ext uri="{BB962C8B-B14F-4D97-AF65-F5344CB8AC3E}">
        <p14:creationId xmlns:p14="http://schemas.microsoft.com/office/powerpoint/2010/main" val="104743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AB87-2C69-4F18-BB70-4F03719D33F0}"/>
              </a:ext>
            </a:extLst>
          </p:cNvPr>
          <p:cNvSpPr>
            <a:spLocks noGrp="1"/>
          </p:cNvSpPr>
          <p:nvPr>
            <p:ph type="title"/>
          </p:nvPr>
        </p:nvSpPr>
        <p:spPr/>
        <p:txBody>
          <a:bodyPr/>
          <a:lstStyle/>
          <a:p>
            <a:r>
              <a:rPr lang="en-US" b="1"/>
              <a:t>Nutrients in SNP Menus</a:t>
            </a:r>
          </a:p>
        </p:txBody>
      </p:sp>
      <p:sp>
        <p:nvSpPr>
          <p:cNvPr id="3" name="Content Placeholder 2">
            <a:extLst>
              <a:ext uri="{FF2B5EF4-FFF2-40B4-BE49-F238E27FC236}">
                <a16:creationId xmlns:a16="http://schemas.microsoft.com/office/drawing/2014/main" id="{0D863A7D-52A1-488F-AB4E-14992C64AB02}"/>
              </a:ext>
            </a:extLst>
          </p:cNvPr>
          <p:cNvSpPr>
            <a:spLocks noGrp="1"/>
          </p:cNvSpPr>
          <p:nvPr>
            <p:ph idx="1"/>
          </p:nvPr>
        </p:nvSpPr>
        <p:spPr/>
        <p:txBody>
          <a:bodyPr/>
          <a:lstStyle/>
          <a:p>
            <a:pPr marL="0" indent="0">
              <a:buNone/>
            </a:pPr>
            <a:r>
              <a:rPr lang="en-US" sz="3200"/>
              <a:t>Objectives </a:t>
            </a:r>
          </a:p>
          <a:p>
            <a:pPr lvl="1"/>
            <a:r>
              <a:rPr lang="en-US" sz="3200"/>
              <a:t>Understand why each nutrient is essential for older adult health.</a:t>
            </a:r>
          </a:p>
          <a:p>
            <a:pPr lvl="1"/>
            <a:r>
              <a:rPr lang="en-US" sz="3200"/>
              <a:t>Recognize menu modifications that improve nutrient content of meals.</a:t>
            </a:r>
          </a:p>
          <a:p>
            <a:pPr lvl="1"/>
            <a:r>
              <a:rPr lang="en-US" sz="3200"/>
              <a:t>Outline what food sources are high in each nutrient.</a:t>
            </a:r>
          </a:p>
          <a:p>
            <a:pPr lvl="1"/>
            <a:r>
              <a:rPr lang="en-US" sz="3200"/>
              <a:t>Comprehend how to decrease sodium, sugar, and saturated fat in menus.</a:t>
            </a:r>
          </a:p>
          <a:p>
            <a:pPr lvl="1"/>
            <a:endParaRPr lang="en-US"/>
          </a:p>
        </p:txBody>
      </p:sp>
    </p:spTree>
    <p:extLst>
      <p:ext uri="{BB962C8B-B14F-4D97-AF65-F5344CB8AC3E}">
        <p14:creationId xmlns:p14="http://schemas.microsoft.com/office/powerpoint/2010/main" val="18364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9DBC5-4E7B-49F1-BE7A-1D757059A0D3}"/>
              </a:ext>
            </a:extLst>
          </p:cNvPr>
          <p:cNvSpPr>
            <a:spLocks noGrp="1"/>
          </p:cNvSpPr>
          <p:nvPr>
            <p:ph type="title"/>
          </p:nvPr>
        </p:nvSpPr>
        <p:spPr/>
        <p:txBody>
          <a:bodyPr/>
          <a:lstStyle/>
          <a:p>
            <a:r>
              <a:rPr lang="en-US" b="1" dirty="0"/>
              <a:t>The Importance of Protein</a:t>
            </a:r>
          </a:p>
        </p:txBody>
      </p:sp>
      <p:sp>
        <p:nvSpPr>
          <p:cNvPr id="3" name="Content Placeholder 2">
            <a:extLst>
              <a:ext uri="{FF2B5EF4-FFF2-40B4-BE49-F238E27FC236}">
                <a16:creationId xmlns:a16="http://schemas.microsoft.com/office/drawing/2014/main" id="{A4E70119-6572-422A-A0C9-99DB418ABE70}"/>
              </a:ext>
            </a:extLst>
          </p:cNvPr>
          <p:cNvSpPr>
            <a:spLocks noGrp="1"/>
          </p:cNvSpPr>
          <p:nvPr>
            <p:ph idx="1"/>
          </p:nvPr>
        </p:nvSpPr>
        <p:spPr>
          <a:xfrm>
            <a:off x="838200" y="1592621"/>
            <a:ext cx="10515600" cy="4900254"/>
          </a:xfrm>
        </p:spPr>
        <p:txBody>
          <a:bodyPr>
            <a:noAutofit/>
          </a:bodyPr>
          <a:lstStyle/>
          <a:p>
            <a:r>
              <a:rPr lang="en-US" sz="3200"/>
              <a:t>Protein is especially important in the diets of older adult because of their susceptibility to loss of lean muscle mass as they age. </a:t>
            </a:r>
          </a:p>
          <a:p>
            <a:r>
              <a:rPr lang="en-US" sz="3200"/>
              <a:t>Adequate dietary protein is the main preventative factor for muscle loss and maintaining independence.</a:t>
            </a:r>
          </a:p>
          <a:p>
            <a:r>
              <a:rPr lang="en-US" sz="3200"/>
              <a:t>High protein foods include:</a:t>
            </a:r>
          </a:p>
          <a:p>
            <a:pPr lvl="1"/>
            <a:r>
              <a:rPr lang="en-US" sz="3200"/>
              <a:t>Meats, poultry, and eggs</a:t>
            </a:r>
          </a:p>
          <a:p>
            <a:pPr lvl="1"/>
            <a:r>
              <a:rPr lang="en-US" sz="3200"/>
              <a:t>Seafood</a:t>
            </a:r>
          </a:p>
          <a:p>
            <a:pPr lvl="1"/>
            <a:r>
              <a:rPr lang="en-US" sz="3200"/>
              <a:t>Nuts, seeds, and soy products</a:t>
            </a:r>
          </a:p>
          <a:p>
            <a:pPr lvl="1"/>
            <a:r>
              <a:rPr lang="en-US" sz="3200"/>
              <a:t>Dairy</a:t>
            </a:r>
          </a:p>
        </p:txBody>
      </p:sp>
    </p:spTree>
    <p:extLst>
      <p:ext uri="{BB962C8B-B14F-4D97-AF65-F5344CB8AC3E}">
        <p14:creationId xmlns:p14="http://schemas.microsoft.com/office/powerpoint/2010/main" val="133034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2DA0-645A-4F2E-8E5B-0D1C0557DAD6}"/>
              </a:ext>
            </a:extLst>
          </p:cNvPr>
          <p:cNvSpPr>
            <a:spLocks noGrp="1"/>
          </p:cNvSpPr>
          <p:nvPr>
            <p:ph type="title"/>
          </p:nvPr>
        </p:nvSpPr>
        <p:spPr/>
        <p:txBody>
          <a:bodyPr/>
          <a:lstStyle/>
          <a:p>
            <a:r>
              <a:rPr lang="en-US" b="1" dirty="0"/>
              <a:t>SNP Protein Menu Tips</a:t>
            </a:r>
          </a:p>
        </p:txBody>
      </p:sp>
      <p:pic>
        <p:nvPicPr>
          <p:cNvPr id="4" name="Picture 3" descr="Tips">
            <a:extLst>
              <a:ext uri="{FF2B5EF4-FFF2-40B4-BE49-F238E27FC236}">
                <a16:creationId xmlns:a16="http://schemas.microsoft.com/office/drawing/2014/main" id="{07998C32-5249-45F7-97B4-3CB3DE0F46E5}"/>
              </a:ext>
            </a:extLst>
          </p:cNvPr>
          <p:cNvPicPr>
            <a:picLocks noChangeAspect="1"/>
          </p:cNvPicPr>
          <p:nvPr/>
        </p:nvPicPr>
        <p:blipFill>
          <a:blip r:embed="rId3"/>
          <a:stretch>
            <a:fillRect/>
          </a:stretch>
        </p:blipFill>
        <p:spPr>
          <a:xfrm>
            <a:off x="10068290" y="153054"/>
            <a:ext cx="2097206" cy="1749704"/>
          </a:xfrm>
          <a:prstGeom prst="rect">
            <a:avLst/>
          </a:prstGeom>
        </p:spPr>
      </p:pic>
      <p:sp>
        <p:nvSpPr>
          <p:cNvPr id="3" name="Content Placeholder 2">
            <a:extLst>
              <a:ext uri="{FF2B5EF4-FFF2-40B4-BE49-F238E27FC236}">
                <a16:creationId xmlns:a16="http://schemas.microsoft.com/office/drawing/2014/main" id="{20E31730-1AC4-41CF-88F7-3314CA4E612F}"/>
              </a:ext>
            </a:extLst>
          </p:cNvPr>
          <p:cNvSpPr>
            <a:spLocks noGrp="1"/>
          </p:cNvSpPr>
          <p:nvPr>
            <p:ph idx="1"/>
          </p:nvPr>
        </p:nvSpPr>
        <p:spPr>
          <a:xfrm>
            <a:off x="838200" y="1362974"/>
            <a:ext cx="10515600" cy="4813989"/>
          </a:xfrm>
        </p:spPr>
        <p:txBody>
          <a:bodyPr>
            <a:normAutofit fontScale="70000" lnSpcReduction="20000"/>
          </a:bodyPr>
          <a:lstStyle/>
          <a:p>
            <a:pPr lvl="0"/>
            <a:r>
              <a:rPr lang="en-US" sz="4100" dirty="0"/>
              <a:t>Choose lean or low-fat meat, poultry, and seafood options.</a:t>
            </a:r>
          </a:p>
          <a:p>
            <a:pPr lvl="0"/>
            <a:r>
              <a:rPr lang="en-US" sz="4100" dirty="0"/>
              <a:t>Set consumption limit for ground red meat.</a:t>
            </a:r>
          </a:p>
          <a:p>
            <a:pPr lvl="0"/>
            <a:r>
              <a:rPr lang="en-US" sz="4100" dirty="0"/>
              <a:t>Include a wide variety of protein sources, such as tofu, dairy, beans, nuts, and tempeh.</a:t>
            </a:r>
          </a:p>
          <a:p>
            <a:pPr lvl="0"/>
            <a:r>
              <a:rPr lang="en-US" sz="4100" dirty="0"/>
              <a:t>Add legumes to dishes such as salad, soups, and chilis.</a:t>
            </a:r>
          </a:p>
          <a:p>
            <a:pPr lvl="0"/>
            <a:r>
              <a:rPr lang="en-US" sz="4100" dirty="0"/>
              <a:t>Baking, broiling, grilling, and roasting are the preferred methods of cooking.</a:t>
            </a:r>
          </a:p>
          <a:p>
            <a:pPr lvl="0"/>
            <a:r>
              <a:rPr lang="en-US" sz="4100" dirty="0"/>
              <a:t>Serve seafood at least once a week.</a:t>
            </a:r>
          </a:p>
          <a:p>
            <a:r>
              <a:rPr lang="en-US" sz="4100" dirty="0"/>
              <a:t>Understand state policy on overlapping nutrient categories, such as legumes counting toward protein OR starchy vegetables.</a:t>
            </a:r>
          </a:p>
          <a:p>
            <a:pPr lvl="0"/>
            <a:endParaRPr lang="en-US" dirty="0"/>
          </a:p>
          <a:p>
            <a:pPr marL="0" lvl="0" indent="0" algn="ctr">
              <a:buNone/>
            </a:pPr>
            <a:r>
              <a:rPr lang="en-US" sz="4000" u="sng" dirty="0">
                <a:hlinkClick r:id="rId4"/>
              </a:rPr>
              <a:t>Protein Tip Sheet</a:t>
            </a:r>
            <a:endParaRPr lang="en-US" sz="4000" u="sng" dirty="0"/>
          </a:p>
          <a:p>
            <a:endParaRPr lang="en-US" dirty="0"/>
          </a:p>
        </p:txBody>
      </p:sp>
    </p:spTree>
    <p:extLst>
      <p:ext uri="{BB962C8B-B14F-4D97-AF65-F5344CB8AC3E}">
        <p14:creationId xmlns:p14="http://schemas.microsoft.com/office/powerpoint/2010/main" val="301240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C1C2-7334-4377-BEC1-E0399F01B876}"/>
              </a:ext>
            </a:extLst>
          </p:cNvPr>
          <p:cNvSpPr>
            <a:spLocks noGrp="1"/>
          </p:cNvSpPr>
          <p:nvPr>
            <p:ph type="title"/>
          </p:nvPr>
        </p:nvSpPr>
        <p:spPr>
          <a:xfrm>
            <a:off x="0" y="1"/>
            <a:ext cx="10515600" cy="703232"/>
          </a:xfrm>
        </p:spPr>
        <p:txBody>
          <a:bodyPr vert="horz" lIns="91440" tIns="45720" rIns="91440" bIns="45720" rtlCol="0" anchor="t">
            <a:normAutofit/>
          </a:bodyPr>
          <a:lstStyle/>
          <a:p>
            <a:r>
              <a:rPr lang="en-US" dirty="0"/>
              <a:t>Intro</a:t>
            </a:r>
          </a:p>
        </p:txBody>
      </p:sp>
      <p:sp>
        <p:nvSpPr>
          <p:cNvPr id="3" name="Content Placeholder 2">
            <a:extLst>
              <a:ext uri="{FF2B5EF4-FFF2-40B4-BE49-F238E27FC236}">
                <a16:creationId xmlns:a16="http://schemas.microsoft.com/office/drawing/2014/main" id="{FECB60B3-79AD-4E87-95EB-060261D02338}"/>
              </a:ext>
            </a:extLst>
          </p:cNvPr>
          <p:cNvSpPr>
            <a:spLocks noGrp="1"/>
          </p:cNvSpPr>
          <p:nvPr>
            <p:ph idx="1"/>
          </p:nvPr>
        </p:nvSpPr>
        <p:spPr>
          <a:xfrm>
            <a:off x="838200" y="867005"/>
            <a:ext cx="10515600" cy="5656625"/>
          </a:xfrm>
        </p:spPr>
        <p:txBody>
          <a:bodyPr>
            <a:normAutofit/>
          </a:bodyPr>
          <a:lstStyle/>
          <a:p>
            <a:pPr marL="0" indent="0" algn="ctr">
              <a:buNone/>
            </a:pPr>
            <a:r>
              <a:rPr lang="en-US" sz="3200" dirty="0"/>
              <a:t>From May 2021 to August 2021, the Administration for Community Living and Tufts University dietetic intern Mackenzie Brown reviewed State Unit on Aging (SUA) menu policies for Senior Nutrition Programs (SNP). </a:t>
            </a:r>
          </a:p>
          <a:p>
            <a:pPr marL="457200" lvl="1" indent="0" algn="ctr">
              <a:buNone/>
            </a:pPr>
            <a:endParaRPr lang="en-US" sz="3200" dirty="0"/>
          </a:p>
          <a:p>
            <a:pPr marL="457200" lvl="1" indent="0" algn="ctr">
              <a:buNone/>
            </a:pPr>
            <a:r>
              <a:rPr lang="en-US" sz="3200" dirty="0"/>
              <a:t>State Units on Aging and Area Agencies on Aging can use the tool kit to help aid in improving SNP programs to adhere to the 2020-2025 Dietary Guidelines for Americans.  </a:t>
            </a:r>
            <a:endParaRPr lang="en-US" sz="3200" b="1" dirty="0"/>
          </a:p>
        </p:txBody>
      </p:sp>
      <p:pic>
        <p:nvPicPr>
          <p:cNvPr id="5" name="Picture 4" descr="Administration for Community Living logo">
            <a:extLst>
              <a:ext uri="{FF2B5EF4-FFF2-40B4-BE49-F238E27FC236}">
                <a16:creationId xmlns:a16="http://schemas.microsoft.com/office/drawing/2014/main" id="{77882B34-A932-4F88-8F77-F5E5A167C725}"/>
              </a:ext>
            </a:extLst>
          </p:cNvPr>
          <p:cNvPicPr>
            <a:picLocks noChangeAspect="1"/>
          </p:cNvPicPr>
          <p:nvPr/>
        </p:nvPicPr>
        <p:blipFill>
          <a:blip r:embed="rId3"/>
          <a:stretch>
            <a:fillRect/>
          </a:stretch>
        </p:blipFill>
        <p:spPr>
          <a:xfrm>
            <a:off x="4389120" y="5085762"/>
            <a:ext cx="3413760" cy="1601641"/>
          </a:xfrm>
          <a:prstGeom prst="rect">
            <a:avLst/>
          </a:prstGeom>
        </p:spPr>
      </p:pic>
    </p:spTree>
    <p:extLst>
      <p:ext uri="{BB962C8B-B14F-4D97-AF65-F5344CB8AC3E}">
        <p14:creationId xmlns:p14="http://schemas.microsoft.com/office/powerpoint/2010/main" val="1384371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2BB3-BFED-4528-A556-6E99F8125A72}"/>
              </a:ext>
            </a:extLst>
          </p:cNvPr>
          <p:cNvSpPr>
            <a:spLocks noGrp="1"/>
          </p:cNvSpPr>
          <p:nvPr>
            <p:ph type="title"/>
          </p:nvPr>
        </p:nvSpPr>
        <p:spPr/>
        <p:txBody>
          <a:bodyPr/>
          <a:lstStyle/>
          <a:p>
            <a:r>
              <a:rPr lang="en-US" b="1"/>
              <a:t>Dietary Fiber </a:t>
            </a:r>
          </a:p>
        </p:txBody>
      </p:sp>
      <p:sp>
        <p:nvSpPr>
          <p:cNvPr id="3" name="Content Placeholder 2">
            <a:extLst>
              <a:ext uri="{FF2B5EF4-FFF2-40B4-BE49-F238E27FC236}">
                <a16:creationId xmlns:a16="http://schemas.microsoft.com/office/drawing/2014/main" id="{6D3063F0-5123-4455-9665-BEF6630FC15C}"/>
              </a:ext>
            </a:extLst>
          </p:cNvPr>
          <p:cNvSpPr>
            <a:spLocks noGrp="1"/>
          </p:cNvSpPr>
          <p:nvPr>
            <p:ph idx="1"/>
          </p:nvPr>
        </p:nvSpPr>
        <p:spPr>
          <a:xfrm>
            <a:off x="838200" y="1552755"/>
            <a:ext cx="10515600" cy="4624208"/>
          </a:xfrm>
        </p:spPr>
        <p:txBody>
          <a:bodyPr vert="horz" lIns="91440" tIns="45720" rIns="91440" bIns="45720" rtlCol="0" anchor="t">
            <a:normAutofit fontScale="92500" lnSpcReduction="10000"/>
          </a:bodyPr>
          <a:lstStyle/>
          <a:p>
            <a:pPr marL="0" indent="0">
              <a:buNone/>
            </a:pPr>
            <a:r>
              <a:rPr lang="en-US" sz="3100" dirty="0"/>
              <a:t>Dietary fiber is essential to older adult health because it works to</a:t>
            </a:r>
          </a:p>
          <a:p>
            <a:pPr lvl="1"/>
            <a:r>
              <a:rPr lang="en-US" sz="3000" dirty="0"/>
              <a:t>Prevent becoming overweight and obesity</a:t>
            </a:r>
            <a:endParaRPr lang="en-US" sz="3000" dirty="0">
              <a:cs typeface="Calibri"/>
            </a:endParaRPr>
          </a:p>
          <a:p>
            <a:pPr lvl="1"/>
            <a:r>
              <a:rPr lang="en-US" sz="3000" dirty="0"/>
              <a:t>Improve blood sugar levels</a:t>
            </a:r>
          </a:p>
          <a:p>
            <a:pPr lvl="1"/>
            <a:r>
              <a:rPr lang="en-US" sz="3000" dirty="0"/>
              <a:t>Decreases blood pressure and cholesterol levels</a:t>
            </a:r>
          </a:p>
          <a:p>
            <a:pPr lvl="1"/>
            <a:r>
              <a:rPr lang="en-US" sz="3000" dirty="0"/>
              <a:t>Encourages healthy bowel movements</a:t>
            </a:r>
          </a:p>
          <a:p>
            <a:pPr marL="457200" lvl="1" indent="0">
              <a:buNone/>
            </a:pPr>
            <a:endParaRPr lang="en-US" sz="3000" dirty="0"/>
          </a:p>
          <a:p>
            <a:pPr marL="0" indent="0">
              <a:buNone/>
            </a:pPr>
            <a:r>
              <a:rPr lang="en-US" sz="3000" dirty="0"/>
              <a:t>Daily Recommended Intake </a:t>
            </a:r>
          </a:p>
          <a:p>
            <a:pPr lvl="1"/>
            <a:r>
              <a:rPr lang="en-US" sz="3000" dirty="0"/>
              <a:t>Females (age 51+): 22 g fiber/day</a:t>
            </a:r>
          </a:p>
          <a:p>
            <a:pPr lvl="1"/>
            <a:r>
              <a:rPr lang="en-US" sz="3000" dirty="0"/>
              <a:t>Males (age 51+): 28 g fiber/day</a:t>
            </a:r>
          </a:p>
          <a:p>
            <a:pPr marL="457200" lvl="1" indent="0">
              <a:buNone/>
            </a:pPr>
            <a:endParaRPr lang="en-US" sz="3000" dirty="0"/>
          </a:p>
          <a:p>
            <a:pPr marL="0" indent="0">
              <a:buNone/>
            </a:pPr>
            <a:r>
              <a:rPr lang="en-US" sz="3000" dirty="0"/>
              <a:t>Dietary fiber can be found in fresh fruits, vegetables, and whole grains </a:t>
            </a:r>
          </a:p>
          <a:p>
            <a:endParaRPr lang="en-US" u="sng" dirty="0"/>
          </a:p>
        </p:txBody>
      </p:sp>
    </p:spTree>
    <p:extLst>
      <p:ext uri="{BB962C8B-B14F-4D97-AF65-F5344CB8AC3E}">
        <p14:creationId xmlns:p14="http://schemas.microsoft.com/office/powerpoint/2010/main" val="3884151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7306-7CD5-47FC-BCBC-97E6213D599A}"/>
              </a:ext>
            </a:extLst>
          </p:cNvPr>
          <p:cNvSpPr>
            <a:spLocks noGrp="1"/>
          </p:cNvSpPr>
          <p:nvPr>
            <p:ph type="title"/>
          </p:nvPr>
        </p:nvSpPr>
        <p:spPr/>
        <p:txBody>
          <a:bodyPr/>
          <a:lstStyle/>
          <a:p>
            <a:r>
              <a:rPr lang="en-US" b="1" dirty="0"/>
              <a:t>Increasing Dietary Fiber in SNP Menus </a:t>
            </a:r>
          </a:p>
        </p:txBody>
      </p:sp>
      <p:pic>
        <p:nvPicPr>
          <p:cNvPr id="4" name="Picture 3" descr="Tips">
            <a:extLst>
              <a:ext uri="{FF2B5EF4-FFF2-40B4-BE49-F238E27FC236}">
                <a16:creationId xmlns:a16="http://schemas.microsoft.com/office/drawing/2014/main" id="{6C5280F0-6766-4E79-8396-3A5CAD406410}"/>
              </a:ext>
            </a:extLst>
          </p:cNvPr>
          <p:cNvPicPr>
            <a:picLocks noChangeAspect="1"/>
          </p:cNvPicPr>
          <p:nvPr/>
        </p:nvPicPr>
        <p:blipFill>
          <a:blip r:embed="rId3"/>
          <a:stretch>
            <a:fillRect/>
          </a:stretch>
        </p:blipFill>
        <p:spPr>
          <a:xfrm>
            <a:off x="10094794" y="153054"/>
            <a:ext cx="2097206" cy="1749704"/>
          </a:xfrm>
          <a:prstGeom prst="rect">
            <a:avLst/>
          </a:prstGeom>
        </p:spPr>
      </p:pic>
      <p:sp>
        <p:nvSpPr>
          <p:cNvPr id="3" name="Content Placeholder 2">
            <a:extLst>
              <a:ext uri="{FF2B5EF4-FFF2-40B4-BE49-F238E27FC236}">
                <a16:creationId xmlns:a16="http://schemas.microsoft.com/office/drawing/2014/main" id="{814ECDC2-C4B2-4C9C-A41A-98582A6527A2}"/>
              </a:ext>
            </a:extLst>
          </p:cNvPr>
          <p:cNvSpPr>
            <a:spLocks noGrp="1"/>
          </p:cNvSpPr>
          <p:nvPr>
            <p:ph idx="1"/>
          </p:nvPr>
        </p:nvSpPr>
        <p:spPr>
          <a:xfrm>
            <a:off x="838200" y="1466491"/>
            <a:ext cx="10515600" cy="5026384"/>
          </a:xfrm>
        </p:spPr>
        <p:txBody>
          <a:bodyPr>
            <a:normAutofit fontScale="92500" lnSpcReduction="10000"/>
          </a:bodyPr>
          <a:lstStyle/>
          <a:p>
            <a:pPr lvl="0"/>
            <a:r>
              <a:rPr lang="en-US" sz="3000" dirty="0"/>
              <a:t>Select whole-grain breads and cereals.</a:t>
            </a:r>
          </a:p>
          <a:p>
            <a:pPr lvl="0"/>
            <a:r>
              <a:rPr lang="en-US" sz="3000" dirty="0"/>
              <a:t>Increase vegetables and fruits.</a:t>
            </a:r>
          </a:p>
          <a:p>
            <a:pPr lvl="0"/>
            <a:r>
              <a:rPr lang="en-US" sz="3000" dirty="0"/>
              <a:t>Choose whole fruits and vegetables rather than fruit or vegetable juices.</a:t>
            </a:r>
          </a:p>
          <a:p>
            <a:pPr lvl="0"/>
            <a:r>
              <a:rPr lang="en-US" sz="3000" dirty="0"/>
              <a:t>Include whole-grain flour, fortified cereals, or oatmeal into baked goods.</a:t>
            </a:r>
          </a:p>
          <a:p>
            <a:pPr lvl="0"/>
            <a:r>
              <a:rPr lang="en-US" sz="3000" dirty="0"/>
              <a:t>Offer a high-fiber cereal for breakfast.</a:t>
            </a:r>
          </a:p>
          <a:p>
            <a:pPr lvl="0"/>
            <a:r>
              <a:rPr lang="en-US" sz="3000" dirty="0"/>
              <a:t>Serve high-fiber foods, which are classified as having 5 or more grams of fiber.</a:t>
            </a:r>
          </a:p>
          <a:p>
            <a:r>
              <a:rPr lang="en-US" sz="3000" dirty="0"/>
              <a:t>Add legumes to recipes, such as salads, soups, and pastas.</a:t>
            </a:r>
          </a:p>
          <a:p>
            <a:pPr marL="0" indent="0" algn="ctr">
              <a:buNone/>
            </a:pPr>
            <a:r>
              <a:rPr lang="en-US" sz="3000" dirty="0">
                <a:hlinkClick r:id="rId4"/>
              </a:rPr>
              <a:t>Dietary Fiber Tip Sheet</a:t>
            </a:r>
            <a:endParaRPr lang="en-US" sz="3000" dirty="0"/>
          </a:p>
          <a:p>
            <a:pPr lvl="0"/>
            <a:endParaRPr lang="en-US" dirty="0"/>
          </a:p>
          <a:p>
            <a:endParaRPr lang="en-US" dirty="0"/>
          </a:p>
        </p:txBody>
      </p:sp>
    </p:spTree>
    <p:extLst>
      <p:ext uri="{BB962C8B-B14F-4D97-AF65-F5344CB8AC3E}">
        <p14:creationId xmlns:p14="http://schemas.microsoft.com/office/powerpoint/2010/main" val="609385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45248F-2AC2-4FA8-8B9A-37F56713F3AC}"/>
              </a:ext>
            </a:extLst>
          </p:cNvPr>
          <p:cNvSpPr txBox="1">
            <a:spLocks noGrp="1"/>
          </p:cNvSpPr>
          <p:nvPr>
            <p:ph type="title" idx="4294967295"/>
          </p:nvPr>
        </p:nvSpPr>
        <p:spPr>
          <a:xfrm>
            <a:off x="838199" y="718119"/>
            <a:ext cx="985855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n-ea"/>
                <a:cs typeface="+mn-cs"/>
              </a:rPr>
              <a:t>Vitamins and Minerals</a:t>
            </a:r>
          </a:p>
        </p:txBody>
      </p:sp>
      <p:sp>
        <p:nvSpPr>
          <p:cNvPr id="3" name="Content Placeholder 2">
            <a:extLst>
              <a:ext uri="{FF2B5EF4-FFF2-40B4-BE49-F238E27FC236}">
                <a16:creationId xmlns:a16="http://schemas.microsoft.com/office/drawing/2014/main" id="{33162E0B-D8CD-4FB5-A603-185688A20961}"/>
              </a:ext>
            </a:extLst>
          </p:cNvPr>
          <p:cNvSpPr>
            <a:spLocks noGrp="1"/>
          </p:cNvSpPr>
          <p:nvPr>
            <p:ph sz="half" idx="1"/>
          </p:nvPr>
        </p:nvSpPr>
        <p:spPr>
          <a:xfrm>
            <a:off x="838200" y="1648945"/>
            <a:ext cx="9858555" cy="2331732"/>
          </a:xfrm>
        </p:spPr>
        <p:txBody>
          <a:bodyPr/>
          <a:lstStyle/>
          <a:p>
            <a:pPr marL="0" indent="0">
              <a:buNone/>
            </a:pPr>
            <a:r>
              <a:rPr lang="en-US" sz="3200" b="1" dirty="0"/>
              <a:t>Vitamin B-12</a:t>
            </a:r>
          </a:p>
          <a:p>
            <a:r>
              <a:rPr lang="en-US" dirty="0"/>
              <a:t>DRI: 2.4 mcg/day</a:t>
            </a:r>
          </a:p>
          <a:p>
            <a:r>
              <a:rPr lang="en-US" dirty="0"/>
              <a:t>Sources: Meat, seafood, dairy/dairy alternatives, and fortified ready-to-eat cereals</a:t>
            </a:r>
          </a:p>
        </p:txBody>
      </p:sp>
      <p:sp>
        <p:nvSpPr>
          <p:cNvPr id="4" name="Content Placeholder 3">
            <a:extLst>
              <a:ext uri="{FF2B5EF4-FFF2-40B4-BE49-F238E27FC236}">
                <a16:creationId xmlns:a16="http://schemas.microsoft.com/office/drawing/2014/main" id="{5B1CD3CC-3BDD-4B1E-9BED-A56687C1FF6A}"/>
              </a:ext>
            </a:extLst>
          </p:cNvPr>
          <p:cNvSpPr>
            <a:spLocks noGrp="1"/>
          </p:cNvSpPr>
          <p:nvPr>
            <p:ph sz="half" idx="2"/>
          </p:nvPr>
        </p:nvSpPr>
        <p:spPr>
          <a:xfrm>
            <a:off x="838200" y="4043189"/>
            <a:ext cx="10289876" cy="2467155"/>
          </a:xfrm>
        </p:spPr>
        <p:txBody>
          <a:bodyPr/>
          <a:lstStyle/>
          <a:p>
            <a:pPr marL="0" indent="0">
              <a:buNone/>
            </a:pPr>
            <a:r>
              <a:rPr lang="en-US" sz="3200" b="1" dirty="0"/>
              <a:t>Vitamin D </a:t>
            </a:r>
          </a:p>
          <a:p>
            <a:r>
              <a:rPr lang="en-US" dirty="0"/>
              <a:t>DRI: 600 IU/day</a:t>
            </a:r>
            <a:endParaRPr lang="en-US" sz="3200" b="1" dirty="0"/>
          </a:p>
          <a:p>
            <a:r>
              <a:rPr lang="en-US" dirty="0"/>
              <a:t>Sources: Sun exposure, salmon, portabella mushrooms, dairy, and fortified ready-to-eat cereals</a:t>
            </a:r>
          </a:p>
        </p:txBody>
      </p:sp>
    </p:spTree>
    <p:extLst>
      <p:ext uri="{BB962C8B-B14F-4D97-AF65-F5344CB8AC3E}">
        <p14:creationId xmlns:p14="http://schemas.microsoft.com/office/powerpoint/2010/main" val="3883010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8E0B-119C-4986-BF73-10267E1B830B}"/>
              </a:ext>
            </a:extLst>
          </p:cNvPr>
          <p:cNvSpPr>
            <a:spLocks noGrp="1"/>
          </p:cNvSpPr>
          <p:nvPr>
            <p:ph type="title"/>
          </p:nvPr>
        </p:nvSpPr>
        <p:spPr/>
        <p:txBody>
          <a:bodyPr/>
          <a:lstStyle/>
          <a:p>
            <a:r>
              <a:rPr lang="en-US" b="1"/>
              <a:t>Vitamins and Minerals (cont.)</a:t>
            </a:r>
          </a:p>
        </p:txBody>
      </p:sp>
      <p:sp>
        <p:nvSpPr>
          <p:cNvPr id="3" name="Content Placeholder 2">
            <a:extLst>
              <a:ext uri="{FF2B5EF4-FFF2-40B4-BE49-F238E27FC236}">
                <a16:creationId xmlns:a16="http://schemas.microsoft.com/office/drawing/2014/main" id="{3826D10C-45C6-4995-8F67-6EE663C342A5}"/>
              </a:ext>
            </a:extLst>
          </p:cNvPr>
          <p:cNvSpPr>
            <a:spLocks noGrp="1"/>
          </p:cNvSpPr>
          <p:nvPr>
            <p:ph sz="half" idx="1"/>
          </p:nvPr>
        </p:nvSpPr>
        <p:spPr>
          <a:xfrm>
            <a:off x="750517" y="2032000"/>
            <a:ext cx="9821449" cy="4228698"/>
          </a:xfrm>
        </p:spPr>
        <p:txBody>
          <a:bodyPr/>
          <a:lstStyle/>
          <a:p>
            <a:pPr marL="0" indent="0">
              <a:buNone/>
            </a:pPr>
            <a:r>
              <a:rPr lang="en-US" sz="3200" b="1"/>
              <a:t>Calcium</a:t>
            </a:r>
          </a:p>
          <a:p>
            <a:r>
              <a:rPr lang="en-US"/>
              <a:t>DRI: 1,000-1,200 mg/day</a:t>
            </a:r>
            <a:endParaRPr lang="en-US" sz="3200" b="1"/>
          </a:p>
          <a:p>
            <a:r>
              <a:rPr lang="en-US"/>
              <a:t>Sources: Dairy products, some vegetables and beans, and fortified products like orange juice</a:t>
            </a:r>
          </a:p>
        </p:txBody>
      </p:sp>
      <p:sp>
        <p:nvSpPr>
          <p:cNvPr id="4" name="Content Placeholder 3">
            <a:extLst>
              <a:ext uri="{FF2B5EF4-FFF2-40B4-BE49-F238E27FC236}">
                <a16:creationId xmlns:a16="http://schemas.microsoft.com/office/drawing/2014/main" id="{0CEE4EC0-E6B2-4553-A060-B0D042FF2E52}"/>
              </a:ext>
            </a:extLst>
          </p:cNvPr>
          <p:cNvSpPr>
            <a:spLocks noGrp="1"/>
          </p:cNvSpPr>
          <p:nvPr>
            <p:ph sz="half" idx="2"/>
          </p:nvPr>
        </p:nvSpPr>
        <p:spPr>
          <a:xfrm>
            <a:off x="750517" y="4218149"/>
            <a:ext cx="10515600" cy="2747963"/>
          </a:xfrm>
        </p:spPr>
        <p:txBody>
          <a:bodyPr/>
          <a:lstStyle/>
          <a:p>
            <a:pPr marL="0" indent="0">
              <a:buNone/>
            </a:pPr>
            <a:r>
              <a:rPr lang="en-US" sz="3200" b="1"/>
              <a:t>Potassium</a:t>
            </a:r>
            <a:r>
              <a:rPr lang="en-US" sz="3200"/>
              <a:t> </a:t>
            </a:r>
          </a:p>
          <a:p>
            <a:r>
              <a:rPr lang="en-US"/>
              <a:t>DRI:</a:t>
            </a:r>
            <a:r>
              <a:rPr lang="en-US" sz="3200">
                <a:solidFill>
                  <a:srgbClr val="FF0000"/>
                </a:solidFill>
              </a:rPr>
              <a:t>	</a:t>
            </a:r>
            <a:r>
              <a:rPr lang="en-US"/>
              <a:t>Female: 2,600 mg/day</a:t>
            </a:r>
          </a:p>
          <a:p>
            <a:pPr marL="0" indent="0">
              <a:buNone/>
            </a:pPr>
            <a:r>
              <a:rPr lang="en-US"/>
              <a:t>	Male: 3,400 mg/day</a:t>
            </a:r>
          </a:p>
          <a:p>
            <a:r>
              <a:rPr lang="en-US"/>
              <a:t>Sources: Fruit, vegetables, and dairy products</a:t>
            </a:r>
          </a:p>
        </p:txBody>
      </p:sp>
    </p:spTree>
    <p:extLst>
      <p:ext uri="{BB962C8B-B14F-4D97-AF65-F5344CB8AC3E}">
        <p14:creationId xmlns:p14="http://schemas.microsoft.com/office/powerpoint/2010/main" val="153341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BF73-D337-4B26-8A07-979F38619F5A}"/>
              </a:ext>
            </a:extLst>
          </p:cNvPr>
          <p:cNvSpPr>
            <a:spLocks noGrp="1"/>
          </p:cNvSpPr>
          <p:nvPr>
            <p:ph type="title"/>
          </p:nvPr>
        </p:nvSpPr>
        <p:spPr/>
        <p:txBody>
          <a:bodyPr/>
          <a:lstStyle/>
          <a:p>
            <a:r>
              <a:rPr lang="en-US" b="1"/>
              <a:t>Menu Tips for Vitamins and Minerals</a:t>
            </a:r>
          </a:p>
        </p:txBody>
      </p:sp>
      <p:pic>
        <p:nvPicPr>
          <p:cNvPr id="4" name="Picture 3" descr="Tips">
            <a:extLst>
              <a:ext uri="{FF2B5EF4-FFF2-40B4-BE49-F238E27FC236}">
                <a16:creationId xmlns:a16="http://schemas.microsoft.com/office/drawing/2014/main" id="{1CF6AE5C-A937-42E6-AD9C-986CA14821F9}"/>
              </a:ext>
            </a:extLst>
          </p:cNvPr>
          <p:cNvPicPr>
            <a:picLocks noChangeAspect="1"/>
          </p:cNvPicPr>
          <p:nvPr/>
        </p:nvPicPr>
        <p:blipFill>
          <a:blip r:embed="rId3"/>
          <a:stretch>
            <a:fillRect/>
          </a:stretch>
        </p:blipFill>
        <p:spPr>
          <a:xfrm>
            <a:off x="9986510" y="153054"/>
            <a:ext cx="2097206" cy="1749704"/>
          </a:xfrm>
          <a:prstGeom prst="rect">
            <a:avLst/>
          </a:prstGeom>
        </p:spPr>
      </p:pic>
      <p:sp>
        <p:nvSpPr>
          <p:cNvPr id="3" name="Content Placeholder 2">
            <a:extLst>
              <a:ext uri="{FF2B5EF4-FFF2-40B4-BE49-F238E27FC236}">
                <a16:creationId xmlns:a16="http://schemas.microsoft.com/office/drawing/2014/main" id="{B8B2D4D4-1EE7-4F90-8E0D-CB6236A59475}"/>
              </a:ext>
            </a:extLst>
          </p:cNvPr>
          <p:cNvSpPr>
            <a:spLocks noGrp="1"/>
          </p:cNvSpPr>
          <p:nvPr>
            <p:ph idx="1"/>
          </p:nvPr>
        </p:nvSpPr>
        <p:spPr>
          <a:xfrm>
            <a:off x="838200" y="1395664"/>
            <a:ext cx="10062411" cy="4970630"/>
          </a:xfrm>
        </p:spPr>
        <p:txBody>
          <a:bodyPr>
            <a:normAutofit fontScale="92500" lnSpcReduction="10000"/>
          </a:bodyPr>
          <a:lstStyle/>
          <a:p>
            <a:pPr lvl="0"/>
            <a:r>
              <a:rPr lang="en-US" sz="3200" dirty="0"/>
              <a:t>Increase vegetables, fruit, beans, whole grains, and dairy.</a:t>
            </a:r>
          </a:p>
          <a:p>
            <a:pPr lvl="0"/>
            <a:r>
              <a:rPr lang="en-US" sz="3200" dirty="0"/>
              <a:t>Use in-season produce to offer the highest nutrient content.</a:t>
            </a:r>
          </a:p>
          <a:p>
            <a:pPr lvl="0"/>
            <a:r>
              <a:rPr lang="en-US" sz="3200" dirty="0"/>
              <a:t>Cook fruits and vegetables lightly or eat raw.</a:t>
            </a:r>
          </a:p>
          <a:p>
            <a:pPr lvl="0"/>
            <a:r>
              <a:rPr lang="en-US" sz="3200" dirty="0"/>
              <a:t>Nutrient analysis software may misinterpret vitamin and mineral content of a meal.</a:t>
            </a:r>
          </a:p>
          <a:p>
            <a:pPr lvl="0"/>
            <a:r>
              <a:rPr lang="en-US" sz="3200" dirty="0"/>
              <a:t>Unprocessed foods should be the main source of vitamins and minerals.</a:t>
            </a:r>
          </a:p>
          <a:p>
            <a:pPr lvl="0"/>
            <a:endParaRPr lang="en-US" sz="3000" dirty="0"/>
          </a:p>
          <a:p>
            <a:pPr marL="0" lvl="0" indent="0" algn="ctr">
              <a:buNone/>
            </a:pPr>
            <a:r>
              <a:rPr lang="en-US" sz="3000" u="sng" dirty="0">
                <a:hlinkClick r:id="rId4"/>
              </a:rPr>
              <a:t>Vitamin D &amp; B12 Tip Sheet</a:t>
            </a:r>
            <a:endParaRPr lang="en-US" sz="3000" u="sng" dirty="0"/>
          </a:p>
          <a:p>
            <a:pPr marL="0" lvl="0" indent="0" algn="ctr">
              <a:buNone/>
            </a:pPr>
            <a:r>
              <a:rPr lang="en-US" sz="3000" u="sng" dirty="0">
                <a:hlinkClick r:id="rId4"/>
              </a:rPr>
              <a:t>Calcium and Potassium Tip Sheet</a:t>
            </a:r>
            <a:endParaRPr lang="en-US" sz="3000" u="sng" dirty="0"/>
          </a:p>
          <a:p>
            <a:endParaRPr lang="en-US" dirty="0"/>
          </a:p>
        </p:txBody>
      </p:sp>
    </p:spTree>
    <p:extLst>
      <p:ext uri="{BB962C8B-B14F-4D97-AF65-F5344CB8AC3E}">
        <p14:creationId xmlns:p14="http://schemas.microsoft.com/office/powerpoint/2010/main" val="419262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682C-6983-4E89-AB92-825DF7BDCBF4}"/>
              </a:ext>
            </a:extLst>
          </p:cNvPr>
          <p:cNvSpPr>
            <a:spLocks noGrp="1"/>
          </p:cNvSpPr>
          <p:nvPr>
            <p:ph type="title"/>
          </p:nvPr>
        </p:nvSpPr>
        <p:spPr/>
        <p:txBody>
          <a:bodyPr/>
          <a:lstStyle/>
          <a:p>
            <a:r>
              <a:rPr lang="en-US" b="1"/>
              <a:t>Beverages</a:t>
            </a:r>
            <a:r>
              <a:rPr lang="en-US"/>
              <a:t> </a:t>
            </a:r>
          </a:p>
        </p:txBody>
      </p:sp>
      <p:sp>
        <p:nvSpPr>
          <p:cNvPr id="3" name="Content Placeholder 2">
            <a:extLst>
              <a:ext uri="{FF2B5EF4-FFF2-40B4-BE49-F238E27FC236}">
                <a16:creationId xmlns:a16="http://schemas.microsoft.com/office/drawing/2014/main" id="{FFE1CFED-972B-43E3-9ADF-27ECCC23B06C}"/>
              </a:ext>
            </a:extLst>
          </p:cNvPr>
          <p:cNvSpPr>
            <a:spLocks noGrp="1"/>
          </p:cNvSpPr>
          <p:nvPr>
            <p:ph idx="1"/>
          </p:nvPr>
        </p:nvSpPr>
        <p:spPr>
          <a:xfrm>
            <a:off x="838200" y="1825624"/>
            <a:ext cx="10515600" cy="4537075"/>
          </a:xfrm>
        </p:spPr>
        <p:txBody>
          <a:bodyPr>
            <a:normAutofit fontScale="92500" lnSpcReduction="10000"/>
          </a:bodyPr>
          <a:lstStyle/>
          <a:p>
            <a:pPr marL="0" indent="0">
              <a:buNone/>
            </a:pPr>
            <a:r>
              <a:rPr lang="en-US"/>
              <a:t>Older adults are more susceptible to dehydration due to </a:t>
            </a:r>
          </a:p>
          <a:p>
            <a:pPr lvl="1"/>
            <a:r>
              <a:rPr lang="en-US" sz="2800"/>
              <a:t>Decreased sense of thirst</a:t>
            </a:r>
          </a:p>
          <a:p>
            <a:pPr lvl="1"/>
            <a:r>
              <a:rPr lang="en-US" sz="2800"/>
              <a:t>Complications related to bladder control</a:t>
            </a:r>
          </a:p>
          <a:p>
            <a:pPr marL="457200" lvl="1" indent="0">
              <a:buNone/>
            </a:pPr>
            <a:endParaRPr lang="en-US" sz="2800"/>
          </a:p>
          <a:p>
            <a:pPr marL="0" indent="0">
              <a:buNone/>
            </a:pPr>
            <a:r>
              <a:rPr lang="en-US"/>
              <a:t>SNP programs should always have water available for participants </a:t>
            </a:r>
          </a:p>
          <a:p>
            <a:pPr marL="0" indent="0">
              <a:buNone/>
            </a:pPr>
            <a:r>
              <a:rPr lang="en-US"/>
              <a:t>Serve low sugar beverages such as:</a:t>
            </a:r>
          </a:p>
          <a:p>
            <a:pPr lvl="1"/>
            <a:r>
              <a:rPr lang="en-US" sz="2800"/>
              <a:t>Tea</a:t>
            </a:r>
          </a:p>
          <a:p>
            <a:pPr lvl="1"/>
            <a:r>
              <a:rPr lang="en-US" sz="2800"/>
              <a:t>Infused fruit water</a:t>
            </a:r>
          </a:p>
          <a:p>
            <a:pPr lvl="1"/>
            <a:r>
              <a:rPr lang="en-US" sz="2800"/>
              <a:t>Sparkling water</a:t>
            </a:r>
          </a:p>
          <a:p>
            <a:pPr lvl="1"/>
            <a:r>
              <a:rPr lang="en-US" sz="2800"/>
              <a:t>100% vegetable or fruit juice</a:t>
            </a:r>
          </a:p>
          <a:p>
            <a:pPr lvl="1"/>
            <a:r>
              <a:rPr lang="en-US" sz="2800"/>
              <a:t>Low-fat milk/milk alternatives</a:t>
            </a:r>
          </a:p>
        </p:txBody>
      </p:sp>
    </p:spTree>
    <p:extLst>
      <p:ext uri="{BB962C8B-B14F-4D97-AF65-F5344CB8AC3E}">
        <p14:creationId xmlns:p14="http://schemas.microsoft.com/office/powerpoint/2010/main" val="1250552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504E-B680-43ED-912C-715756579C8B}"/>
              </a:ext>
            </a:extLst>
          </p:cNvPr>
          <p:cNvSpPr>
            <a:spLocks noGrp="1"/>
          </p:cNvSpPr>
          <p:nvPr>
            <p:ph type="title"/>
          </p:nvPr>
        </p:nvSpPr>
        <p:spPr/>
        <p:txBody>
          <a:bodyPr/>
          <a:lstStyle/>
          <a:p>
            <a:r>
              <a:rPr lang="en-US" b="1"/>
              <a:t>Milk Alternatives </a:t>
            </a:r>
          </a:p>
        </p:txBody>
      </p:sp>
      <p:sp>
        <p:nvSpPr>
          <p:cNvPr id="3" name="Content Placeholder 2">
            <a:extLst>
              <a:ext uri="{FF2B5EF4-FFF2-40B4-BE49-F238E27FC236}">
                <a16:creationId xmlns:a16="http://schemas.microsoft.com/office/drawing/2014/main" id="{31FB4406-70DD-4F36-B7A7-4E376795E8AD}"/>
              </a:ext>
            </a:extLst>
          </p:cNvPr>
          <p:cNvSpPr>
            <a:spLocks noGrp="1"/>
          </p:cNvSpPr>
          <p:nvPr>
            <p:ph idx="1"/>
          </p:nvPr>
        </p:nvSpPr>
        <p:spPr>
          <a:xfrm>
            <a:off x="838200" y="1814945"/>
            <a:ext cx="10515600" cy="4362018"/>
          </a:xfrm>
        </p:spPr>
        <p:txBody>
          <a:bodyPr/>
          <a:lstStyle/>
          <a:p>
            <a:r>
              <a:rPr lang="en-US"/>
              <a:t>Older Americans Act (OAA) </a:t>
            </a:r>
            <a:r>
              <a:rPr lang="en-US" u="sng"/>
              <a:t>does not</a:t>
            </a:r>
            <a:r>
              <a:rPr lang="en-US"/>
              <a:t> require milk to complete a meal.</a:t>
            </a:r>
          </a:p>
          <a:p>
            <a:r>
              <a:rPr lang="en-US"/>
              <a:t>OAA </a:t>
            </a:r>
            <a:r>
              <a:rPr lang="en-US" u="sng"/>
              <a:t>does</a:t>
            </a:r>
            <a:r>
              <a:rPr lang="en-US"/>
              <a:t> require meals to meet daily reference intake for calcium.</a:t>
            </a:r>
          </a:p>
          <a:p>
            <a:r>
              <a:rPr lang="en-US"/>
              <a:t>Milk alternatives are foods that share similar nutrients to milk, such as calcium.</a:t>
            </a:r>
          </a:p>
          <a:p>
            <a:pPr marL="0" indent="0">
              <a:buNone/>
            </a:pPr>
            <a:endParaRPr lang="en-US" i="1"/>
          </a:p>
          <a:p>
            <a:pPr marL="0" indent="0">
              <a:buNone/>
            </a:pPr>
            <a:r>
              <a:rPr lang="en-US" i="1"/>
              <a:t>Offering milk alternatives is recommended due to the large prevalence of participants who cannot tolerate milk-based products (lactose).</a:t>
            </a:r>
          </a:p>
          <a:p>
            <a:pPr lvl="1"/>
            <a:endParaRPr lang="en-US"/>
          </a:p>
          <a:p>
            <a:endParaRPr lang="en-US"/>
          </a:p>
          <a:p>
            <a:endParaRPr lang="en-US"/>
          </a:p>
        </p:txBody>
      </p:sp>
      <p:sp>
        <p:nvSpPr>
          <p:cNvPr id="4" name="TextBox 3">
            <a:extLst>
              <a:ext uri="{FF2B5EF4-FFF2-40B4-BE49-F238E27FC236}">
                <a16:creationId xmlns:a16="http://schemas.microsoft.com/office/drawing/2014/main" id="{8D86E734-2CC3-4A45-A4C2-E4BAA9589207}"/>
              </a:ext>
            </a:extLst>
          </p:cNvPr>
          <p:cNvSpPr txBox="1"/>
          <p:nvPr/>
        </p:nvSpPr>
        <p:spPr>
          <a:xfrm>
            <a:off x="2504661" y="5653743"/>
            <a:ext cx="7182678"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hlinkClick r:id="rId3"/>
              </a:rPr>
              <a:t>Dairy Requirements for SNPs Tip Sheet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632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9DAB-EAAC-4D87-A647-E1632AA8E268}"/>
              </a:ext>
            </a:extLst>
          </p:cNvPr>
          <p:cNvSpPr>
            <a:spLocks noGrp="1"/>
          </p:cNvSpPr>
          <p:nvPr>
            <p:ph type="title"/>
          </p:nvPr>
        </p:nvSpPr>
        <p:spPr/>
        <p:txBody>
          <a:bodyPr/>
          <a:lstStyle/>
          <a:p>
            <a:r>
              <a:rPr lang="en-US" b="1"/>
              <a:t>Decreasing Sodium in SNP Menus </a:t>
            </a:r>
          </a:p>
        </p:txBody>
      </p:sp>
      <p:pic>
        <p:nvPicPr>
          <p:cNvPr id="8" name="Picture 7" descr="Tips">
            <a:extLst>
              <a:ext uri="{FF2B5EF4-FFF2-40B4-BE49-F238E27FC236}">
                <a16:creationId xmlns:a16="http://schemas.microsoft.com/office/drawing/2014/main" id="{A00CB518-5963-48B3-BFF6-6285152262D2}"/>
              </a:ext>
            </a:extLst>
          </p:cNvPr>
          <p:cNvPicPr>
            <a:picLocks noChangeAspect="1"/>
          </p:cNvPicPr>
          <p:nvPr/>
        </p:nvPicPr>
        <p:blipFill rotWithShape="1">
          <a:blip r:embed="rId3"/>
          <a:srcRect r="10435" b="10527"/>
          <a:stretch/>
        </p:blipFill>
        <p:spPr>
          <a:xfrm>
            <a:off x="10009624" y="57100"/>
            <a:ext cx="2098640" cy="1747061"/>
          </a:xfrm>
          <a:prstGeom prst="rect">
            <a:avLst/>
          </a:prstGeom>
        </p:spPr>
      </p:pic>
      <p:sp>
        <p:nvSpPr>
          <p:cNvPr id="7" name="Rectangle 6">
            <a:extLst>
              <a:ext uri="{FF2B5EF4-FFF2-40B4-BE49-F238E27FC236}">
                <a16:creationId xmlns:a16="http://schemas.microsoft.com/office/drawing/2014/main" id="{5993B9F9-16E6-446F-840E-1462F7AB668A}"/>
              </a:ext>
            </a:extLst>
          </p:cNvPr>
          <p:cNvSpPr/>
          <p:nvPr/>
        </p:nvSpPr>
        <p:spPr>
          <a:xfrm>
            <a:off x="838200" y="1690688"/>
            <a:ext cx="10644266" cy="376006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a:effectLst/>
                <a:ea typeface="Calibri" panose="020F0502020204030204" pitchFamily="34" charset="0"/>
                <a:cs typeface="Times New Roman" panose="02020603050405020304" pitchFamily="18" charset="0"/>
              </a:rPr>
              <a:t>Choose no added salt or reduced sodium products. </a:t>
            </a:r>
          </a:p>
          <a:p>
            <a:pPr marL="342900" marR="0" lvl="0" indent="-342900">
              <a:lnSpc>
                <a:spcPct val="107000"/>
              </a:lnSpc>
              <a:spcBef>
                <a:spcPts val="0"/>
              </a:spcBef>
              <a:spcAft>
                <a:spcPts val="0"/>
              </a:spcAft>
              <a:buFont typeface="Symbol" panose="05050102010706020507" pitchFamily="18" charset="2"/>
              <a:buChar char=""/>
            </a:pPr>
            <a:r>
              <a:rPr lang="en-US" sz="2800">
                <a:effectLst/>
                <a:ea typeface="Calibri" panose="020F0502020204030204" pitchFamily="34" charset="0"/>
                <a:cs typeface="Times New Roman" panose="02020603050405020304" pitchFamily="18" charset="0"/>
              </a:rPr>
              <a:t>Be cautious of foods that have hidden sodium.</a:t>
            </a:r>
          </a:p>
          <a:p>
            <a:pPr marL="342900" marR="0" lvl="0" indent="-342900">
              <a:lnSpc>
                <a:spcPct val="107000"/>
              </a:lnSpc>
              <a:spcBef>
                <a:spcPts val="0"/>
              </a:spcBef>
              <a:spcAft>
                <a:spcPts val="0"/>
              </a:spcAft>
              <a:buFont typeface="Symbol" panose="05050102010706020507" pitchFamily="18" charset="2"/>
              <a:buChar char=""/>
            </a:pPr>
            <a:r>
              <a:rPr lang="en-US" sz="2800">
                <a:effectLst/>
                <a:ea typeface="Calibri" panose="020F0502020204030204" pitchFamily="34" charset="0"/>
                <a:cs typeface="Times New Roman" panose="02020603050405020304" pitchFamily="18" charset="0"/>
              </a:rPr>
              <a:t>Choose plant-based proteins.</a:t>
            </a:r>
          </a:p>
          <a:p>
            <a:pPr marL="342900" marR="0" lvl="0" indent="-342900">
              <a:lnSpc>
                <a:spcPct val="107000"/>
              </a:lnSpc>
              <a:spcBef>
                <a:spcPts val="0"/>
              </a:spcBef>
              <a:spcAft>
                <a:spcPts val="0"/>
              </a:spcAft>
              <a:buFont typeface="Symbol" panose="05050102010706020507" pitchFamily="18" charset="2"/>
              <a:buChar char=""/>
            </a:pPr>
            <a:r>
              <a:rPr lang="en-US" sz="2800">
                <a:ea typeface="Calibri" panose="020F0502020204030204" pitchFamily="34" charset="0"/>
                <a:cs typeface="Times New Roman" panose="02020603050405020304" pitchFamily="18" charset="0"/>
              </a:rPr>
              <a:t>On-site nutrition expert should provide participants with nutrition education.</a:t>
            </a:r>
          </a:p>
          <a:p>
            <a:pPr marL="342900" marR="0" lvl="0" indent="-342900">
              <a:lnSpc>
                <a:spcPct val="107000"/>
              </a:lnSpc>
              <a:spcBef>
                <a:spcPts val="0"/>
              </a:spcBef>
              <a:spcAft>
                <a:spcPts val="0"/>
              </a:spcAft>
              <a:buFont typeface="Symbol" panose="05050102010706020507" pitchFamily="18" charset="2"/>
              <a:buChar char=""/>
            </a:pPr>
            <a:r>
              <a:rPr lang="en-US" sz="2800">
                <a:effectLst/>
                <a:ea typeface="Calibri" panose="020F0502020204030204" pitchFamily="34" charset="0"/>
                <a:cs typeface="Times New Roman" panose="02020603050405020304" pitchFamily="18" charset="0"/>
              </a:rPr>
              <a:t>Use herbs and spices, rather than salt:</a:t>
            </a:r>
          </a:p>
          <a:p>
            <a:pPr marL="742950" marR="0" lvl="1" indent="-285750">
              <a:lnSpc>
                <a:spcPct val="107000"/>
              </a:lnSpc>
              <a:spcBef>
                <a:spcPts val="0"/>
              </a:spcBef>
              <a:spcAft>
                <a:spcPts val="800"/>
              </a:spcAft>
              <a:buFont typeface="Courier New" panose="02070309020205020404" pitchFamily="49" charset="0"/>
              <a:buChar char="o"/>
            </a:pPr>
            <a:r>
              <a:rPr lang="en-US" sz="2800">
                <a:effectLst/>
                <a:ea typeface="Calibri" panose="020F0502020204030204" pitchFamily="34" charset="0"/>
                <a:cs typeface="Times New Roman" panose="02020603050405020304" pitchFamily="18" charset="0"/>
              </a:rPr>
              <a:t>Rosemary, garlic, basil, chili/cayenne, cumin, oregano, paprika, thyme, and turmeric.</a:t>
            </a:r>
          </a:p>
        </p:txBody>
      </p:sp>
    </p:spTree>
    <p:extLst>
      <p:ext uri="{BB962C8B-B14F-4D97-AF65-F5344CB8AC3E}">
        <p14:creationId xmlns:p14="http://schemas.microsoft.com/office/powerpoint/2010/main" val="822367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9DAB-EAAC-4D87-A647-E1632AA8E268}"/>
              </a:ext>
            </a:extLst>
          </p:cNvPr>
          <p:cNvSpPr>
            <a:spLocks noGrp="1"/>
          </p:cNvSpPr>
          <p:nvPr>
            <p:ph type="title"/>
          </p:nvPr>
        </p:nvSpPr>
        <p:spPr/>
        <p:txBody>
          <a:bodyPr/>
          <a:lstStyle/>
          <a:p>
            <a:r>
              <a:rPr lang="en-US" b="1"/>
              <a:t>Decreasing Saturated Fat in SNP Menus </a:t>
            </a:r>
          </a:p>
        </p:txBody>
      </p:sp>
      <p:pic>
        <p:nvPicPr>
          <p:cNvPr id="8" name="Picture 7" descr="Tips">
            <a:extLst>
              <a:ext uri="{FF2B5EF4-FFF2-40B4-BE49-F238E27FC236}">
                <a16:creationId xmlns:a16="http://schemas.microsoft.com/office/drawing/2014/main" id="{A00CB518-5963-48B3-BFF6-6285152262D2}"/>
              </a:ext>
            </a:extLst>
          </p:cNvPr>
          <p:cNvPicPr>
            <a:picLocks noChangeAspect="1"/>
          </p:cNvPicPr>
          <p:nvPr/>
        </p:nvPicPr>
        <p:blipFill rotWithShape="1">
          <a:blip r:embed="rId3"/>
          <a:srcRect r="10435" b="10527"/>
          <a:stretch/>
        </p:blipFill>
        <p:spPr>
          <a:xfrm>
            <a:off x="10009624" y="154376"/>
            <a:ext cx="2098640" cy="1747061"/>
          </a:xfrm>
          <a:prstGeom prst="rect">
            <a:avLst/>
          </a:prstGeom>
        </p:spPr>
      </p:pic>
      <p:sp>
        <p:nvSpPr>
          <p:cNvPr id="7" name="Rectangle 6">
            <a:extLst>
              <a:ext uri="{FF2B5EF4-FFF2-40B4-BE49-F238E27FC236}">
                <a16:creationId xmlns:a16="http://schemas.microsoft.com/office/drawing/2014/main" id="{5993B9F9-16E6-446F-840E-1462F7AB668A}"/>
              </a:ext>
            </a:extLst>
          </p:cNvPr>
          <p:cNvSpPr/>
          <p:nvPr/>
        </p:nvSpPr>
        <p:spPr>
          <a:xfrm>
            <a:off x="838200" y="1901437"/>
            <a:ext cx="10341659" cy="3539430"/>
          </a:xfrm>
          <a:prstGeom prst="rect">
            <a:avLst/>
          </a:prstGeom>
        </p:spPr>
        <p:txBody>
          <a:bodyPr wrap="square">
            <a:spAutoFit/>
          </a:bodyPr>
          <a:lstStyle/>
          <a:p>
            <a:pPr marL="342900" indent="-342900">
              <a:buFont typeface="Symbol" panose="05050102010706020507" pitchFamily="18" charset="2"/>
              <a:buChar char=""/>
            </a:pPr>
            <a:r>
              <a:rPr lang="en-US" sz="3200" dirty="0">
                <a:cs typeface="Times New Roman" panose="02020603050405020304" pitchFamily="18" charset="0"/>
              </a:rPr>
              <a:t>Us</a:t>
            </a:r>
            <a:r>
              <a:rPr lang="en-US" sz="3200" dirty="0"/>
              <a:t>e </a:t>
            </a:r>
            <a:r>
              <a:rPr lang="en-US" sz="3200" dirty="0">
                <a:cs typeface="Times New Roman" panose="02020603050405020304" pitchFamily="18" charset="0"/>
              </a:rPr>
              <a:t>olive oil, peanut oil, soybean oil, or canola oil in cooking.</a:t>
            </a:r>
          </a:p>
          <a:p>
            <a:pPr marL="342900" indent="-342900">
              <a:buFont typeface="Symbol" panose="05050102010706020507" pitchFamily="18" charset="2"/>
              <a:buChar char=""/>
            </a:pPr>
            <a:r>
              <a:rPr lang="en-US" sz="3200" dirty="0">
                <a:cs typeface="Times New Roman" panose="02020603050405020304" pitchFamily="18" charset="0"/>
              </a:rPr>
              <a:t>Avoid saturated and trans fats, such as coconut oil, palm oil, and butter.</a:t>
            </a:r>
          </a:p>
          <a:p>
            <a:pPr marL="342900" indent="-342900">
              <a:buFont typeface="Symbol" panose="05050102010706020507" pitchFamily="18" charset="2"/>
              <a:buChar char=""/>
            </a:pPr>
            <a:r>
              <a:rPr lang="en-US" sz="3200" dirty="0">
                <a:cs typeface="Times New Roman" panose="02020603050405020304" pitchFamily="18" charset="0"/>
              </a:rPr>
              <a:t>Select leaner meats like skinless chicken and low-fat milk, such as skim milk.</a:t>
            </a:r>
          </a:p>
          <a:p>
            <a:pPr marL="342900" indent="-342900">
              <a:buFont typeface="Symbol" panose="05050102010706020507" pitchFamily="18" charset="2"/>
              <a:buChar char=""/>
            </a:pPr>
            <a:r>
              <a:rPr lang="en-US" sz="3200" dirty="0">
                <a:cs typeface="Times New Roman" panose="02020603050405020304" pitchFamily="18" charset="0"/>
              </a:rPr>
              <a:t>Offer desserts such as fruit crisp and angel </a:t>
            </a:r>
            <a:r>
              <a:rPr lang="en-US" sz="3200">
                <a:cs typeface="Times New Roman" panose="02020603050405020304" pitchFamily="18" charset="0"/>
              </a:rPr>
              <a:t>food cake.</a:t>
            </a:r>
            <a:endParaRPr lang="en-US" sz="3200" dirty="0">
              <a:cs typeface="Times New Roman" panose="02020603050405020304" pitchFamily="18" charset="0"/>
            </a:endParaRPr>
          </a:p>
        </p:txBody>
      </p:sp>
    </p:spTree>
    <p:extLst>
      <p:ext uri="{BB962C8B-B14F-4D97-AF65-F5344CB8AC3E}">
        <p14:creationId xmlns:p14="http://schemas.microsoft.com/office/powerpoint/2010/main" val="2220522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8A9E-AF8A-4757-AC62-913F597FC478}"/>
              </a:ext>
            </a:extLst>
          </p:cNvPr>
          <p:cNvSpPr>
            <a:spLocks noGrp="1"/>
          </p:cNvSpPr>
          <p:nvPr>
            <p:ph type="title"/>
          </p:nvPr>
        </p:nvSpPr>
        <p:spPr/>
        <p:txBody>
          <a:bodyPr/>
          <a:lstStyle/>
          <a:p>
            <a:r>
              <a:rPr lang="en-US" b="1"/>
              <a:t>Decreasing Added Sugars in SNP Menus</a:t>
            </a:r>
          </a:p>
        </p:txBody>
      </p:sp>
      <p:pic>
        <p:nvPicPr>
          <p:cNvPr id="4" name="Picture 3" descr="Tips">
            <a:extLst>
              <a:ext uri="{FF2B5EF4-FFF2-40B4-BE49-F238E27FC236}">
                <a16:creationId xmlns:a16="http://schemas.microsoft.com/office/drawing/2014/main" id="{F87B140D-151A-4091-ADAB-BE541EC75B97}"/>
              </a:ext>
            </a:extLst>
          </p:cNvPr>
          <p:cNvPicPr>
            <a:picLocks noChangeAspect="1"/>
          </p:cNvPicPr>
          <p:nvPr/>
        </p:nvPicPr>
        <p:blipFill>
          <a:blip r:embed="rId3"/>
          <a:stretch>
            <a:fillRect/>
          </a:stretch>
        </p:blipFill>
        <p:spPr>
          <a:xfrm>
            <a:off x="9963954" y="153054"/>
            <a:ext cx="2097206" cy="1749704"/>
          </a:xfrm>
          <a:prstGeom prst="rect">
            <a:avLst/>
          </a:prstGeom>
        </p:spPr>
      </p:pic>
      <p:sp>
        <p:nvSpPr>
          <p:cNvPr id="3" name="Content Placeholder 2">
            <a:extLst>
              <a:ext uri="{FF2B5EF4-FFF2-40B4-BE49-F238E27FC236}">
                <a16:creationId xmlns:a16="http://schemas.microsoft.com/office/drawing/2014/main" id="{32791390-03E1-4D8A-911B-466657EACE29}"/>
              </a:ext>
            </a:extLst>
          </p:cNvPr>
          <p:cNvSpPr>
            <a:spLocks noGrp="1"/>
          </p:cNvSpPr>
          <p:nvPr>
            <p:ph idx="1"/>
          </p:nvPr>
        </p:nvSpPr>
        <p:spPr/>
        <p:txBody>
          <a:bodyPr>
            <a:normAutofit/>
          </a:bodyPr>
          <a:lstStyle/>
          <a:p>
            <a:pPr lvl="0"/>
            <a:r>
              <a:rPr lang="en-US" sz="3200" dirty="0"/>
              <a:t>Do not include desserts as part of the meal pattern, or limit their frequency. </a:t>
            </a:r>
          </a:p>
          <a:p>
            <a:pPr lvl="0"/>
            <a:r>
              <a:rPr lang="en-US" sz="3200" dirty="0"/>
              <a:t>Choose low-sugar or no sugar added foods and beverages.</a:t>
            </a:r>
          </a:p>
          <a:p>
            <a:pPr lvl="0"/>
            <a:r>
              <a:rPr lang="en-US" sz="3200" dirty="0"/>
              <a:t>Limit sweet bakery products to once a week.</a:t>
            </a:r>
          </a:p>
          <a:p>
            <a:pPr lvl="0"/>
            <a:r>
              <a:rPr lang="en-US" sz="3200" dirty="0"/>
              <a:t>Serve unprocessed foods, such as raw vegetables.</a:t>
            </a:r>
          </a:p>
          <a:p>
            <a:pPr lvl="0"/>
            <a:r>
              <a:rPr lang="en-US" sz="3200" dirty="0"/>
              <a:t>Avoid fruit juices that are not made from 100% real fruit.</a:t>
            </a:r>
          </a:p>
          <a:p>
            <a:pPr marL="0" lvl="0" indent="0">
              <a:buNone/>
            </a:pPr>
            <a:endParaRPr lang="en-US" sz="2600" dirty="0"/>
          </a:p>
          <a:p>
            <a:pPr marL="0" lvl="0" indent="0" algn="ctr">
              <a:buNone/>
            </a:pPr>
            <a:r>
              <a:rPr lang="en-US" sz="2600" dirty="0">
                <a:hlinkClick r:id="rId4"/>
              </a:rPr>
              <a:t>Limiting Sodium, Saturated Fat, Empty Calories, and Refined Grains Tip Sheet </a:t>
            </a:r>
            <a:endParaRPr lang="en-US" sz="2600" dirty="0"/>
          </a:p>
        </p:txBody>
      </p:sp>
    </p:spTree>
    <p:extLst>
      <p:ext uri="{BB962C8B-B14F-4D97-AF65-F5344CB8AC3E}">
        <p14:creationId xmlns:p14="http://schemas.microsoft.com/office/powerpoint/2010/main" val="93718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8530-D704-46D6-92FF-F96C7AE1EABB}"/>
              </a:ext>
            </a:extLst>
          </p:cNvPr>
          <p:cNvSpPr>
            <a:spLocks noGrp="1"/>
          </p:cNvSpPr>
          <p:nvPr>
            <p:ph type="title"/>
          </p:nvPr>
        </p:nvSpPr>
        <p:spPr/>
        <p:txBody>
          <a:bodyPr/>
          <a:lstStyle/>
          <a:p>
            <a:r>
              <a:rPr lang="en-US" b="1" dirty="0"/>
              <a:t>Older Americans Act &amp; the Dietary Guidelines</a:t>
            </a:r>
          </a:p>
        </p:txBody>
      </p:sp>
      <p:sp>
        <p:nvSpPr>
          <p:cNvPr id="3" name="Content Placeholder 2">
            <a:extLst>
              <a:ext uri="{FF2B5EF4-FFF2-40B4-BE49-F238E27FC236}">
                <a16:creationId xmlns:a16="http://schemas.microsoft.com/office/drawing/2014/main" id="{76B04B16-28B3-4474-A9BF-55AAAF521557}"/>
              </a:ext>
            </a:extLst>
          </p:cNvPr>
          <p:cNvSpPr>
            <a:spLocks noGrp="1"/>
          </p:cNvSpPr>
          <p:nvPr>
            <p:ph idx="1"/>
          </p:nvPr>
        </p:nvSpPr>
        <p:spPr/>
        <p:txBody>
          <a:bodyPr/>
          <a:lstStyle/>
          <a:p>
            <a:pPr marL="0" indent="0">
              <a:buNone/>
            </a:pPr>
            <a:r>
              <a:rPr lang="en-US" sz="3200" u="sng" dirty="0"/>
              <a:t>Objectives</a:t>
            </a:r>
          </a:p>
          <a:p>
            <a:pPr lvl="1"/>
            <a:r>
              <a:rPr lang="en-US" sz="3200" dirty="0"/>
              <a:t>Understand the purpose of the Older Americans Act.</a:t>
            </a:r>
          </a:p>
          <a:p>
            <a:pPr lvl="1"/>
            <a:r>
              <a:rPr lang="en-US" sz="3200" dirty="0"/>
              <a:t>Summarize why the DGAs are important for SNP programs. </a:t>
            </a:r>
          </a:p>
          <a:p>
            <a:pPr lvl="1"/>
            <a:r>
              <a:rPr lang="en-US" sz="3200" dirty="0"/>
              <a:t>Outline 2020-2025 Dietary Guideline revisions. </a:t>
            </a:r>
          </a:p>
          <a:p>
            <a:pPr lvl="1"/>
            <a:r>
              <a:rPr lang="en-US" sz="3200" dirty="0"/>
              <a:t>Understand the 2020-2025 Dietary Guidelines for Americans.</a:t>
            </a:r>
          </a:p>
          <a:p>
            <a:pPr lvl="1"/>
            <a:r>
              <a:rPr lang="en-US" sz="3200" dirty="0"/>
              <a:t>Summarize the nutrients of concern for older adults. </a:t>
            </a:r>
          </a:p>
          <a:p>
            <a:pPr marL="457200" lvl="1" indent="0">
              <a:buNone/>
            </a:pPr>
            <a:endParaRPr lang="en-US" dirty="0"/>
          </a:p>
        </p:txBody>
      </p:sp>
    </p:spTree>
    <p:extLst>
      <p:ext uri="{BB962C8B-B14F-4D97-AF65-F5344CB8AC3E}">
        <p14:creationId xmlns:p14="http://schemas.microsoft.com/office/powerpoint/2010/main" val="196477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0C7E-E852-4367-B2B0-EA1EC0DC1DDF}"/>
              </a:ext>
            </a:extLst>
          </p:cNvPr>
          <p:cNvSpPr>
            <a:spLocks noGrp="1"/>
          </p:cNvSpPr>
          <p:nvPr>
            <p:ph type="title"/>
          </p:nvPr>
        </p:nvSpPr>
        <p:spPr/>
        <p:txBody>
          <a:bodyPr/>
          <a:lstStyle/>
          <a:p>
            <a:r>
              <a:rPr lang="en-US" b="1"/>
              <a:t>Menu Template &amp; Examples</a:t>
            </a:r>
          </a:p>
        </p:txBody>
      </p:sp>
      <p:sp>
        <p:nvSpPr>
          <p:cNvPr id="3" name="Content Placeholder 2">
            <a:extLst>
              <a:ext uri="{FF2B5EF4-FFF2-40B4-BE49-F238E27FC236}">
                <a16:creationId xmlns:a16="http://schemas.microsoft.com/office/drawing/2014/main" id="{898386B8-88D4-4C42-8C00-5D056B19C91B}"/>
              </a:ext>
            </a:extLst>
          </p:cNvPr>
          <p:cNvSpPr>
            <a:spLocks noGrp="1"/>
          </p:cNvSpPr>
          <p:nvPr>
            <p:ph idx="1"/>
          </p:nvPr>
        </p:nvSpPr>
        <p:spPr/>
        <p:txBody>
          <a:bodyPr/>
          <a:lstStyle/>
          <a:p>
            <a:pPr marL="0" indent="0">
              <a:buNone/>
            </a:pPr>
            <a:r>
              <a:rPr lang="en-US" sz="3200">
                <a:sym typeface="Wingdings" panose="05000000000000000000" pitchFamily="2" charset="2"/>
              </a:rPr>
              <a:t>Objectives</a:t>
            </a:r>
          </a:p>
          <a:p>
            <a:pPr marL="742950" lvl="1" indent="-285750"/>
            <a:r>
              <a:rPr lang="en-US" sz="3200">
                <a:sym typeface="Wingdings" panose="05000000000000000000" pitchFamily="2" charset="2"/>
              </a:rPr>
              <a:t>Use general meal pattern for menu creation.</a:t>
            </a:r>
          </a:p>
          <a:p>
            <a:pPr marL="742950" lvl="1" indent="-285750"/>
            <a:r>
              <a:rPr lang="en-US" sz="3200">
                <a:sym typeface="Wingdings" panose="05000000000000000000" pitchFamily="2" charset="2"/>
              </a:rPr>
              <a:t>Prepare meals and menus that reflect the Dietary Guidelines and Dietary Reference Intakes.</a:t>
            </a:r>
          </a:p>
          <a:p>
            <a:pPr marL="742950" lvl="1" indent="-285750"/>
            <a:r>
              <a:rPr lang="en-US" sz="3200">
                <a:sym typeface="Wingdings" panose="05000000000000000000" pitchFamily="2" charset="2"/>
              </a:rPr>
              <a:t>Provide quality meals that meet cultural and participant preferences.</a:t>
            </a:r>
          </a:p>
          <a:p>
            <a:pPr marL="742950" lvl="1" indent="-285750"/>
            <a:endParaRPr lang="en-US">
              <a:sym typeface="Wingdings" panose="05000000000000000000" pitchFamily="2" charset="2"/>
            </a:endParaRPr>
          </a:p>
          <a:p>
            <a:pPr marL="742950" lvl="1" indent="-285750"/>
            <a:endParaRPr lang="en-US">
              <a:sym typeface="Wingdings" panose="05000000000000000000" pitchFamily="2" charset="2"/>
            </a:endParaRPr>
          </a:p>
          <a:p>
            <a:pPr marL="0" indent="0">
              <a:buNone/>
            </a:pPr>
            <a:endParaRPr lang="en-US"/>
          </a:p>
        </p:txBody>
      </p:sp>
    </p:spTree>
    <p:extLst>
      <p:ext uri="{BB962C8B-B14F-4D97-AF65-F5344CB8AC3E}">
        <p14:creationId xmlns:p14="http://schemas.microsoft.com/office/powerpoint/2010/main" val="3511650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BDC5-3A22-40B7-B5FF-1D86C75761AF}"/>
              </a:ext>
            </a:extLst>
          </p:cNvPr>
          <p:cNvSpPr>
            <a:spLocks noGrp="1"/>
          </p:cNvSpPr>
          <p:nvPr>
            <p:ph type="title"/>
          </p:nvPr>
        </p:nvSpPr>
        <p:spPr/>
        <p:txBody>
          <a:bodyPr/>
          <a:lstStyle/>
          <a:p>
            <a:r>
              <a:rPr lang="en-US" b="1"/>
              <a:t>Dietary Pattern </a:t>
            </a:r>
          </a:p>
        </p:txBody>
      </p:sp>
      <p:sp>
        <p:nvSpPr>
          <p:cNvPr id="3" name="Content Placeholder 2">
            <a:extLst>
              <a:ext uri="{FF2B5EF4-FFF2-40B4-BE49-F238E27FC236}">
                <a16:creationId xmlns:a16="http://schemas.microsoft.com/office/drawing/2014/main" id="{7E292C17-DF90-40F4-8E67-D2541BFC8112}"/>
              </a:ext>
            </a:extLst>
          </p:cNvPr>
          <p:cNvSpPr>
            <a:spLocks noGrp="1"/>
          </p:cNvSpPr>
          <p:nvPr>
            <p:ph idx="1"/>
          </p:nvPr>
        </p:nvSpPr>
        <p:spPr>
          <a:xfrm>
            <a:off x="838200" y="1690688"/>
            <a:ext cx="10515600" cy="4351338"/>
          </a:xfrm>
        </p:spPr>
        <p:txBody>
          <a:bodyPr/>
          <a:lstStyle/>
          <a:p>
            <a:pPr marL="0" indent="0">
              <a:buNone/>
            </a:pPr>
            <a:r>
              <a:rPr lang="en-US" sz="3200"/>
              <a:t>A dietary pattern…</a:t>
            </a:r>
          </a:p>
          <a:p>
            <a:pPr lvl="1"/>
            <a:r>
              <a:rPr lang="en-US" sz="3200"/>
              <a:t>Summarizes what individuals eat and drink and the combination of foods and beverages consumed over time. </a:t>
            </a:r>
          </a:p>
          <a:p>
            <a:pPr lvl="1"/>
            <a:r>
              <a:rPr lang="en-US" sz="3200"/>
              <a:t>Helps predict overall health status and disease risk.</a:t>
            </a:r>
          </a:p>
          <a:p>
            <a:pPr lvl="1"/>
            <a:r>
              <a:rPr lang="en-US" sz="3200"/>
              <a:t>Consists of nutrient-dense forms of foods and beverages across all food groups, in recommended amounts, and within calorie limits.</a:t>
            </a:r>
          </a:p>
          <a:p>
            <a:pPr lvl="1"/>
            <a:r>
              <a:rPr lang="en-US" sz="3200"/>
              <a:t>Visit </a:t>
            </a:r>
            <a:r>
              <a:rPr lang="en-US" sz="3200">
                <a:hlinkClick r:id="rId3"/>
              </a:rPr>
              <a:t>MyPlate.gov</a:t>
            </a:r>
            <a:r>
              <a:rPr lang="en-US" sz="3200"/>
              <a:t> to learn more about a healthy dietary pattern.</a:t>
            </a:r>
          </a:p>
          <a:p>
            <a:endParaRPr lang="en-US"/>
          </a:p>
        </p:txBody>
      </p:sp>
    </p:spTree>
    <p:extLst>
      <p:ext uri="{BB962C8B-B14F-4D97-AF65-F5344CB8AC3E}">
        <p14:creationId xmlns:p14="http://schemas.microsoft.com/office/powerpoint/2010/main" val="198650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4B68F-FCE2-4013-9FBB-04613C7C3F76}"/>
              </a:ext>
            </a:extLst>
          </p:cNvPr>
          <p:cNvSpPr>
            <a:spLocks noGrp="1"/>
          </p:cNvSpPr>
          <p:nvPr>
            <p:ph type="title" idx="4294967295"/>
          </p:nvPr>
        </p:nvSpPr>
        <p:spPr>
          <a:xfrm>
            <a:off x="0" y="0"/>
            <a:ext cx="10515600" cy="1325563"/>
          </a:xfrm>
        </p:spPr>
        <p:txBody>
          <a:bodyPr vert="horz" lIns="91440" tIns="45720" rIns="91440" bIns="45720" rtlCol="0" anchor="t">
            <a:normAutofit/>
          </a:bodyPr>
          <a:lstStyle/>
          <a:p>
            <a:r>
              <a:rPr lang="en-US" dirty="0"/>
              <a:t>MyPlate.gov</a:t>
            </a:r>
          </a:p>
        </p:txBody>
      </p:sp>
      <p:pic>
        <p:nvPicPr>
          <p:cNvPr id="3" name="Picture 2" descr="Choose MyPlate.gov logo">
            <a:extLst>
              <a:ext uri="{FF2B5EF4-FFF2-40B4-BE49-F238E27FC236}">
                <a16:creationId xmlns:a16="http://schemas.microsoft.com/office/drawing/2014/main" id="{6133A863-86AC-4436-803F-9CE681AD88E9}"/>
              </a:ext>
            </a:extLst>
          </p:cNvPr>
          <p:cNvPicPr>
            <a:picLocks noChangeAspect="1"/>
          </p:cNvPicPr>
          <p:nvPr/>
        </p:nvPicPr>
        <p:blipFill>
          <a:blip r:embed="rId3"/>
          <a:stretch>
            <a:fillRect/>
          </a:stretch>
        </p:blipFill>
        <p:spPr>
          <a:xfrm>
            <a:off x="2931612" y="937257"/>
            <a:ext cx="5861659" cy="5328781"/>
          </a:xfrm>
          <a:prstGeom prst="rect">
            <a:avLst/>
          </a:prstGeom>
        </p:spPr>
      </p:pic>
    </p:spTree>
    <p:extLst>
      <p:ext uri="{BB962C8B-B14F-4D97-AF65-F5344CB8AC3E}">
        <p14:creationId xmlns:p14="http://schemas.microsoft.com/office/powerpoint/2010/main" val="819881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2666-6E57-4831-BB8E-A5109F99B989}"/>
              </a:ext>
            </a:extLst>
          </p:cNvPr>
          <p:cNvSpPr>
            <a:spLocks noGrp="1"/>
          </p:cNvSpPr>
          <p:nvPr>
            <p:ph type="title"/>
          </p:nvPr>
        </p:nvSpPr>
        <p:spPr/>
        <p:txBody>
          <a:bodyPr/>
          <a:lstStyle/>
          <a:p>
            <a:r>
              <a:rPr lang="en-US" b="1" dirty="0"/>
              <a:t>Protein</a:t>
            </a:r>
          </a:p>
        </p:txBody>
      </p:sp>
      <p:sp>
        <p:nvSpPr>
          <p:cNvPr id="3" name="Content Placeholder 2">
            <a:extLst>
              <a:ext uri="{FF2B5EF4-FFF2-40B4-BE49-F238E27FC236}">
                <a16:creationId xmlns:a16="http://schemas.microsoft.com/office/drawing/2014/main" id="{8557D5F7-9FB6-47BF-88E1-9F4C24E665E4}"/>
              </a:ext>
            </a:extLst>
          </p:cNvPr>
          <p:cNvSpPr>
            <a:spLocks noGrp="1"/>
          </p:cNvSpPr>
          <p:nvPr>
            <p:ph sz="half" idx="1"/>
          </p:nvPr>
        </p:nvSpPr>
        <p:spPr>
          <a:xfrm>
            <a:off x="781937" y="1519836"/>
            <a:ext cx="5954336" cy="4372664"/>
          </a:xfrm>
        </p:spPr>
        <p:txBody>
          <a:bodyPr vert="horz" lIns="91440" tIns="45720" rIns="91440" bIns="45720" rtlCol="0" anchor="t">
            <a:normAutofit fontScale="92500" lnSpcReduction="10000"/>
          </a:bodyPr>
          <a:lstStyle/>
          <a:p>
            <a:pPr marL="0" indent="0">
              <a:lnSpc>
                <a:spcPct val="127000"/>
              </a:lnSpc>
              <a:buNone/>
            </a:pPr>
            <a:r>
              <a:rPr lang="en-US" i="1"/>
              <a:t>3 ounces per meal </a:t>
            </a:r>
            <a:endParaRPr lang="en-US" i="1">
              <a:cs typeface="Calibri"/>
            </a:endParaRPr>
          </a:p>
          <a:p>
            <a:pPr marL="0" indent="0">
              <a:buNone/>
            </a:pPr>
            <a:r>
              <a:rPr lang="en-US"/>
              <a:t>Portion size equivalents: </a:t>
            </a:r>
            <a:endParaRPr lang="en-US">
              <a:cs typeface="Calibri"/>
            </a:endParaRPr>
          </a:p>
          <a:p>
            <a:pPr marL="0">
              <a:lnSpc>
                <a:spcPct val="107000"/>
              </a:lnSpc>
              <a:spcBef>
                <a:spcPts val="0"/>
              </a:spcBef>
            </a:pPr>
            <a:r>
              <a:rPr lang="en-US"/>
              <a:t>1 egg</a:t>
            </a:r>
            <a:endParaRPr lang="en-US">
              <a:cs typeface="Calibri"/>
            </a:endParaRPr>
          </a:p>
          <a:p>
            <a:pPr marL="0">
              <a:lnSpc>
                <a:spcPct val="107000"/>
              </a:lnSpc>
              <a:spcBef>
                <a:spcPts val="0"/>
              </a:spcBef>
            </a:pPr>
            <a:r>
              <a:rPr lang="en-US"/>
              <a:t>½ cup (4 oz) legumes (beans and lentils)</a:t>
            </a:r>
            <a:endParaRPr lang="en-US">
              <a:cs typeface="Calibri"/>
            </a:endParaRPr>
          </a:p>
          <a:p>
            <a:pPr marL="0">
              <a:lnSpc>
                <a:spcPct val="107000"/>
              </a:lnSpc>
              <a:spcBef>
                <a:spcPts val="0"/>
              </a:spcBef>
            </a:pPr>
            <a:r>
              <a:rPr lang="en-US"/>
              <a:t>1 oz cooked meat, fish, poultry</a:t>
            </a:r>
            <a:endParaRPr lang="en-US">
              <a:cs typeface="Calibri"/>
            </a:endParaRPr>
          </a:p>
          <a:p>
            <a:pPr marL="0">
              <a:lnSpc>
                <a:spcPct val="107000"/>
              </a:lnSpc>
              <a:spcBef>
                <a:spcPts val="0"/>
              </a:spcBef>
            </a:pPr>
            <a:r>
              <a:rPr lang="en-US"/>
              <a:t>1 oz cheese</a:t>
            </a:r>
            <a:endParaRPr lang="en-US">
              <a:cs typeface="Calibri"/>
            </a:endParaRPr>
          </a:p>
          <a:p>
            <a:pPr marL="0">
              <a:lnSpc>
                <a:spcPct val="107000"/>
              </a:lnSpc>
              <a:spcBef>
                <a:spcPts val="0"/>
              </a:spcBef>
            </a:pPr>
            <a:r>
              <a:rPr lang="en-US"/>
              <a:t>2 tablespoons peanut butter</a:t>
            </a:r>
            <a:endParaRPr lang="en-US">
              <a:cs typeface="Calibri"/>
            </a:endParaRPr>
          </a:p>
          <a:p>
            <a:pPr marL="0">
              <a:lnSpc>
                <a:spcPct val="107000"/>
              </a:lnSpc>
              <a:spcBef>
                <a:spcPts val="0"/>
              </a:spcBef>
            </a:pPr>
            <a:r>
              <a:rPr lang="en-US"/>
              <a:t>1/3 cup nuts</a:t>
            </a:r>
            <a:endParaRPr lang="en-US">
              <a:cs typeface="Calibri"/>
            </a:endParaRPr>
          </a:p>
          <a:p>
            <a:pPr marL="0">
              <a:lnSpc>
                <a:spcPct val="107000"/>
              </a:lnSpc>
              <a:spcBef>
                <a:spcPts val="0"/>
              </a:spcBef>
            </a:pPr>
            <a:r>
              <a:rPr lang="en-US"/>
              <a:t>¼ cup cottage cheese</a:t>
            </a:r>
            <a:endParaRPr lang="en-US">
              <a:cs typeface="Calibri"/>
            </a:endParaRPr>
          </a:p>
          <a:p>
            <a:pPr marL="0">
              <a:lnSpc>
                <a:spcPct val="107000"/>
              </a:lnSpc>
              <a:spcBef>
                <a:spcPts val="0"/>
              </a:spcBef>
            </a:pPr>
            <a:r>
              <a:rPr lang="en-US"/>
              <a:t>1 oz tofu </a:t>
            </a:r>
            <a:endParaRPr lang="en-US">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976125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2666-6E57-4831-BB8E-A5109F99B989}"/>
              </a:ext>
            </a:extLst>
          </p:cNvPr>
          <p:cNvSpPr>
            <a:spLocks noGrp="1"/>
          </p:cNvSpPr>
          <p:nvPr>
            <p:ph type="title"/>
          </p:nvPr>
        </p:nvSpPr>
        <p:spPr/>
        <p:txBody>
          <a:bodyPr/>
          <a:lstStyle/>
          <a:p>
            <a:r>
              <a:rPr lang="en-US" b="1"/>
              <a:t>Fats</a:t>
            </a:r>
          </a:p>
        </p:txBody>
      </p:sp>
      <p:sp>
        <p:nvSpPr>
          <p:cNvPr id="11" name="Rectangle 10">
            <a:extLst>
              <a:ext uri="{FF2B5EF4-FFF2-40B4-BE49-F238E27FC236}">
                <a16:creationId xmlns:a16="http://schemas.microsoft.com/office/drawing/2014/main" id="{16A29BA2-1B87-4825-928E-FD88E84DB27C}"/>
              </a:ext>
            </a:extLst>
          </p:cNvPr>
          <p:cNvSpPr/>
          <p:nvPr/>
        </p:nvSpPr>
        <p:spPr>
          <a:xfrm>
            <a:off x="846013" y="1630859"/>
            <a:ext cx="5762443" cy="3198568"/>
          </a:xfrm>
          <a:prstGeom prst="rect">
            <a:avLst/>
          </a:prstGeom>
        </p:spPr>
        <p:txBody>
          <a:bodyPr wrap="square">
            <a:spAutoFit/>
          </a:bodyPr>
          <a:lstStyle/>
          <a:p>
            <a:pPr>
              <a:lnSpc>
                <a:spcPct val="107000"/>
              </a:lnSpc>
            </a:pPr>
            <a:r>
              <a:rPr lang="en-US" sz="3500" b="1"/>
              <a:t>Fats/Oils</a:t>
            </a:r>
          </a:p>
          <a:p>
            <a:pPr>
              <a:lnSpc>
                <a:spcPct val="70000"/>
              </a:lnSpc>
              <a:spcBef>
                <a:spcPts val="1000"/>
              </a:spcBef>
            </a:pPr>
            <a:r>
              <a:rPr lang="en-US" sz="2600"/>
              <a:t>Use </a:t>
            </a:r>
            <a:r>
              <a:rPr lang="en-US" sz="2600" i="1"/>
              <a:t>sparingly </a:t>
            </a:r>
          </a:p>
          <a:p>
            <a:pPr>
              <a:lnSpc>
                <a:spcPct val="107000"/>
              </a:lnSpc>
            </a:pPr>
            <a:r>
              <a:rPr lang="en-US" sz="2600"/>
              <a:t>Portion size equivalents: </a:t>
            </a:r>
          </a:p>
          <a:p>
            <a:pPr marL="285750" indent="-285750">
              <a:lnSpc>
                <a:spcPct val="107000"/>
              </a:lnSpc>
              <a:buFont typeface="Arial" panose="020B0604020202020204" pitchFamily="34" charset="0"/>
              <a:buChar char="•"/>
            </a:pPr>
            <a:r>
              <a:rPr lang="en-US" sz="2600"/>
              <a:t>1 tablespoon oil (vegetable, canola, corn, olive, soybean)</a:t>
            </a:r>
          </a:p>
          <a:p>
            <a:pPr marL="285750" indent="-285750">
              <a:lnSpc>
                <a:spcPct val="107000"/>
              </a:lnSpc>
              <a:buFont typeface="Arial" panose="020B0604020202020204" pitchFamily="34" charset="0"/>
              <a:buChar char="•"/>
            </a:pPr>
            <a:r>
              <a:rPr lang="en-US" sz="2600"/>
              <a:t>1 tablespoon margarine or butter</a:t>
            </a:r>
          </a:p>
          <a:p>
            <a:pPr marL="285750" indent="-285750">
              <a:lnSpc>
                <a:spcPct val="107000"/>
              </a:lnSpc>
              <a:buFont typeface="Arial" panose="020B0604020202020204" pitchFamily="34" charset="0"/>
              <a:buChar char="•"/>
            </a:pPr>
            <a:r>
              <a:rPr lang="en-US" sz="2600"/>
              <a:t>1 tablespoon mayonnaise </a:t>
            </a:r>
          </a:p>
        </p:txBody>
      </p:sp>
    </p:spTree>
    <p:extLst>
      <p:ext uri="{BB962C8B-B14F-4D97-AF65-F5344CB8AC3E}">
        <p14:creationId xmlns:p14="http://schemas.microsoft.com/office/powerpoint/2010/main" val="16475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5A23A-6439-438A-A4FB-8EB5952E13D0}"/>
              </a:ext>
            </a:extLst>
          </p:cNvPr>
          <p:cNvSpPr>
            <a:spLocks noGrp="1"/>
          </p:cNvSpPr>
          <p:nvPr>
            <p:ph type="title"/>
          </p:nvPr>
        </p:nvSpPr>
        <p:spPr>
          <a:xfrm>
            <a:off x="838200" y="365125"/>
            <a:ext cx="10515600" cy="1223043"/>
          </a:xfrm>
        </p:spPr>
        <p:txBody>
          <a:bodyPr>
            <a:normAutofit/>
          </a:bodyPr>
          <a:lstStyle/>
          <a:p>
            <a:r>
              <a:rPr lang="en-US" b="1"/>
              <a:t> Grains</a:t>
            </a:r>
            <a:br>
              <a:rPr lang="en-US"/>
            </a:br>
            <a:endParaRPr lang="en-US" sz="2400" i="1">
              <a:latin typeface="+mn-lt"/>
              <a:ea typeface="+mn-ea"/>
              <a:cs typeface="+mn-cs"/>
            </a:endParaRPr>
          </a:p>
        </p:txBody>
      </p:sp>
      <p:sp>
        <p:nvSpPr>
          <p:cNvPr id="6" name="TextBox 5">
            <a:extLst>
              <a:ext uri="{FF2B5EF4-FFF2-40B4-BE49-F238E27FC236}">
                <a16:creationId xmlns:a16="http://schemas.microsoft.com/office/drawing/2014/main" id="{63E51475-01B6-4961-8B32-3F193F99FBDA}"/>
              </a:ext>
            </a:extLst>
          </p:cNvPr>
          <p:cNvSpPr txBox="1"/>
          <p:nvPr/>
        </p:nvSpPr>
        <p:spPr>
          <a:xfrm>
            <a:off x="952500" y="1257300"/>
            <a:ext cx="10287000" cy="861774"/>
          </a:xfrm>
          <a:prstGeom prst="rect">
            <a:avLst/>
          </a:prstGeom>
          <a:noFill/>
        </p:spPr>
        <p:txBody>
          <a:bodyPr wrap="square" rtlCol="0">
            <a:spAutoFit/>
          </a:bodyPr>
          <a:lstStyle/>
          <a:p>
            <a:r>
              <a:rPr lang="en-US" sz="3200" i="1"/>
              <a:t>Minimum of ½ cup or 1 oz  (1 – 2 Servings)</a:t>
            </a:r>
            <a:endParaRPr lang="en-US" sz="3200"/>
          </a:p>
          <a:p>
            <a:endParaRPr lang="en-US"/>
          </a:p>
        </p:txBody>
      </p:sp>
      <p:sp>
        <p:nvSpPr>
          <p:cNvPr id="3" name="Content Placeholder 2">
            <a:extLst>
              <a:ext uri="{FF2B5EF4-FFF2-40B4-BE49-F238E27FC236}">
                <a16:creationId xmlns:a16="http://schemas.microsoft.com/office/drawing/2014/main" id="{D5C18D80-D305-4146-AE08-8A138E71CF57}"/>
              </a:ext>
            </a:extLst>
          </p:cNvPr>
          <p:cNvSpPr>
            <a:spLocks noGrp="1"/>
          </p:cNvSpPr>
          <p:nvPr>
            <p:ph idx="1"/>
          </p:nvPr>
        </p:nvSpPr>
        <p:spPr>
          <a:xfrm>
            <a:off x="838200" y="2045368"/>
            <a:ext cx="10515600" cy="4595479"/>
          </a:xfrm>
        </p:spPr>
        <p:txBody>
          <a:bodyPr numCol="2">
            <a:normAutofit/>
          </a:bodyPr>
          <a:lstStyle/>
          <a:p>
            <a:pPr marL="0" indent="0" fontAlgn="t">
              <a:spcBef>
                <a:spcPts val="0"/>
              </a:spcBef>
              <a:buNone/>
            </a:pPr>
            <a:r>
              <a:rPr lang="en-US" dirty="0"/>
              <a:t>Portion Size Equivalents: </a:t>
            </a:r>
          </a:p>
          <a:p>
            <a:pPr marL="0" indent="0" fontAlgn="t">
              <a:spcBef>
                <a:spcPts val="0"/>
              </a:spcBef>
              <a:buNone/>
            </a:pPr>
            <a:r>
              <a:rPr lang="en-US" i="1" dirty="0"/>
              <a:t>½ cup or 1 oz</a:t>
            </a:r>
          </a:p>
          <a:p>
            <a:pPr marL="0" indent="0" fontAlgn="t">
              <a:spcBef>
                <a:spcPts val="0"/>
              </a:spcBef>
              <a:buNone/>
            </a:pPr>
            <a:r>
              <a:rPr lang="en-US" i="1" dirty="0"/>
              <a:t>Minimum 1</a:t>
            </a:r>
          </a:p>
          <a:p>
            <a:pPr fontAlgn="t">
              <a:spcBef>
                <a:spcPts val="0"/>
              </a:spcBef>
            </a:pPr>
            <a:r>
              <a:rPr lang="en-US" dirty="0"/>
              <a:t>1 slice (1 oz) bread</a:t>
            </a:r>
          </a:p>
          <a:p>
            <a:pPr fontAlgn="t">
              <a:spcBef>
                <a:spcPts val="0"/>
              </a:spcBef>
            </a:pPr>
            <a:r>
              <a:rPr lang="en-US" dirty="0"/>
              <a:t>4 oz starchy vegetable</a:t>
            </a:r>
          </a:p>
          <a:p>
            <a:pPr fontAlgn="t">
              <a:spcBef>
                <a:spcPts val="0"/>
              </a:spcBef>
            </a:pPr>
            <a:r>
              <a:rPr lang="en-US" dirty="0"/>
              <a:t>½ cup cooked pasta, rice, noodles</a:t>
            </a:r>
          </a:p>
          <a:p>
            <a:pPr fontAlgn="t">
              <a:spcBef>
                <a:spcPts val="0"/>
              </a:spcBef>
            </a:pPr>
            <a:r>
              <a:rPr lang="en-US" dirty="0"/>
              <a:t>1 oz ready‐to‐eat cereal</a:t>
            </a:r>
          </a:p>
          <a:p>
            <a:pPr fontAlgn="t">
              <a:spcBef>
                <a:spcPts val="0"/>
              </a:spcBef>
            </a:pPr>
            <a:r>
              <a:rPr lang="en-US" dirty="0"/>
              <a:t>2” cube cornbread</a:t>
            </a:r>
          </a:p>
          <a:p>
            <a:pPr fontAlgn="t">
              <a:spcBef>
                <a:spcPts val="0"/>
              </a:spcBef>
            </a:pPr>
            <a:r>
              <a:rPr lang="en-US" dirty="0"/>
              <a:t>1 slice French toast</a:t>
            </a:r>
          </a:p>
          <a:p>
            <a:pPr fontAlgn="t">
              <a:spcBef>
                <a:spcPts val="0"/>
              </a:spcBef>
            </a:pPr>
            <a:r>
              <a:rPr lang="en-US" dirty="0"/>
              <a:t>½ English muffin</a:t>
            </a:r>
          </a:p>
          <a:p>
            <a:pPr fontAlgn="t">
              <a:spcBef>
                <a:spcPts val="0"/>
              </a:spcBef>
            </a:pPr>
            <a:endParaRPr lang="en-US" dirty="0"/>
          </a:p>
          <a:p>
            <a:pPr fontAlgn="t">
              <a:spcBef>
                <a:spcPts val="0"/>
              </a:spcBef>
            </a:pPr>
            <a:r>
              <a:rPr lang="en-US" dirty="0"/>
              <a:t>4‐6 crackers (1 oz)</a:t>
            </a:r>
          </a:p>
          <a:p>
            <a:pPr fontAlgn="t">
              <a:spcBef>
                <a:spcPts val="0"/>
              </a:spcBef>
            </a:pPr>
            <a:r>
              <a:rPr lang="en-US" dirty="0"/>
              <a:t>1 tortilla, biscuit, waffle, pancake, muffin</a:t>
            </a:r>
          </a:p>
          <a:p>
            <a:pPr fontAlgn="t">
              <a:spcBef>
                <a:spcPts val="0"/>
              </a:spcBef>
            </a:pPr>
            <a:r>
              <a:rPr lang="en-US" dirty="0"/>
              <a:t>½ bagel, 3‐4” diameter</a:t>
            </a:r>
          </a:p>
          <a:p>
            <a:pPr fontAlgn="t">
              <a:spcBef>
                <a:spcPts val="0"/>
              </a:spcBef>
            </a:pPr>
            <a:r>
              <a:rPr lang="en-US" dirty="0"/>
              <a:t>1 small sandwich bun</a:t>
            </a:r>
          </a:p>
          <a:p>
            <a:pPr fontAlgn="t">
              <a:spcBef>
                <a:spcPts val="0"/>
              </a:spcBef>
            </a:pPr>
            <a:r>
              <a:rPr lang="en-US" dirty="0"/>
              <a:t>½ cup cooked cereal</a:t>
            </a:r>
          </a:p>
          <a:p>
            <a:pPr fontAlgn="t">
              <a:spcBef>
                <a:spcPts val="0"/>
              </a:spcBef>
            </a:pPr>
            <a:r>
              <a:rPr lang="en-US" dirty="0"/>
              <a:t>½ large hotdog/hamburger bun, 1 oz</a:t>
            </a:r>
          </a:p>
          <a:p>
            <a:pPr fontAlgn="t">
              <a:spcBef>
                <a:spcPts val="0"/>
              </a:spcBef>
            </a:pPr>
            <a:r>
              <a:rPr lang="en-US" dirty="0"/>
              <a:t>½ cup bread dressing/stuffing</a:t>
            </a:r>
          </a:p>
          <a:p>
            <a:endParaRPr lang="en-US" dirty="0"/>
          </a:p>
        </p:txBody>
      </p:sp>
    </p:spTree>
    <p:extLst>
      <p:ext uri="{BB962C8B-B14F-4D97-AF65-F5344CB8AC3E}">
        <p14:creationId xmlns:p14="http://schemas.microsoft.com/office/powerpoint/2010/main" val="2116903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E898-F8B3-4F7E-8C61-6055FD385C23}"/>
              </a:ext>
            </a:extLst>
          </p:cNvPr>
          <p:cNvSpPr>
            <a:spLocks noGrp="1"/>
          </p:cNvSpPr>
          <p:nvPr>
            <p:ph type="title"/>
          </p:nvPr>
        </p:nvSpPr>
        <p:spPr/>
        <p:txBody>
          <a:bodyPr/>
          <a:lstStyle/>
          <a:p>
            <a:r>
              <a:rPr lang="en-US" b="1"/>
              <a:t>Fruits/ Vegetables</a:t>
            </a:r>
            <a:br>
              <a:rPr lang="en-US" b="1"/>
            </a:br>
            <a:endParaRPr lang="en-US"/>
          </a:p>
        </p:txBody>
      </p:sp>
      <p:sp>
        <p:nvSpPr>
          <p:cNvPr id="3" name="Content Placeholder 2">
            <a:extLst>
              <a:ext uri="{FF2B5EF4-FFF2-40B4-BE49-F238E27FC236}">
                <a16:creationId xmlns:a16="http://schemas.microsoft.com/office/drawing/2014/main" id="{9FDFBF2C-4221-4D1D-8EF2-7A80A4FAB38B}"/>
              </a:ext>
            </a:extLst>
          </p:cNvPr>
          <p:cNvSpPr>
            <a:spLocks noGrp="1"/>
          </p:cNvSpPr>
          <p:nvPr>
            <p:ph sz="half" idx="1"/>
          </p:nvPr>
        </p:nvSpPr>
        <p:spPr>
          <a:xfrm>
            <a:off x="838200" y="1130300"/>
            <a:ext cx="10464800" cy="5465763"/>
          </a:xfrm>
        </p:spPr>
        <p:txBody>
          <a:bodyPr>
            <a:normAutofit fontScale="92500" lnSpcReduction="20000"/>
          </a:bodyPr>
          <a:lstStyle/>
          <a:p>
            <a:pPr marL="0" indent="0">
              <a:buNone/>
            </a:pPr>
            <a:r>
              <a:rPr lang="en-US" i="1" dirty="0"/>
              <a:t>½ cup, Minimum 2 servings </a:t>
            </a:r>
          </a:p>
          <a:p>
            <a:pPr marL="0" indent="0" fontAlgn="t">
              <a:buNone/>
            </a:pPr>
            <a:r>
              <a:rPr lang="en-US" dirty="0"/>
              <a:t>Portion size equivalents: </a:t>
            </a:r>
          </a:p>
          <a:p>
            <a:pPr fontAlgn="t"/>
            <a:r>
              <a:rPr lang="en-US" dirty="0"/>
              <a:t>1 medium fresh fruit (e.g. apple, pear, banana, etc.)</a:t>
            </a:r>
          </a:p>
          <a:p>
            <a:pPr fontAlgn="t"/>
            <a:r>
              <a:rPr lang="en-US" dirty="0"/>
              <a:t>½ cup cooked, frozen, or canned, drained fruit</a:t>
            </a:r>
            <a:endParaRPr lang="en-US" strike="sngStrike" dirty="0"/>
          </a:p>
          <a:p>
            <a:pPr fontAlgn="t"/>
            <a:r>
              <a:rPr lang="en-US" dirty="0"/>
              <a:t>½ cup 100% fruit juice</a:t>
            </a:r>
          </a:p>
          <a:p>
            <a:pPr fontAlgn="t"/>
            <a:r>
              <a:rPr lang="en-US" dirty="0"/>
              <a:t>1/3 cup cranberry juice</a:t>
            </a:r>
          </a:p>
          <a:p>
            <a:pPr fontAlgn="t"/>
            <a:r>
              <a:rPr lang="en-US" dirty="0"/>
              <a:t>¼ cup dried fruit</a:t>
            </a:r>
          </a:p>
          <a:p>
            <a:pPr fontAlgn="t"/>
            <a:r>
              <a:rPr lang="en-US" dirty="0"/>
              <a:t>15 grapes</a:t>
            </a:r>
          </a:p>
          <a:p>
            <a:pPr fontAlgn="t"/>
            <a:r>
              <a:rPr lang="en-US" dirty="0"/>
              <a:t>½ cup cooked, drained fresh, frozen, canned, or raw vegetable (e.g., green beans, peas, etc.)</a:t>
            </a:r>
          </a:p>
          <a:p>
            <a:pPr fontAlgn="t"/>
            <a:r>
              <a:rPr lang="en-US" dirty="0"/>
              <a:t>1 cup raw leafy greens and shall consist of at least 3 different vegetable greens</a:t>
            </a:r>
          </a:p>
          <a:p>
            <a:pPr fontAlgn="t"/>
            <a:r>
              <a:rPr lang="en-US" dirty="0"/>
              <a:t>½ cup tomato juice</a:t>
            </a:r>
          </a:p>
          <a:p>
            <a:pPr fontAlgn="t"/>
            <a:r>
              <a:rPr lang="en-US" dirty="0"/>
              <a:t>½ cup 100% vegetable juice</a:t>
            </a:r>
          </a:p>
          <a:p>
            <a:pPr marL="0" indent="0">
              <a:buNone/>
            </a:pPr>
            <a:endParaRPr lang="en-US" dirty="0"/>
          </a:p>
        </p:txBody>
      </p:sp>
    </p:spTree>
    <p:extLst>
      <p:ext uri="{BB962C8B-B14F-4D97-AF65-F5344CB8AC3E}">
        <p14:creationId xmlns:p14="http://schemas.microsoft.com/office/powerpoint/2010/main" val="787443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7AF9-C1E0-4A6A-9FB8-0C86AFE04EA9}"/>
              </a:ext>
            </a:extLst>
          </p:cNvPr>
          <p:cNvSpPr>
            <a:spLocks noGrp="1"/>
          </p:cNvSpPr>
          <p:nvPr>
            <p:ph type="title"/>
          </p:nvPr>
        </p:nvSpPr>
        <p:spPr/>
        <p:txBody>
          <a:bodyPr/>
          <a:lstStyle/>
          <a:p>
            <a:r>
              <a:rPr lang="en-US" b="1"/>
              <a:t>Milk/Milk Alternatives</a:t>
            </a:r>
          </a:p>
        </p:txBody>
      </p:sp>
      <p:sp>
        <p:nvSpPr>
          <p:cNvPr id="3" name="Content Placeholder 2">
            <a:extLst>
              <a:ext uri="{FF2B5EF4-FFF2-40B4-BE49-F238E27FC236}">
                <a16:creationId xmlns:a16="http://schemas.microsoft.com/office/drawing/2014/main" id="{8557D5F7-9FB6-47BF-88E1-9F4C24E665E4}"/>
              </a:ext>
            </a:extLst>
          </p:cNvPr>
          <p:cNvSpPr>
            <a:spLocks noGrp="1"/>
          </p:cNvSpPr>
          <p:nvPr>
            <p:ph sz="half" idx="1"/>
          </p:nvPr>
        </p:nvSpPr>
        <p:spPr>
          <a:xfrm>
            <a:off x="838200" y="1295400"/>
            <a:ext cx="10591800" cy="5465763"/>
          </a:xfrm>
        </p:spPr>
        <p:txBody>
          <a:bodyPr>
            <a:normAutofit fontScale="92500" lnSpcReduction="10000"/>
          </a:bodyPr>
          <a:lstStyle/>
          <a:p>
            <a:pPr marL="0" indent="0">
              <a:spcBef>
                <a:spcPts val="800"/>
              </a:spcBef>
              <a:spcAft>
                <a:spcPts val="600"/>
              </a:spcAft>
              <a:buNone/>
            </a:pPr>
            <a:r>
              <a:rPr lang="en-US" i="1"/>
              <a:t>Minimum 1 cup serving </a:t>
            </a:r>
          </a:p>
          <a:p>
            <a:pPr marL="0" indent="0" fontAlgn="t">
              <a:buNone/>
            </a:pPr>
            <a:r>
              <a:rPr lang="en-US"/>
              <a:t>Portion size equivalents: </a:t>
            </a:r>
          </a:p>
          <a:p>
            <a:pPr fontAlgn="t"/>
            <a:r>
              <a:rPr lang="en-US"/>
              <a:t>8 oz milk </a:t>
            </a:r>
          </a:p>
          <a:p>
            <a:pPr fontAlgn="t"/>
            <a:r>
              <a:rPr lang="en-US"/>
              <a:t>8 oz milk alternative, such as lactose-free, soy, almond, or oat milk</a:t>
            </a:r>
          </a:p>
          <a:p>
            <a:pPr fontAlgn="t"/>
            <a:r>
              <a:rPr lang="en-US"/>
              <a:t>1 ½ oz of cheese</a:t>
            </a:r>
          </a:p>
          <a:p>
            <a:pPr fontAlgn="t"/>
            <a:r>
              <a:rPr lang="en-US"/>
              <a:t>½ cup calcium processed tofu</a:t>
            </a:r>
          </a:p>
          <a:p>
            <a:pPr fontAlgn="t"/>
            <a:r>
              <a:rPr lang="en-US"/>
              <a:t>Calcium fortified, ready-to-eat cereal</a:t>
            </a:r>
          </a:p>
          <a:p>
            <a:pPr fontAlgn="t"/>
            <a:r>
              <a:rPr lang="en-US"/>
              <a:t>Powdered calcium‐fortified beverage mix; must have serving of water to accompany</a:t>
            </a:r>
          </a:p>
          <a:p>
            <a:pPr fontAlgn="t"/>
            <a:r>
              <a:rPr lang="en-US"/>
              <a:t>4 ‐6 oz of calcium fortified juice</a:t>
            </a:r>
          </a:p>
          <a:p>
            <a:pPr fontAlgn="t"/>
            <a:r>
              <a:rPr lang="en-US"/>
              <a:t>1 cup yogurt </a:t>
            </a:r>
          </a:p>
          <a:p>
            <a:pPr fontAlgn="t"/>
            <a:r>
              <a:rPr lang="en-US"/>
              <a:t>¼ cup nonfat powdered dry milk per 1 cup water </a:t>
            </a:r>
          </a:p>
        </p:txBody>
      </p:sp>
    </p:spTree>
    <p:extLst>
      <p:ext uri="{BB962C8B-B14F-4D97-AF65-F5344CB8AC3E}">
        <p14:creationId xmlns:p14="http://schemas.microsoft.com/office/powerpoint/2010/main" val="2560365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CE5A-2B4A-4CED-8A2B-EAEF05C423B1}"/>
              </a:ext>
            </a:extLst>
          </p:cNvPr>
          <p:cNvSpPr>
            <a:spLocks noGrp="1"/>
          </p:cNvSpPr>
          <p:nvPr>
            <p:ph type="title"/>
          </p:nvPr>
        </p:nvSpPr>
        <p:spPr/>
        <p:txBody>
          <a:bodyPr/>
          <a:lstStyle/>
          <a:p>
            <a:r>
              <a:rPr lang="en-US" b="1"/>
              <a:t>Meal Example</a:t>
            </a:r>
          </a:p>
        </p:txBody>
      </p:sp>
      <p:sp>
        <p:nvSpPr>
          <p:cNvPr id="3" name="Content Placeholder 2">
            <a:extLst>
              <a:ext uri="{FF2B5EF4-FFF2-40B4-BE49-F238E27FC236}">
                <a16:creationId xmlns:a16="http://schemas.microsoft.com/office/drawing/2014/main" id="{4D110B7B-3CFC-4ED1-ACC1-073678443F0D}"/>
              </a:ext>
            </a:extLst>
          </p:cNvPr>
          <p:cNvSpPr>
            <a:spLocks noGrp="1"/>
          </p:cNvSpPr>
          <p:nvPr>
            <p:ph idx="1"/>
          </p:nvPr>
        </p:nvSpPr>
        <p:spPr>
          <a:xfrm>
            <a:off x="838200" y="1407695"/>
            <a:ext cx="10515600" cy="4769268"/>
          </a:xfrm>
        </p:spPr>
        <p:txBody>
          <a:bodyPr>
            <a:normAutofit/>
          </a:bodyPr>
          <a:lstStyle/>
          <a:p>
            <a:pPr marL="0" indent="0" algn="ctr">
              <a:buNone/>
            </a:pPr>
            <a:r>
              <a:rPr lang="en-US" sz="3200" dirty="0"/>
              <a:t>Orange Juice</a:t>
            </a:r>
          </a:p>
          <a:p>
            <a:pPr marL="0" indent="0" algn="ctr">
              <a:buNone/>
            </a:pPr>
            <a:r>
              <a:rPr lang="en-US" sz="3200" dirty="0"/>
              <a:t>5-spice Chicken</a:t>
            </a:r>
          </a:p>
          <a:p>
            <a:pPr marL="0" indent="0" algn="ctr">
              <a:buNone/>
            </a:pPr>
            <a:r>
              <a:rPr lang="en-US" sz="3200" dirty="0"/>
              <a:t>Rice Pilaf</a:t>
            </a:r>
          </a:p>
          <a:p>
            <a:pPr marL="0" indent="0" algn="ctr">
              <a:buNone/>
            </a:pPr>
            <a:r>
              <a:rPr lang="en-US" sz="3200" dirty="0"/>
              <a:t>Seasoned Zucchini</a:t>
            </a:r>
          </a:p>
          <a:p>
            <a:pPr marL="0" indent="0" algn="ctr">
              <a:buNone/>
            </a:pPr>
            <a:r>
              <a:rPr lang="en-US" sz="3200" dirty="0"/>
              <a:t>Whole-Wheat Dinner Roll</a:t>
            </a:r>
          </a:p>
          <a:p>
            <a:pPr marL="0" indent="0" algn="ctr">
              <a:buNone/>
            </a:pPr>
            <a:r>
              <a:rPr lang="en-US" sz="3200" dirty="0"/>
              <a:t>Pineapple</a:t>
            </a:r>
          </a:p>
          <a:p>
            <a:pPr marL="0" indent="0" algn="ctr">
              <a:buNone/>
            </a:pPr>
            <a:endParaRPr lang="en-US" sz="2400" dirty="0"/>
          </a:p>
          <a:p>
            <a:pPr marL="0" indent="0" algn="ctr">
              <a:buNone/>
            </a:pPr>
            <a:r>
              <a:rPr lang="en-US" sz="2400" dirty="0">
                <a:hlinkClick r:id="rId3"/>
              </a:rPr>
              <a:t>St. Mary’s County, Maryland Congregate Meal Program</a:t>
            </a:r>
            <a:endParaRPr lang="en-US" sz="2400" dirty="0"/>
          </a:p>
        </p:txBody>
      </p:sp>
    </p:spTree>
    <p:extLst>
      <p:ext uri="{BB962C8B-B14F-4D97-AF65-F5344CB8AC3E}">
        <p14:creationId xmlns:p14="http://schemas.microsoft.com/office/powerpoint/2010/main" val="2820389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B5D7D-8255-44E3-B87A-39E3DD5EE650}"/>
              </a:ext>
            </a:extLst>
          </p:cNvPr>
          <p:cNvSpPr>
            <a:spLocks noGrp="1"/>
          </p:cNvSpPr>
          <p:nvPr>
            <p:ph type="title"/>
          </p:nvPr>
        </p:nvSpPr>
        <p:spPr/>
        <p:txBody>
          <a:bodyPr/>
          <a:lstStyle/>
          <a:p>
            <a:r>
              <a:rPr lang="en-US" b="1"/>
              <a:t>Things to Consider…</a:t>
            </a:r>
          </a:p>
        </p:txBody>
      </p:sp>
      <p:sp>
        <p:nvSpPr>
          <p:cNvPr id="3" name="Content Placeholder 2">
            <a:extLst>
              <a:ext uri="{FF2B5EF4-FFF2-40B4-BE49-F238E27FC236}">
                <a16:creationId xmlns:a16="http://schemas.microsoft.com/office/drawing/2014/main" id="{84E10508-BB95-4E67-9708-77FAFA5D0E05}"/>
              </a:ext>
            </a:extLst>
          </p:cNvPr>
          <p:cNvSpPr>
            <a:spLocks noGrp="1"/>
          </p:cNvSpPr>
          <p:nvPr>
            <p:ph idx="1"/>
          </p:nvPr>
        </p:nvSpPr>
        <p:spPr/>
        <p:txBody>
          <a:bodyPr>
            <a:normAutofit/>
          </a:bodyPr>
          <a:lstStyle/>
          <a:p>
            <a:r>
              <a:rPr lang="en-US" sz="3200"/>
              <a:t>Plate appeal</a:t>
            </a:r>
          </a:p>
          <a:p>
            <a:r>
              <a:rPr lang="en-US" sz="3200"/>
              <a:t>Compromise between participant preferences and the “most nutritious” choice</a:t>
            </a:r>
          </a:p>
          <a:p>
            <a:r>
              <a:rPr lang="en-US" sz="3200"/>
              <a:t>No benefit to meals if the participant does not eat it</a:t>
            </a:r>
          </a:p>
          <a:p>
            <a:r>
              <a:rPr lang="en-US" sz="3200"/>
              <a:t>Nutrient analysis software may not accurately reflect meal served</a:t>
            </a:r>
          </a:p>
          <a:p>
            <a:r>
              <a:rPr lang="en-US" sz="3200"/>
              <a:t>Variety in meals served, little repetition throughout the month</a:t>
            </a:r>
          </a:p>
        </p:txBody>
      </p:sp>
    </p:spTree>
    <p:extLst>
      <p:ext uri="{BB962C8B-B14F-4D97-AF65-F5344CB8AC3E}">
        <p14:creationId xmlns:p14="http://schemas.microsoft.com/office/powerpoint/2010/main" val="2615206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B1C46-F95E-4904-8EFC-D70917B94223}"/>
              </a:ext>
            </a:extLst>
          </p:cNvPr>
          <p:cNvSpPr>
            <a:spLocks noGrp="1"/>
          </p:cNvSpPr>
          <p:nvPr>
            <p:ph type="title"/>
          </p:nvPr>
        </p:nvSpPr>
        <p:spPr>
          <a:xfrm>
            <a:off x="389022" y="220745"/>
            <a:ext cx="10515600" cy="1325563"/>
          </a:xfrm>
        </p:spPr>
        <p:txBody>
          <a:bodyPr/>
          <a:lstStyle/>
          <a:p>
            <a:r>
              <a:rPr lang="en-US" b="1"/>
              <a:t>Older Americans Act </a:t>
            </a:r>
          </a:p>
        </p:txBody>
      </p:sp>
      <p:sp>
        <p:nvSpPr>
          <p:cNvPr id="3" name="Content Placeholder 2">
            <a:extLst>
              <a:ext uri="{FF2B5EF4-FFF2-40B4-BE49-F238E27FC236}">
                <a16:creationId xmlns:a16="http://schemas.microsoft.com/office/drawing/2014/main" id="{D75177E7-09AB-4FE8-8B99-4413FC86F125}"/>
              </a:ext>
            </a:extLst>
          </p:cNvPr>
          <p:cNvSpPr>
            <a:spLocks noGrp="1"/>
          </p:cNvSpPr>
          <p:nvPr>
            <p:ph idx="1"/>
          </p:nvPr>
        </p:nvSpPr>
        <p:spPr/>
        <p:txBody>
          <a:bodyPr/>
          <a:lstStyle/>
          <a:p>
            <a:r>
              <a:rPr lang="en-US" sz="3200"/>
              <a:t>Nutrition services are authorized under Title III-C of the Older Americans Act (OAA) </a:t>
            </a:r>
          </a:p>
          <a:p>
            <a:r>
              <a:rPr lang="en-US" sz="3200"/>
              <a:t>Designed to promote the general health and well-being of older individuals, the services are intended to:</a:t>
            </a:r>
          </a:p>
          <a:p>
            <a:pPr lvl="1">
              <a:buFont typeface="Courier New" panose="02070309020205020404" pitchFamily="49" charset="0"/>
              <a:buChar char="o"/>
            </a:pPr>
            <a:r>
              <a:rPr lang="en-US" sz="3200"/>
              <a:t> Reduce hunger, food insecurity and malnutrition in older    </a:t>
            </a:r>
          </a:p>
          <a:p>
            <a:pPr marL="457200" lvl="1" indent="0">
              <a:buNone/>
            </a:pPr>
            <a:r>
              <a:rPr lang="en-US" sz="3200"/>
              <a:t>    adults</a:t>
            </a:r>
          </a:p>
          <a:p>
            <a:pPr lvl="1">
              <a:buFont typeface="Courier New" panose="02070309020205020404" pitchFamily="49" charset="0"/>
              <a:buChar char="o"/>
            </a:pPr>
            <a:r>
              <a:rPr lang="en-US" sz="3200"/>
              <a:t> Promote socialization of older individuals</a:t>
            </a:r>
          </a:p>
          <a:p>
            <a:pPr lvl="1">
              <a:buFont typeface="Courier New" panose="02070309020205020404" pitchFamily="49" charset="0"/>
              <a:buChar char="o"/>
            </a:pPr>
            <a:r>
              <a:rPr lang="en-US" sz="3200"/>
              <a:t> Enhance the health and well-being of older people</a:t>
            </a:r>
          </a:p>
          <a:p>
            <a:pPr marL="0" indent="0">
              <a:buNone/>
            </a:pPr>
            <a:endParaRPr lang="en-US"/>
          </a:p>
        </p:txBody>
      </p:sp>
    </p:spTree>
    <p:extLst>
      <p:ext uri="{BB962C8B-B14F-4D97-AF65-F5344CB8AC3E}">
        <p14:creationId xmlns:p14="http://schemas.microsoft.com/office/powerpoint/2010/main" val="11391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9BEA5-9F96-4060-B57D-502E9C9DD6FF}"/>
              </a:ext>
            </a:extLst>
          </p:cNvPr>
          <p:cNvSpPr>
            <a:spLocks noGrp="1"/>
          </p:cNvSpPr>
          <p:nvPr>
            <p:ph type="title"/>
          </p:nvPr>
        </p:nvSpPr>
        <p:spPr/>
        <p:txBody>
          <a:bodyPr/>
          <a:lstStyle/>
          <a:p>
            <a:r>
              <a:rPr lang="en-US" b="1"/>
              <a:t>State Units on Aging: Menu Policy </a:t>
            </a:r>
          </a:p>
        </p:txBody>
      </p:sp>
      <p:sp>
        <p:nvSpPr>
          <p:cNvPr id="3" name="Content Placeholder 2">
            <a:extLst>
              <a:ext uri="{FF2B5EF4-FFF2-40B4-BE49-F238E27FC236}">
                <a16:creationId xmlns:a16="http://schemas.microsoft.com/office/drawing/2014/main" id="{F08A5F35-95BD-4B40-B985-DFE6A147D06A}"/>
              </a:ext>
            </a:extLst>
          </p:cNvPr>
          <p:cNvSpPr>
            <a:spLocks noGrp="1"/>
          </p:cNvSpPr>
          <p:nvPr>
            <p:ph idx="1"/>
          </p:nvPr>
        </p:nvSpPr>
        <p:spPr/>
        <p:txBody>
          <a:bodyPr/>
          <a:lstStyle/>
          <a:p>
            <a:pPr marL="0" indent="0">
              <a:buNone/>
            </a:pPr>
            <a:r>
              <a:rPr lang="en-US" sz="3200"/>
              <a:t>Objectives</a:t>
            </a:r>
          </a:p>
          <a:p>
            <a:pPr marL="742950" lvl="1" indent="-285750"/>
            <a:r>
              <a:rPr lang="en-US" sz="3200"/>
              <a:t>Recognize why menu policy is important for nutrition programs.</a:t>
            </a:r>
          </a:p>
          <a:p>
            <a:pPr marL="742950" lvl="1" indent="-285750"/>
            <a:r>
              <a:rPr lang="en-US" sz="3200"/>
              <a:t>Understand other state examples of menu policies.</a:t>
            </a:r>
          </a:p>
          <a:p>
            <a:pPr marL="742950" lvl="1" indent="-285750"/>
            <a:r>
              <a:rPr lang="en-US" sz="3200"/>
              <a:t>Be aware of what policies are included in menu standardization.</a:t>
            </a:r>
          </a:p>
          <a:p>
            <a:pPr marL="742950" lvl="1" indent="-285750"/>
            <a:r>
              <a:rPr lang="en-US" sz="3200"/>
              <a:t>Understand how State Units on Aging can improve state menu policies and standards.</a:t>
            </a:r>
          </a:p>
          <a:p>
            <a:endParaRPr lang="en-US"/>
          </a:p>
        </p:txBody>
      </p:sp>
    </p:spTree>
    <p:extLst>
      <p:ext uri="{BB962C8B-B14F-4D97-AF65-F5344CB8AC3E}">
        <p14:creationId xmlns:p14="http://schemas.microsoft.com/office/powerpoint/2010/main" val="15914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FBA7-9139-441D-AA17-9FC982CC3BAF}"/>
              </a:ext>
            </a:extLst>
          </p:cNvPr>
          <p:cNvSpPr>
            <a:spLocks noGrp="1"/>
          </p:cNvSpPr>
          <p:nvPr>
            <p:ph type="title"/>
          </p:nvPr>
        </p:nvSpPr>
        <p:spPr/>
        <p:txBody>
          <a:bodyPr/>
          <a:lstStyle/>
          <a:p>
            <a:r>
              <a:rPr lang="en-US" b="1" dirty="0"/>
              <a:t>State Policies Include </a:t>
            </a:r>
          </a:p>
        </p:txBody>
      </p:sp>
      <p:sp>
        <p:nvSpPr>
          <p:cNvPr id="3" name="Content Placeholder 2">
            <a:extLst>
              <a:ext uri="{FF2B5EF4-FFF2-40B4-BE49-F238E27FC236}">
                <a16:creationId xmlns:a16="http://schemas.microsoft.com/office/drawing/2014/main" id="{7CED0DBF-505D-4E7F-BBCB-1949F247BB03}"/>
              </a:ext>
            </a:extLst>
          </p:cNvPr>
          <p:cNvSpPr>
            <a:spLocks noGrp="1"/>
          </p:cNvSpPr>
          <p:nvPr>
            <p:ph idx="1"/>
          </p:nvPr>
        </p:nvSpPr>
        <p:spPr>
          <a:xfrm>
            <a:off x="838200" y="1825625"/>
            <a:ext cx="6893689" cy="4351338"/>
          </a:xfrm>
        </p:spPr>
        <p:txBody>
          <a:bodyPr>
            <a:normAutofit fontScale="92500" lnSpcReduction="20000"/>
          </a:bodyPr>
          <a:lstStyle/>
          <a:p>
            <a:r>
              <a:rPr lang="en-US" dirty="0"/>
              <a:t>Nutrient analysis</a:t>
            </a:r>
          </a:p>
          <a:p>
            <a:r>
              <a:rPr lang="en-US" dirty="0"/>
              <a:t>Menu approval process</a:t>
            </a:r>
          </a:p>
          <a:p>
            <a:r>
              <a:rPr lang="en-US" dirty="0"/>
              <a:t>Menu documentation</a:t>
            </a:r>
          </a:p>
          <a:p>
            <a:r>
              <a:rPr lang="en-US" dirty="0"/>
              <a:t>Meal site and menu specifications</a:t>
            </a:r>
          </a:p>
          <a:p>
            <a:r>
              <a:rPr lang="en-US" dirty="0"/>
              <a:t>Dietary Guidelines/DRI per meal nutrient requirement</a:t>
            </a:r>
          </a:p>
          <a:p>
            <a:r>
              <a:rPr lang="en-US" dirty="0"/>
              <a:t>Meal pattern requirements</a:t>
            </a:r>
          </a:p>
          <a:p>
            <a:r>
              <a:rPr lang="en-US" dirty="0"/>
              <a:t>Cultural recommendations</a:t>
            </a:r>
          </a:p>
          <a:p>
            <a:r>
              <a:rPr lang="en-US" dirty="0"/>
              <a:t>Participant inclusion process</a:t>
            </a:r>
          </a:p>
          <a:p>
            <a:r>
              <a:rPr lang="en-US" dirty="0"/>
              <a:t>Participant nutrition education</a:t>
            </a:r>
          </a:p>
          <a:p>
            <a:r>
              <a:rPr lang="en-US" dirty="0"/>
              <a:t>Staff nutrition trainings</a:t>
            </a:r>
          </a:p>
        </p:txBody>
      </p:sp>
      <p:sp>
        <p:nvSpPr>
          <p:cNvPr id="4" name="TextBox 3">
            <a:extLst>
              <a:ext uri="{FF2B5EF4-FFF2-40B4-BE49-F238E27FC236}">
                <a16:creationId xmlns:a16="http://schemas.microsoft.com/office/drawing/2014/main" id="{814A12A8-F206-4223-BE6A-F56103934289}"/>
              </a:ext>
            </a:extLst>
          </p:cNvPr>
          <p:cNvSpPr txBox="1"/>
          <p:nvPr/>
        </p:nvSpPr>
        <p:spPr>
          <a:xfrm>
            <a:off x="7731889" y="2736502"/>
            <a:ext cx="3460831" cy="1384995"/>
          </a:xfrm>
          <a:prstGeom prst="rect">
            <a:avLst/>
          </a:prstGeom>
          <a:noFill/>
        </p:spPr>
        <p:txBody>
          <a:bodyPr wrap="square" rtlCol="0">
            <a:spAutoFit/>
          </a:bodyPr>
          <a:lstStyle/>
          <a:p>
            <a:pPr algn="ctr"/>
            <a:r>
              <a:rPr lang="en-US" sz="2800" dirty="0">
                <a:hlinkClick r:id="rId3"/>
              </a:rPr>
              <a:t>The comprehensive DGA Implications for SNPs Guide</a:t>
            </a:r>
            <a:endParaRPr lang="en-US" sz="2800" dirty="0"/>
          </a:p>
        </p:txBody>
      </p:sp>
    </p:spTree>
    <p:extLst>
      <p:ext uri="{BB962C8B-B14F-4D97-AF65-F5344CB8AC3E}">
        <p14:creationId xmlns:p14="http://schemas.microsoft.com/office/powerpoint/2010/main" val="386341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9A15-9BD4-4152-BCAE-0881F379D8C0}"/>
              </a:ext>
            </a:extLst>
          </p:cNvPr>
          <p:cNvSpPr>
            <a:spLocks noGrp="1"/>
          </p:cNvSpPr>
          <p:nvPr>
            <p:ph type="title"/>
          </p:nvPr>
        </p:nvSpPr>
        <p:spPr>
          <a:xfrm>
            <a:off x="284748" y="236537"/>
            <a:ext cx="10515600" cy="1325563"/>
          </a:xfrm>
        </p:spPr>
        <p:txBody>
          <a:bodyPr/>
          <a:lstStyle/>
          <a:p>
            <a:r>
              <a:rPr lang="en-US" b="1"/>
              <a:t>Policy Example</a:t>
            </a:r>
          </a:p>
        </p:txBody>
      </p:sp>
      <p:sp>
        <p:nvSpPr>
          <p:cNvPr id="3" name="Content Placeholder 2">
            <a:extLst>
              <a:ext uri="{FF2B5EF4-FFF2-40B4-BE49-F238E27FC236}">
                <a16:creationId xmlns:a16="http://schemas.microsoft.com/office/drawing/2014/main" id="{BF59D543-9FBC-4748-BA25-D336C3B2EF96}"/>
              </a:ext>
            </a:extLst>
          </p:cNvPr>
          <p:cNvSpPr>
            <a:spLocks noGrp="1"/>
          </p:cNvSpPr>
          <p:nvPr>
            <p:ph idx="1"/>
          </p:nvPr>
        </p:nvSpPr>
        <p:spPr>
          <a:xfrm>
            <a:off x="838200" y="1562100"/>
            <a:ext cx="10515600" cy="5175584"/>
          </a:xfrm>
        </p:spPr>
        <p:txBody>
          <a:bodyPr>
            <a:normAutofit fontScale="85000" lnSpcReduction="20000"/>
          </a:bodyPr>
          <a:lstStyle/>
          <a:p>
            <a:pPr marL="0" indent="0">
              <a:buNone/>
            </a:pPr>
            <a:r>
              <a:rPr lang="en-US"/>
              <a:t>Below is an example of how state policies can differ </a:t>
            </a:r>
          </a:p>
          <a:p>
            <a:pPr marL="0" indent="0">
              <a:buNone/>
            </a:pPr>
            <a:r>
              <a:rPr lang="en-US" b="1" u="sng"/>
              <a:t>Wyoming</a:t>
            </a:r>
          </a:p>
          <a:p>
            <a:pPr marL="0" indent="0">
              <a:buNone/>
            </a:pPr>
            <a:r>
              <a:rPr lang="en-US"/>
              <a:t>Minimum meal requirement of:</a:t>
            </a:r>
          </a:p>
          <a:p>
            <a:pPr marL="457200" lvl="1" indent="-457200">
              <a:spcBef>
                <a:spcPts val="1000"/>
              </a:spcBef>
            </a:pPr>
            <a:r>
              <a:rPr lang="en-US" sz="2600"/>
              <a:t>9 grams of fiber</a:t>
            </a:r>
          </a:p>
          <a:p>
            <a:pPr marL="457200" lvl="1" indent="-457200">
              <a:spcBef>
                <a:spcPts val="1000"/>
              </a:spcBef>
            </a:pPr>
            <a:r>
              <a:rPr lang="en-US" sz="2600"/>
              <a:t>300 mcg of vitamin A</a:t>
            </a:r>
          </a:p>
          <a:p>
            <a:pPr marL="457200" lvl="1" indent="-457200">
              <a:spcBef>
                <a:spcPts val="1000"/>
              </a:spcBef>
            </a:pPr>
            <a:r>
              <a:rPr lang="en-US" sz="2600"/>
              <a:t>30 mg of vitamin C</a:t>
            </a:r>
          </a:p>
          <a:p>
            <a:pPr marL="228600" lvl="1">
              <a:spcBef>
                <a:spcPts val="1000"/>
              </a:spcBef>
            </a:pPr>
            <a:endParaRPr lang="en-US" sz="2600" u="sng"/>
          </a:p>
          <a:p>
            <a:pPr marL="0" lvl="1" indent="0">
              <a:spcBef>
                <a:spcPts val="1000"/>
              </a:spcBef>
              <a:buNone/>
            </a:pPr>
            <a:r>
              <a:rPr lang="en-US" sz="2800" b="1" u="sng"/>
              <a:t>Massachusetts </a:t>
            </a:r>
          </a:p>
          <a:p>
            <a:r>
              <a:rPr lang="en-US" sz="2600"/>
              <a:t>A good source of Vitamin C every day.</a:t>
            </a:r>
          </a:p>
          <a:p>
            <a:r>
              <a:rPr lang="en-US" sz="2600"/>
              <a:t>A good source of Vitamin A at least 3 times per week. </a:t>
            </a:r>
          </a:p>
          <a:p>
            <a:r>
              <a:rPr lang="en-US" sz="2600"/>
              <a:t>A high fiber bread at least 3 times per week.</a:t>
            </a:r>
          </a:p>
          <a:p>
            <a:endParaRPr lang="en-US"/>
          </a:p>
          <a:p>
            <a:pPr marL="0" indent="0" algn="ctr">
              <a:buNone/>
            </a:pPr>
            <a:r>
              <a:rPr lang="en-US" i="1"/>
              <a:t>Understanding different state policies can help each state and local program reach their highest level of success</a:t>
            </a:r>
          </a:p>
          <a:p>
            <a:endParaRPr lang="en-US"/>
          </a:p>
        </p:txBody>
      </p:sp>
    </p:spTree>
    <p:extLst>
      <p:ext uri="{BB962C8B-B14F-4D97-AF65-F5344CB8AC3E}">
        <p14:creationId xmlns:p14="http://schemas.microsoft.com/office/powerpoint/2010/main" val="3896486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C084-4273-4661-9B3F-D7CD28C1CA33}"/>
              </a:ext>
            </a:extLst>
          </p:cNvPr>
          <p:cNvSpPr>
            <a:spLocks noGrp="1"/>
          </p:cNvSpPr>
          <p:nvPr>
            <p:ph type="title"/>
          </p:nvPr>
        </p:nvSpPr>
        <p:spPr/>
        <p:txBody>
          <a:bodyPr/>
          <a:lstStyle/>
          <a:p>
            <a:r>
              <a:rPr lang="en-US" b="1"/>
              <a:t>Considerations for State Units on Aging</a:t>
            </a:r>
          </a:p>
        </p:txBody>
      </p:sp>
      <p:sp>
        <p:nvSpPr>
          <p:cNvPr id="3" name="Content Placeholder 2">
            <a:extLst>
              <a:ext uri="{FF2B5EF4-FFF2-40B4-BE49-F238E27FC236}">
                <a16:creationId xmlns:a16="http://schemas.microsoft.com/office/drawing/2014/main" id="{54E5E74B-27A8-46A7-9749-282B762ECF34}"/>
              </a:ext>
            </a:extLst>
          </p:cNvPr>
          <p:cNvSpPr>
            <a:spLocks noGrp="1"/>
          </p:cNvSpPr>
          <p:nvPr>
            <p:ph idx="1"/>
          </p:nvPr>
        </p:nvSpPr>
        <p:spPr>
          <a:xfrm>
            <a:off x="838200" y="1572961"/>
            <a:ext cx="10515600" cy="5032375"/>
          </a:xfrm>
        </p:spPr>
        <p:txBody>
          <a:bodyPr>
            <a:normAutofit/>
          </a:bodyPr>
          <a:lstStyle/>
          <a:p>
            <a:pPr marL="514350" indent="-514350">
              <a:lnSpc>
                <a:spcPct val="150000"/>
              </a:lnSpc>
              <a:buFont typeface="+mj-lt"/>
              <a:buAutoNum type="arabicPeriod"/>
            </a:pPr>
            <a:r>
              <a:rPr lang="en-US" dirty="0"/>
              <a:t>Review and revise state policies.</a:t>
            </a:r>
          </a:p>
          <a:p>
            <a:pPr marL="514350" indent="-514350">
              <a:lnSpc>
                <a:spcPct val="150000"/>
              </a:lnSpc>
              <a:buFont typeface="+mj-lt"/>
              <a:buAutoNum type="arabicPeriod"/>
            </a:pPr>
            <a:r>
              <a:rPr lang="en-US" dirty="0"/>
              <a:t>Collaborate with other SUAs.</a:t>
            </a:r>
          </a:p>
          <a:p>
            <a:pPr lvl="1">
              <a:lnSpc>
                <a:spcPct val="150000"/>
              </a:lnSpc>
            </a:pPr>
            <a:r>
              <a:rPr lang="en-US" dirty="0"/>
              <a:t>Check out state collaborations at the Nutrition and Aging Resource Center </a:t>
            </a:r>
            <a:r>
              <a:rPr lang="en-US" dirty="0">
                <a:hlinkClick r:id="rId3"/>
              </a:rPr>
              <a:t>https://acl.gov/senior-nutrition</a:t>
            </a:r>
            <a:r>
              <a:rPr lang="en-US" dirty="0"/>
              <a:t> </a:t>
            </a:r>
          </a:p>
          <a:p>
            <a:pPr marL="514350" indent="-514350">
              <a:lnSpc>
                <a:spcPct val="150000"/>
              </a:lnSpc>
              <a:buFont typeface="+mj-lt"/>
              <a:buAutoNum type="arabicPeriod"/>
            </a:pPr>
            <a:r>
              <a:rPr lang="en-US" dirty="0"/>
              <a:t>Use additional government resources.</a:t>
            </a:r>
          </a:p>
        </p:txBody>
      </p:sp>
    </p:spTree>
    <p:extLst>
      <p:ext uri="{BB962C8B-B14F-4D97-AF65-F5344CB8AC3E}">
        <p14:creationId xmlns:p14="http://schemas.microsoft.com/office/powerpoint/2010/main" val="513592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1494-837C-4D5D-A878-9ED58E26DBDC}"/>
              </a:ext>
            </a:extLst>
          </p:cNvPr>
          <p:cNvSpPr>
            <a:spLocks noGrp="1"/>
          </p:cNvSpPr>
          <p:nvPr>
            <p:ph type="title"/>
          </p:nvPr>
        </p:nvSpPr>
        <p:spPr/>
        <p:txBody>
          <a:bodyPr/>
          <a:lstStyle/>
          <a:p>
            <a:r>
              <a:rPr lang="en-US" b="1"/>
              <a:t>Overview</a:t>
            </a:r>
            <a:r>
              <a:rPr lang="en-US"/>
              <a:t> </a:t>
            </a:r>
          </a:p>
        </p:txBody>
      </p:sp>
      <p:sp>
        <p:nvSpPr>
          <p:cNvPr id="3" name="Content Placeholder 2">
            <a:extLst>
              <a:ext uri="{FF2B5EF4-FFF2-40B4-BE49-F238E27FC236}">
                <a16:creationId xmlns:a16="http://schemas.microsoft.com/office/drawing/2014/main" id="{68F6FD65-4B8F-4826-8895-5163A6B5153E}"/>
              </a:ext>
            </a:extLst>
          </p:cNvPr>
          <p:cNvSpPr>
            <a:spLocks noGrp="1"/>
          </p:cNvSpPr>
          <p:nvPr>
            <p:ph idx="1"/>
          </p:nvPr>
        </p:nvSpPr>
        <p:spPr>
          <a:xfrm>
            <a:off x="838200" y="1546412"/>
            <a:ext cx="10515600" cy="4630551"/>
          </a:xfrm>
        </p:spPr>
        <p:txBody>
          <a:bodyPr/>
          <a:lstStyle/>
          <a:p>
            <a:r>
              <a:rPr lang="en-US" dirty="0"/>
              <a:t>State Units on Aging are responsible for developing and administering state plans that carry out the OAA in Senior Nutrition Programs.</a:t>
            </a:r>
          </a:p>
          <a:p>
            <a:r>
              <a:rPr lang="en-US" dirty="0"/>
              <a:t>Older adults have special nutrients of concern that should be taken into consideration during menu planning and menu policies.</a:t>
            </a:r>
          </a:p>
          <a:p>
            <a:r>
              <a:rPr lang="en-US" dirty="0"/>
              <a:t>A well-rounded meal will provide participants with the nutrients they need to live a healthy, independent life.</a:t>
            </a:r>
          </a:p>
          <a:p>
            <a:r>
              <a:rPr lang="en-US" dirty="0"/>
              <a:t>Reviewing and revising menu policies can help Senior Nutrition Programs adhere to the DGAs and DRIs.</a:t>
            </a:r>
          </a:p>
        </p:txBody>
      </p:sp>
    </p:spTree>
    <p:extLst>
      <p:ext uri="{BB962C8B-B14F-4D97-AF65-F5344CB8AC3E}">
        <p14:creationId xmlns:p14="http://schemas.microsoft.com/office/powerpoint/2010/main" val="509003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9DAF-E43B-4C44-B4DB-02F9A3F606B6}"/>
              </a:ext>
            </a:extLst>
          </p:cNvPr>
          <p:cNvSpPr>
            <a:spLocks noGrp="1"/>
          </p:cNvSpPr>
          <p:nvPr>
            <p:ph type="title"/>
          </p:nvPr>
        </p:nvSpPr>
        <p:spPr/>
        <p:txBody>
          <a:bodyPr/>
          <a:lstStyle/>
          <a:p>
            <a:r>
              <a:rPr lang="en-US" b="1"/>
              <a:t>Conclusion </a:t>
            </a:r>
          </a:p>
        </p:txBody>
      </p:sp>
      <p:sp>
        <p:nvSpPr>
          <p:cNvPr id="3" name="Content Placeholder 2">
            <a:extLst>
              <a:ext uri="{FF2B5EF4-FFF2-40B4-BE49-F238E27FC236}">
                <a16:creationId xmlns:a16="http://schemas.microsoft.com/office/drawing/2014/main" id="{0E6F24F6-13A0-4976-9C44-0AC1A8326884}"/>
              </a:ext>
            </a:extLst>
          </p:cNvPr>
          <p:cNvSpPr>
            <a:spLocks noGrp="1"/>
          </p:cNvSpPr>
          <p:nvPr>
            <p:ph idx="1"/>
          </p:nvPr>
        </p:nvSpPr>
        <p:spPr/>
        <p:txBody>
          <a:bodyPr/>
          <a:lstStyle/>
          <a:p>
            <a:pPr marL="0" indent="0" algn="ctr">
              <a:buClr>
                <a:srgbClr val="04486D"/>
              </a:buClr>
              <a:buNone/>
            </a:pPr>
            <a:r>
              <a:rPr lang="en-US" sz="3200"/>
              <a:t>“Everyone has a role to play to support access to healthy foods and beverages where people live, learn, work, play, and gather.”</a:t>
            </a:r>
          </a:p>
          <a:p>
            <a:pPr marL="0" indent="0" algn="ctr">
              <a:buClr>
                <a:srgbClr val="04486D"/>
              </a:buClr>
              <a:buNone/>
            </a:pPr>
            <a:endParaRPr lang="en-US" sz="3200"/>
          </a:p>
          <a:p>
            <a:pPr marL="0" indent="0" algn="ctr">
              <a:buClr>
                <a:srgbClr val="04486D"/>
              </a:buClr>
              <a:buNone/>
            </a:pPr>
            <a:r>
              <a:rPr lang="en-US" sz="3200"/>
              <a:t>“Having access to healthy, safe, and affordable food is crucial for an individual to achieve a healthy dietary pattern.”</a:t>
            </a:r>
          </a:p>
          <a:p>
            <a:pPr marL="0" indent="0" algn="r">
              <a:buNone/>
            </a:pPr>
            <a:endParaRPr lang="en-US"/>
          </a:p>
          <a:p>
            <a:pPr marL="0" indent="0" algn="r">
              <a:buNone/>
            </a:pPr>
            <a:r>
              <a:rPr lang="en-US"/>
              <a:t>-Dietary Guidelines for Americans</a:t>
            </a:r>
          </a:p>
        </p:txBody>
      </p:sp>
    </p:spTree>
    <p:extLst>
      <p:ext uri="{BB962C8B-B14F-4D97-AF65-F5344CB8AC3E}">
        <p14:creationId xmlns:p14="http://schemas.microsoft.com/office/powerpoint/2010/main" val="670983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9156-9CDD-400E-BAA3-32871B0FDFA7}"/>
              </a:ext>
            </a:extLst>
          </p:cNvPr>
          <p:cNvSpPr>
            <a:spLocks noGrp="1"/>
          </p:cNvSpPr>
          <p:nvPr>
            <p:ph type="title"/>
          </p:nvPr>
        </p:nvSpPr>
        <p:spPr/>
        <p:txBody>
          <a:bodyPr/>
          <a:lstStyle/>
          <a:p>
            <a:r>
              <a:rPr lang="en-US" b="1"/>
              <a:t>State Contributions </a:t>
            </a:r>
          </a:p>
        </p:txBody>
      </p:sp>
      <p:sp>
        <p:nvSpPr>
          <p:cNvPr id="3" name="Content Placeholder 2">
            <a:extLst>
              <a:ext uri="{FF2B5EF4-FFF2-40B4-BE49-F238E27FC236}">
                <a16:creationId xmlns:a16="http://schemas.microsoft.com/office/drawing/2014/main" id="{9D744C08-9E52-44A4-82D4-BDB275B66449}"/>
              </a:ext>
            </a:extLst>
          </p:cNvPr>
          <p:cNvSpPr>
            <a:spLocks noGrp="1"/>
          </p:cNvSpPr>
          <p:nvPr>
            <p:ph idx="1"/>
          </p:nvPr>
        </p:nvSpPr>
        <p:spPr/>
        <p:txBody>
          <a:bodyPr>
            <a:normAutofit/>
          </a:bodyPr>
          <a:lstStyle/>
          <a:p>
            <a:pPr marL="0" indent="0">
              <a:buNone/>
            </a:pPr>
            <a:r>
              <a:rPr lang="en-US" dirty="0">
                <a:sym typeface="Wingdings" panose="05000000000000000000" pitchFamily="2" charset="2"/>
              </a:rPr>
              <a:t>Thank you to the following states for your contributions to this tool kit: </a:t>
            </a:r>
          </a:p>
          <a:p>
            <a:pPr marL="742950" lvl="1" indent="-285750"/>
            <a:r>
              <a:rPr lang="en-US" dirty="0">
                <a:sym typeface="Wingdings" panose="05000000000000000000" pitchFamily="2" charset="2"/>
              </a:rPr>
              <a:t>California</a:t>
            </a:r>
          </a:p>
          <a:p>
            <a:pPr marL="742950" lvl="1" indent="-285750"/>
            <a:r>
              <a:rPr lang="en-US" dirty="0">
                <a:sym typeface="Wingdings" panose="05000000000000000000" pitchFamily="2" charset="2"/>
              </a:rPr>
              <a:t>Delaware</a:t>
            </a:r>
          </a:p>
          <a:p>
            <a:pPr marL="742950" lvl="1" indent="-285750"/>
            <a:r>
              <a:rPr lang="en-US" dirty="0">
                <a:sym typeface="Wingdings" panose="05000000000000000000" pitchFamily="2" charset="2"/>
              </a:rPr>
              <a:t>Georgia</a:t>
            </a:r>
          </a:p>
          <a:p>
            <a:pPr marL="742950" lvl="1" indent="-285750"/>
            <a:r>
              <a:rPr lang="en-US" dirty="0">
                <a:sym typeface="Wingdings" panose="05000000000000000000" pitchFamily="2" charset="2"/>
              </a:rPr>
              <a:t>Iowa</a:t>
            </a:r>
          </a:p>
          <a:p>
            <a:pPr marL="742950" lvl="1" indent="-285750"/>
            <a:r>
              <a:rPr lang="en-US" dirty="0">
                <a:sym typeface="Wingdings" panose="05000000000000000000" pitchFamily="2" charset="2"/>
              </a:rPr>
              <a:t>Maryland </a:t>
            </a:r>
          </a:p>
          <a:p>
            <a:pPr marL="742950" lvl="1" indent="-285750"/>
            <a:r>
              <a:rPr lang="en-US" dirty="0">
                <a:sym typeface="Wingdings" panose="05000000000000000000" pitchFamily="2" charset="2"/>
              </a:rPr>
              <a:t>Massachusetts </a:t>
            </a:r>
          </a:p>
          <a:p>
            <a:pPr marL="742950" lvl="1" indent="-285750"/>
            <a:r>
              <a:rPr lang="en-US" dirty="0">
                <a:sym typeface="Wingdings" panose="05000000000000000000" pitchFamily="2" charset="2"/>
              </a:rPr>
              <a:t>Wyoming </a:t>
            </a:r>
          </a:p>
          <a:p>
            <a:pPr marL="742950" lvl="1" indent="-285750"/>
            <a:endParaRPr lang="en-US" dirty="0">
              <a:sym typeface="Wingdings" panose="05000000000000000000" pitchFamily="2" charset="2"/>
            </a:endParaRPr>
          </a:p>
          <a:p>
            <a:pPr marL="457200" lvl="1" indent="0" algn="ctr">
              <a:buNone/>
            </a:pPr>
            <a:r>
              <a:rPr lang="en-US" i="1" dirty="0">
                <a:sym typeface="Wingdings" panose="05000000000000000000" pitchFamily="2" charset="2"/>
              </a:rPr>
              <a:t>Contact information for these states can be found at the end of the </a:t>
            </a:r>
            <a:r>
              <a:rPr lang="en-US" i="1" dirty="0">
                <a:sym typeface="Wingdings" panose="05000000000000000000" pitchFamily="2" charset="2"/>
                <a:hlinkClick r:id="rId3"/>
              </a:rPr>
              <a:t>DGA Implications for SNPs Guide</a:t>
            </a:r>
            <a:r>
              <a:rPr lang="en-US" i="1" dirty="0">
                <a:sym typeface="Wingdings" panose="05000000000000000000" pitchFamily="2" charset="2"/>
              </a:rPr>
              <a:t>. </a:t>
            </a:r>
          </a:p>
          <a:p>
            <a:pPr marL="742950" lvl="1" indent="-285750"/>
            <a:endParaRPr lang="en-US" dirty="0"/>
          </a:p>
        </p:txBody>
      </p:sp>
    </p:spTree>
    <p:extLst>
      <p:ext uri="{BB962C8B-B14F-4D97-AF65-F5344CB8AC3E}">
        <p14:creationId xmlns:p14="http://schemas.microsoft.com/office/powerpoint/2010/main" val="254950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F4816-949E-4B92-9490-C39DDF8B6BB3}"/>
              </a:ext>
            </a:extLst>
          </p:cNvPr>
          <p:cNvSpPr>
            <a:spLocks noGrp="1"/>
          </p:cNvSpPr>
          <p:nvPr>
            <p:ph type="title"/>
          </p:nvPr>
        </p:nvSpPr>
        <p:spPr>
          <a:xfrm>
            <a:off x="348343" y="213462"/>
            <a:ext cx="10515600" cy="888206"/>
          </a:xfrm>
        </p:spPr>
        <p:txBody>
          <a:bodyPr/>
          <a:lstStyle/>
          <a:p>
            <a:r>
              <a:rPr lang="en-US"/>
              <a:t>Resources &amp; References</a:t>
            </a:r>
          </a:p>
        </p:txBody>
      </p:sp>
      <p:sp>
        <p:nvSpPr>
          <p:cNvPr id="3" name="Content Placeholder 2">
            <a:extLst>
              <a:ext uri="{FF2B5EF4-FFF2-40B4-BE49-F238E27FC236}">
                <a16:creationId xmlns:a16="http://schemas.microsoft.com/office/drawing/2014/main" id="{F2137521-BA56-4A21-8D61-45B1829F347B}"/>
              </a:ext>
            </a:extLst>
          </p:cNvPr>
          <p:cNvSpPr>
            <a:spLocks noGrp="1"/>
          </p:cNvSpPr>
          <p:nvPr>
            <p:ph idx="1"/>
          </p:nvPr>
        </p:nvSpPr>
        <p:spPr>
          <a:xfrm>
            <a:off x="487680" y="1356292"/>
            <a:ext cx="11216640" cy="4844143"/>
          </a:xfrm>
        </p:spPr>
        <p:txBody>
          <a:bodyPr vert="horz" lIns="91440" tIns="45720" rIns="91440" bIns="45720" rtlCol="0" anchor="t">
            <a:normAutofit/>
          </a:bodyPr>
          <a:lstStyle/>
          <a:p>
            <a:pPr marL="0" indent="0">
              <a:buNone/>
            </a:pPr>
            <a:endParaRPr lang="en-US" sz="3200" dirty="0">
              <a:highlight>
                <a:srgbClr val="FFFF00"/>
              </a:highlight>
              <a:cs typeface="Calibri"/>
            </a:endParaRPr>
          </a:p>
          <a:p>
            <a:pPr marL="0" indent="0">
              <a:buNone/>
            </a:pPr>
            <a:r>
              <a:rPr lang="en-US" sz="3200" dirty="0"/>
              <a:t>Full list of references in shared drive.</a:t>
            </a:r>
          </a:p>
        </p:txBody>
      </p:sp>
    </p:spTree>
    <p:extLst>
      <p:ext uri="{BB962C8B-B14F-4D97-AF65-F5344CB8AC3E}">
        <p14:creationId xmlns:p14="http://schemas.microsoft.com/office/powerpoint/2010/main" val="180152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9199-A65A-4130-9894-446A4392482A}"/>
              </a:ext>
            </a:extLst>
          </p:cNvPr>
          <p:cNvSpPr>
            <a:spLocks noGrp="1"/>
          </p:cNvSpPr>
          <p:nvPr>
            <p:ph type="title"/>
          </p:nvPr>
        </p:nvSpPr>
        <p:spPr/>
        <p:txBody>
          <a:bodyPr/>
          <a:lstStyle/>
          <a:p>
            <a:r>
              <a:rPr lang="en-US" b="1"/>
              <a:t>OAA &amp; the Dietary Guidelines </a:t>
            </a:r>
          </a:p>
        </p:txBody>
      </p:sp>
      <p:sp>
        <p:nvSpPr>
          <p:cNvPr id="3" name="Content Placeholder 2">
            <a:extLst>
              <a:ext uri="{FF2B5EF4-FFF2-40B4-BE49-F238E27FC236}">
                <a16:creationId xmlns:a16="http://schemas.microsoft.com/office/drawing/2014/main" id="{81F897D1-58E8-4430-AC0E-5686323DF1D6}"/>
              </a:ext>
            </a:extLst>
          </p:cNvPr>
          <p:cNvSpPr>
            <a:spLocks noGrp="1"/>
          </p:cNvSpPr>
          <p:nvPr>
            <p:ph idx="1"/>
          </p:nvPr>
        </p:nvSpPr>
        <p:spPr>
          <a:xfrm>
            <a:off x="838200" y="1483743"/>
            <a:ext cx="10515600" cy="5147154"/>
          </a:xfrm>
        </p:spPr>
        <p:txBody>
          <a:bodyPr>
            <a:normAutofit/>
          </a:bodyPr>
          <a:lstStyle/>
          <a:p>
            <a:pPr marL="0" indent="0">
              <a:buNone/>
            </a:pPr>
            <a:r>
              <a:rPr lang="en-US" u="sng"/>
              <a:t>OAA requires that all meals served using OAA funds…</a:t>
            </a:r>
          </a:p>
          <a:p>
            <a:pPr lvl="1"/>
            <a:r>
              <a:rPr lang="en-US" sz="2800"/>
              <a:t>Adhere to the current </a:t>
            </a:r>
            <a:r>
              <a:rPr lang="en-US" sz="2800" u="sng"/>
              <a:t>Dietary Guidelines for Americans.</a:t>
            </a:r>
          </a:p>
          <a:p>
            <a:pPr lvl="1"/>
            <a:r>
              <a:rPr lang="en-US" sz="2800"/>
              <a:t>Provide a minimum of one-third of the </a:t>
            </a:r>
            <a:r>
              <a:rPr lang="en-US" sz="2800" u="sng"/>
              <a:t>Dietary Reference Intakes.</a:t>
            </a:r>
          </a:p>
          <a:p>
            <a:pPr lvl="1"/>
            <a:r>
              <a:rPr lang="en-US" sz="2800"/>
              <a:t>Meet state and local food safety and sanitation requirements.</a:t>
            </a:r>
          </a:p>
          <a:p>
            <a:pPr lvl="1"/>
            <a:r>
              <a:rPr lang="en-US" sz="2800"/>
              <a:t>Be appealing to older adults.</a:t>
            </a:r>
          </a:p>
          <a:p>
            <a:pPr marL="0" indent="0">
              <a:buNone/>
            </a:pPr>
            <a:r>
              <a:rPr lang="en-US" u="sng"/>
              <a:t>Meals must provide:</a:t>
            </a:r>
          </a:p>
          <a:p>
            <a:pPr lvl="1"/>
            <a:r>
              <a:rPr lang="en-US" sz="2800"/>
              <a:t>Minimum of 33 1/3 % of the DRI if the project provides one meal per day.</a:t>
            </a:r>
          </a:p>
          <a:p>
            <a:pPr lvl="1"/>
            <a:r>
              <a:rPr lang="en-US" sz="2800"/>
              <a:t>Minimum of 66 2/3 % of the allowances if the project provides two meals per day.</a:t>
            </a:r>
          </a:p>
          <a:p>
            <a:pPr lvl="1"/>
            <a:r>
              <a:rPr lang="en-US" sz="2800"/>
              <a:t>100% of allowances if the project provides three meals per day.</a:t>
            </a:r>
          </a:p>
          <a:p>
            <a:pPr marL="0" indent="0">
              <a:buNone/>
            </a:pPr>
            <a:endParaRPr lang="en-US"/>
          </a:p>
        </p:txBody>
      </p:sp>
    </p:spTree>
    <p:extLst>
      <p:ext uri="{BB962C8B-B14F-4D97-AF65-F5344CB8AC3E}">
        <p14:creationId xmlns:p14="http://schemas.microsoft.com/office/powerpoint/2010/main" val="201224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9A62-E198-4D64-95DA-11A00AA90146}"/>
              </a:ext>
            </a:extLst>
          </p:cNvPr>
          <p:cNvSpPr>
            <a:spLocks noGrp="1"/>
          </p:cNvSpPr>
          <p:nvPr>
            <p:ph type="title"/>
          </p:nvPr>
        </p:nvSpPr>
        <p:spPr/>
        <p:txBody>
          <a:bodyPr/>
          <a:lstStyle/>
          <a:p>
            <a:r>
              <a:rPr lang="en-US" b="1"/>
              <a:t>The Responsibility of State Units on Aging</a:t>
            </a:r>
          </a:p>
        </p:txBody>
      </p:sp>
      <p:sp>
        <p:nvSpPr>
          <p:cNvPr id="3" name="Content Placeholder 2">
            <a:extLst>
              <a:ext uri="{FF2B5EF4-FFF2-40B4-BE49-F238E27FC236}">
                <a16:creationId xmlns:a16="http://schemas.microsoft.com/office/drawing/2014/main" id="{5C428852-5079-4926-8FBC-7C871F8D0E21}"/>
              </a:ext>
            </a:extLst>
          </p:cNvPr>
          <p:cNvSpPr>
            <a:spLocks noGrp="1"/>
          </p:cNvSpPr>
          <p:nvPr>
            <p:ph idx="1"/>
          </p:nvPr>
        </p:nvSpPr>
        <p:spPr>
          <a:xfrm>
            <a:off x="838200" y="1587081"/>
            <a:ext cx="10515600" cy="4744707"/>
          </a:xfrm>
        </p:spPr>
        <p:txBody>
          <a:bodyPr>
            <a:normAutofit lnSpcReduction="10000"/>
          </a:bodyPr>
          <a:lstStyle/>
          <a:p>
            <a:pPr marL="0" indent="0">
              <a:buNone/>
            </a:pPr>
            <a:r>
              <a:rPr lang="en-US" sz="3200" i="1" dirty="0"/>
              <a:t>Each State Unit on Aging has the responsibility and authority (Older Americans Act Section 305) to implement the nutritional standards (OAA Section 339) to best meet the needs of the older adults who they serve</a:t>
            </a:r>
          </a:p>
          <a:p>
            <a:pPr marL="0" indent="0">
              <a:buNone/>
            </a:pPr>
            <a:endParaRPr lang="en-US" sz="3200" dirty="0"/>
          </a:p>
          <a:p>
            <a:pPr marL="0" indent="0">
              <a:buNone/>
            </a:pPr>
            <a:r>
              <a:rPr lang="en-US" sz="3200" dirty="0"/>
              <a:t>For example, states may choose to use its funds to provide meals that focus on</a:t>
            </a:r>
          </a:p>
          <a:p>
            <a:pPr lvl="1"/>
            <a:r>
              <a:rPr lang="en-US" sz="2800" dirty="0"/>
              <a:t>Nutrient standards</a:t>
            </a:r>
          </a:p>
          <a:p>
            <a:pPr lvl="1"/>
            <a:r>
              <a:rPr lang="en-US" sz="2800" dirty="0"/>
              <a:t>Prevalent statewide chronic diseases</a:t>
            </a:r>
          </a:p>
          <a:p>
            <a:pPr lvl="1"/>
            <a:r>
              <a:rPr lang="en-US" sz="2800" dirty="0"/>
              <a:t>Predominant health issues affecting older adults</a:t>
            </a:r>
          </a:p>
          <a:p>
            <a:endParaRPr lang="en-US" i="1" dirty="0"/>
          </a:p>
          <a:p>
            <a:endParaRPr lang="en-US" dirty="0"/>
          </a:p>
        </p:txBody>
      </p:sp>
    </p:spTree>
    <p:extLst>
      <p:ext uri="{BB962C8B-B14F-4D97-AF65-F5344CB8AC3E}">
        <p14:creationId xmlns:p14="http://schemas.microsoft.com/office/powerpoint/2010/main" val="424656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C214-82B5-47B3-A592-A72039B8F6E7}"/>
              </a:ext>
            </a:extLst>
          </p:cNvPr>
          <p:cNvSpPr>
            <a:spLocks noGrp="1"/>
          </p:cNvSpPr>
          <p:nvPr>
            <p:ph type="title"/>
          </p:nvPr>
        </p:nvSpPr>
        <p:spPr/>
        <p:txBody>
          <a:bodyPr/>
          <a:lstStyle/>
          <a:p>
            <a:r>
              <a:rPr lang="en-US" b="1"/>
              <a:t>Dietary Guidelines for Americans (DGAs) </a:t>
            </a:r>
          </a:p>
        </p:txBody>
      </p:sp>
      <p:sp>
        <p:nvSpPr>
          <p:cNvPr id="3" name="Content Placeholder 2">
            <a:extLst>
              <a:ext uri="{FF2B5EF4-FFF2-40B4-BE49-F238E27FC236}">
                <a16:creationId xmlns:a16="http://schemas.microsoft.com/office/drawing/2014/main" id="{F01C9587-1251-4802-BBD3-FB8B3F1E8511}"/>
              </a:ext>
            </a:extLst>
          </p:cNvPr>
          <p:cNvSpPr>
            <a:spLocks noGrp="1"/>
          </p:cNvSpPr>
          <p:nvPr>
            <p:ph idx="1"/>
          </p:nvPr>
        </p:nvSpPr>
        <p:spPr/>
        <p:txBody>
          <a:bodyPr>
            <a:normAutofit/>
          </a:bodyPr>
          <a:lstStyle/>
          <a:p>
            <a:pPr marL="285750" indent="-285750"/>
            <a:r>
              <a:rPr lang="en-US" sz="3200"/>
              <a:t>Created by the U.S. Departments of Agriculture and Health and Human Services to provide nutritional guidelines for the general population.</a:t>
            </a:r>
          </a:p>
          <a:p>
            <a:pPr marL="285750" indent="-285750"/>
            <a:r>
              <a:rPr lang="en-US" sz="3200"/>
              <a:t>The DGAs are used by federal food, nutrition, and health policies and programs to help the population consume a healthy and nutritionally adequate diet.</a:t>
            </a:r>
          </a:p>
          <a:p>
            <a:pPr marL="285750" indent="-285750"/>
            <a:r>
              <a:rPr lang="en-US" sz="3200"/>
              <a:t>Guidelines are revised every five years to ensure the newest evidence-based nutrition research is promoted.</a:t>
            </a:r>
          </a:p>
          <a:p>
            <a:pPr marL="0" indent="0">
              <a:buNone/>
            </a:pPr>
            <a:endParaRPr lang="en-US"/>
          </a:p>
        </p:txBody>
      </p:sp>
    </p:spTree>
    <p:extLst>
      <p:ext uri="{BB962C8B-B14F-4D97-AF65-F5344CB8AC3E}">
        <p14:creationId xmlns:p14="http://schemas.microsoft.com/office/powerpoint/2010/main" val="245095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9248D-71A1-427B-9E49-752C9C316F18}"/>
              </a:ext>
            </a:extLst>
          </p:cNvPr>
          <p:cNvSpPr>
            <a:spLocks noGrp="1"/>
          </p:cNvSpPr>
          <p:nvPr>
            <p:ph type="title"/>
          </p:nvPr>
        </p:nvSpPr>
        <p:spPr/>
        <p:txBody>
          <a:bodyPr/>
          <a:lstStyle/>
          <a:p>
            <a:r>
              <a:rPr lang="en-US" b="1"/>
              <a:t>2020-2025 Dietary Guideline Revisions </a:t>
            </a:r>
          </a:p>
        </p:txBody>
      </p:sp>
      <p:sp>
        <p:nvSpPr>
          <p:cNvPr id="3" name="Content Placeholder 2">
            <a:extLst>
              <a:ext uri="{FF2B5EF4-FFF2-40B4-BE49-F238E27FC236}">
                <a16:creationId xmlns:a16="http://schemas.microsoft.com/office/drawing/2014/main" id="{B180B163-AEAB-4CDD-879E-2F24E4D424DD}"/>
              </a:ext>
            </a:extLst>
          </p:cNvPr>
          <p:cNvSpPr>
            <a:spLocks noGrp="1"/>
          </p:cNvSpPr>
          <p:nvPr>
            <p:ph idx="1"/>
          </p:nvPr>
        </p:nvSpPr>
        <p:spPr/>
        <p:txBody>
          <a:bodyPr>
            <a:normAutofit/>
          </a:bodyPr>
          <a:lstStyle/>
          <a:p>
            <a:pPr>
              <a:lnSpc>
                <a:spcPct val="100000"/>
              </a:lnSpc>
            </a:pPr>
            <a:r>
              <a:rPr lang="en-US" sz="3200" dirty="0"/>
              <a:t>2020-2025 guidelines are the first to address all stages of life, including infants and toddlers, children and adolescents, adults, women who are pregnant or lactating, and older adults.</a:t>
            </a:r>
          </a:p>
          <a:p>
            <a:pPr>
              <a:lnSpc>
                <a:spcPct val="100000"/>
              </a:lnSpc>
            </a:pPr>
            <a:r>
              <a:rPr lang="en-US" sz="3200" dirty="0"/>
              <a:t>Include special nutrient considerations for older adults. </a:t>
            </a:r>
          </a:p>
          <a:p>
            <a:pPr>
              <a:lnSpc>
                <a:spcPct val="100000"/>
              </a:lnSpc>
            </a:pPr>
            <a:r>
              <a:rPr lang="en-US" sz="3200" dirty="0"/>
              <a:t>Encourage cultural and personal preference flexibility.</a:t>
            </a:r>
          </a:p>
        </p:txBody>
      </p:sp>
    </p:spTree>
    <p:extLst>
      <p:ext uri="{BB962C8B-B14F-4D97-AF65-F5344CB8AC3E}">
        <p14:creationId xmlns:p14="http://schemas.microsoft.com/office/powerpoint/2010/main" val="135483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D33A15-119E-49FA-A504-3DE948F29B7B}"/>
              </a:ext>
            </a:extLst>
          </p:cNvPr>
          <p:cNvSpPr txBox="1">
            <a:spLocks noGrp="1"/>
          </p:cNvSpPr>
          <p:nvPr>
            <p:ph type="title" idx="4294967295"/>
          </p:nvPr>
        </p:nvSpPr>
        <p:spPr>
          <a:xfrm>
            <a:off x="471949" y="1982450"/>
            <a:ext cx="384932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Four DGA</a:t>
            </a: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4400" b="0" i="0" u="none" strike="noStrike" kern="1200" cap="none" spc="0" normalizeH="0" baseline="0" noProof="0" dirty="0">
                <a:ln>
                  <a:noFill/>
                </a:ln>
                <a:solidFill>
                  <a:schemeClr val="tx1"/>
                </a:solidFill>
                <a:effectLst/>
                <a:uLnTx/>
                <a:uFillTx/>
                <a:latin typeface="+mj-lt"/>
                <a:ea typeface="+mj-ea"/>
                <a:cs typeface="+mj-cs"/>
              </a:rPr>
              <a:t>Guidelines </a:t>
            </a:r>
          </a:p>
        </p:txBody>
      </p:sp>
      <p:sp>
        <p:nvSpPr>
          <p:cNvPr id="2" name="TextBox 1">
            <a:extLst>
              <a:ext uri="{FF2B5EF4-FFF2-40B4-BE49-F238E27FC236}">
                <a16:creationId xmlns:a16="http://schemas.microsoft.com/office/drawing/2014/main" id="{02BEA582-5AF5-4A42-8712-CC15AEA069AD}"/>
              </a:ext>
            </a:extLst>
          </p:cNvPr>
          <p:cNvSpPr txBox="1"/>
          <p:nvPr/>
        </p:nvSpPr>
        <p:spPr>
          <a:xfrm>
            <a:off x="276045" y="6228272"/>
            <a:ext cx="4951563" cy="646331"/>
          </a:xfrm>
          <a:prstGeom prst="rect">
            <a:avLst/>
          </a:prstGeom>
          <a:noFill/>
        </p:spPr>
        <p:txBody>
          <a:bodyPr wrap="square" rtlCol="0">
            <a:spAutoFit/>
          </a:bodyPr>
          <a:lstStyle/>
          <a:p>
            <a:r>
              <a:rPr lang="en-US" dirty="0">
                <a:hlinkClick r:id="rId3"/>
              </a:rPr>
              <a:t>https://www.dietaryguidelines.gov/resources/downloadable-graphics</a:t>
            </a:r>
            <a:endParaRPr lang="en-US" dirty="0"/>
          </a:p>
        </p:txBody>
      </p:sp>
      <p:pic>
        <p:nvPicPr>
          <p:cNvPr id="4" name="Picture 3" descr="DGA Guideline chart. Additional information can be located in the slide notes for this slide.">
            <a:extLst>
              <a:ext uri="{FF2B5EF4-FFF2-40B4-BE49-F238E27FC236}">
                <a16:creationId xmlns:a16="http://schemas.microsoft.com/office/drawing/2014/main" id="{BB04F0A2-015A-4D35-8139-94E2692996F1}"/>
              </a:ext>
            </a:extLst>
          </p:cNvPr>
          <p:cNvPicPr>
            <a:picLocks noChangeAspect="1"/>
          </p:cNvPicPr>
          <p:nvPr/>
        </p:nvPicPr>
        <p:blipFill rotWithShape="1">
          <a:blip r:embed="rId4"/>
          <a:srcRect t="18519"/>
          <a:stretch/>
        </p:blipFill>
        <p:spPr>
          <a:xfrm>
            <a:off x="4601497" y="-6293"/>
            <a:ext cx="6902246" cy="6855936"/>
          </a:xfrm>
          <a:prstGeom prst="rect">
            <a:avLst/>
          </a:prstGeom>
        </p:spPr>
      </p:pic>
    </p:spTree>
    <p:extLst>
      <p:ext uri="{BB962C8B-B14F-4D97-AF65-F5344CB8AC3E}">
        <p14:creationId xmlns:p14="http://schemas.microsoft.com/office/powerpoint/2010/main" val="2411591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237F8D0945B439A5431E789F0EEE3" ma:contentTypeVersion="16" ma:contentTypeDescription="Create a new document." ma:contentTypeScope="" ma:versionID="388e81adbdb4dfde69927b801fb41644">
  <xsd:schema xmlns:xsd="http://www.w3.org/2001/XMLSchema" xmlns:xs="http://www.w3.org/2001/XMLSchema" xmlns:p="http://schemas.microsoft.com/office/2006/metadata/properties" xmlns:ns2="ea20a885-74d7-48f3-8484-9606ca1e6fc6" xmlns:ns3="5a4b1bcb-7f27-4b5a-8fd6-c9b520912dc4" targetNamespace="http://schemas.microsoft.com/office/2006/metadata/properties" ma:root="true" ma:fieldsID="cc47ca084cc4e69c67bda6acc610e02c" ns2:_="" ns3:_="">
    <xsd:import namespace="ea20a885-74d7-48f3-8484-9606ca1e6fc6"/>
    <xsd:import namespace="5a4b1bcb-7f27-4b5a-8fd6-c9b520912d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0a885-74d7-48f3-8484-9606ca1e6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22be46-4812-4b26-9bc5-fd804f41ea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a4b1bcb-7f27-4b5a-8fd6-c9b520912d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04b95f1-abb3-4dc9-bcde-6a2033fd2dff}" ma:internalName="TaxCatchAll" ma:showField="CatchAllData" ma:web="5a4b1bcb-7f27-4b5a-8fd6-c9b520912d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a4b1bcb-7f27-4b5a-8fd6-c9b520912dc4" xsi:nil="true"/>
    <lcf76f155ced4ddcb4097134ff3c332f xmlns="ea20a885-74d7-48f3-8484-9606ca1e6f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985CFF-9D8B-494C-85F2-25DFC3051D44}"/>
</file>

<file path=customXml/itemProps2.xml><?xml version="1.0" encoding="utf-8"?>
<ds:datastoreItem xmlns:ds="http://schemas.openxmlformats.org/officeDocument/2006/customXml" ds:itemID="{E68AA399-3C87-4B17-AF77-78E2452A281F}">
  <ds:schemaRefs>
    <ds:schemaRef ds:uri="http://schemas.microsoft.com/sharepoint/v3/contenttype/forms"/>
  </ds:schemaRefs>
</ds:datastoreItem>
</file>

<file path=customXml/itemProps3.xml><?xml version="1.0" encoding="utf-8"?>
<ds:datastoreItem xmlns:ds="http://schemas.openxmlformats.org/officeDocument/2006/customXml" ds:itemID="{95AEB29C-7FCF-4048-85FD-5789AEE64630}">
  <ds:schemaRefs>
    <ds:schemaRef ds:uri="http://schemas.microsoft.com/office/2006/documentManagement/types"/>
    <ds:schemaRef ds:uri="5a4b1bcb-7f27-4b5a-8fd6-c9b520912dc4"/>
    <ds:schemaRef ds:uri="http://www.w3.org/XML/1998/namespace"/>
    <ds:schemaRef ds:uri="http://schemas.microsoft.com/office/2006/metadata/properties"/>
    <ds:schemaRef ds:uri="http://purl.org/dc/terms/"/>
    <ds:schemaRef ds:uri="ea20a885-74d7-48f3-8484-9606ca1e6fc6"/>
    <ds:schemaRef ds:uri="http://schemas.microsoft.com/office/infopath/2007/PartnerControl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117</TotalTime>
  <Words>5501</Words>
  <Application>Microsoft Office PowerPoint</Application>
  <PresentationFormat>Widescreen</PresentationFormat>
  <Paragraphs>507</Paragraphs>
  <Slides>47</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Courier New</vt:lpstr>
      <vt:lpstr>Symbol</vt:lpstr>
      <vt:lpstr>Office Theme</vt:lpstr>
      <vt:lpstr>Senior Nutrition Program Tool Kit</vt:lpstr>
      <vt:lpstr>Intro</vt:lpstr>
      <vt:lpstr>Older Americans Act &amp; the Dietary Guidelines</vt:lpstr>
      <vt:lpstr>Older Americans Act </vt:lpstr>
      <vt:lpstr>OAA &amp; the Dietary Guidelines </vt:lpstr>
      <vt:lpstr>The Responsibility of State Units on Aging</vt:lpstr>
      <vt:lpstr>Dietary Guidelines for Americans (DGAs) </vt:lpstr>
      <vt:lpstr>2020-2025 Dietary Guideline Revisions </vt:lpstr>
      <vt:lpstr>Four DGA Guidelines </vt:lpstr>
      <vt:lpstr>Key Dietary Principles </vt:lpstr>
      <vt:lpstr>Learning Check-In </vt:lpstr>
      <vt:lpstr>Adherence of the U.S. Population to the DGAs</vt:lpstr>
      <vt:lpstr>General Population: Nutrient Concerns</vt:lpstr>
      <vt:lpstr>General Population: Nutrient Concerns (cont.)</vt:lpstr>
      <vt:lpstr>Older Adult Special Considerations</vt:lpstr>
      <vt:lpstr>Dietary Related Health Concerns </vt:lpstr>
      <vt:lpstr>Nutrients in SNP Menus</vt:lpstr>
      <vt:lpstr>The Importance of Protein</vt:lpstr>
      <vt:lpstr>SNP Protein Menu Tips</vt:lpstr>
      <vt:lpstr>Dietary Fiber </vt:lpstr>
      <vt:lpstr>Increasing Dietary Fiber in SNP Menus </vt:lpstr>
      <vt:lpstr>Vitamins and Minerals</vt:lpstr>
      <vt:lpstr>Vitamins and Minerals (cont.)</vt:lpstr>
      <vt:lpstr>Menu Tips for Vitamins and Minerals</vt:lpstr>
      <vt:lpstr>Beverages </vt:lpstr>
      <vt:lpstr>Milk Alternatives </vt:lpstr>
      <vt:lpstr>Decreasing Sodium in SNP Menus </vt:lpstr>
      <vt:lpstr>Decreasing Saturated Fat in SNP Menus </vt:lpstr>
      <vt:lpstr>Decreasing Added Sugars in SNP Menus</vt:lpstr>
      <vt:lpstr>Menu Template &amp; Examples</vt:lpstr>
      <vt:lpstr>Dietary Pattern </vt:lpstr>
      <vt:lpstr>MyPlate.gov</vt:lpstr>
      <vt:lpstr>Protein</vt:lpstr>
      <vt:lpstr>Fats</vt:lpstr>
      <vt:lpstr> Grains </vt:lpstr>
      <vt:lpstr>Fruits/ Vegetables </vt:lpstr>
      <vt:lpstr>Milk/Milk Alternatives</vt:lpstr>
      <vt:lpstr>Meal Example</vt:lpstr>
      <vt:lpstr>Things to Consider…</vt:lpstr>
      <vt:lpstr>State Units on Aging: Menu Policy </vt:lpstr>
      <vt:lpstr>State Policies Include </vt:lpstr>
      <vt:lpstr>Policy Example</vt:lpstr>
      <vt:lpstr>Considerations for State Units on Aging</vt:lpstr>
      <vt:lpstr>Overview </vt:lpstr>
      <vt:lpstr>Conclusion </vt:lpstr>
      <vt:lpstr>State Contributions </vt:lpstr>
      <vt:lpstr>Resources &amp;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SUA Training Presentation</dc:title>
  <dc:creator>Administration for Community Living</dc:creator>
  <cp:lastModifiedBy>Sarah Kinder</cp:lastModifiedBy>
  <cp:revision>4</cp:revision>
  <dcterms:created xsi:type="dcterms:W3CDTF">2021-08-04T15:47:11Z</dcterms:created>
  <dcterms:modified xsi:type="dcterms:W3CDTF">2022-06-10T13:34:30Z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0x010100281237F8D0945B439A5431E789F0EEE3</vt:lpwstr>
  </property>
</Properties>
</file>