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68" r:id="rId5"/>
    <p:sldId id="277" r:id="rId6"/>
    <p:sldId id="274" r:id="rId7"/>
    <p:sldId id="278" r:id="rId8"/>
    <p:sldId id="279" r:id="rId9"/>
    <p:sldId id="304" r:id="rId10"/>
    <p:sldId id="258" r:id="rId11"/>
    <p:sldId id="302" r:id="rId12"/>
    <p:sldId id="305" r:id="rId13"/>
    <p:sldId id="290" r:id="rId14"/>
    <p:sldId id="289" r:id="rId15"/>
    <p:sldId id="1597" r:id="rId16"/>
    <p:sldId id="1589" r:id="rId17"/>
    <p:sldId id="1588" r:id="rId18"/>
    <p:sldId id="1590" r:id="rId19"/>
    <p:sldId id="1591" r:id="rId20"/>
    <p:sldId id="1592" r:id="rId21"/>
    <p:sldId id="283" r:id="rId22"/>
    <p:sldId id="1593" r:id="rId23"/>
    <p:sldId id="1594" r:id="rId24"/>
    <p:sldId id="1595" r:id="rId25"/>
    <p:sldId id="1596" r:id="rId26"/>
    <p:sldId id="308" r:id="rId27"/>
    <p:sldId id="294" r:id="rId28"/>
    <p:sldId id="299" r:id="rId29"/>
    <p:sldId id="301" r:id="rId30"/>
    <p:sldId id="309" r:id="rId31"/>
    <p:sldId id="310" r:id="rId32"/>
    <p:sldId id="311" r:id="rId33"/>
    <p:sldId id="315" r:id="rId34"/>
    <p:sldId id="312" r:id="rId35"/>
    <p:sldId id="313" r:id="rId36"/>
    <p:sldId id="314" r:id="rId37"/>
    <p:sldId id="286" r:id="rId38"/>
    <p:sldId id="1598" r:id="rId39"/>
    <p:sldId id="291" r:id="rId40"/>
    <p:sldId id="284" r:id="rId41"/>
    <p:sldId id="285" r:id="rId42"/>
    <p:sldId id="30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cker, Kathryn (ACL) (CTR)" initials="TK((" lastIdx="1" clrIdx="0">
    <p:extLst>
      <p:ext uri="{19B8F6BF-5375-455C-9EA6-DF929625EA0E}">
        <p15:presenceInfo xmlns:p15="http://schemas.microsoft.com/office/powerpoint/2012/main" userId="S::Kathryn.Tucker@acl.hhs.gov::65499dbc-ff25-4d71-b20c-8635998b7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43E"/>
    <a:srgbClr val="00FF99"/>
    <a:srgbClr val="0A4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6449" autoAdjust="0"/>
  </p:normalViewPr>
  <p:slideViewPr>
    <p:cSldViewPr snapToGrid="0">
      <p:cViewPr varScale="1">
        <p:scale>
          <a:sx n="99" d="100"/>
          <a:sy n="99" d="100"/>
        </p:scale>
        <p:origin x="930" y="78"/>
      </p:cViewPr>
      <p:guideLst>
        <p:guide orient="horz" pos="2160"/>
        <p:guide pos="3840"/>
      </p:guideLst>
    </p:cSldViewPr>
  </p:slideViewPr>
  <p:outlineViewPr>
    <p:cViewPr>
      <p:scale>
        <a:sx n="33" d="100"/>
        <a:sy n="33" d="100"/>
      </p:scale>
      <p:origin x="0" y="-18312"/>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10.xml.rels><?xml version="1.0" encoding="UTF-8" standalone="yes"?>
<Relationships xmlns="http://schemas.openxmlformats.org/package/2006/relationships"><Relationship Id="rId1" Type="http://schemas.openxmlformats.org/officeDocument/2006/relationships/image" Target="../media/image54.png"/></Relationships>
</file>

<file path=ppt/diagrams/_rels/data11.xml.rels><?xml version="1.0" encoding="UTF-8" standalone="yes"?>
<Relationships xmlns="http://schemas.openxmlformats.org/package/2006/relationships"><Relationship Id="rId1" Type="http://schemas.openxmlformats.org/officeDocument/2006/relationships/image" Target="../media/image56.jpeg"/></Relationships>
</file>

<file path=ppt/diagrams/_rels/data1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5.xml.rels><?xml version="1.0" encoding="UTF-8" standalone="yes"?>
<Relationships xmlns="http://schemas.openxmlformats.org/package/2006/relationships"><Relationship Id="rId1" Type="http://schemas.openxmlformats.org/officeDocument/2006/relationships/image" Target="../media/image36.jpeg"/></Relationships>
</file>

<file path=ppt/diagrams/_rels/data6.xml.rels><?xml version="1.0" encoding="UTF-8" standalone="yes"?>
<Relationships xmlns="http://schemas.openxmlformats.org/package/2006/relationships"><Relationship Id="rId1" Type="http://schemas.openxmlformats.org/officeDocument/2006/relationships/image" Target="../media/image45.emf"/></Relationships>
</file>

<file path=ppt/diagrams/_rels/data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_rels/data8.xml.rels><?xml version="1.0" encoding="UTF-8" standalone="yes"?>
<Relationships xmlns="http://schemas.openxmlformats.org/package/2006/relationships"><Relationship Id="rId1" Type="http://schemas.openxmlformats.org/officeDocument/2006/relationships/image" Target="../media/image48.jpeg"/></Relationships>
</file>

<file path=ppt/diagrams/_rels/data9.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0.xml.rels><?xml version="1.0" encoding="UTF-8" standalone="yes"?>
<Relationships xmlns="http://schemas.openxmlformats.org/package/2006/relationships"><Relationship Id="rId1" Type="http://schemas.openxmlformats.org/officeDocument/2006/relationships/image" Target="../media/image5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56.jpeg"/></Relationships>
</file>

<file path=ppt/diagrams/_rels/drawing1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45.emf"/></Relationships>
</file>

<file path=ppt/diagrams/_rels/drawing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48.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6784E-D7C9-4507-912F-C21672B6E225}"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9E957CF8-2028-4E80-9EA2-77A32A64528C}">
      <dgm:prSet phldrT="[Text]"/>
      <dgm:spPr/>
      <dgm:t>
        <a:bodyPr/>
        <a:lstStyle/>
        <a:p>
          <a:pPr>
            <a:lnSpc>
              <a:spcPct val="100000"/>
            </a:lnSpc>
            <a:defRPr b="1"/>
          </a:pPr>
          <a:r>
            <a:rPr lang="en-US" b="1" dirty="0"/>
            <a:t>Low food security </a:t>
          </a:r>
          <a:endParaRPr lang="en-US" dirty="0"/>
        </a:p>
      </dgm:t>
      <dgm:extLst>
        <a:ext uri="{E40237B7-FDA0-4F09-8148-C483321AD2D9}">
          <dgm14:cNvPr xmlns:dgm14="http://schemas.microsoft.com/office/drawing/2010/diagram" id="0" name="" descr="&#10;"/>
        </a:ext>
      </dgm:extLst>
    </dgm:pt>
    <dgm:pt modelId="{EB6B11B8-71D6-4648-B4AF-149F25958E32}" type="parTrans" cxnId="{9B8F513D-37FC-4A5A-907A-D858AD36D20C}">
      <dgm:prSet/>
      <dgm:spPr/>
      <dgm:t>
        <a:bodyPr/>
        <a:lstStyle/>
        <a:p>
          <a:endParaRPr lang="en-US"/>
        </a:p>
      </dgm:t>
    </dgm:pt>
    <dgm:pt modelId="{664B30D1-D023-4E15-A039-5A205E09107B}" type="sibTrans" cxnId="{9B8F513D-37FC-4A5A-907A-D858AD36D20C}">
      <dgm:prSet/>
      <dgm:spPr/>
      <dgm:t>
        <a:bodyPr/>
        <a:lstStyle/>
        <a:p>
          <a:endParaRPr lang="en-US"/>
        </a:p>
      </dgm:t>
    </dgm:pt>
    <dgm:pt modelId="{434B0CE8-D344-49BC-8EEF-095ADCDB34E0}">
      <dgm:prSet phldrT="[Text]"/>
      <dgm:spPr/>
      <dgm:t>
        <a:bodyPr/>
        <a:lstStyle/>
        <a:p>
          <a:pPr>
            <a:lnSpc>
              <a:spcPct val="100000"/>
            </a:lnSpc>
          </a:pPr>
          <a:r>
            <a:rPr lang="en-US" dirty="0"/>
            <a:t>Poor nutrition quality and limited variety. Little or no indication of reduced food intake.</a:t>
          </a:r>
        </a:p>
      </dgm:t>
      <dgm:extLst>
        <a:ext uri="{E40237B7-FDA0-4F09-8148-C483321AD2D9}">
          <dgm14:cNvPr xmlns:dgm14="http://schemas.microsoft.com/office/drawing/2010/diagram" id="0" name="" descr="&#10;"/>
        </a:ext>
      </dgm:extLst>
    </dgm:pt>
    <dgm:pt modelId="{6995DD6E-C57C-4A1C-BD8A-0C27790776FB}" type="parTrans" cxnId="{61326E63-8489-4E36-8F82-4E09ED6A6723}">
      <dgm:prSet/>
      <dgm:spPr/>
      <dgm:t>
        <a:bodyPr/>
        <a:lstStyle/>
        <a:p>
          <a:endParaRPr lang="en-US"/>
        </a:p>
      </dgm:t>
    </dgm:pt>
    <dgm:pt modelId="{A572BCBB-BCB8-40B5-9323-3B92C6FB8BAF}" type="sibTrans" cxnId="{61326E63-8489-4E36-8F82-4E09ED6A6723}">
      <dgm:prSet/>
      <dgm:spPr/>
      <dgm:t>
        <a:bodyPr/>
        <a:lstStyle/>
        <a:p>
          <a:endParaRPr lang="en-US"/>
        </a:p>
      </dgm:t>
    </dgm:pt>
    <dgm:pt modelId="{7B238FDD-F068-4461-8046-C3ADAA791D72}">
      <dgm:prSet phldrT="[Text]"/>
      <dgm:spPr/>
      <dgm:t>
        <a:bodyPr/>
        <a:lstStyle/>
        <a:p>
          <a:pPr>
            <a:lnSpc>
              <a:spcPct val="100000"/>
            </a:lnSpc>
            <a:defRPr b="1"/>
          </a:pPr>
          <a:r>
            <a:rPr lang="en-US" b="1" dirty="0"/>
            <a:t>Very low food security</a:t>
          </a:r>
          <a:endParaRPr lang="en-US" dirty="0"/>
        </a:p>
      </dgm:t>
    </dgm:pt>
    <dgm:pt modelId="{DB82EC4E-A0C8-4045-9DFA-02256CD44BDB}" type="parTrans" cxnId="{D5C5E96C-DA99-4078-9D49-E91B0B2203C9}">
      <dgm:prSet/>
      <dgm:spPr/>
      <dgm:t>
        <a:bodyPr/>
        <a:lstStyle/>
        <a:p>
          <a:endParaRPr lang="en-US"/>
        </a:p>
      </dgm:t>
    </dgm:pt>
    <dgm:pt modelId="{999AAAC8-5AE4-43BA-97B9-FF1AE26BFB60}" type="sibTrans" cxnId="{D5C5E96C-DA99-4078-9D49-E91B0B2203C9}">
      <dgm:prSet/>
      <dgm:spPr/>
      <dgm:t>
        <a:bodyPr/>
        <a:lstStyle/>
        <a:p>
          <a:endParaRPr lang="en-US"/>
        </a:p>
      </dgm:t>
    </dgm:pt>
    <dgm:pt modelId="{F6DCE1AB-C788-478F-88FE-88C560B36EB5}">
      <dgm:prSet phldrT="[Text]"/>
      <dgm:spPr/>
      <dgm:t>
        <a:bodyPr/>
        <a:lstStyle/>
        <a:p>
          <a:pPr>
            <a:lnSpc>
              <a:spcPct val="100000"/>
            </a:lnSpc>
          </a:pPr>
          <a:r>
            <a:rPr lang="en-US" dirty="0"/>
            <a:t>Reports of skipping meals or not eating. Has reduced food availability.</a:t>
          </a:r>
        </a:p>
      </dgm:t>
    </dgm:pt>
    <dgm:pt modelId="{63A2D01D-7365-4E4F-A8B3-991401FCF521}" type="parTrans" cxnId="{A7FB40A6-324D-4DC8-AE73-F28A42EAF019}">
      <dgm:prSet/>
      <dgm:spPr/>
      <dgm:t>
        <a:bodyPr/>
        <a:lstStyle/>
        <a:p>
          <a:endParaRPr lang="en-US"/>
        </a:p>
      </dgm:t>
    </dgm:pt>
    <dgm:pt modelId="{BC46EF70-BFE2-4373-A00E-C7FB81BCF1AB}" type="sibTrans" cxnId="{A7FB40A6-324D-4DC8-AE73-F28A42EAF019}">
      <dgm:prSet/>
      <dgm:spPr/>
      <dgm:t>
        <a:bodyPr/>
        <a:lstStyle/>
        <a:p>
          <a:endParaRPr lang="en-US"/>
        </a:p>
      </dgm:t>
    </dgm:pt>
    <dgm:pt modelId="{82AB82D7-D889-42E6-A30D-73639C60071E}" type="pres">
      <dgm:prSet presAssocID="{12D6784E-D7C9-4507-912F-C21672B6E225}" presName="root" presStyleCnt="0">
        <dgm:presLayoutVars>
          <dgm:dir/>
          <dgm:resizeHandles val="exact"/>
        </dgm:presLayoutVars>
      </dgm:prSet>
      <dgm:spPr/>
    </dgm:pt>
    <dgm:pt modelId="{D796719A-3E46-4846-A0F8-7C244C448AE1}" type="pres">
      <dgm:prSet presAssocID="{9E957CF8-2028-4E80-9EA2-77A32A64528C}" presName="compNode" presStyleCnt="0"/>
      <dgm:spPr/>
    </dgm:pt>
    <dgm:pt modelId="{79D17241-D669-44A5-B33C-0F3815FA4D0B}" type="pres">
      <dgm:prSet presAssocID="{9E957CF8-2028-4E80-9EA2-77A32A64528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B8A79891-F8B2-40C8-9726-4BA94EC2274A}" type="pres">
      <dgm:prSet presAssocID="{9E957CF8-2028-4E80-9EA2-77A32A64528C}" presName="iconSpace" presStyleCnt="0"/>
      <dgm:spPr/>
    </dgm:pt>
    <dgm:pt modelId="{D38E92BA-24B3-405F-887B-B98EACB611A2}" type="pres">
      <dgm:prSet presAssocID="{9E957CF8-2028-4E80-9EA2-77A32A64528C}" presName="parTx" presStyleLbl="revTx" presStyleIdx="0" presStyleCnt="4">
        <dgm:presLayoutVars>
          <dgm:chMax val="0"/>
          <dgm:chPref val="0"/>
        </dgm:presLayoutVars>
      </dgm:prSet>
      <dgm:spPr/>
    </dgm:pt>
    <dgm:pt modelId="{ECB096B9-605A-45FD-AD71-36BDF5B6ACEC}" type="pres">
      <dgm:prSet presAssocID="{9E957CF8-2028-4E80-9EA2-77A32A64528C}" presName="txSpace" presStyleCnt="0"/>
      <dgm:spPr/>
    </dgm:pt>
    <dgm:pt modelId="{9FDA5088-FAAE-437D-83A6-523F55BADC78}" type="pres">
      <dgm:prSet presAssocID="{9E957CF8-2028-4E80-9EA2-77A32A64528C}" presName="desTx" presStyleLbl="revTx" presStyleIdx="1" presStyleCnt="4">
        <dgm:presLayoutVars/>
      </dgm:prSet>
      <dgm:spPr/>
    </dgm:pt>
    <dgm:pt modelId="{8D463A65-82F9-4E9E-B46D-209E621BB7FB}" type="pres">
      <dgm:prSet presAssocID="{664B30D1-D023-4E15-A039-5A205E09107B}" presName="sibTrans" presStyleCnt="0"/>
      <dgm:spPr/>
    </dgm:pt>
    <dgm:pt modelId="{44375186-38EC-4063-A702-D880F0F74210}" type="pres">
      <dgm:prSet presAssocID="{7B238FDD-F068-4461-8046-C3ADAA791D72}" presName="compNode" presStyleCnt="0"/>
      <dgm:spPr/>
    </dgm:pt>
    <dgm:pt modelId="{C36270F2-42A8-492A-A247-65C439FA1F84}" type="pres">
      <dgm:prSet presAssocID="{7B238FDD-F068-4461-8046-C3ADAA791D7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13E038FB-B4D5-41FC-81DE-3F351D43CA09}" type="pres">
      <dgm:prSet presAssocID="{7B238FDD-F068-4461-8046-C3ADAA791D72}" presName="iconSpace" presStyleCnt="0"/>
      <dgm:spPr/>
    </dgm:pt>
    <dgm:pt modelId="{93A134AA-5108-418E-B6D9-41642B7FFA21}" type="pres">
      <dgm:prSet presAssocID="{7B238FDD-F068-4461-8046-C3ADAA791D72}" presName="parTx" presStyleLbl="revTx" presStyleIdx="2" presStyleCnt="4">
        <dgm:presLayoutVars>
          <dgm:chMax val="0"/>
          <dgm:chPref val="0"/>
        </dgm:presLayoutVars>
      </dgm:prSet>
      <dgm:spPr/>
    </dgm:pt>
    <dgm:pt modelId="{2792134B-998F-40E9-9D1C-DCC3F2F2EBDD}" type="pres">
      <dgm:prSet presAssocID="{7B238FDD-F068-4461-8046-C3ADAA791D72}" presName="txSpace" presStyleCnt="0"/>
      <dgm:spPr/>
    </dgm:pt>
    <dgm:pt modelId="{F078D0F4-8C4A-4938-81BF-40BFB245F755}" type="pres">
      <dgm:prSet presAssocID="{7B238FDD-F068-4461-8046-C3ADAA791D72}" presName="desTx" presStyleLbl="revTx" presStyleIdx="3" presStyleCnt="4" custScaleX="95384">
        <dgm:presLayoutVars/>
      </dgm:prSet>
      <dgm:spPr/>
    </dgm:pt>
  </dgm:ptLst>
  <dgm:cxnLst>
    <dgm:cxn modelId="{64E1521D-FAFB-4D99-879F-0CF4C895123A}" type="presOf" srcId="{7B238FDD-F068-4461-8046-C3ADAA791D72}" destId="{93A134AA-5108-418E-B6D9-41642B7FFA21}" srcOrd="0" destOrd="0" presId="urn:microsoft.com/office/officeart/2018/5/layout/CenteredIconLabelDescriptionList"/>
    <dgm:cxn modelId="{9B8F513D-37FC-4A5A-907A-D858AD36D20C}" srcId="{12D6784E-D7C9-4507-912F-C21672B6E225}" destId="{9E957CF8-2028-4E80-9EA2-77A32A64528C}" srcOrd="0" destOrd="0" parTransId="{EB6B11B8-71D6-4648-B4AF-149F25958E32}" sibTransId="{664B30D1-D023-4E15-A039-5A205E09107B}"/>
    <dgm:cxn modelId="{7EA9225F-74ED-41FA-886C-8414C155FAE6}" type="presOf" srcId="{434B0CE8-D344-49BC-8EEF-095ADCDB34E0}" destId="{9FDA5088-FAAE-437D-83A6-523F55BADC78}" srcOrd="0" destOrd="0" presId="urn:microsoft.com/office/officeart/2018/5/layout/CenteredIconLabelDescriptionList"/>
    <dgm:cxn modelId="{9E2B0D42-A4A1-46FF-AF16-09E32E1D02DC}" type="presOf" srcId="{F6DCE1AB-C788-478F-88FE-88C560B36EB5}" destId="{F078D0F4-8C4A-4938-81BF-40BFB245F755}" srcOrd="0" destOrd="0" presId="urn:microsoft.com/office/officeart/2018/5/layout/CenteredIconLabelDescriptionList"/>
    <dgm:cxn modelId="{61326E63-8489-4E36-8F82-4E09ED6A6723}" srcId="{9E957CF8-2028-4E80-9EA2-77A32A64528C}" destId="{434B0CE8-D344-49BC-8EEF-095ADCDB34E0}" srcOrd="0" destOrd="0" parTransId="{6995DD6E-C57C-4A1C-BD8A-0C27790776FB}" sibTransId="{A572BCBB-BCB8-40B5-9323-3B92C6FB8BAF}"/>
    <dgm:cxn modelId="{D5C5E96C-DA99-4078-9D49-E91B0B2203C9}" srcId="{12D6784E-D7C9-4507-912F-C21672B6E225}" destId="{7B238FDD-F068-4461-8046-C3ADAA791D72}" srcOrd="1" destOrd="0" parTransId="{DB82EC4E-A0C8-4045-9DFA-02256CD44BDB}" sibTransId="{999AAAC8-5AE4-43BA-97B9-FF1AE26BFB60}"/>
    <dgm:cxn modelId="{A7FB40A6-324D-4DC8-AE73-F28A42EAF019}" srcId="{7B238FDD-F068-4461-8046-C3ADAA791D72}" destId="{F6DCE1AB-C788-478F-88FE-88C560B36EB5}" srcOrd="0" destOrd="0" parTransId="{63A2D01D-7365-4E4F-A8B3-991401FCF521}" sibTransId="{BC46EF70-BFE2-4373-A00E-C7FB81BCF1AB}"/>
    <dgm:cxn modelId="{C351A2C0-753C-4142-A2B8-DF06AF522168}" type="presOf" srcId="{12D6784E-D7C9-4507-912F-C21672B6E225}" destId="{82AB82D7-D889-42E6-A30D-73639C60071E}" srcOrd="0" destOrd="0" presId="urn:microsoft.com/office/officeart/2018/5/layout/CenteredIconLabelDescriptionList"/>
    <dgm:cxn modelId="{E55E50D0-76D7-46AF-A705-A30AC92A3B1A}" type="presOf" srcId="{9E957CF8-2028-4E80-9EA2-77A32A64528C}" destId="{D38E92BA-24B3-405F-887B-B98EACB611A2}" srcOrd="0" destOrd="0" presId="urn:microsoft.com/office/officeart/2018/5/layout/CenteredIconLabelDescriptionList"/>
    <dgm:cxn modelId="{8D7BD08A-09AF-4723-BCB6-FC4279B7F986}" type="presParOf" srcId="{82AB82D7-D889-42E6-A30D-73639C60071E}" destId="{D796719A-3E46-4846-A0F8-7C244C448AE1}" srcOrd="0" destOrd="0" presId="urn:microsoft.com/office/officeart/2018/5/layout/CenteredIconLabelDescriptionList"/>
    <dgm:cxn modelId="{D3F4089C-20F1-43AB-8E73-F964FEAB83CE}" type="presParOf" srcId="{D796719A-3E46-4846-A0F8-7C244C448AE1}" destId="{79D17241-D669-44A5-B33C-0F3815FA4D0B}" srcOrd="0" destOrd="0" presId="urn:microsoft.com/office/officeart/2018/5/layout/CenteredIconLabelDescriptionList"/>
    <dgm:cxn modelId="{2283AF5D-0221-4FA9-8556-C69B7ACE57E0}" type="presParOf" srcId="{D796719A-3E46-4846-A0F8-7C244C448AE1}" destId="{B8A79891-F8B2-40C8-9726-4BA94EC2274A}" srcOrd="1" destOrd="0" presId="urn:microsoft.com/office/officeart/2018/5/layout/CenteredIconLabelDescriptionList"/>
    <dgm:cxn modelId="{AC962B44-FB67-4313-886A-6C462630A00F}" type="presParOf" srcId="{D796719A-3E46-4846-A0F8-7C244C448AE1}" destId="{D38E92BA-24B3-405F-887B-B98EACB611A2}" srcOrd="2" destOrd="0" presId="urn:microsoft.com/office/officeart/2018/5/layout/CenteredIconLabelDescriptionList"/>
    <dgm:cxn modelId="{910AE07D-56E1-4A63-9D70-1C7AE9433736}" type="presParOf" srcId="{D796719A-3E46-4846-A0F8-7C244C448AE1}" destId="{ECB096B9-605A-45FD-AD71-36BDF5B6ACEC}" srcOrd="3" destOrd="0" presId="urn:microsoft.com/office/officeart/2018/5/layout/CenteredIconLabelDescriptionList"/>
    <dgm:cxn modelId="{D7BFE2BF-5DF0-49DF-B68F-822654D5015C}" type="presParOf" srcId="{D796719A-3E46-4846-A0F8-7C244C448AE1}" destId="{9FDA5088-FAAE-437D-83A6-523F55BADC78}" srcOrd="4" destOrd="0" presId="urn:microsoft.com/office/officeart/2018/5/layout/CenteredIconLabelDescriptionList"/>
    <dgm:cxn modelId="{709FF81A-CCC8-4537-94E1-928FF521A649}" type="presParOf" srcId="{82AB82D7-D889-42E6-A30D-73639C60071E}" destId="{8D463A65-82F9-4E9E-B46D-209E621BB7FB}" srcOrd="1" destOrd="0" presId="urn:microsoft.com/office/officeart/2018/5/layout/CenteredIconLabelDescriptionList"/>
    <dgm:cxn modelId="{79402359-71DD-4C5C-8A63-FD8AD0C09375}" type="presParOf" srcId="{82AB82D7-D889-42E6-A30D-73639C60071E}" destId="{44375186-38EC-4063-A702-D880F0F74210}" srcOrd="2" destOrd="0" presId="urn:microsoft.com/office/officeart/2018/5/layout/CenteredIconLabelDescriptionList"/>
    <dgm:cxn modelId="{FCA85413-0DBD-4ED2-B0CE-6AB526876FE7}" type="presParOf" srcId="{44375186-38EC-4063-A702-D880F0F74210}" destId="{C36270F2-42A8-492A-A247-65C439FA1F84}" srcOrd="0" destOrd="0" presId="urn:microsoft.com/office/officeart/2018/5/layout/CenteredIconLabelDescriptionList"/>
    <dgm:cxn modelId="{CC96CA4C-3717-4849-9D1F-AD362D002E79}" type="presParOf" srcId="{44375186-38EC-4063-A702-D880F0F74210}" destId="{13E038FB-B4D5-41FC-81DE-3F351D43CA09}" srcOrd="1" destOrd="0" presId="urn:microsoft.com/office/officeart/2018/5/layout/CenteredIconLabelDescriptionList"/>
    <dgm:cxn modelId="{8310756D-0BAB-46C2-889E-03AF76A95049}" type="presParOf" srcId="{44375186-38EC-4063-A702-D880F0F74210}" destId="{93A134AA-5108-418E-B6D9-41642B7FFA21}" srcOrd="2" destOrd="0" presId="urn:microsoft.com/office/officeart/2018/5/layout/CenteredIconLabelDescriptionList"/>
    <dgm:cxn modelId="{99A1B6CE-4A24-43DC-B75C-9B75F0A2B8BC}" type="presParOf" srcId="{44375186-38EC-4063-A702-D880F0F74210}" destId="{2792134B-998F-40E9-9D1C-DCC3F2F2EBDD}" srcOrd="3" destOrd="0" presId="urn:microsoft.com/office/officeart/2018/5/layout/CenteredIconLabelDescriptionList"/>
    <dgm:cxn modelId="{9E73E166-F596-4EB1-8611-97EFDAA8573B}" type="presParOf" srcId="{44375186-38EC-4063-A702-D880F0F74210}" destId="{F078D0F4-8C4A-4938-81BF-40BFB245F75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673426" custScaleY="2000000" custLinFactNeighborX="-71409" custLinFactNeighborY="4690"/>
      <dgm:spPr>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a:solidFill>
            <a:schemeClr val="accent4"/>
          </a:solid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143397" custScaleY="243643" custLinFactX="-276369" custLinFactY="-200000" custLinFactNeighborX="-300000" custLinFactNeighborY="-210612"/>
      <dgm:spPr>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a:noFill/>
        </a:ln>
      </dgm:spPr>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368AC5-3751-4608-9357-DD88076E37BD}" type="doc">
      <dgm:prSet loTypeId="urn:microsoft.com/office/officeart/2018/5/layout/IconCircleLabelList" loCatId="icon" qsTypeId="urn:microsoft.com/office/officeart/2005/8/quickstyle/simple1" qsCatId="simple" csTypeId="urn:microsoft.com/office/officeart/2005/8/colors/accent4_2" csCatId="accent4" phldr="1"/>
      <dgm:spPr/>
      <dgm:t>
        <a:bodyPr/>
        <a:lstStyle/>
        <a:p>
          <a:endParaRPr lang="en-US"/>
        </a:p>
      </dgm:t>
    </dgm:pt>
    <dgm:pt modelId="{C5A34F06-A9E6-45B0-A5DF-A33F7F92305A}">
      <dgm:prSet/>
      <dgm:spPr/>
      <dgm:t>
        <a:bodyPr/>
        <a:lstStyle/>
        <a:p>
          <a:pPr>
            <a:lnSpc>
              <a:spcPct val="100000"/>
            </a:lnSpc>
            <a:defRPr cap="all"/>
          </a:pPr>
          <a:r>
            <a:rPr lang="en-US" b="0" i="0" dirty="0"/>
            <a:t>Service providers overwhelmed by the volume of need</a:t>
          </a:r>
          <a:endParaRPr lang="en-US" dirty="0"/>
        </a:p>
      </dgm:t>
    </dgm:pt>
    <dgm:pt modelId="{907BFBEA-4611-44F8-B78D-B24BB26AA1D9}" type="parTrans" cxnId="{BF1CB748-1B55-4BF6-8BF5-95E9F5086406}">
      <dgm:prSet/>
      <dgm:spPr/>
      <dgm:t>
        <a:bodyPr/>
        <a:lstStyle/>
        <a:p>
          <a:endParaRPr lang="en-US"/>
        </a:p>
      </dgm:t>
    </dgm:pt>
    <dgm:pt modelId="{42F45748-9B5F-44DD-9893-7C46D18F32B1}" type="sibTrans" cxnId="{BF1CB748-1B55-4BF6-8BF5-95E9F5086406}">
      <dgm:prSet/>
      <dgm:spPr/>
      <dgm:t>
        <a:bodyPr/>
        <a:lstStyle/>
        <a:p>
          <a:endParaRPr lang="en-US"/>
        </a:p>
      </dgm:t>
    </dgm:pt>
    <dgm:pt modelId="{7BD9EAE8-66A8-4B17-86A9-7CBBACAE28C2}">
      <dgm:prSet/>
      <dgm:spPr/>
      <dgm:t>
        <a:bodyPr/>
        <a:lstStyle/>
        <a:p>
          <a:pPr>
            <a:lnSpc>
              <a:spcPct val="100000"/>
            </a:lnSpc>
            <a:defRPr cap="all"/>
          </a:pPr>
          <a:r>
            <a:rPr lang="en-US" dirty="0"/>
            <a:t>Staffing issues</a:t>
          </a:r>
        </a:p>
      </dgm:t>
    </dgm:pt>
    <dgm:pt modelId="{2BAEB72F-F06F-43B4-ACA8-9CA59F670BE6}" type="parTrans" cxnId="{A20B44C2-2C40-4BA2-B475-6687E493A0F6}">
      <dgm:prSet/>
      <dgm:spPr/>
      <dgm:t>
        <a:bodyPr/>
        <a:lstStyle/>
        <a:p>
          <a:endParaRPr lang="en-US"/>
        </a:p>
      </dgm:t>
    </dgm:pt>
    <dgm:pt modelId="{405BD760-1DC8-426F-979C-D9CB5F86FB4D}" type="sibTrans" cxnId="{A20B44C2-2C40-4BA2-B475-6687E493A0F6}">
      <dgm:prSet/>
      <dgm:spPr/>
      <dgm:t>
        <a:bodyPr/>
        <a:lstStyle/>
        <a:p>
          <a:endParaRPr lang="en-US"/>
        </a:p>
      </dgm:t>
    </dgm:pt>
    <dgm:pt modelId="{FA2298D7-FF38-494A-B72C-DB45BEA80CF3}">
      <dgm:prSet/>
      <dgm:spPr/>
      <dgm:t>
        <a:bodyPr/>
        <a:lstStyle/>
        <a:p>
          <a:pPr>
            <a:lnSpc>
              <a:spcPct val="100000"/>
            </a:lnSpc>
            <a:defRPr cap="all"/>
          </a:pPr>
          <a:r>
            <a:rPr lang="en-US" dirty="0"/>
            <a:t>Reopening congregate sites</a:t>
          </a:r>
        </a:p>
      </dgm:t>
    </dgm:pt>
    <dgm:pt modelId="{6873E4E0-CD36-4747-97F9-4885087F3CB8}" type="parTrans" cxnId="{D23AF2D5-C301-40BD-BA05-FA42FBDD051F}">
      <dgm:prSet/>
      <dgm:spPr/>
      <dgm:t>
        <a:bodyPr/>
        <a:lstStyle/>
        <a:p>
          <a:endParaRPr lang="en-US"/>
        </a:p>
      </dgm:t>
    </dgm:pt>
    <dgm:pt modelId="{E8E88043-C427-496D-8ADF-41CDB59687F5}" type="sibTrans" cxnId="{D23AF2D5-C301-40BD-BA05-FA42FBDD051F}">
      <dgm:prSet/>
      <dgm:spPr/>
      <dgm:t>
        <a:bodyPr/>
        <a:lstStyle/>
        <a:p>
          <a:endParaRPr lang="en-US"/>
        </a:p>
      </dgm:t>
    </dgm:pt>
    <dgm:pt modelId="{215EAE5B-2757-4EC4-AC18-DA6E3EE1A609}">
      <dgm:prSet/>
      <dgm:spPr/>
      <dgm:t>
        <a:bodyPr/>
        <a:lstStyle/>
        <a:p>
          <a:pPr>
            <a:lnSpc>
              <a:spcPct val="100000"/>
            </a:lnSpc>
            <a:defRPr cap="all"/>
          </a:pPr>
          <a:r>
            <a:rPr lang="en-US" dirty="0"/>
            <a:t>Obtaining Food, meals and nutrition providers </a:t>
          </a:r>
        </a:p>
      </dgm:t>
    </dgm:pt>
    <dgm:pt modelId="{C464988A-4A2B-47FE-806B-B256ABA88920}" type="parTrans" cxnId="{90E451F9-D31B-4873-9AF5-DDE3C9CE4BC0}">
      <dgm:prSet/>
      <dgm:spPr/>
      <dgm:t>
        <a:bodyPr/>
        <a:lstStyle/>
        <a:p>
          <a:endParaRPr lang="en-US"/>
        </a:p>
      </dgm:t>
    </dgm:pt>
    <dgm:pt modelId="{6772FDA4-B3AB-4045-99A1-8C94DF5618BD}" type="sibTrans" cxnId="{90E451F9-D31B-4873-9AF5-DDE3C9CE4BC0}">
      <dgm:prSet/>
      <dgm:spPr/>
      <dgm:t>
        <a:bodyPr/>
        <a:lstStyle/>
        <a:p>
          <a:endParaRPr lang="en-US"/>
        </a:p>
      </dgm:t>
    </dgm:pt>
    <dgm:pt modelId="{ABCB9F05-0ACF-433D-A809-D7BA6F5F46B9}">
      <dgm:prSet/>
      <dgm:spPr/>
      <dgm:t>
        <a:bodyPr/>
        <a:lstStyle/>
        <a:p>
          <a:pPr>
            <a:lnSpc>
              <a:spcPct val="100000"/>
            </a:lnSpc>
            <a:defRPr cap="all"/>
          </a:pPr>
          <a:r>
            <a:rPr lang="en-US" dirty="0"/>
            <a:t>Supplemental funds ending</a:t>
          </a:r>
        </a:p>
      </dgm:t>
    </dgm:pt>
    <dgm:pt modelId="{9400E66B-F729-4CD2-B16E-9FA183D884EC}" type="parTrans" cxnId="{492E9B69-3B65-4006-9284-10C93C02A06C}">
      <dgm:prSet/>
      <dgm:spPr/>
      <dgm:t>
        <a:bodyPr/>
        <a:lstStyle/>
        <a:p>
          <a:endParaRPr lang="en-US"/>
        </a:p>
      </dgm:t>
    </dgm:pt>
    <dgm:pt modelId="{383EE92B-7C29-42A6-9CF5-65DEB895D007}" type="sibTrans" cxnId="{492E9B69-3B65-4006-9284-10C93C02A06C}">
      <dgm:prSet/>
      <dgm:spPr/>
      <dgm:t>
        <a:bodyPr/>
        <a:lstStyle/>
        <a:p>
          <a:endParaRPr lang="en-US"/>
        </a:p>
      </dgm:t>
    </dgm:pt>
    <dgm:pt modelId="{38CB2713-BFF3-4BAC-82F9-9050C02566F6}" type="pres">
      <dgm:prSet presAssocID="{E8368AC5-3751-4608-9357-DD88076E37BD}" presName="root" presStyleCnt="0">
        <dgm:presLayoutVars>
          <dgm:dir/>
          <dgm:resizeHandles val="exact"/>
        </dgm:presLayoutVars>
      </dgm:prSet>
      <dgm:spPr/>
    </dgm:pt>
    <dgm:pt modelId="{6F173714-CDAF-49AB-9E00-719D6B33EC32}" type="pres">
      <dgm:prSet presAssocID="{C5A34F06-A9E6-45B0-A5DF-A33F7F92305A}" presName="compNode" presStyleCnt="0"/>
      <dgm:spPr/>
    </dgm:pt>
    <dgm:pt modelId="{FE4352F7-7196-46D4-A210-EB245725EBEE}" type="pres">
      <dgm:prSet presAssocID="{C5A34F06-A9E6-45B0-A5DF-A33F7F92305A}" presName="iconBgRect" presStyleLbl="bgShp" presStyleIdx="0" presStyleCnt="5"/>
      <dgm:spPr/>
    </dgm:pt>
    <dgm:pt modelId="{4C051CD7-6401-426A-B195-778820A549FF}" type="pres">
      <dgm:prSet presAssocID="{C5A34F06-A9E6-45B0-A5DF-A33F7F92305A}" presName="iconRect" presStyleLbl="node1" presStyleIdx="0" presStyleCnt="5"/>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E6EF13B5-7369-4CDA-BE15-E1BE38157DEA}" type="pres">
      <dgm:prSet presAssocID="{C5A34F06-A9E6-45B0-A5DF-A33F7F92305A}" presName="spaceRect" presStyleCnt="0"/>
      <dgm:spPr/>
    </dgm:pt>
    <dgm:pt modelId="{CA9F3F48-2ED5-4645-BFD4-2614A26BA998}" type="pres">
      <dgm:prSet presAssocID="{C5A34F06-A9E6-45B0-A5DF-A33F7F92305A}" presName="textRect" presStyleLbl="revTx" presStyleIdx="0" presStyleCnt="5">
        <dgm:presLayoutVars>
          <dgm:chMax val="1"/>
          <dgm:chPref val="1"/>
        </dgm:presLayoutVars>
      </dgm:prSet>
      <dgm:spPr/>
    </dgm:pt>
    <dgm:pt modelId="{F68479D9-B8E0-4342-A0FD-9A093B07E788}" type="pres">
      <dgm:prSet presAssocID="{42F45748-9B5F-44DD-9893-7C46D18F32B1}" presName="sibTrans" presStyleCnt="0"/>
      <dgm:spPr/>
    </dgm:pt>
    <dgm:pt modelId="{D7E12A2F-2960-45A9-A23C-4D30A4565160}" type="pres">
      <dgm:prSet presAssocID="{7BD9EAE8-66A8-4B17-86A9-7CBBACAE28C2}" presName="compNode" presStyleCnt="0"/>
      <dgm:spPr/>
    </dgm:pt>
    <dgm:pt modelId="{64AF0F40-06DA-4096-A607-2DF9A8A25E8B}" type="pres">
      <dgm:prSet presAssocID="{7BD9EAE8-66A8-4B17-86A9-7CBBACAE28C2}" presName="iconBgRect" presStyleLbl="bgShp" presStyleIdx="1" presStyleCnt="5"/>
      <dgm:spPr/>
    </dgm:pt>
    <dgm:pt modelId="{23126CE3-08A1-4D10-B18F-5D50421D5062}" type="pres">
      <dgm:prSet presAssocID="{7BD9EAE8-66A8-4B17-86A9-7CBBACAE28C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76E3EB16-23FC-4187-879B-FEE0025CB234}" type="pres">
      <dgm:prSet presAssocID="{7BD9EAE8-66A8-4B17-86A9-7CBBACAE28C2}" presName="spaceRect" presStyleCnt="0"/>
      <dgm:spPr/>
    </dgm:pt>
    <dgm:pt modelId="{5B0B29E2-F701-4632-A767-20E40474609E}" type="pres">
      <dgm:prSet presAssocID="{7BD9EAE8-66A8-4B17-86A9-7CBBACAE28C2}" presName="textRect" presStyleLbl="revTx" presStyleIdx="1" presStyleCnt="5">
        <dgm:presLayoutVars>
          <dgm:chMax val="1"/>
          <dgm:chPref val="1"/>
        </dgm:presLayoutVars>
      </dgm:prSet>
      <dgm:spPr/>
    </dgm:pt>
    <dgm:pt modelId="{11B7B8F8-2BB1-41A9-829D-650B28A56384}" type="pres">
      <dgm:prSet presAssocID="{405BD760-1DC8-426F-979C-D9CB5F86FB4D}" presName="sibTrans" presStyleCnt="0"/>
      <dgm:spPr/>
    </dgm:pt>
    <dgm:pt modelId="{30E1CB24-93B1-491A-A7A2-1EBBB0A0D145}" type="pres">
      <dgm:prSet presAssocID="{FA2298D7-FF38-494A-B72C-DB45BEA80CF3}" presName="compNode" presStyleCnt="0"/>
      <dgm:spPr/>
    </dgm:pt>
    <dgm:pt modelId="{99280783-8FFA-4947-B431-D465FE015210}" type="pres">
      <dgm:prSet presAssocID="{FA2298D7-FF38-494A-B72C-DB45BEA80CF3}" presName="iconBgRect" presStyleLbl="bgShp" presStyleIdx="2" presStyleCnt="5"/>
      <dgm:spPr/>
    </dgm:pt>
    <dgm:pt modelId="{7C56AEAF-38F9-41A3-BA67-E200F214CF9F}" type="pres">
      <dgm:prSet presAssocID="{FA2298D7-FF38-494A-B72C-DB45BEA80CF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296C653-C990-4CE6-9607-877449509715}" type="pres">
      <dgm:prSet presAssocID="{FA2298D7-FF38-494A-B72C-DB45BEA80CF3}" presName="spaceRect" presStyleCnt="0"/>
      <dgm:spPr/>
    </dgm:pt>
    <dgm:pt modelId="{958A9D57-BD3B-4835-B66B-6C5501A267CF}" type="pres">
      <dgm:prSet presAssocID="{FA2298D7-FF38-494A-B72C-DB45BEA80CF3}" presName="textRect" presStyleLbl="revTx" presStyleIdx="2" presStyleCnt="5">
        <dgm:presLayoutVars>
          <dgm:chMax val="1"/>
          <dgm:chPref val="1"/>
        </dgm:presLayoutVars>
      </dgm:prSet>
      <dgm:spPr/>
    </dgm:pt>
    <dgm:pt modelId="{5FB98130-0692-4E4D-B1F1-D37C716F544B}" type="pres">
      <dgm:prSet presAssocID="{E8E88043-C427-496D-8ADF-41CDB59687F5}" presName="sibTrans" presStyleCnt="0"/>
      <dgm:spPr/>
    </dgm:pt>
    <dgm:pt modelId="{8ED4349C-7E6E-4276-A07B-1F572F26F39D}" type="pres">
      <dgm:prSet presAssocID="{215EAE5B-2757-4EC4-AC18-DA6E3EE1A609}" presName="compNode" presStyleCnt="0"/>
      <dgm:spPr/>
    </dgm:pt>
    <dgm:pt modelId="{EE5C05F1-110E-4DCF-8CD0-FA0B186B0855}" type="pres">
      <dgm:prSet presAssocID="{215EAE5B-2757-4EC4-AC18-DA6E3EE1A609}" presName="iconBgRect" presStyleLbl="bgShp" presStyleIdx="3" presStyleCnt="5"/>
      <dgm:spPr/>
    </dgm:pt>
    <dgm:pt modelId="{04CEB8FB-AB36-4344-AFA4-DE6F0A9C848A}" type="pres">
      <dgm:prSet presAssocID="{215EAE5B-2757-4EC4-AC18-DA6E3EE1A60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pt>
    <dgm:pt modelId="{389E63F0-FB44-4C9E-B5C7-BC3558CF92FC}" type="pres">
      <dgm:prSet presAssocID="{215EAE5B-2757-4EC4-AC18-DA6E3EE1A609}" presName="spaceRect" presStyleCnt="0"/>
      <dgm:spPr/>
    </dgm:pt>
    <dgm:pt modelId="{891937EF-6329-4FFE-9907-582A36CB64E7}" type="pres">
      <dgm:prSet presAssocID="{215EAE5B-2757-4EC4-AC18-DA6E3EE1A609}" presName="textRect" presStyleLbl="revTx" presStyleIdx="3" presStyleCnt="5">
        <dgm:presLayoutVars>
          <dgm:chMax val="1"/>
          <dgm:chPref val="1"/>
        </dgm:presLayoutVars>
      </dgm:prSet>
      <dgm:spPr/>
    </dgm:pt>
    <dgm:pt modelId="{5AA86C13-C6BB-4D52-9360-750DA8E69BA4}" type="pres">
      <dgm:prSet presAssocID="{6772FDA4-B3AB-4045-99A1-8C94DF5618BD}" presName="sibTrans" presStyleCnt="0"/>
      <dgm:spPr/>
    </dgm:pt>
    <dgm:pt modelId="{E074DE9D-40A7-4927-9D82-3BF3CD6B24C2}" type="pres">
      <dgm:prSet presAssocID="{ABCB9F05-0ACF-433D-A809-D7BA6F5F46B9}" presName="compNode" presStyleCnt="0"/>
      <dgm:spPr/>
    </dgm:pt>
    <dgm:pt modelId="{EC1AC144-84E8-4421-A276-297AC4A0F261}" type="pres">
      <dgm:prSet presAssocID="{ABCB9F05-0ACF-433D-A809-D7BA6F5F46B9}" presName="iconBgRect" presStyleLbl="bgShp" presStyleIdx="4" presStyleCnt="5"/>
      <dgm:spPr/>
    </dgm:pt>
    <dgm:pt modelId="{63F6136E-89E4-4FB6-A848-1A4063375407}" type="pres">
      <dgm:prSet presAssocID="{ABCB9F05-0ACF-433D-A809-D7BA6F5F46B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pt>
    <dgm:pt modelId="{9A2712E7-6213-4D44-B11D-12C8A73110FF}" type="pres">
      <dgm:prSet presAssocID="{ABCB9F05-0ACF-433D-A809-D7BA6F5F46B9}" presName="spaceRect" presStyleCnt="0"/>
      <dgm:spPr/>
    </dgm:pt>
    <dgm:pt modelId="{C54A052D-DCF2-40BD-9BCE-97125BF87826}" type="pres">
      <dgm:prSet presAssocID="{ABCB9F05-0ACF-433D-A809-D7BA6F5F46B9}" presName="textRect" presStyleLbl="revTx" presStyleIdx="4" presStyleCnt="5">
        <dgm:presLayoutVars>
          <dgm:chMax val="1"/>
          <dgm:chPref val="1"/>
        </dgm:presLayoutVars>
      </dgm:prSet>
      <dgm:spPr/>
    </dgm:pt>
  </dgm:ptLst>
  <dgm:cxnLst>
    <dgm:cxn modelId="{C2E6D12F-DBCC-4E85-AEC3-798C1527ADA7}" type="presOf" srcId="{C5A34F06-A9E6-45B0-A5DF-A33F7F92305A}" destId="{CA9F3F48-2ED5-4645-BFD4-2614A26BA998}" srcOrd="0" destOrd="0" presId="urn:microsoft.com/office/officeart/2018/5/layout/IconCircleLabelList"/>
    <dgm:cxn modelId="{E2AD0F5F-82B0-4834-AF2D-BDE6A80441C1}" type="presOf" srcId="{FA2298D7-FF38-494A-B72C-DB45BEA80CF3}" destId="{958A9D57-BD3B-4835-B66B-6C5501A267CF}" srcOrd="0" destOrd="0" presId="urn:microsoft.com/office/officeart/2018/5/layout/IconCircleLabelList"/>
    <dgm:cxn modelId="{BF1CB748-1B55-4BF6-8BF5-95E9F5086406}" srcId="{E8368AC5-3751-4608-9357-DD88076E37BD}" destId="{C5A34F06-A9E6-45B0-A5DF-A33F7F92305A}" srcOrd="0" destOrd="0" parTransId="{907BFBEA-4611-44F8-B78D-B24BB26AA1D9}" sibTransId="{42F45748-9B5F-44DD-9893-7C46D18F32B1}"/>
    <dgm:cxn modelId="{492E9B69-3B65-4006-9284-10C93C02A06C}" srcId="{E8368AC5-3751-4608-9357-DD88076E37BD}" destId="{ABCB9F05-0ACF-433D-A809-D7BA6F5F46B9}" srcOrd="4" destOrd="0" parTransId="{9400E66B-F729-4CD2-B16E-9FA183D884EC}" sibTransId="{383EE92B-7C29-42A6-9CF5-65DEB895D007}"/>
    <dgm:cxn modelId="{CEA0527F-201D-4B01-91E6-5857CEEA5795}" type="presOf" srcId="{ABCB9F05-0ACF-433D-A809-D7BA6F5F46B9}" destId="{C54A052D-DCF2-40BD-9BCE-97125BF87826}" srcOrd="0" destOrd="0" presId="urn:microsoft.com/office/officeart/2018/5/layout/IconCircleLabelList"/>
    <dgm:cxn modelId="{EE51D1BE-48B4-4146-B645-E683448F2DDF}" type="presOf" srcId="{215EAE5B-2757-4EC4-AC18-DA6E3EE1A609}" destId="{891937EF-6329-4FFE-9907-582A36CB64E7}" srcOrd="0" destOrd="0" presId="urn:microsoft.com/office/officeart/2018/5/layout/IconCircleLabelList"/>
    <dgm:cxn modelId="{A20B44C2-2C40-4BA2-B475-6687E493A0F6}" srcId="{E8368AC5-3751-4608-9357-DD88076E37BD}" destId="{7BD9EAE8-66A8-4B17-86A9-7CBBACAE28C2}" srcOrd="1" destOrd="0" parTransId="{2BAEB72F-F06F-43B4-ACA8-9CA59F670BE6}" sibTransId="{405BD760-1DC8-426F-979C-D9CB5F86FB4D}"/>
    <dgm:cxn modelId="{65197AC9-4425-412F-BDE5-C3DC66101CD0}" type="presOf" srcId="{E8368AC5-3751-4608-9357-DD88076E37BD}" destId="{38CB2713-BFF3-4BAC-82F9-9050C02566F6}" srcOrd="0" destOrd="0" presId="urn:microsoft.com/office/officeart/2018/5/layout/IconCircleLabelList"/>
    <dgm:cxn modelId="{D23AF2D5-C301-40BD-BA05-FA42FBDD051F}" srcId="{E8368AC5-3751-4608-9357-DD88076E37BD}" destId="{FA2298D7-FF38-494A-B72C-DB45BEA80CF3}" srcOrd="2" destOrd="0" parTransId="{6873E4E0-CD36-4747-97F9-4885087F3CB8}" sibTransId="{E8E88043-C427-496D-8ADF-41CDB59687F5}"/>
    <dgm:cxn modelId="{4AAFFAF7-60D6-488B-AF43-99770919E4DE}" type="presOf" srcId="{7BD9EAE8-66A8-4B17-86A9-7CBBACAE28C2}" destId="{5B0B29E2-F701-4632-A767-20E40474609E}" srcOrd="0" destOrd="0" presId="urn:microsoft.com/office/officeart/2018/5/layout/IconCircleLabelList"/>
    <dgm:cxn modelId="{90E451F9-D31B-4873-9AF5-DDE3C9CE4BC0}" srcId="{E8368AC5-3751-4608-9357-DD88076E37BD}" destId="{215EAE5B-2757-4EC4-AC18-DA6E3EE1A609}" srcOrd="3" destOrd="0" parTransId="{C464988A-4A2B-47FE-806B-B256ABA88920}" sibTransId="{6772FDA4-B3AB-4045-99A1-8C94DF5618BD}"/>
    <dgm:cxn modelId="{127BA673-7247-43B2-98AB-F4DF0CEC2796}" type="presParOf" srcId="{38CB2713-BFF3-4BAC-82F9-9050C02566F6}" destId="{6F173714-CDAF-49AB-9E00-719D6B33EC32}" srcOrd="0" destOrd="0" presId="urn:microsoft.com/office/officeart/2018/5/layout/IconCircleLabelList"/>
    <dgm:cxn modelId="{87351C3F-C681-4407-8673-05F83FF03B6B}" type="presParOf" srcId="{6F173714-CDAF-49AB-9E00-719D6B33EC32}" destId="{FE4352F7-7196-46D4-A210-EB245725EBEE}" srcOrd="0" destOrd="0" presId="urn:microsoft.com/office/officeart/2018/5/layout/IconCircleLabelList"/>
    <dgm:cxn modelId="{1805CA7C-1225-4EC7-A8DC-7E487D3AAD8B}" type="presParOf" srcId="{6F173714-CDAF-49AB-9E00-719D6B33EC32}" destId="{4C051CD7-6401-426A-B195-778820A549FF}" srcOrd="1" destOrd="0" presId="urn:microsoft.com/office/officeart/2018/5/layout/IconCircleLabelList"/>
    <dgm:cxn modelId="{BA0A7971-6934-4C0C-99FF-A0E14EAF319D}" type="presParOf" srcId="{6F173714-CDAF-49AB-9E00-719D6B33EC32}" destId="{E6EF13B5-7369-4CDA-BE15-E1BE38157DEA}" srcOrd="2" destOrd="0" presId="urn:microsoft.com/office/officeart/2018/5/layout/IconCircleLabelList"/>
    <dgm:cxn modelId="{729682CF-CC76-4496-A9BA-11918C787C62}" type="presParOf" srcId="{6F173714-CDAF-49AB-9E00-719D6B33EC32}" destId="{CA9F3F48-2ED5-4645-BFD4-2614A26BA998}" srcOrd="3" destOrd="0" presId="urn:microsoft.com/office/officeart/2018/5/layout/IconCircleLabelList"/>
    <dgm:cxn modelId="{0FC05DB5-96C8-4035-91EF-30BCDAC968E5}" type="presParOf" srcId="{38CB2713-BFF3-4BAC-82F9-9050C02566F6}" destId="{F68479D9-B8E0-4342-A0FD-9A093B07E788}" srcOrd="1" destOrd="0" presId="urn:microsoft.com/office/officeart/2018/5/layout/IconCircleLabelList"/>
    <dgm:cxn modelId="{900405DC-618E-4C9F-AC0E-BA9C7B784222}" type="presParOf" srcId="{38CB2713-BFF3-4BAC-82F9-9050C02566F6}" destId="{D7E12A2F-2960-45A9-A23C-4D30A4565160}" srcOrd="2" destOrd="0" presId="urn:microsoft.com/office/officeart/2018/5/layout/IconCircleLabelList"/>
    <dgm:cxn modelId="{28687C98-6B33-4335-AACB-10CD8A1A32AA}" type="presParOf" srcId="{D7E12A2F-2960-45A9-A23C-4D30A4565160}" destId="{64AF0F40-06DA-4096-A607-2DF9A8A25E8B}" srcOrd="0" destOrd="0" presId="urn:microsoft.com/office/officeart/2018/5/layout/IconCircleLabelList"/>
    <dgm:cxn modelId="{7AA13EF8-5061-4013-9F10-15768E5D9165}" type="presParOf" srcId="{D7E12A2F-2960-45A9-A23C-4D30A4565160}" destId="{23126CE3-08A1-4D10-B18F-5D50421D5062}" srcOrd="1" destOrd="0" presId="urn:microsoft.com/office/officeart/2018/5/layout/IconCircleLabelList"/>
    <dgm:cxn modelId="{FDA5CBCD-24A6-41C3-A7FF-BF88D16DBB14}" type="presParOf" srcId="{D7E12A2F-2960-45A9-A23C-4D30A4565160}" destId="{76E3EB16-23FC-4187-879B-FEE0025CB234}" srcOrd="2" destOrd="0" presId="urn:microsoft.com/office/officeart/2018/5/layout/IconCircleLabelList"/>
    <dgm:cxn modelId="{EF88ED00-F1F1-4723-B9A9-FB7A591C7D39}" type="presParOf" srcId="{D7E12A2F-2960-45A9-A23C-4D30A4565160}" destId="{5B0B29E2-F701-4632-A767-20E40474609E}" srcOrd="3" destOrd="0" presId="urn:microsoft.com/office/officeart/2018/5/layout/IconCircleLabelList"/>
    <dgm:cxn modelId="{84771E97-650D-4CD5-9416-35DECF2A5648}" type="presParOf" srcId="{38CB2713-BFF3-4BAC-82F9-9050C02566F6}" destId="{11B7B8F8-2BB1-41A9-829D-650B28A56384}" srcOrd="3" destOrd="0" presId="urn:microsoft.com/office/officeart/2018/5/layout/IconCircleLabelList"/>
    <dgm:cxn modelId="{FA9E58FC-5EE0-4B33-BBB5-EEC5D7BA8057}" type="presParOf" srcId="{38CB2713-BFF3-4BAC-82F9-9050C02566F6}" destId="{30E1CB24-93B1-491A-A7A2-1EBBB0A0D145}" srcOrd="4" destOrd="0" presId="urn:microsoft.com/office/officeart/2018/5/layout/IconCircleLabelList"/>
    <dgm:cxn modelId="{CBB3AA7B-D5D2-4A67-8545-8D403123C498}" type="presParOf" srcId="{30E1CB24-93B1-491A-A7A2-1EBBB0A0D145}" destId="{99280783-8FFA-4947-B431-D465FE015210}" srcOrd="0" destOrd="0" presId="urn:microsoft.com/office/officeart/2018/5/layout/IconCircleLabelList"/>
    <dgm:cxn modelId="{22C4B7C9-18D2-4E1D-A186-1FF642E9297C}" type="presParOf" srcId="{30E1CB24-93B1-491A-A7A2-1EBBB0A0D145}" destId="{7C56AEAF-38F9-41A3-BA67-E200F214CF9F}" srcOrd="1" destOrd="0" presId="urn:microsoft.com/office/officeart/2018/5/layout/IconCircleLabelList"/>
    <dgm:cxn modelId="{D12B9769-B1F4-405D-BACF-E07E7D1A1E89}" type="presParOf" srcId="{30E1CB24-93B1-491A-A7A2-1EBBB0A0D145}" destId="{E296C653-C990-4CE6-9607-877449509715}" srcOrd="2" destOrd="0" presId="urn:microsoft.com/office/officeart/2018/5/layout/IconCircleLabelList"/>
    <dgm:cxn modelId="{B2359889-DB07-453E-9A13-B74087E66021}" type="presParOf" srcId="{30E1CB24-93B1-491A-A7A2-1EBBB0A0D145}" destId="{958A9D57-BD3B-4835-B66B-6C5501A267CF}" srcOrd="3" destOrd="0" presId="urn:microsoft.com/office/officeart/2018/5/layout/IconCircleLabelList"/>
    <dgm:cxn modelId="{FE5CC1BF-E001-4045-B5E3-A9D4993A3FE3}" type="presParOf" srcId="{38CB2713-BFF3-4BAC-82F9-9050C02566F6}" destId="{5FB98130-0692-4E4D-B1F1-D37C716F544B}" srcOrd="5" destOrd="0" presId="urn:microsoft.com/office/officeart/2018/5/layout/IconCircleLabelList"/>
    <dgm:cxn modelId="{ADCEA7ED-01FB-45F6-B872-A8AE9743FB41}" type="presParOf" srcId="{38CB2713-BFF3-4BAC-82F9-9050C02566F6}" destId="{8ED4349C-7E6E-4276-A07B-1F572F26F39D}" srcOrd="6" destOrd="0" presId="urn:microsoft.com/office/officeart/2018/5/layout/IconCircleLabelList"/>
    <dgm:cxn modelId="{7FFA1AB6-2520-4EFB-9EED-7C8173BBCA3A}" type="presParOf" srcId="{8ED4349C-7E6E-4276-A07B-1F572F26F39D}" destId="{EE5C05F1-110E-4DCF-8CD0-FA0B186B0855}" srcOrd="0" destOrd="0" presId="urn:microsoft.com/office/officeart/2018/5/layout/IconCircleLabelList"/>
    <dgm:cxn modelId="{02602497-B868-4E26-8D96-57127DE1A4DD}" type="presParOf" srcId="{8ED4349C-7E6E-4276-A07B-1F572F26F39D}" destId="{04CEB8FB-AB36-4344-AFA4-DE6F0A9C848A}" srcOrd="1" destOrd="0" presId="urn:microsoft.com/office/officeart/2018/5/layout/IconCircleLabelList"/>
    <dgm:cxn modelId="{BE6DCCE7-F8A9-4F86-845E-A5142AEDFA2C}" type="presParOf" srcId="{8ED4349C-7E6E-4276-A07B-1F572F26F39D}" destId="{389E63F0-FB44-4C9E-B5C7-BC3558CF92FC}" srcOrd="2" destOrd="0" presId="urn:microsoft.com/office/officeart/2018/5/layout/IconCircleLabelList"/>
    <dgm:cxn modelId="{2096FD48-A38F-4B44-B5A7-80859B770327}" type="presParOf" srcId="{8ED4349C-7E6E-4276-A07B-1F572F26F39D}" destId="{891937EF-6329-4FFE-9907-582A36CB64E7}" srcOrd="3" destOrd="0" presId="urn:microsoft.com/office/officeart/2018/5/layout/IconCircleLabelList"/>
    <dgm:cxn modelId="{739A500E-A821-466C-B392-8F9FEACDBA1D}" type="presParOf" srcId="{38CB2713-BFF3-4BAC-82F9-9050C02566F6}" destId="{5AA86C13-C6BB-4D52-9360-750DA8E69BA4}" srcOrd="7" destOrd="0" presId="urn:microsoft.com/office/officeart/2018/5/layout/IconCircleLabelList"/>
    <dgm:cxn modelId="{B518F5F1-C768-46A7-AF5A-369492F35412}" type="presParOf" srcId="{38CB2713-BFF3-4BAC-82F9-9050C02566F6}" destId="{E074DE9D-40A7-4927-9D82-3BF3CD6B24C2}" srcOrd="8" destOrd="0" presId="urn:microsoft.com/office/officeart/2018/5/layout/IconCircleLabelList"/>
    <dgm:cxn modelId="{B8F14426-1C8A-45AE-BB70-A1E1DA1CCB70}" type="presParOf" srcId="{E074DE9D-40A7-4927-9D82-3BF3CD6B24C2}" destId="{EC1AC144-84E8-4421-A276-297AC4A0F261}" srcOrd="0" destOrd="0" presId="urn:microsoft.com/office/officeart/2018/5/layout/IconCircleLabelList"/>
    <dgm:cxn modelId="{CD54FDF8-7F80-462E-8586-D789C52ABB9F}" type="presParOf" srcId="{E074DE9D-40A7-4927-9D82-3BF3CD6B24C2}" destId="{63F6136E-89E4-4FB6-A848-1A4063375407}" srcOrd="1" destOrd="0" presId="urn:microsoft.com/office/officeart/2018/5/layout/IconCircleLabelList"/>
    <dgm:cxn modelId="{ECA5CB05-B4B4-4F7E-B049-49FCF2849F63}" type="presParOf" srcId="{E074DE9D-40A7-4927-9D82-3BF3CD6B24C2}" destId="{9A2712E7-6213-4D44-B11D-12C8A73110FF}" srcOrd="2" destOrd="0" presId="urn:microsoft.com/office/officeart/2018/5/layout/IconCircleLabelList"/>
    <dgm:cxn modelId="{9623E94A-0AF0-4990-8FFC-2A87F10B23C6}" type="presParOf" srcId="{E074DE9D-40A7-4927-9D82-3BF3CD6B24C2}" destId="{C54A052D-DCF2-40BD-9BCE-97125BF8782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F222A5A-99CB-4290-AB49-6BDD7F302A8B}" type="doc">
      <dgm:prSet loTypeId="urn:microsoft.com/office/officeart/2005/8/layout/hierarchy1" loCatId="hierarchy" qsTypeId="urn:microsoft.com/office/officeart/2005/8/quickstyle/simple2" qsCatId="simple" csTypeId="urn:microsoft.com/office/officeart/2005/8/colors/accent4_2" csCatId="accent4" phldr="1"/>
      <dgm:spPr/>
      <dgm:t>
        <a:bodyPr/>
        <a:lstStyle/>
        <a:p>
          <a:endParaRPr lang="en-US"/>
        </a:p>
      </dgm:t>
    </dgm:pt>
    <dgm:pt modelId="{40AB2A31-CCBB-4186-8100-CCC812228AA5}">
      <dgm:prSet/>
      <dgm:spPr/>
      <dgm:t>
        <a:bodyPr/>
        <a:lstStyle/>
        <a:p>
          <a:r>
            <a:rPr lang="en-US" dirty="0"/>
            <a:t>July 2022:</a:t>
          </a:r>
        </a:p>
        <a:p>
          <a:r>
            <a:rPr lang="en-US" dirty="0"/>
            <a:t>Combating Food Insecurity with Collaboration</a:t>
          </a:r>
        </a:p>
      </dgm:t>
    </dgm:pt>
    <dgm:pt modelId="{8EE4833D-5ED4-4116-B258-CDB3842179E0}" type="parTrans" cxnId="{B6E58143-5833-455B-8C17-DCCB94357E27}">
      <dgm:prSet/>
      <dgm:spPr/>
      <dgm:t>
        <a:bodyPr/>
        <a:lstStyle/>
        <a:p>
          <a:endParaRPr lang="en-US"/>
        </a:p>
      </dgm:t>
    </dgm:pt>
    <dgm:pt modelId="{051D64A8-8E08-42E2-BABA-2899BB3A28BC}" type="sibTrans" cxnId="{B6E58143-5833-455B-8C17-DCCB94357E27}">
      <dgm:prSet/>
      <dgm:spPr/>
      <dgm:t>
        <a:bodyPr/>
        <a:lstStyle/>
        <a:p>
          <a:endParaRPr lang="en-US"/>
        </a:p>
      </dgm:t>
    </dgm:pt>
    <dgm:pt modelId="{DEE1F73C-F157-463D-9019-851689CE370A}">
      <dgm:prSet/>
      <dgm:spPr/>
      <dgm:t>
        <a:bodyPr/>
        <a:lstStyle/>
        <a:p>
          <a:r>
            <a:rPr lang="en-US" dirty="0"/>
            <a:t>September 2022:</a:t>
          </a:r>
        </a:p>
        <a:p>
          <a:r>
            <a:rPr lang="en-US" dirty="0"/>
            <a:t> Identifying and Screening for Food Insecurity</a:t>
          </a:r>
        </a:p>
      </dgm:t>
    </dgm:pt>
    <dgm:pt modelId="{E9FDDD18-BC46-4652-B7D8-3A81D83A4ED5}" type="parTrans" cxnId="{0622B00F-DB09-42F5-B2EC-A5869C11859C}">
      <dgm:prSet/>
      <dgm:spPr/>
      <dgm:t>
        <a:bodyPr/>
        <a:lstStyle/>
        <a:p>
          <a:endParaRPr lang="en-US"/>
        </a:p>
      </dgm:t>
    </dgm:pt>
    <dgm:pt modelId="{BDA1762B-3152-4C9E-AF8B-B1C26BF97719}" type="sibTrans" cxnId="{0622B00F-DB09-42F5-B2EC-A5869C11859C}">
      <dgm:prSet/>
      <dgm:spPr/>
      <dgm:t>
        <a:bodyPr/>
        <a:lstStyle/>
        <a:p>
          <a:endParaRPr lang="en-US"/>
        </a:p>
      </dgm:t>
    </dgm:pt>
    <dgm:pt modelId="{731671F2-9900-4CCD-A1A8-7685C604C61F}">
      <dgm:prSet/>
      <dgm:spPr/>
      <dgm:t>
        <a:bodyPr/>
        <a:lstStyle/>
        <a:p>
          <a:r>
            <a:rPr lang="en-US" dirty="0"/>
            <a:t>October 2022:</a:t>
          </a:r>
        </a:p>
        <a:p>
          <a:r>
            <a:rPr lang="en-US" dirty="0"/>
            <a:t>Referring Participants who are Food Insecure</a:t>
          </a:r>
        </a:p>
      </dgm:t>
    </dgm:pt>
    <dgm:pt modelId="{5AABDD07-26CF-4B2D-84AC-4CF1F91415A7}" type="parTrans" cxnId="{B797CE4E-2310-4B02-957A-E4B20FE45E96}">
      <dgm:prSet/>
      <dgm:spPr/>
      <dgm:t>
        <a:bodyPr/>
        <a:lstStyle/>
        <a:p>
          <a:endParaRPr lang="en-US"/>
        </a:p>
      </dgm:t>
    </dgm:pt>
    <dgm:pt modelId="{3E50743A-7B18-4269-A279-1B0B8CB559C9}" type="sibTrans" cxnId="{B797CE4E-2310-4B02-957A-E4B20FE45E96}">
      <dgm:prSet/>
      <dgm:spPr/>
      <dgm:t>
        <a:bodyPr/>
        <a:lstStyle/>
        <a:p>
          <a:endParaRPr lang="en-US"/>
        </a:p>
      </dgm:t>
    </dgm:pt>
    <dgm:pt modelId="{8EF4506A-9727-4A62-8C9F-F10E891CF8DF}">
      <dgm:prSet/>
      <dgm:spPr/>
      <dgm:t>
        <a:bodyPr/>
        <a:lstStyle/>
        <a:p>
          <a:r>
            <a:rPr lang="en-US" dirty="0"/>
            <a:t>August 2022: </a:t>
          </a:r>
        </a:p>
        <a:p>
          <a:r>
            <a:rPr lang="en-US" dirty="0"/>
            <a:t>State Units Food Insecurity Promising Practices</a:t>
          </a:r>
        </a:p>
      </dgm:t>
    </dgm:pt>
    <dgm:pt modelId="{9D23D680-59CF-4B31-8FDC-FC580B257A11}" type="parTrans" cxnId="{736DA2A5-82AB-416C-A87D-D44704041179}">
      <dgm:prSet/>
      <dgm:spPr/>
      <dgm:t>
        <a:bodyPr/>
        <a:lstStyle/>
        <a:p>
          <a:endParaRPr lang="en-US"/>
        </a:p>
      </dgm:t>
    </dgm:pt>
    <dgm:pt modelId="{545985E3-A6E9-4BC3-B5BE-859FFBC15FF6}" type="sibTrans" cxnId="{736DA2A5-82AB-416C-A87D-D44704041179}">
      <dgm:prSet/>
      <dgm:spPr/>
      <dgm:t>
        <a:bodyPr/>
        <a:lstStyle/>
        <a:p>
          <a:endParaRPr lang="en-US"/>
        </a:p>
      </dgm:t>
    </dgm:pt>
    <dgm:pt modelId="{FB1B698E-5483-4A8C-BBA3-D9B2597B87C6}" type="pres">
      <dgm:prSet presAssocID="{8F222A5A-99CB-4290-AB49-6BDD7F302A8B}" presName="hierChild1" presStyleCnt="0">
        <dgm:presLayoutVars>
          <dgm:chPref val="1"/>
          <dgm:dir/>
          <dgm:animOne val="branch"/>
          <dgm:animLvl val="lvl"/>
          <dgm:resizeHandles/>
        </dgm:presLayoutVars>
      </dgm:prSet>
      <dgm:spPr/>
    </dgm:pt>
    <dgm:pt modelId="{B1F9B855-9B83-449F-9190-3A33AB83ACBC}" type="pres">
      <dgm:prSet presAssocID="{40AB2A31-CCBB-4186-8100-CCC812228AA5}" presName="hierRoot1" presStyleCnt="0"/>
      <dgm:spPr/>
    </dgm:pt>
    <dgm:pt modelId="{BD60956A-9302-43C8-B565-80427E612C81}" type="pres">
      <dgm:prSet presAssocID="{40AB2A31-CCBB-4186-8100-CCC812228AA5}" presName="composite" presStyleCnt="0"/>
      <dgm:spPr/>
    </dgm:pt>
    <dgm:pt modelId="{9079E3CA-8692-4569-9C99-DD4808ADB59D}" type="pres">
      <dgm:prSet presAssocID="{40AB2A31-CCBB-4186-8100-CCC812228AA5}" presName="background" presStyleLbl="node0" presStyleIdx="0" presStyleCnt="4"/>
      <dgm:spPr/>
    </dgm:pt>
    <dgm:pt modelId="{A5751CD4-6463-4400-A493-D1BB116AEA9C}" type="pres">
      <dgm:prSet presAssocID="{40AB2A31-CCBB-4186-8100-CCC812228AA5}" presName="text" presStyleLbl="fgAcc0" presStyleIdx="0" presStyleCnt="4">
        <dgm:presLayoutVars>
          <dgm:chPref val="3"/>
        </dgm:presLayoutVars>
      </dgm:prSet>
      <dgm:spPr/>
    </dgm:pt>
    <dgm:pt modelId="{A4512434-3BAF-44F6-8087-1A135DC91E58}" type="pres">
      <dgm:prSet presAssocID="{40AB2A31-CCBB-4186-8100-CCC812228AA5}" presName="hierChild2" presStyleCnt="0"/>
      <dgm:spPr/>
    </dgm:pt>
    <dgm:pt modelId="{0DC6A579-E277-4359-BF4D-D47E19A9101A}" type="pres">
      <dgm:prSet presAssocID="{8EF4506A-9727-4A62-8C9F-F10E891CF8DF}" presName="hierRoot1" presStyleCnt="0"/>
      <dgm:spPr/>
    </dgm:pt>
    <dgm:pt modelId="{6167420B-F511-4CAD-B8B8-3062D6A308B3}" type="pres">
      <dgm:prSet presAssocID="{8EF4506A-9727-4A62-8C9F-F10E891CF8DF}" presName="composite" presStyleCnt="0"/>
      <dgm:spPr/>
    </dgm:pt>
    <dgm:pt modelId="{504BAB70-63E9-4C94-AC9E-D7FE9C52CE61}" type="pres">
      <dgm:prSet presAssocID="{8EF4506A-9727-4A62-8C9F-F10E891CF8DF}" presName="background" presStyleLbl="node0" presStyleIdx="1" presStyleCnt="4"/>
      <dgm:spPr/>
    </dgm:pt>
    <dgm:pt modelId="{99424ADB-0592-4F59-A615-F76E6BEBD2E0}" type="pres">
      <dgm:prSet presAssocID="{8EF4506A-9727-4A62-8C9F-F10E891CF8DF}" presName="text" presStyleLbl="fgAcc0" presStyleIdx="1" presStyleCnt="4" custLinFactNeighborX="3433" custLinFactNeighborY="859">
        <dgm:presLayoutVars>
          <dgm:chPref val="3"/>
        </dgm:presLayoutVars>
      </dgm:prSet>
      <dgm:spPr/>
    </dgm:pt>
    <dgm:pt modelId="{D14DD6EE-18FF-4FC9-88F1-445E4C5D1940}" type="pres">
      <dgm:prSet presAssocID="{8EF4506A-9727-4A62-8C9F-F10E891CF8DF}" presName="hierChild2" presStyleCnt="0"/>
      <dgm:spPr/>
    </dgm:pt>
    <dgm:pt modelId="{D6E9F6F6-1606-4DDC-8403-88BC08A230BD}" type="pres">
      <dgm:prSet presAssocID="{DEE1F73C-F157-463D-9019-851689CE370A}" presName="hierRoot1" presStyleCnt="0"/>
      <dgm:spPr/>
    </dgm:pt>
    <dgm:pt modelId="{F737D018-1AE4-4AC1-A54B-020B4E4A2396}" type="pres">
      <dgm:prSet presAssocID="{DEE1F73C-F157-463D-9019-851689CE370A}" presName="composite" presStyleCnt="0"/>
      <dgm:spPr/>
    </dgm:pt>
    <dgm:pt modelId="{AD2043CE-E403-4633-A151-519E8F5B9636}" type="pres">
      <dgm:prSet presAssocID="{DEE1F73C-F157-463D-9019-851689CE370A}" presName="background" presStyleLbl="node0" presStyleIdx="2" presStyleCnt="4"/>
      <dgm:spPr/>
    </dgm:pt>
    <dgm:pt modelId="{B41DBA6B-3C18-4ADE-97BE-F372BD27799F}" type="pres">
      <dgm:prSet presAssocID="{DEE1F73C-F157-463D-9019-851689CE370A}" presName="text" presStyleLbl="fgAcc0" presStyleIdx="2" presStyleCnt="4" custLinFactNeighborX="1626">
        <dgm:presLayoutVars>
          <dgm:chPref val="3"/>
        </dgm:presLayoutVars>
      </dgm:prSet>
      <dgm:spPr/>
    </dgm:pt>
    <dgm:pt modelId="{5FB40C92-64F8-4E23-A0ED-209923EA82F4}" type="pres">
      <dgm:prSet presAssocID="{DEE1F73C-F157-463D-9019-851689CE370A}" presName="hierChild2" presStyleCnt="0"/>
      <dgm:spPr/>
    </dgm:pt>
    <dgm:pt modelId="{440053E8-3F30-41C3-B219-9C119FFACDB1}" type="pres">
      <dgm:prSet presAssocID="{731671F2-9900-4CCD-A1A8-7685C604C61F}" presName="hierRoot1" presStyleCnt="0"/>
      <dgm:spPr/>
    </dgm:pt>
    <dgm:pt modelId="{4A715215-228F-4D4B-9251-22472D5EA899}" type="pres">
      <dgm:prSet presAssocID="{731671F2-9900-4CCD-A1A8-7685C604C61F}" presName="composite" presStyleCnt="0"/>
      <dgm:spPr/>
    </dgm:pt>
    <dgm:pt modelId="{CC3A7FB4-89E3-4437-AF68-40EC40AAC8DE}" type="pres">
      <dgm:prSet presAssocID="{731671F2-9900-4CCD-A1A8-7685C604C61F}" presName="background" presStyleLbl="node0" presStyleIdx="3" presStyleCnt="4"/>
      <dgm:spPr/>
    </dgm:pt>
    <dgm:pt modelId="{4ADE9195-066B-43BB-95CF-DD8D13C9CD3A}" type="pres">
      <dgm:prSet presAssocID="{731671F2-9900-4CCD-A1A8-7685C604C61F}" presName="text" presStyleLbl="fgAcc0" presStyleIdx="3" presStyleCnt="4">
        <dgm:presLayoutVars>
          <dgm:chPref val="3"/>
        </dgm:presLayoutVars>
      </dgm:prSet>
      <dgm:spPr/>
    </dgm:pt>
    <dgm:pt modelId="{56682367-58F6-467F-A876-1CF2009A9023}" type="pres">
      <dgm:prSet presAssocID="{731671F2-9900-4CCD-A1A8-7685C604C61F}" presName="hierChild2" presStyleCnt="0"/>
      <dgm:spPr/>
    </dgm:pt>
  </dgm:ptLst>
  <dgm:cxnLst>
    <dgm:cxn modelId="{0622B00F-DB09-42F5-B2EC-A5869C11859C}" srcId="{8F222A5A-99CB-4290-AB49-6BDD7F302A8B}" destId="{DEE1F73C-F157-463D-9019-851689CE370A}" srcOrd="2" destOrd="0" parTransId="{E9FDDD18-BC46-4652-B7D8-3A81D83A4ED5}" sibTransId="{BDA1762B-3152-4C9E-AF8B-B1C26BF97719}"/>
    <dgm:cxn modelId="{7C2BAA20-7F5E-4349-93C1-0B6F46D10EAB}" type="presOf" srcId="{40AB2A31-CCBB-4186-8100-CCC812228AA5}" destId="{A5751CD4-6463-4400-A493-D1BB116AEA9C}" srcOrd="0" destOrd="0" presId="urn:microsoft.com/office/officeart/2005/8/layout/hierarchy1"/>
    <dgm:cxn modelId="{EAA58840-F561-4AF9-924B-004690A35ECF}" type="presOf" srcId="{731671F2-9900-4CCD-A1A8-7685C604C61F}" destId="{4ADE9195-066B-43BB-95CF-DD8D13C9CD3A}" srcOrd="0" destOrd="0" presId="urn:microsoft.com/office/officeart/2005/8/layout/hierarchy1"/>
    <dgm:cxn modelId="{B6E58143-5833-455B-8C17-DCCB94357E27}" srcId="{8F222A5A-99CB-4290-AB49-6BDD7F302A8B}" destId="{40AB2A31-CCBB-4186-8100-CCC812228AA5}" srcOrd="0" destOrd="0" parTransId="{8EE4833D-5ED4-4116-B258-CDB3842179E0}" sibTransId="{051D64A8-8E08-42E2-BABA-2899BB3A28BC}"/>
    <dgm:cxn modelId="{0F43114C-9BD0-4EAD-B687-91222D4522CF}" type="presOf" srcId="{8EF4506A-9727-4A62-8C9F-F10E891CF8DF}" destId="{99424ADB-0592-4F59-A615-F76E6BEBD2E0}" srcOrd="0" destOrd="0" presId="urn:microsoft.com/office/officeart/2005/8/layout/hierarchy1"/>
    <dgm:cxn modelId="{B797CE4E-2310-4B02-957A-E4B20FE45E96}" srcId="{8F222A5A-99CB-4290-AB49-6BDD7F302A8B}" destId="{731671F2-9900-4CCD-A1A8-7685C604C61F}" srcOrd="3" destOrd="0" parTransId="{5AABDD07-26CF-4B2D-84AC-4CF1F91415A7}" sibTransId="{3E50743A-7B18-4269-A279-1B0B8CB559C9}"/>
    <dgm:cxn modelId="{C07C8C6F-086E-4F33-9A42-0D568A99B3EB}" type="presOf" srcId="{DEE1F73C-F157-463D-9019-851689CE370A}" destId="{B41DBA6B-3C18-4ADE-97BE-F372BD27799F}" srcOrd="0" destOrd="0" presId="urn:microsoft.com/office/officeart/2005/8/layout/hierarchy1"/>
    <dgm:cxn modelId="{736DA2A5-82AB-416C-A87D-D44704041179}" srcId="{8F222A5A-99CB-4290-AB49-6BDD7F302A8B}" destId="{8EF4506A-9727-4A62-8C9F-F10E891CF8DF}" srcOrd="1" destOrd="0" parTransId="{9D23D680-59CF-4B31-8FDC-FC580B257A11}" sibTransId="{545985E3-A6E9-4BC3-B5BE-859FFBC15FF6}"/>
    <dgm:cxn modelId="{C213A9D5-E648-4A72-BB7B-E47A88805B73}" type="presOf" srcId="{8F222A5A-99CB-4290-AB49-6BDD7F302A8B}" destId="{FB1B698E-5483-4A8C-BBA3-D9B2597B87C6}" srcOrd="0" destOrd="0" presId="urn:microsoft.com/office/officeart/2005/8/layout/hierarchy1"/>
    <dgm:cxn modelId="{1AC730B6-2EFC-412A-9EE5-9A1F99E0669D}" type="presParOf" srcId="{FB1B698E-5483-4A8C-BBA3-D9B2597B87C6}" destId="{B1F9B855-9B83-449F-9190-3A33AB83ACBC}" srcOrd="0" destOrd="0" presId="urn:microsoft.com/office/officeart/2005/8/layout/hierarchy1"/>
    <dgm:cxn modelId="{F3F2B608-F008-4A63-9579-58C140507B87}" type="presParOf" srcId="{B1F9B855-9B83-449F-9190-3A33AB83ACBC}" destId="{BD60956A-9302-43C8-B565-80427E612C81}" srcOrd="0" destOrd="0" presId="urn:microsoft.com/office/officeart/2005/8/layout/hierarchy1"/>
    <dgm:cxn modelId="{DD32BF9D-53B7-4671-8974-3C1D1D9130B1}" type="presParOf" srcId="{BD60956A-9302-43C8-B565-80427E612C81}" destId="{9079E3CA-8692-4569-9C99-DD4808ADB59D}" srcOrd="0" destOrd="0" presId="urn:microsoft.com/office/officeart/2005/8/layout/hierarchy1"/>
    <dgm:cxn modelId="{7013A298-B3CB-47CD-A1CB-78FF15BCCA23}" type="presParOf" srcId="{BD60956A-9302-43C8-B565-80427E612C81}" destId="{A5751CD4-6463-4400-A493-D1BB116AEA9C}" srcOrd="1" destOrd="0" presId="urn:microsoft.com/office/officeart/2005/8/layout/hierarchy1"/>
    <dgm:cxn modelId="{8DFAA899-EC9D-49BB-80B5-FA5F32C2609C}" type="presParOf" srcId="{B1F9B855-9B83-449F-9190-3A33AB83ACBC}" destId="{A4512434-3BAF-44F6-8087-1A135DC91E58}" srcOrd="1" destOrd="0" presId="urn:microsoft.com/office/officeart/2005/8/layout/hierarchy1"/>
    <dgm:cxn modelId="{3CF4609E-4649-478C-9DF3-0CECEC1B7B87}" type="presParOf" srcId="{FB1B698E-5483-4A8C-BBA3-D9B2597B87C6}" destId="{0DC6A579-E277-4359-BF4D-D47E19A9101A}" srcOrd="1" destOrd="0" presId="urn:microsoft.com/office/officeart/2005/8/layout/hierarchy1"/>
    <dgm:cxn modelId="{88AAC818-74BC-4A9F-9554-B4B274804A94}" type="presParOf" srcId="{0DC6A579-E277-4359-BF4D-D47E19A9101A}" destId="{6167420B-F511-4CAD-B8B8-3062D6A308B3}" srcOrd="0" destOrd="0" presId="urn:microsoft.com/office/officeart/2005/8/layout/hierarchy1"/>
    <dgm:cxn modelId="{E50EBA72-A1BF-4310-869B-481557FF88BF}" type="presParOf" srcId="{6167420B-F511-4CAD-B8B8-3062D6A308B3}" destId="{504BAB70-63E9-4C94-AC9E-D7FE9C52CE61}" srcOrd="0" destOrd="0" presId="urn:microsoft.com/office/officeart/2005/8/layout/hierarchy1"/>
    <dgm:cxn modelId="{D2462A6F-B9F6-4459-BA17-AD282CA7687F}" type="presParOf" srcId="{6167420B-F511-4CAD-B8B8-3062D6A308B3}" destId="{99424ADB-0592-4F59-A615-F76E6BEBD2E0}" srcOrd="1" destOrd="0" presId="urn:microsoft.com/office/officeart/2005/8/layout/hierarchy1"/>
    <dgm:cxn modelId="{76369865-B453-48A5-ABA6-84DC8FA01039}" type="presParOf" srcId="{0DC6A579-E277-4359-BF4D-D47E19A9101A}" destId="{D14DD6EE-18FF-4FC9-88F1-445E4C5D1940}" srcOrd="1" destOrd="0" presId="urn:microsoft.com/office/officeart/2005/8/layout/hierarchy1"/>
    <dgm:cxn modelId="{1D200D55-ED4B-45E1-AE74-79623428E849}" type="presParOf" srcId="{FB1B698E-5483-4A8C-BBA3-D9B2597B87C6}" destId="{D6E9F6F6-1606-4DDC-8403-88BC08A230BD}" srcOrd="2" destOrd="0" presId="urn:microsoft.com/office/officeart/2005/8/layout/hierarchy1"/>
    <dgm:cxn modelId="{EA14432D-4488-4BAC-BE13-E621FB4D5024}" type="presParOf" srcId="{D6E9F6F6-1606-4DDC-8403-88BC08A230BD}" destId="{F737D018-1AE4-4AC1-A54B-020B4E4A2396}" srcOrd="0" destOrd="0" presId="urn:microsoft.com/office/officeart/2005/8/layout/hierarchy1"/>
    <dgm:cxn modelId="{52AF70A2-2E94-4406-AB3B-89BCB6D8BEB2}" type="presParOf" srcId="{F737D018-1AE4-4AC1-A54B-020B4E4A2396}" destId="{AD2043CE-E403-4633-A151-519E8F5B9636}" srcOrd="0" destOrd="0" presId="urn:microsoft.com/office/officeart/2005/8/layout/hierarchy1"/>
    <dgm:cxn modelId="{E9381843-A7E3-4508-8C77-189C62491309}" type="presParOf" srcId="{F737D018-1AE4-4AC1-A54B-020B4E4A2396}" destId="{B41DBA6B-3C18-4ADE-97BE-F372BD27799F}" srcOrd="1" destOrd="0" presId="urn:microsoft.com/office/officeart/2005/8/layout/hierarchy1"/>
    <dgm:cxn modelId="{5BC68E9C-4891-4080-904A-A30099AB665B}" type="presParOf" srcId="{D6E9F6F6-1606-4DDC-8403-88BC08A230BD}" destId="{5FB40C92-64F8-4E23-A0ED-209923EA82F4}" srcOrd="1" destOrd="0" presId="urn:microsoft.com/office/officeart/2005/8/layout/hierarchy1"/>
    <dgm:cxn modelId="{028E4283-578E-4E72-9272-5BBFC1749583}" type="presParOf" srcId="{FB1B698E-5483-4A8C-BBA3-D9B2597B87C6}" destId="{440053E8-3F30-41C3-B219-9C119FFACDB1}" srcOrd="3" destOrd="0" presId="urn:microsoft.com/office/officeart/2005/8/layout/hierarchy1"/>
    <dgm:cxn modelId="{DA6C5A3E-83D9-432B-97C6-823B5206D89D}" type="presParOf" srcId="{440053E8-3F30-41C3-B219-9C119FFACDB1}" destId="{4A715215-228F-4D4B-9251-22472D5EA899}" srcOrd="0" destOrd="0" presId="urn:microsoft.com/office/officeart/2005/8/layout/hierarchy1"/>
    <dgm:cxn modelId="{8AC15134-6FD6-4665-A609-A5602947E886}" type="presParOf" srcId="{4A715215-228F-4D4B-9251-22472D5EA899}" destId="{CC3A7FB4-89E3-4437-AF68-40EC40AAC8DE}" srcOrd="0" destOrd="0" presId="urn:microsoft.com/office/officeart/2005/8/layout/hierarchy1"/>
    <dgm:cxn modelId="{B61C5ACD-3298-4743-9FC4-7986F5A84C93}" type="presParOf" srcId="{4A715215-228F-4D4B-9251-22472D5EA899}" destId="{4ADE9195-066B-43BB-95CF-DD8D13C9CD3A}" srcOrd="1" destOrd="0" presId="urn:microsoft.com/office/officeart/2005/8/layout/hierarchy1"/>
    <dgm:cxn modelId="{FDADD6E0-E65F-488F-9DC7-FC6D91FF405A}" type="presParOf" srcId="{440053E8-3F30-41C3-B219-9C119FFACDB1}" destId="{56682367-58F6-467F-A876-1CF2009A902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7A136-CB41-42FA-86CF-4A8B9AC4E0A9}" type="doc">
      <dgm:prSet loTypeId="urn:microsoft.com/office/officeart/2005/8/layout/hProcess9" loCatId="process" qsTypeId="urn:microsoft.com/office/officeart/2005/8/quickstyle/simple1" qsCatId="simple" csTypeId="urn:microsoft.com/office/officeart/2005/8/colors/accent0_2" csCatId="mainScheme" phldr="1"/>
      <dgm:spPr/>
      <dgm:t>
        <a:bodyPr/>
        <a:lstStyle/>
        <a:p>
          <a:endParaRPr lang="en-US"/>
        </a:p>
      </dgm:t>
    </dgm:pt>
    <dgm:pt modelId="{1CFDB720-7770-4A6A-9066-3C2553C6D8AE}">
      <dgm:prSet phldrT="[Text]"/>
      <dgm:spPr/>
      <dgm:t>
        <a:bodyPr/>
        <a:lstStyle/>
        <a:p>
          <a:r>
            <a:rPr lang="en-US" b="1" dirty="0"/>
            <a:t>Stage 1</a:t>
          </a:r>
        </a:p>
        <a:p>
          <a:r>
            <a:rPr lang="en-US" dirty="0"/>
            <a:t>Short Term Relief Strategies</a:t>
          </a:r>
        </a:p>
      </dgm:t>
    </dgm:pt>
    <dgm:pt modelId="{574265B5-10CA-478B-804B-218A58A95EA2}" type="parTrans" cxnId="{B7361DBC-CC22-48DF-87C1-BD9A01C2104F}">
      <dgm:prSet/>
      <dgm:spPr/>
      <dgm:t>
        <a:bodyPr/>
        <a:lstStyle/>
        <a:p>
          <a:endParaRPr lang="en-US"/>
        </a:p>
      </dgm:t>
    </dgm:pt>
    <dgm:pt modelId="{831AC198-4BFC-4BE0-B6EF-0229AEE71A67}" type="sibTrans" cxnId="{B7361DBC-CC22-48DF-87C1-BD9A01C2104F}">
      <dgm:prSet/>
      <dgm:spPr/>
      <dgm:t>
        <a:bodyPr/>
        <a:lstStyle/>
        <a:p>
          <a:endParaRPr lang="en-US"/>
        </a:p>
      </dgm:t>
    </dgm:pt>
    <dgm:pt modelId="{409550FB-E24F-45CB-A907-7BC595F042CE}">
      <dgm:prSet phldrT="[Text]"/>
      <dgm:spPr/>
      <dgm:t>
        <a:bodyPr/>
        <a:lstStyle/>
        <a:p>
          <a:r>
            <a:rPr lang="en-US" dirty="0"/>
            <a:t>Food banks, soup kitchens, farm aid</a:t>
          </a:r>
        </a:p>
      </dgm:t>
    </dgm:pt>
    <dgm:pt modelId="{A57C64FD-A85D-4BC1-A25B-79EAB12AB7F1}" type="parTrans" cxnId="{15553014-FE93-4ACB-AED8-01047DB9CCD5}">
      <dgm:prSet/>
      <dgm:spPr/>
      <dgm:t>
        <a:bodyPr/>
        <a:lstStyle/>
        <a:p>
          <a:endParaRPr lang="en-US"/>
        </a:p>
      </dgm:t>
    </dgm:pt>
    <dgm:pt modelId="{2721F54F-9038-4969-8E37-81515CBD669A}" type="sibTrans" cxnId="{15553014-FE93-4ACB-AED8-01047DB9CCD5}">
      <dgm:prSet/>
      <dgm:spPr/>
      <dgm:t>
        <a:bodyPr/>
        <a:lstStyle/>
        <a:p>
          <a:endParaRPr lang="en-US"/>
        </a:p>
      </dgm:t>
    </dgm:pt>
    <dgm:pt modelId="{A9F76D0A-D8A6-4A55-9809-031582F7408F}">
      <dgm:prSet phldrT="[Text]"/>
      <dgm:spPr/>
      <dgm:t>
        <a:bodyPr/>
        <a:lstStyle/>
        <a:p>
          <a:r>
            <a:rPr lang="en-US" dirty="0"/>
            <a:t>Food policy, social justice, coalitions, and councils</a:t>
          </a:r>
        </a:p>
      </dgm:t>
    </dgm:pt>
    <dgm:pt modelId="{2ACC0A5F-E208-44F3-A08C-CCC1E6B15543}" type="parTrans" cxnId="{CFC68873-E25F-482D-ABAD-DEE4BC4C187F}">
      <dgm:prSet/>
      <dgm:spPr/>
      <dgm:t>
        <a:bodyPr/>
        <a:lstStyle/>
        <a:p>
          <a:endParaRPr lang="en-US"/>
        </a:p>
      </dgm:t>
    </dgm:pt>
    <dgm:pt modelId="{A96A0C5A-AD5A-44B9-8084-F51C9FE17640}" type="sibTrans" cxnId="{CFC68873-E25F-482D-ABAD-DEE4BC4C187F}">
      <dgm:prSet/>
      <dgm:spPr/>
      <dgm:t>
        <a:bodyPr/>
        <a:lstStyle/>
        <a:p>
          <a:endParaRPr lang="en-US"/>
        </a:p>
      </dgm:t>
    </dgm:pt>
    <dgm:pt modelId="{C058FB87-3005-4A1A-8AC1-D883DA7A90BE}">
      <dgm:prSet phldrT="[Text]"/>
      <dgm:spPr/>
      <dgm:t>
        <a:bodyPr/>
        <a:lstStyle/>
        <a:p>
          <a:r>
            <a:rPr lang="en-US" b="1" dirty="0"/>
            <a:t>Stage 3</a:t>
          </a:r>
          <a:r>
            <a:rPr lang="en-US" dirty="0"/>
            <a:t> </a:t>
          </a:r>
        </a:p>
        <a:p>
          <a:r>
            <a:rPr lang="en-US" dirty="0"/>
            <a:t>Food System Strategies</a:t>
          </a:r>
        </a:p>
      </dgm:t>
    </dgm:pt>
    <dgm:pt modelId="{696619DE-D51C-409B-8970-3CAD0B443A51}" type="parTrans" cxnId="{63C5CDB0-D901-4724-94CC-ACA7FC7AFC2A}">
      <dgm:prSet/>
      <dgm:spPr/>
      <dgm:t>
        <a:bodyPr/>
        <a:lstStyle/>
        <a:p>
          <a:endParaRPr lang="en-US"/>
        </a:p>
      </dgm:t>
    </dgm:pt>
    <dgm:pt modelId="{715C08AC-2886-4E94-8C82-0A2A88AF7907}" type="sibTrans" cxnId="{63C5CDB0-D901-4724-94CC-ACA7FC7AFC2A}">
      <dgm:prSet/>
      <dgm:spPr/>
      <dgm:t>
        <a:bodyPr/>
        <a:lstStyle/>
        <a:p>
          <a:endParaRPr lang="en-US"/>
        </a:p>
      </dgm:t>
    </dgm:pt>
    <dgm:pt modelId="{6C070B2E-0EBF-4771-A14D-704BB203C6AD}">
      <dgm:prSet phldrT="[Text]"/>
      <dgm:spPr/>
      <dgm:t>
        <a:bodyPr/>
        <a:lstStyle/>
        <a:p>
          <a:r>
            <a:rPr lang="en-US" b="1" dirty="0"/>
            <a:t>Stage 2</a:t>
          </a:r>
          <a:r>
            <a:rPr lang="en-US" dirty="0"/>
            <a:t> </a:t>
          </a:r>
        </a:p>
        <a:p>
          <a:r>
            <a:rPr lang="en-US" dirty="0"/>
            <a:t>Capacity Building Strategies</a:t>
          </a:r>
        </a:p>
      </dgm:t>
    </dgm:pt>
    <dgm:pt modelId="{FAE7DC81-85B4-4BF6-8603-55A59E525962}" type="parTrans" cxnId="{34A6EE56-0599-47E8-BBC5-38721A4635D8}">
      <dgm:prSet/>
      <dgm:spPr/>
      <dgm:t>
        <a:bodyPr/>
        <a:lstStyle/>
        <a:p>
          <a:endParaRPr lang="en-US"/>
        </a:p>
      </dgm:t>
    </dgm:pt>
    <dgm:pt modelId="{B6859DB3-E7BE-4BF8-89DF-0AFE2C6DDE56}" type="sibTrans" cxnId="{34A6EE56-0599-47E8-BBC5-38721A4635D8}">
      <dgm:prSet/>
      <dgm:spPr/>
      <dgm:t>
        <a:bodyPr/>
        <a:lstStyle/>
        <a:p>
          <a:endParaRPr lang="en-US"/>
        </a:p>
      </dgm:t>
    </dgm:pt>
    <dgm:pt modelId="{D038E34A-14E2-4ACF-ACB3-B7B417BC2F3E}">
      <dgm:prSet phldrT="[Text]"/>
      <dgm:spPr/>
      <dgm:t>
        <a:bodyPr/>
        <a:lstStyle/>
        <a:p>
          <a:r>
            <a:rPr lang="en-US" dirty="0"/>
            <a:t>Community gardens, community kitchens, buying clubs</a:t>
          </a:r>
        </a:p>
      </dgm:t>
    </dgm:pt>
    <dgm:pt modelId="{96209F76-CB26-4BB4-94AF-C404A448572E}" type="parTrans" cxnId="{78FCFED5-8EFC-4BDE-920A-F12779F2BB46}">
      <dgm:prSet/>
      <dgm:spPr/>
      <dgm:t>
        <a:bodyPr/>
        <a:lstStyle/>
        <a:p>
          <a:endParaRPr lang="en-US"/>
        </a:p>
      </dgm:t>
    </dgm:pt>
    <dgm:pt modelId="{3519990B-68E1-4E4F-A3DE-12CA0E8CD73B}" type="sibTrans" cxnId="{78FCFED5-8EFC-4BDE-920A-F12779F2BB46}">
      <dgm:prSet/>
      <dgm:spPr/>
      <dgm:t>
        <a:bodyPr/>
        <a:lstStyle/>
        <a:p>
          <a:endParaRPr lang="en-US"/>
        </a:p>
      </dgm:t>
    </dgm:pt>
    <dgm:pt modelId="{0C86254C-BD88-4AA7-8889-EAB3E6DFA167}">
      <dgm:prSet phldrT="[Text]"/>
      <dgm:spPr/>
      <dgm:t>
        <a:bodyPr/>
        <a:lstStyle/>
        <a:p>
          <a:r>
            <a:rPr lang="en-US" dirty="0"/>
            <a:t>FOOD SECURITY</a:t>
          </a:r>
        </a:p>
      </dgm:t>
    </dgm:pt>
    <dgm:pt modelId="{5CE146E4-9FBD-46D6-A1B9-ACF88BFCE6CA}" type="parTrans" cxnId="{6CC7E4F1-156C-4A55-AEF2-080B133762AA}">
      <dgm:prSet/>
      <dgm:spPr/>
      <dgm:t>
        <a:bodyPr/>
        <a:lstStyle/>
        <a:p>
          <a:endParaRPr lang="en-US"/>
        </a:p>
      </dgm:t>
    </dgm:pt>
    <dgm:pt modelId="{7FBC1DA6-5536-4F77-B86F-7D028ABEFC6D}" type="sibTrans" cxnId="{6CC7E4F1-156C-4A55-AEF2-080B133762AA}">
      <dgm:prSet/>
      <dgm:spPr/>
      <dgm:t>
        <a:bodyPr/>
        <a:lstStyle/>
        <a:p>
          <a:endParaRPr lang="en-US"/>
        </a:p>
      </dgm:t>
    </dgm:pt>
    <dgm:pt modelId="{DEF94C6A-00F6-493F-8193-3E603D2A4580}" type="pres">
      <dgm:prSet presAssocID="{C407A136-CB41-42FA-86CF-4A8B9AC4E0A9}" presName="CompostProcess" presStyleCnt="0">
        <dgm:presLayoutVars>
          <dgm:dir/>
          <dgm:resizeHandles val="exact"/>
        </dgm:presLayoutVars>
      </dgm:prSet>
      <dgm:spPr/>
    </dgm:pt>
    <dgm:pt modelId="{AB3BF4C9-CF81-4E32-A769-C9C4A6C4327E}" type="pres">
      <dgm:prSet presAssocID="{C407A136-CB41-42FA-86CF-4A8B9AC4E0A9}" presName="arrow" presStyleLbl="bgShp" presStyleIdx="0" presStyleCnt="1" custLinFactNeighborY="16"/>
      <dgm:spPr/>
    </dgm:pt>
    <dgm:pt modelId="{E82C0A0C-F02A-450E-9858-97C5B150B27B}" type="pres">
      <dgm:prSet presAssocID="{C407A136-CB41-42FA-86CF-4A8B9AC4E0A9}" presName="linearProcess" presStyleCnt="0"/>
      <dgm:spPr/>
    </dgm:pt>
    <dgm:pt modelId="{AEC049CD-EC4D-44D5-B64B-F32C06ABCD5E}" type="pres">
      <dgm:prSet presAssocID="{1CFDB720-7770-4A6A-9066-3C2553C6D8AE}" presName="textNode" presStyleLbl="node1" presStyleIdx="0" presStyleCnt="7" custScaleX="110000" custScaleY="110000" custLinFactX="16802" custLinFactNeighborX="100000" custLinFactNeighborY="-72588">
        <dgm:presLayoutVars>
          <dgm:bulletEnabled val="1"/>
        </dgm:presLayoutVars>
      </dgm:prSet>
      <dgm:spPr/>
    </dgm:pt>
    <dgm:pt modelId="{1302F6E2-AA5B-42F5-A4C4-56D1FCEEF10E}" type="pres">
      <dgm:prSet presAssocID="{831AC198-4BFC-4BE0-B6EF-0229AEE71A67}" presName="sibTrans" presStyleCnt="0"/>
      <dgm:spPr/>
    </dgm:pt>
    <dgm:pt modelId="{1C28A6F2-90B9-4567-B4C2-0A56572EEFFB}" type="pres">
      <dgm:prSet presAssocID="{409550FB-E24F-45CB-A907-7BC595F042CE}" presName="textNode" presStyleLbl="node1" presStyleIdx="1" presStyleCnt="7" custScaleX="110000" custScaleY="110000" custLinFactX="-78241" custLinFactNeighborX="-100000" custLinFactNeighborY="87095">
        <dgm:presLayoutVars>
          <dgm:bulletEnabled val="1"/>
        </dgm:presLayoutVars>
      </dgm:prSet>
      <dgm:spPr/>
    </dgm:pt>
    <dgm:pt modelId="{B95F3DCC-FC8E-451E-8B00-9AA21B546846}" type="pres">
      <dgm:prSet presAssocID="{2721F54F-9038-4969-8E37-81515CBD669A}" presName="sibTrans" presStyleCnt="0"/>
      <dgm:spPr/>
    </dgm:pt>
    <dgm:pt modelId="{B1901320-72C9-4377-A04E-10EDDB5BD47D}" type="pres">
      <dgm:prSet presAssocID="{6C070B2E-0EBF-4771-A14D-704BB203C6AD}" presName="textNode" presStyleLbl="node1" presStyleIdx="2" presStyleCnt="7" custScaleX="110000" custScaleY="110000" custLinFactX="16768" custLinFactNeighborX="100000" custLinFactNeighborY="-71706">
        <dgm:presLayoutVars>
          <dgm:bulletEnabled val="1"/>
        </dgm:presLayoutVars>
      </dgm:prSet>
      <dgm:spPr/>
    </dgm:pt>
    <dgm:pt modelId="{318F380F-4919-444B-9589-48E56461DD49}" type="pres">
      <dgm:prSet presAssocID="{B6859DB3-E7BE-4BF8-89DF-0AFE2C6DDE56}" presName="sibTrans" presStyleCnt="0"/>
      <dgm:spPr/>
    </dgm:pt>
    <dgm:pt modelId="{08215CFE-9AB4-41C9-9961-A0A33E8F8C38}" type="pres">
      <dgm:prSet presAssocID="{D038E34A-14E2-4ACF-ACB3-B7B417BC2F3E}" presName="textNode" presStyleLbl="node1" presStyleIdx="3" presStyleCnt="7" custScaleX="110000" custScaleY="110000" custLinFactX="-87221" custLinFactNeighborX="-100000" custLinFactNeighborY="70000">
        <dgm:presLayoutVars>
          <dgm:bulletEnabled val="1"/>
        </dgm:presLayoutVars>
      </dgm:prSet>
      <dgm:spPr/>
    </dgm:pt>
    <dgm:pt modelId="{AA75687B-09CF-4BE2-86D2-C67C01340C18}" type="pres">
      <dgm:prSet presAssocID="{3519990B-68E1-4E4F-A3DE-12CA0E8CD73B}" presName="sibTrans" presStyleCnt="0"/>
      <dgm:spPr/>
    </dgm:pt>
    <dgm:pt modelId="{08097341-A670-416D-939B-08A53762106E}" type="pres">
      <dgm:prSet presAssocID="{C058FB87-3005-4A1A-8AC1-D883DA7A90BE}" presName="textNode" presStyleLbl="node1" presStyleIdx="4" presStyleCnt="7" custScaleX="110000" custScaleY="110000" custLinFactX="6040" custLinFactNeighborX="100000" custLinFactNeighborY="-72588">
        <dgm:presLayoutVars>
          <dgm:bulletEnabled val="1"/>
        </dgm:presLayoutVars>
      </dgm:prSet>
      <dgm:spPr/>
    </dgm:pt>
    <dgm:pt modelId="{E0681E5C-9E30-49E2-8C7C-B63C36473CB3}" type="pres">
      <dgm:prSet presAssocID="{715C08AC-2886-4E94-8C82-0A2A88AF7907}" presName="sibTrans" presStyleCnt="0"/>
      <dgm:spPr/>
    </dgm:pt>
    <dgm:pt modelId="{A53C1E94-2217-4C45-BD35-FE7140FAC284}" type="pres">
      <dgm:prSet presAssocID="{A9F76D0A-D8A6-4A55-9809-031582F7408F}" presName="textNode" presStyleLbl="node1" presStyleIdx="5" presStyleCnt="7" custScaleX="110000" custScaleY="110000" custLinFactX="-96594" custLinFactNeighborX="-100000" custLinFactNeighborY="70000">
        <dgm:presLayoutVars>
          <dgm:bulletEnabled val="1"/>
        </dgm:presLayoutVars>
      </dgm:prSet>
      <dgm:spPr/>
    </dgm:pt>
    <dgm:pt modelId="{3CADB310-084F-4A58-AB0F-843FFF98D8B6}" type="pres">
      <dgm:prSet presAssocID="{A96A0C5A-AD5A-44B9-8084-F51C9FE17640}" presName="sibTrans" presStyleCnt="0"/>
      <dgm:spPr/>
    </dgm:pt>
    <dgm:pt modelId="{4F45ABCD-43EC-497B-81BF-7AB66A2EC6C4}" type="pres">
      <dgm:prSet presAssocID="{0C86254C-BD88-4AA7-8889-EAB3E6DFA167}" presName="textNode" presStyleLbl="node1" presStyleIdx="6" presStyleCnt="7" custScaleX="110000" custScaleY="110000">
        <dgm:presLayoutVars>
          <dgm:bulletEnabled val="1"/>
        </dgm:presLayoutVars>
      </dgm:prSet>
      <dgm:spPr/>
    </dgm:pt>
  </dgm:ptLst>
  <dgm:cxnLst>
    <dgm:cxn modelId="{F7501814-AF86-4FC5-88C4-ABC0C19FCB28}" type="presOf" srcId="{1CFDB720-7770-4A6A-9066-3C2553C6D8AE}" destId="{AEC049CD-EC4D-44D5-B64B-F32C06ABCD5E}" srcOrd="0" destOrd="0" presId="urn:microsoft.com/office/officeart/2005/8/layout/hProcess9"/>
    <dgm:cxn modelId="{15553014-FE93-4ACB-AED8-01047DB9CCD5}" srcId="{C407A136-CB41-42FA-86CF-4A8B9AC4E0A9}" destId="{409550FB-E24F-45CB-A907-7BC595F042CE}" srcOrd="1" destOrd="0" parTransId="{A57C64FD-A85D-4BC1-A25B-79EAB12AB7F1}" sibTransId="{2721F54F-9038-4969-8E37-81515CBD669A}"/>
    <dgm:cxn modelId="{EEA8B73F-25BD-4B35-8DC5-71DCFFCF6AAC}" type="presOf" srcId="{409550FB-E24F-45CB-A907-7BC595F042CE}" destId="{1C28A6F2-90B9-4567-B4C2-0A56572EEFFB}" srcOrd="0" destOrd="0" presId="urn:microsoft.com/office/officeart/2005/8/layout/hProcess9"/>
    <dgm:cxn modelId="{CFC68873-E25F-482D-ABAD-DEE4BC4C187F}" srcId="{C407A136-CB41-42FA-86CF-4A8B9AC4E0A9}" destId="{A9F76D0A-D8A6-4A55-9809-031582F7408F}" srcOrd="5" destOrd="0" parTransId="{2ACC0A5F-E208-44F3-A08C-CCC1E6B15543}" sibTransId="{A96A0C5A-AD5A-44B9-8084-F51C9FE17640}"/>
    <dgm:cxn modelId="{9C28DA73-E89B-47FE-80A0-3FFE3088B7B3}" type="presOf" srcId="{D038E34A-14E2-4ACF-ACB3-B7B417BC2F3E}" destId="{08215CFE-9AB4-41C9-9961-A0A33E8F8C38}" srcOrd="0" destOrd="0" presId="urn:microsoft.com/office/officeart/2005/8/layout/hProcess9"/>
    <dgm:cxn modelId="{34A6EE56-0599-47E8-BBC5-38721A4635D8}" srcId="{C407A136-CB41-42FA-86CF-4A8B9AC4E0A9}" destId="{6C070B2E-0EBF-4771-A14D-704BB203C6AD}" srcOrd="2" destOrd="0" parTransId="{FAE7DC81-85B4-4BF6-8603-55A59E525962}" sibTransId="{B6859DB3-E7BE-4BF8-89DF-0AFE2C6DDE56}"/>
    <dgm:cxn modelId="{63C5CDB0-D901-4724-94CC-ACA7FC7AFC2A}" srcId="{C407A136-CB41-42FA-86CF-4A8B9AC4E0A9}" destId="{C058FB87-3005-4A1A-8AC1-D883DA7A90BE}" srcOrd="4" destOrd="0" parTransId="{696619DE-D51C-409B-8970-3CAD0B443A51}" sibTransId="{715C08AC-2886-4E94-8C82-0A2A88AF7907}"/>
    <dgm:cxn modelId="{B7361DBC-CC22-48DF-87C1-BD9A01C2104F}" srcId="{C407A136-CB41-42FA-86CF-4A8B9AC4E0A9}" destId="{1CFDB720-7770-4A6A-9066-3C2553C6D8AE}" srcOrd="0" destOrd="0" parTransId="{574265B5-10CA-478B-804B-218A58A95EA2}" sibTransId="{831AC198-4BFC-4BE0-B6EF-0229AEE71A67}"/>
    <dgm:cxn modelId="{EA7C38C1-D0A5-4F00-9B16-F64B230CB730}" type="presOf" srcId="{0C86254C-BD88-4AA7-8889-EAB3E6DFA167}" destId="{4F45ABCD-43EC-497B-81BF-7AB66A2EC6C4}" srcOrd="0" destOrd="0" presId="urn:microsoft.com/office/officeart/2005/8/layout/hProcess9"/>
    <dgm:cxn modelId="{F972A3CC-0D08-42E8-88C5-3381DEB6F0F0}" type="presOf" srcId="{6C070B2E-0EBF-4771-A14D-704BB203C6AD}" destId="{B1901320-72C9-4377-A04E-10EDDB5BD47D}" srcOrd="0" destOrd="0" presId="urn:microsoft.com/office/officeart/2005/8/layout/hProcess9"/>
    <dgm:cxn modelId="{78FCFED5-8EFC-4BDE-920A-F12779F2BB46}" srcId="{C407A136-CB41-42FA-86CF-4A8B9AC4E0A9}" destId="{D038E34A-14E2-4ACF-ACB3-B7B417BC2F3E}" srcOrd="3" destOrd="0" parTransId="{96209F76-CB26-4BB4-94AF-C404A448572E}" sibTransId="{3519990B-68E1-4E4F-A3DE-12CA0E8CD73B}"/>
    <dgm:cxn modelId="{B590ADDB-09A8-41D3-866F-7277FD5EEE05}" type="presOf" srcId="{C058FB87-3005-4A1A-8AC1-D883DA7A90BE}" destId="{08097341-A670-416D-939B-08A53762106E}" srcOrd="0" destOrd="0" presId="urn:microsoft.com/office/officeart/2005/8/layout/hProcess9"/>
    <dgm:cxn modelId="{BC0B24E3-A0FD-4042-8DF3-7F0B6CB0EE76}" type="presOf" srcId="{A9F76D0A-D8A6-4A55-9809-031582F7408F}" destId="{A53C1E94-2217-4C45-BD35-FE7140FAC284}" srcOrd="0" destOrd="0" presId="urn:microsoft.com/office/officeart/2005/8/layout/hProcess9"/>
    <dgm:cxn modelId="{6CC7E4F1-156C-4A55-AEF2-080B133762AA}" srcId="{C407A136-CB41-42FA-86CF-4A8B9AC4E0A9}" destId="{0C86254C-BD88-4AA7-8889-EAB3E6DFA167}" srcOrd="6" destOrd="0" parTransId="{5CE146E4-9FBD-46D6-A1B9-ACF88BFCE6CA}" sibTransId="{7FBC1DA6-5536-4F77-B86F-7D028ABEFC6D}"/>
    <dgm:cxn modelId="{ED10BCF5-4B91-460D-A663-F33DBE43B3F0}" type="presOf" srcId="{C407A136-CB41-42FA-86CF-4A8B9AC4E0A9}" destId="{DEF94C6A-00F6-493F-8193-3E603D2A4580}" srcOrd="0" destOrd="0" presId="urn:microsoft.com/office/officeart/2005/8/layout/hProcess9"/>
    <dgm:cxn modelId="{AD0309CD-1F5D-4B70-9B0C-ECD938AE3CBF}" type="presParOf" srcId="{DEF94C6A-00F6-493F-8193-3E603D2A4580}" destId="{AB3BF4C9-CF81-4E32-A769-C9C4A6C4327E}" srcOrd="0" destOrd="0" presId="urn:microsoft.com/office/officeart/2005/8/layout/hProcess9"/>
    <dgm:cxn modelId="{0EC05BFC-FF1D-4B16-B1AD-D1033D2DC0B8}" type="presParOf" srcId="{DEF94C6A-00F6-493F-8193-3E603D2A4580}" destId="{E82C0A0C-F02A-450E-9858-97C5B150B27B}" srcOrd="1" destOrd="0" presId="urn:microsoft.com/office/officeart/2005/8/layout/hProcess9"/>
    <dgm:cxn modelId="{721B7082-C3A0-4597-B4EE-C2206868518C}" type="presParOf" srcId="{E82C0A0C-F02A-450E-9858-97C5B150B27B}" destId="{AEC049CD-EC4D-44D5-B64B-F32C06ABCD5E}" srcOrd="0" destOrd="0" presId="urn:microsoft.com/office/officeart/2005/8/layout/hProcess9"/>
    <dgm:cxn modelId="{61FA6683-A280-4783-9556-F6E2CC22F97B}" type="presParOf" srcId="{E82C0A0C-F02A-450E-9858-97C5B150B27B}" destId="{1302F6E2-AA5B-42F5-A4C4-56D1FCEEF10E}" srcOrd="1" destOrd="0" presId="urn:microsoft.com/office/officeart/2005/8/layout/hProcess9"/>
    <dgm:cxn modelId="{AB68AD47-CFF8-4E86-9131-C76BBFFE4859}" type="presParOf" srcId="{E82C0A0C-F02A-450E-9858-97C5B150B27B}" destId="{1C28A6F2-90B9-4567-B4C2-0A56572EEFFB}" srcOrd="2" destOrd="0" presId="urn:microsoft.com/office/officeart/2005/8/layout/hProcess9"/>
    <dgm:cxn modelId="{98F8C624-74C4-4919-90D5-B02CC0767D4B}" type="presParOf" srcId="{E82C0A0C-F02A-450E-9858-97C5B150B27B}" destId="{B95F3DCC-FC8E-451E-8B00-9AA21B546846}" srcOrd="3" destOrd="0" presId="urn:microsoft.com/office/officeart/2005/8/layout/hProcess9"/>
    <dgm:cxn modelId="{CA9FED7C-8EC7-47AF-ABF3-D3B23984B3FD}" type="presParOf" srcId="{E82C0A0C-F02A-450E-9858-97C5B150B27B}" destId="{B1901320-72C9-4377-A04E-10EDDB5BD47D}" srcOrd="4" destOrd="0" presId="urn:microsoft.com/office/officeart/2005/8/layout/hProcess9"/>
    <dgm:cxn modelId="{81626C72-465D-4F41-B689-E0E672FB9FCB}" type="presParOf" srcId="{E82C0A0C-F02A-450E-9858-97C5B150B27B}" destId="{318F380F-4919-444B-9589-48E56461DD49}" srcOrd="5" destOrd="0" presId="urn:microsoft.com/office/officeart/2005/8/layout/hProcess9"/>
    <dgm:cxn modelId="{D0B38B45-91CC-4D74-A718-1E387E03A96D}" type="presParOf" srcId="{E82C0A0C-F02A-450E-9858-97C5B150B27B}" destId="{08215CFE-9AB4-41C9-9961-A0A33E8F8C38}" srcOrd="6" destOrd="0" presId="urn:microsoft.com/office/officeart/2005/8/layout/hProcess9"/>
    <dgm:cxn modelId="{91399F77-4EB1-4707-8856-94A98C04775D}" type="presParOf" srcId="{E82C0A0C-F02A-450E-9858-97C5B150B27B}" destId="{AA75687B-09CF-4BE2-86D2-C67C01340C18}" srcOrd="7" destOrd="0" presId="urn:microsoft.com/office/officeart/2005/8/layout/hProcess9"/>
    <dgm:cxn modelId="{952D080C-1B63-46DD-BFE8-2669D7865F7D}" type="presParOf" srcId="{E82C0A0C-F02A-450E-9858-97C5B150B27B}" destId="{08097341-A670-416D-939B-08A53762106E}" srcOrd="8" destOrd="0" presId="urn:microsoft.com/office/officeart/2005/8/layout/hProcess9"/>
    <dgm:cxn modelId="{3CC580FB-3EB3-4E82-AB3E-78F5CACD8CEA}" type="presParOf" srcId="{E82C0A0C-F02A-450E-9858-97C5B150B27B}" destId="{E0681E5C-9E30-49E2-8C7C-B63C36473CB3}" srcOrd="9" destOrd="0" presId="urn:microsoft.com/office/officeart/2005/8/layout/hProcess9"/>
    <dgm:cxn modelId="{F72BF655-CFD4-4B7F-8C54-EC95D5E0D479}" type="presParOf" srcId="{E82C0A0C-F02A-450E-9858-97C5B150B27B}" destId="{A53C1E94-2217-4C45-BD35-FE7140FAC284}" srcOrd="10" destOrd="0" presId="urn:microsoft.com/office/officeart/2005/8/layout/hProcess9"/>
    <dgm:cxn modelId="{CD12557E-9D6A-4CA5-BA8B-2BE7FC1CBE8B}" type="presParOf" srcId="{E82C0A0C-F02A-450E-9858-97C5B150B27B}" destId="{3CADB310-084F-4A58-AB0F-843FFF98D8B6}" srcOrd="11" destOrd="0" presId="urn:microsoft.com/office/officeart/2005/8/layout/hProcess9"/>
    <dgm:cxn modelId="{9DECE700-57DD-43B7-84FC-399E19585787}" type="presParOf" srcId="{E82C0A0C-F02A-450E-9858-97C5B150B27B}" destId="{4F45ABCD-43EC-497B-81BF-7AB66A2EC6C4}"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A5581C-3578-4901-BE4A-5A9769CF7A5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265ECBC1-279E-4018-846E-7D035976CD37}">
      <dgm:prSet phldrT="[Text]" custT="1"/>
      <dgm:spPr/>
      <dgm:t>
        <a:bodyPr/>
        <a:lstStyle/>
        <a:p>
          <a:r>
            <a:rPr lang="en-US" sz="1600" dirty="0"/>
            <a:t>Decreasing Food Insecurity</a:t>
          </a:r>
        </a:p>
      </dgm:t>
    </dgm:pt>
    <dgm:pt modelId="{5FAF0634-841B-463B-BE17-B2027F212DB6}" type="parTrans" cxnId="{6A2FECAE-2663-49F7-A179-733CE0F667FC}">
      <dgm:prSet/>
      <dgm:spPr/>
      <dgm:t>
        <a:bodyPr/>
        <a:lstStyle/>
        <a:p>
          <a:endParaRPr lang="en-US" sz="1600"/>
        </a:p>
      </dgm:t>
    </dgm:pt>
    <dgm:pt modelId="{30C88F14-3CD1-4408-9144-EDBFB14032EC}" type="sibTrans" cxnId="{6A2FECAE-2663-49F7-A179-733CE0F667FC}">
      <dgm:prSet/>
      <dgm:spPr/>
      <dgm:t>
        <a:bodyPr/>
        <a:lstStyle/>
        <a:p>
          <a:endParaRPr lang="en-US" sz="1600"/>
        </a:p>
      </dgm:t>
    </dgm:pt>
    <dgm:pt modelId="{B4BAAD5A-8BC4-45CF-9CA0-60F03529592C}">
      <dgm:prSet phldrT="[Text]" custT="1"/>
      <dgm:spPr/>
      <dgm:t>
        <a:bodyPr/>
        <a:lstStyle/>
        <a:p>
          <a:r>
            <a:rPr lang="en-US" sz="1600" dirty="0"/>
            <a:t>Food assistance program utilization</a:t>
          </a:r>
        </a:p>
      </dgm:t>
    </dgm:pt>
    <dgm:pt modelId="{3126B271-748E-4EE0-9DC9-9D6C5CA0CA53}" type="parTrans" cxnId="{3A5E4EE9-EF1F-4F91-B0B2-1BCF7660C601}">
      <dgm:prSet/>
      <dgm:spPr/>
      <dgm:t>
        <a:bodyPr/>
        <a:lstStyle/>
        <a:p>
          <a:endParaRPr lang="en-US" sz="1600"/>
        </a:p>
      </dgm:t>
    </dgm:pt>
    <dgm:pt modelId="{F4236363-25EA-453C-9426-07DB33D60B15}" type="sibTrans" cxnId="{3A5E4EE9-EF1F-4F91-B0B2-1BCF7660C601}">
      <dgm:prSet/>
      <dgm:spPr/>
      <dgm:t>
        <a:bodyPr/>
        <a:lstStyle/>
        <a:p>
          <a:endParaRPr lang="en-US" sz="1600"/>
        </a:p>
      </dgm:t>
    </dgm:pt>
    <dgm:pt modelId="{D1CE5096-2640-4D72-AC9E-FBA7BB2FCCF1}">
      <dgm:prSet phldrT="[Text]" custT="1"/>
      <dgm:spPr/>
      <dgm:t>
        <a:bodyPr/>
        <a:lstStyle/>
        <a:p>
          <a:r>
            <a:rPr lang="en-US" sz="1600" dirty="0"/>
            <a:t>Increases food resources</a:t>
          </a:r>
        </a:p>
      </dgm:t>
    </dgm:pt>
    <dgm:pt modelId="{81B7CA75-1D06-49A3-892A-A87DF99743E0}" type="parTrans" cxnId="{E08FF161-4649-4555-ACC0-AAE7C056B1D9}">
      <dgm:prSet/>
      <dgm:spPr/>
      <dgm:t>
        <a:bodyPr/>
        <a:lstStyle/>
        <a:p>
          <a:endParaRPr lang="en-US" sz="1600"/>
        </a:p>
      </dgm:t>
    </dgm:pt>
    <dgm:pt modelId="{708F4F17-17FB-42E1-8526-B360D94619A6}" type="sibTrans" cxnId="{E08FF161-4649-4555-ACC0-AAE7C056B1D9}">
      <dgm:prSet/>
      <dgm:spPr/>
      <dgm:t>
        <a:bodyPr/>
        <a:lstStyle/>
        <a:p>
          <a:endParaRPr lang="en-US" sz="1600"/>
        </a:p>
      </dgm:t>
    </dgm:pt>
    <dgm:pt modelId="{8DE40816-9A5F-4718-BF67-773842FF2C9A}">
      <dgm:prSet phldrT="[Text]" custT="1"/>
      <dgm:spPr/>
      <dgm:t>
        <a:bodyPr/>
        <a:lstStyle/>
        <a:p>
          <a:r>
            <a:rPr lang="en-US" sz="1600" dirty="0"/>
            <a:t>Improves overall health</a:t>
          </a:r>
        </a:p>
      </dgm:t>
    </dgm:pt>
    <dgm:pt modelId="{EA1C5CAA-9CAA-44AB-A976-B63881440076}" type="parTrans" cxnId="{DBC129F7-4679-4ECF-A000-9F534DCA59E7}">
      <dgm:prSet/>
      <dgm:spPr/>
      <dgm:t>
        <a:bodyPr/>
        <a:lstStyle/>
        <a:p>
          <a:endParaRPr lang="en-US" sz="1600"/>
        </a:p>
      </dgm:t>
    </dgm:pt>
    <dgm:pt modelId="{28EEC2FF-3803-4269-B823-5499F1052AA4}" type="sibTrans" cxnId="{DBC129F7-4679-4ECF-A000-9F534DCA59E7}">
      <dgm:prSet/>
      <dgm:spPr/>
      <dgm:t>
        <a:bodyPr/>
        <a:lstStyle/>
        <a:p>
          <a:endParaRPr lang="en-US" sz="1600"/>
        </a:p>
      </dgm:t>
    </dgm:pt>
    <dgm:pt modelId="{9FF0508F-4E58-4CB1-8CD3-4F66E62C7A52}">
      <dgm:prSet phldrT="[Text]" custT="1"/>
      <dgm:spPr/>
      <dgm:t>
        <a:bodyPr/>
        <a:lstStyle/>
        <a:p>
          <a:r>
            <a:rPr lang="en-US" sz="1600" dirty="0"/>
            <a:t>Improves physical function</a:t>
          </a:r>
        </a:p>
      </dgm:t>
    </dgm:pt>
    <dgm:pt modelId="{1B31B8B6-DCE7-4593-B6AD-71A772851323}" type="parTrans" cxnId="{3E988397-CCAD-4DAF-9D70-7BB2A9B10AA3}">
      <dgm:prSet/>
      <dgm:spPr/>
      <dgm:t>
        <a:bodyPr/>
        <a:lstStyle/>
        <a:p>
          <a:endParaRPr lang="en-US" sz="1600"/>
        </a:p>
      </dgm:t>
    </dgm:pt>
    <dgm:pt modelId="{E49217CB-DA24-49F4-B9B7-2C14D5322609}" type="sibTrans" cxnId="{3E988397-CCAD-4DAF-9D70-7BB2A9B10AA3}">
      <dgm:prSet/>
      <dgm:spPr/>
      <dgm:t>
        <a:bodyPr/>
        <a:lstStyle/>
        <a:p>
          <a:endParaRPr lang="en-US" sz="1600"/>
        </a:p>
      </dgm:t>
    </dgm:pt>
    <dgm:pt modelId="{DA59E30C-60A2-4680-B1C5-0C272EBB3AC7}">
      <dgm:prSet phldrT="[Text]" custT="1"/>
      <dgm:spPr/>
      <dgm:t>
        <a:bodyPr/>
        <a:lstStyle/>
        <a:p>
          <a:r>
            <a:rPr lang="en-US" sz="1600" dirty="0"/>
            <a:t>Reduces hospital readmissions</a:t>
          </a:r>
        </a:p>
      </dgm:t>
    </dgm:pt>
    <dgm:pt modelId="{1E1C1262-5829-4210-941E-C1BCECDF3CBD}" type="parTrans" cxnId="{446A943D-65A8-47A9-8654-E43CA7EC54A5}">
      <dgm:prSet/>
      <dgm:spPr/>
      <dgm:t>
        <a:bodyPr/>
        <a:lstStyle/>
        <a:p>
          <a:endParaRPr lang="en-US" sz="1600"/>
        </a:p>
      </dgm:t>
    </dgm:pt>
    <dgm:pt modelId="{E52F18D2-E214-4CA9-9278-86237D92FA86}" type="sibTrans" cxnId="{446A943D-65A8-47A9-8654-E43CA7EC54A5}">
      <dgm:prSet/>
      <dgm:spPr/>
      <dgm:t>
        <a:bodyPr/>
        <a:lstStyle/>
        <a:p>
          <a:endParaRPr lang="en-US" sz="1600"/>
        </a:p>
      </dgm:t>
    </dgm:pt>
    <dgm:pt modelId="{7E79C716-988D-4DC0-85C1-470CACA15D74}">
      <dgm:prSet phldrT="[Text]" custT="1"/>
      <dgm:spPr/>
      <dgm:t>
        <a:bodyPr/>
        <a:lstStyle/>
        <a:p>
          <a:r>
            <a:rPr lang="en-US" sz="1600" dirty="0"/>
            <a:t>Improves overall quality of life</a:t>
          </a:r>
        </a:p>
      </dgm:t>
    </dgm:pt>
    <dgm:pt modelId="{0D035255-5B3A-4C76-826E-40E77F71A21B}" type="parTrans" cxnId="{BC66F3F4-88B7-4405-8303-DD2A8AA64266}">
      <dgm:prSet/>
      <dgm:spPr/>
      <dgm:t>
        <a:bodyPr/>
        <a:lstStyle/>
        <a:p>
          <a:endParaRPr lang="en-US" sz="1600"/>
        </a:p>
      </dgm:t>
    </dgm:pt>
    <dgm:pt modelId="{876350F5-6670-4A47-82AF-16A0212D25D3}" type="sibTrans" cxnId="{BC66F3F4-88B7-4405-8303-DD2A8AA64266}">
      <dgm:prSet/>
      <dgm:spPr/>
      <dgm:t>
        <a:bodyPr/>
        <a:lstStyle/>
        <a:p>
          <a:endParaRPr lang="en-US" sz="1600"/>
        </a:p>
      </dgm:t>
    </dgm:pt>
    <dgm:pt modelId="{D4F2EE0C-EC9B-4E7D-9BB2-E3734729A751}" type="pres">
      <dgm:prSet presAssocID="{8DA5581C-3578-4901-BE4A-5A9769CF7A5C}" presName="Name0" presStyleCnt="0">
        <dgm:presLayoutVars>
          <dgm:chMax val="1"/>
          <dgm:chPref val="1"/>
          <dgm:dir/>
          <dgm:animOne val="branch"/>
          <dgm:animLvl val="lvl"/>
        </dgm:presLayoutVars>
      </dgm:prSet>
      <dgm:spPr/>
    </dgm:pt>
    <dgm:pt modelId="{B43CE0A4-C147-4763-821F-26A0D7DAF5CB}" type="pres">
      <dgm:prSet presAssocID="{265ECBC1-279E-4018-846E-7D035976CD37}" presName="Parent" presStyleLbl="node0" presStyleIdx="0" presStyleCnt="1" custScaleX="116972" custScaleY="105192" custLinFactNeighborX="3175" custLinFactNeighborY="611">
        <dgm:presLayoutVars>
          <dgm:chMax val="6"/>
          <dgm:chPref val="6"/>
        </dgm:presLayoutVars>
      </dgm:prSet>
      <dgm:spPr/>
    </dgm:pt>
    <dgm:pt modelId="{F0EA5616-A0E5-4B8F-B10E-218B95A7EAB4}" type="pres">
      <dgm:prSet presAssocID="{B4BAAD5A-8BC4-45CF-9CA0-60F03529592C}" presName="Accent1" presStyleCnt="0"/>
      <dgm:spPr/>
    </dgm:pt>
    <dgm:pt modelId="{0FF06CFE-2271-45A6-B363-DD5CC12A05C0}" type="pres">
      <dgm:prSet presAssocID="{B4BAAD5A-8BC4-45CF-9CA0-60F03529592C}" presName="Accent" presStyleLbl="bgShp" presStyleIdx="0" presStyleCnt="6"/>
      <dgm:spPr/>
    </dgm:pt>
    <dgm:pt modelId="{38794AEE-EEC7-48EB-AD71-0C45BE654432}" type="pres">
      <dgm:prSet presAssocID="{B4BAAD5A-8BC4-45CF-9CA0-60F03529592C}" presName="Child1" presStyleLbl="node1" presStyleIdx="0" presStyleCnt="6" custScaleX="127792">
        <dgm:presLayoutVars>
          <dgm:chMax val="0"/>
          <dgm:chPref val="0"/>
          <dgm:bulletEnabled val="1"/>
        </dgm:presLayoutVars>
      </dgm:prSet>
      <dgm:spPr/>
    </dgm:pt>
    <dgm:pt modelId="{0A851E09-900D-4BDC-B214-28C9641C968C}" type="pres">
      <dgm:prSet presAssocID="{D1CE5096-2640-4D72-AC9E-FBA7BB2FCCF1}" presName="Accent2" presStyleCnt="0"/>
      <dgm:spPr/>
    </dgm:pt>
    <dgm:pt modelId="{9AE91E3C-F747-4BE6-99EE-6F6A28589EC1}" type="pres">
      <dgm:prSet presAssocID="{D1CE5096-2640-4D72-AC9E-FBA7BB2FCCF1}" presName="Accent" presStyleLbl="bgShp" presStyleIdx="1" presStyleCnt="6" custLinFactNeighborX="22436" custLinFactNeighborY="3255"/>
      <dgm:spPr/>
    </dgm:pt>
    <dgm:pt modelId="{AE8973E5-EC96-4B75-876A-ED9C496F8D5D}" type="pres">
      <dgm:prSet presAssocID="{D1CE5096-2640-4D72-AC9E-FBA7BB2FCCF1}" presName="Child2" presStyleLbl="node1" presStyleIdx="1" presStyleCnt="6" custScaleX="117149" custLinFactNeighborX="18723">
        <dgm:presLayoutVars>
          <dgm:chMax val="0"/>
          <dgm:chPref val="0"/>
          <dgm:bulletEnabled val="1"/>
        </dgm:presLayoutVars>
      </dgm:prSet>
      <dgm:spPr/>
    </dgm:pt>
    <dgm:pt modelId="{C079ADF9-FABC-4882-8A0B-82432821FABA}" type="pres">
      <dgm:prSet presAssocID="{8DE40816-9A5F-4718-BF67-773842FF2C9A}" presName="Accent3" presStyleCnt="0"/>
      <dgm:spPr/>
    </dgm:pt>
    <dgm:pt modelId="{7C6F16DC-E7B3-4972-AD68-A08970D01187}" type="pres">
      <dgm:prSet presAssocID="{8DE40816-9A5F-4718-BF67-773842FF2C9A}" presName="Accent" presStyleLbl="bgShp" presStyleIdx="2" presStyleCnt="6" custLinFactNeighborX="35634" custLinFactNeighborY="16660"/>
      <dgm:spPr/>
    </dgm:pt>
    <dgm:pt modelId="{9A0F6FFD-1B48-4711-A32F-6E4854596FCB}" type="pres">
      <dgm:prSet presAssocID="{8DE40816-9A5F-4718-BF67-773842FF2C9A}" presName="Child3" presStyleLbl="node1" presStyleIdx="2" presStyleCnt="6" custScaleX="121729" custLinFactNeighborX="22685" custLinFactNeighborY="961">
        <dgm:presLayoutVars>
          <dgm:chMax val="0"/>
          <dgm:chPref val="0"/>
          <dgm:bulletEnabled val="1"/>
        </dgm:presLayoutVars>
      </dgm:prSet>
      <dgm:spPr/>
    </dgm:pt>
    <dgm:pt modelId="{71AC9B0A-6BF8-4350-B1CC-CB9912124FBF}" type="pres">
      <dgm:prSet presAssocID="{9FF0508F-4E58-4CB1-8CD3-4F66E62C7A52}" presName="Accent4" presStyleCnt="0"/>
      <dgm:spPr/>
    </dgm:pt>
    <dgm:pt modelId="{D2069134-65FB-4504-AC06-D1B3A42D4845}" type="pres">
      <dgm:prSet presAssocID="{9FF0508F-4E58-4CB1-8CD3-4F66E62C7A52}" presName="Accent" presStyleLbl="bgShp" presStyleIdx="3" presStyleCnt="6" custLinFactNeighborX="-8414" custLinFactNeighborY="4882"/>
      <dgm:spPr/>
    </dgm:pt>
    <dgm:pt modelId="{EB515FA7-11C2-4058-B969-C2600AC0361F}" type="pres">
      <dgm:prSet presAssocID="{9FF0508F-4E58-4CB1-8CD3-4F66E62C7A52}" presName="Child4" presStyleLbl="node1" presStyleIdx="3" presStyleCnt="6" custScaleX="123553" custLinFactNeighborX="4350" custLinFactNeighborY="879">
        <dgm:presLayoutVars>
          <dgm:chMax val="0"/>
          <dgm:chPref val="0"/>
          <dgm:bulletEnabled val="1"/>
        </dgm:presLayoutVars>
      </dgm:prSet>
      <dgm:spPr/>
    </dgm:pt>
    <dgm:pt modelId="{03DD96CE-0754-4B0E-A024-D9CD29BDBE05}" type="pres">
      <dgm:prSet presAssocID="{DA59E30C-60A2-4680-B1C5-0C272EBB3AC7}" presName="Accent5" presStyleCnt="0"/>
      <dgm:spPr/>
    </dgm:pt>
    <dgm:pt modelId="{27F7EC6A-D7F2-4B66-8499-16E322C3F2CC}" type="pres">
      <dgm:prSet presAssocID="{DA59E30C-60A2-4680-B1C5-0C272EBB3AC7}" presName="Accent" presStyleLbl="bgShp" presStyleIdx="4" presStyleCnt="6"/>
      <dgm:spPr/>
    </dgm:pt>
    <dgm:pt modelId="{95C6706D-41CD-4A7D-8FD7-142D86AE35A0}" type="pres">
      <dgm:prSet presAssocID="{DA59E30C-60A2-4680-B1C5-0C272EBB3AC7}" presName="Child5" presStyleLbl="node1" presStyleIdx="4" presStyleCnt="6" custScaleX="123723" custScaleY="108835" custLinFactNeighborX="-12267" custLinFactNeighborY="3732">
        <dgm:presLayoutVars>
          <dgm:chMax val="0"/>
          <dgm:chPref val="0"/>
          <dgm:bulletEnabled val="1"/>
        </dgm:presLayoutVars>
      </dgm:prSet>
      <dgm:spPr/>
    </dgm:pt>
    <dgm:pt modelId="{3F7F312C-137D-436D-BA63-975697F37A20}" type="pres">
      <dgm:prSet presAssocID="{7E79C716-988D-4DC0-85C1-470CACA15D74}" presName="Accent6" presStyleCnt="0"/>
      <dgm:spPr/>
    </dgm:pt>
    <dgm:pt modelId="{882DD4A0-C756-4FE9-BBC3-03B33FF35C4E}" type="pres">
      <dgm:prSet presAssocID="{7E79C716-988D-4DC0-85C1-470CACA15D74}" presName="Accent" presStyleLbl="bgShp" presStyleIdx="5" presStyleCnt="6" custLinFactNeighborX="-29447" custLinFactNeighborY="2697"/>
      <dgm:spPr/>
    </dgm:pt>
    <dgm:pt modelId="{F1D13542-1C5B-46FE-AC96-0A5FAD75C0D9}" type="pres">
      <dgm:prSet presAssocID="{7E79C716-988D-4DC0-85C1-470CACA15D74}" presName="Child6" presStyleLbl="node1" presStyleIdx="5" presStyleCnt="6" custScaleX="125107" custLinFactNeighborX="-14203" custLinFactNeighborY="2985">
        <dgm:presLayoutVars>
          <dgm:chMax val="0"/>
          <dgm:chPref val="0"/>
          <dgm:bulletEnabled val="1"/>
        </dgm:presLayoutVars>
      </dgm:prSet>
      <dgm:spPr/>
    </dgm:pt>
  </dgm:ptLst>
  <dgm:cxnLst>
    <dgm:cxn modelId="{9930850C-9345-4474-BF00-A1FDEEAF7DE0}" type="presOf" srcId="{7E79C716-988D-4DC0-85C1-470CACA15D74}" destId="{F1D13542-1C5B-46FE-AC96-0A5FAD75C0D9}" srcOrd="0" destOrd="0" presId="urn:microsoft.com/office/officeart/2011/layout/HexagonRadial"/>
    <dgm:cxn modelId="{3B05D42E-781D-4505-9877-ED8860EA65A4}" type="presOf" srcId="{B4BAAD5A-8BC4-45CF-9CA0-60F03529592C}" destId="{38794AEE-EEC7-48EB-AD71-0C45BE654432}" srcOrd="0" destOrd="0" presId="urn:microsoft.com/office/officeart/2011/layout/HexagonRadial"/>
    <dgm:cxn modelId="{126DA82F-53C1-43AF-B8AE-6D2FD35E553A}" type="presOf" srcId="{265ECBC1-279E-4018-846E-7D035976CD37}" destId="{B43CE0A4-C147-4763-821F-26A0D7DAF5CB}" srcOrd="0" destOrd="0" presId="urn:microsoft.com/office/officeart/2011/layout/HexagonRadial"/>
    <dgm:cxn modelId="{ADDE2034-ED1E-4F05-92BF-C5990C3BE1E3}" type="presOf" srcId="{8DA5581C-3578-4901-BE4A-5A9769CF7A5C}" destId="{D4F2EE0C-EC9B-4E7D-9BB2-E3734729A751}" srcOrd="0" destOrd="0" presId="urn:microsoft.com/office/officeart/2011/layout/HexagonRadial"/>
    <dgm:cxn modelId="{446A943D-65A8-47A9-8654-E43CA7EC54A5}" srcId="{265ECBC1-279E-4018-846E-7D035976CD37}" destId="{DA59E30C-60A2-4680-B1C5-0C272EBB3AC7}" srcOrd="4" destOrd="0" parTransId="{1E1C1262-5829-4210-941E-C1BCECDF3CBD}" sibTransId="{E52F18D2-E214-4CA9-9278-86237D92FA86}"/>
    <dgm:cxn modelId="{E08FF161-4649-4555-ACC0-AAE7C056B1D9}" srcId="{265ECBC1-279E-4018-846E-7D035976CD37}" destId="{D1CE5096-2640-4D72-AC9E-FBA7BB2FCCF1}" srcOrd="1" destOrd="0" parTransId="{81B7CA75-1D06-49A3-892A-A87DF99743E0}" sibTransId="{708F4F17-17FB-42E1-8526-B360D94619A6}"/>
    <dgm:cxn modelId="{EF0DED64-EE03-48F6-80DC-E6E94A1F8B2C}" type="presOf" srcId="{DA59E30C-60A2-4680-B1C5-0C272EBB3AC7}" destId="{95C6706D-41CD-4A7D-8FD7-142D86AE35A0}" srcOrd="0" destOrd="0" presId="urn:microsoft.com/office/officeart/2011/layout/HexagonRadial"/>
    <dgm:cxn modelId="{84F99854-5DCD-4460-A21D-EEEA39779B95}" type="presOf" srcId="{9FF0508F-4E58-4CB1-8CD3-4F66E62C7A52}" destId="{EB515FA7-11C2-4058-B969-C2600AC0361F}" srcOrd="0" destOrd="0" presId="urn:microsoft.com/office/officeart/2011/layout/HexagonRadial"/>
    <dgm:cxn modelId="{3E988397-CCAD-4DAF-9D70-7BB2A9B10AA3}" srcId="{265ECBC1-279E-4018-846E-7D035976CD37}" destId="{9FF0508F-4E58-4CB1-8CD3-4F66E62C7A52}" srcOrd="3" destOrd="0" parTransId="{1B31B8B6-DCE7-4593-B6AD-71A772851323}" sibTransId="{E49217CB-DA24-49F4-B9B7-2C14D5322609}"/>
    <dgm:cxn modelId="{6A2FECAE-2663-49F7-A179-733CE0F667FC}" srcId="{8DA5581C-3578-4901-BE4A-5A9769CF7A5C}" destId="{265ECBC1-279E-4018-846E-7D035976CD37}" srcOrd="0" destOrd="0" parTransId="{5FAF0634-841B-463B-BE17-B2027F212DB6}" sibTransId="{30C88F14-3CD1-4408-9144-EDBFB14032EC}"/>
    <dgm:cxn modelId="{BB1FE6B8-C174-41A2-B10F-2BA94D755896}" type="presOf" srcId="{D1CE5096-2640-4D72-AC9E-FBA7BB2FCCF1}" destId="{AE8973E5-EC96-4B75-876A-ED9C496F8D5D}" srcOrd="0" destOrd="0" presId="urn:microsoft.com/office/officeart/2011/layout/HexagonRadial"/>
    <dgm:cxn modelId="{CBAC83BC-E22A-45E8-AFAC-1267B4A9B194}" type="presOf" srcId="{8DE40816-9A5F-4718-BF67-773842FF2C9A}" destId="{9A0F6FFD-1B48-4711-A32F-6E4854596FCB}" srcOrd="0" destOrd="0" presId="urn:microsoft.com/office/officeart/2011/layout/HexagonRadial"/>
    <dgm:cxn modelId="{3A5E4EE9-EF1F-4F91-B0B2-1BCF7660C601}" srcId="{265ECBC1-279E-4018-846E-7D035976CD37}" destId="{B4BAAD5A-8BC4-45CF-9CA0-60F03529592C}" srcOrd="0" destOrd="0" parTransId="{3126B271-748E-4EE0-9DC9-9D6C5CA0CA53}" sibTransId="{F4236363-25EA-453C-9426-07DB33D60B15}"/>
    <dgm:cxn modelId="{BC66F3F4-88B7-4405-8303-DD2A8AA64266}" srcId="{265ECBC1-279E-4018-846E-7D035976CD37}" destId="{7E79C716-988D-4DC0-85C1-470CACA15D74}" srcOrd="5" destOrd="0" parTransId="{0D035255-5B3A-4C76-826E-40E77F71A21B}" sibTransId="{876350F5-6670-4A47-82AF-16A0212D25D3}"/>
    <dgm:cxn modelId="{DBC129F7-4679-4ECF-A000-9F534DCA59E7}" srcId="{265ECBC1-279E-4018-846E-7D035976CD37}" destId="{8DE40816-9A5F-4718-BF67-773842FF2C9A}" srcOrd="2" destOrd="0" parTransId="{EA1C5CAA-9CAA-44AB-A976-B63881440076}" sibTransId="{28EEC2FF-3803-4269-B823-5499F1052AA4}"/>
    <dgm:cxn modelId="{6E4ECA93-8475-4B23-AD92-818478A40460}" type="presParOf" srcId="{D4F2EE0C-EC9B-4E7D-9BB2-E3734729A751}" destId="{B43CE0A4-C147-4763-821F-26A0D7DAF5CB}" srcOrd="0" destOrd="0" presId="urn:microsoft.com/office/officeart/2011/layout/HexagonRadial"/>
    <dgm:cxn modelId="{5CE26198-6D04-45E4-8979-0B1098019709}" type="presParOf" srcId="{D4F2EE0C-EC9B-4E7D-9BB2-E3734729A751}" destId="{F0EA5616-A0E5-4B8F-B10E-218B95A7EAB4}" srcOrd="1" destOrd="0" presId="urn:microsoft.com/office/officeart/2011/layout/HexagonRadial"/>
    <dgm:cxn modelId="{BC721CC4-E574-4D05-8760-4A2CE8F5E4D5}" type="presParOf" srcId="{F0EA5616-A0E5-4B8F-B10E-218B95A7EAB4}" destId="{0FF06CFE-2271-45A6-B363-DD5CC12A05C0}" srcOrd="0" destOrd="0" presId="urn:microsoft.com/office/officeart/2011/layout/HexagonRadial"/>
    <dgm:cxn modelId="{8FD04627-C7D5-484F-848C-09E827C888D2}" type="presParOf" srcId="{D4F2EE0C-EC9B-4E7D-9BB2-E3734729A751}" destId="{38794AEE-EEC7-48EB-AD71-0C45BE654432}" srcOrd="2" destOrd="0" presId="urn:microsoft.com/office/officeart/2011/layout/HexagonRadial"/>
    <dgm:cxn modelId="{71C220B0-9310-41B9-B1CA-4A90DDA517AF}" type="presParOf" srcId="{D4F2EE0C-EC9B-4E7D-9BB2-E3734729A751}" destId="{0A851E09-900D-4BDC-B214-28C9641C968C}" srcOrd="3" destOrd="0" presId="urn:microsoft.com/office/officeart/2011/layout/HexagonRadial"/>
    <dgm:cxn modelId="{15F0F33E-3055-493B-B2AF-62780392AD65}" type="presParOf" srcId="{0A851E09-900D-4BDC-B214-28C9641C968C}" destId="{9AE91E3C-F747-4BE6-99EE-6F6A28589EC1}" srcOrd="0" destOrd="0" presId="urn:microsoft.com/office/officeart/2011/layout/HexagonRadial"/>
    <dgm:cxn modelId="{03FEA18C-37B0-45EF-B47A-7360C5116F7B}" type="presParOf" srcId="{D4F2EE0C-EC9B-4E7D-9BB2-E3734729A751}" destId="{AE8973E5-EC96-4B75-876A-ED9C496F8D5D}" srcOrd="4" destOrd="0" presId="urn:microsoft.com/office/officeart/2011/layout/HexagonRadial"/>
    <dgm:cxn modelId="{E58E11C0-E356-4130-AEC3-90EF7CF08EB1}" type="presParOf" srcId="{D4F2EE0C-EC9B-4E7D-9BB2-E3734729A751}" destId="{C079ADF9-FABC-4882-8A0B-82432821FABA}" srcOrd="5" destOrd="0" presId="urn:microsoft.com/office/officeart/2011/layout/HexagonRadial"/>
    <dgm:cxn modelId="{B84F3E26-B2D8-4FF7-AAF6-CD081DD9114F}" type="presParOf" srcId="{C079ADF9-FABC-4882-8A0B-82432821FABA}" destId="{7C6F16DC-E7B3-4972-AD68-A08970D01187}" srcOrd="0" destOrd="0" presId="urn:microsoft.com/office/officeart/2011/layout/HexagonRadial"/>
    <dgm:cxn modelId="{D8F73391-5C5E-481F-BE99-F5E3998ECD7A}" type="presParOf" srcId="{D4F2EE0C-EC9B-4E7D-9BB2-E3734729A751}" destId="{9A0F6FFD-1B48-4711-A32F-6E4854596FCB}" srcOrd="6" destOrd="0" presId="urn:microsoft.com/office/officeart/2011/layout/HexagonRadial"/>
    <dgm:cxn modelId="{FFAD9097-E357-4388-BACA-25D372AAA7B1}" type="presParOf" srcId="{D4F2EE0C-EC9B-4E7D-9BB2-E3734729A751}" destId="{71AC9B0A-6BF8-4350-B1CC-CB9912124FBF}" srcOrd="7" destOrd="0" presId="urn:microsoft.com/office/officeart/2011/layout/HexagonRadial"/>
    <dgm:cxn modelId="{C204A068-12CD-46B2-822E-125BAF548D2A}" type="presParOf" srcId="{71AC9B0A-6BF8-4350-B1CC-CB9912124FBF}" destId="{D2069134-65FB-4504-AC06-D1B3A42D4845}" srcOrd="0" destOrd="0" presId="urn:microsoft.com/office/officeart/2011/layout/HexagonRadial"/>
    <dgm:cxn modelId="{C803457B-4DDB-46AA-B423-7456B7B37CA9}" type="presParOf" srcId="{D4F2EE0C-EC9B-4E7D-9BB2-E3734729A751}" destId="{EB515FA7-11C2-4058-B969-C2600AC0361F}" srcOrd="8" destOrd="0" presId="urn:microsoft.com/office/officeart/2011/layout/HexagonRadial"/>
    <dgm:cxn modelId="{121250CF-431B-45A9-9714-4F626EE9AFCB}" type="presParOf" srcId="{D4F2EE0C-EC9B-4E7D-9BB2-E3734729A751}" destId="{03DD96CE-0754-4B0E-A024-D9CD29BDBE05}" srcOrd="9" destOrd="0" presId="urn:microsoft.com/office/officeart/2011/layout/HexagonRadial"/>
    <dgm:cxn modelId="{C1E4762A-BFF6-4B89-8B9D-441D837C1EE1}" type="presParOf" srcId="{03DD96CE-0754-4B0E-A024-D9CD29BDBE05}" destId="{27F7EC6A-D7F2-4B66-8499-16E322C3F2CC}" srcOrd="0" destOrd="0" presId="urn:microsoft.com/office/officeart/2011/layout/HexagonRadial"/>
    <dgm:cxn modelId="{CAEA1B0F-E57D-45C0-A88F-5C4D0583F472}" type="presParOf" srcId="{D4F2EE0C-EC9B-4E7D-9BB2-E3734729A751}" destId="{95C6706D-41CD-4A7D-8FD7-142D86AE35A0}" srcOrd="10" destOrd="0" presId="urn:microsoft.com/office/officeart/2011/layout/HexagonRadial"/>
    <dgm:cxn modelId="{FC58708E-59A1-4B9F-967D-B025CB860434}" type="presParOf" srcId="{D4F2EE0C-EC9B-4E7D-9BB2-E3734729A751}" destId="{3F7F312C-137D-436D-BA63-975697F37A20}" srcOrd="11" destOrd="0" presId="urn:microsoft.com/office/officeart/2011/layout/HexagonRadial"/>
    <dgm:cxn modelId="{7F4888C3-6A52-4DB5-9438-097E3FF40EE9}" type="presParOf" srcId="{3F7F312C-137D-436D-BA63-975697F37A20}" destId="{882DD4A0-C756-4FE9-BBC3-03B33FF35C4E}" srcOrd="0" destOrd="0" presId="urn:microsoft.com/office/officeart/2011/layout/HexagonRadial"/>
    <dgm:cxn modelId="{86170128-43D3-4125-BF50-12A0501BBADB}" type="presParOf" srcId="{D4F2EE0C-EC9B-4E7D-9BB2-E3734729A751}" destId="{F1D13542-1C5B-46FE-AC96-0A5FAD75C0D9}"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F19B50-0EAC-49DA-A0C4-2371726F01BB}" type="doc">
      <dgm:prSet loTypeId="urn:microsoft.com/office/officeart/2005/8/layout/hProcess3" loCatId="process" qsTypeId="urn:microsoft.com/office/officeart/2005/8/quickstyle/simple5" qsCatId="simple" csTypeId="urn:microsoft.com/office/officeart/2005/8/colors/colorful3" csCatId="colorful" phldr="1"/>
      <dgm:spPr/>
    </dgm:pt>
    <dgm:pt modelId="{129FD25A-FF4E-4B1D-BAB1-C7B1D5327B18}">
      <dgm:prSet phldrT="[Text]" custT="1"/>
      <dgm:spPr/>
      <dgm:t>
        <a:bodyPr/>
        <a:lstStyle/>
        <a:p>
          <a:r>
            <a:rPr lang="en-US" sz="2000" dirty="0"/>
            <a:t>Referral</a:t>
          </a:r>
        </a:p>
      </dgm:t>
    </dgm:pt>
    <dgm:pt modelId="{A6404DF8-F42F-4976-B80A-E674502A907F}" type="parTrans" cxnId="{76B58F6F-9352-4A2A-9964-75C07B2D8CE5}">
      <dgm:prSet/>
      <dgm:spPr/>
      <dgm:t>
        <a:bodyPr/>
        <a:lstStyle/>
        <a:p>
          <a:endParaRPr lang="en-US"/>
        </a:p>
      </dgm:t>
    </dgm:pt>
    <dgm:pt modelId="{5A4BDAE0-05CD-48FA-8CCB-33DE0862BE2B}" type="sibTrans" cxnId="{76B58F6F-9352-4A2A-9964-75C07B2D8CE5}">
      <dgm:prSet/>
      <dgm:spPr/>
      <dgm:t>
        <a:bodyPr/>
        <a:lstStyle/>
        <a:p>
          <a:endParaRPr lang="en-US"/>
        </a:p>
      </dgm:t>
    </dgm:pt>
    <dgm:pt modelId="{58A6F095-F3A7-4CCD-A91E-5066065A0A7C}" type="pres">
      <dgm:prSet presAssocID="{9AF19B50-0EAC-49DA-A0C4-2371726F01BB}" presName="Name0" presStyleCnt="0">
        <dgm:presLayoutVars>
          <dgm:dir/>
          <dgm:animLvl val="lvl"/>
          <dgm:resizeHandles val="exact"/>
        </dgm:presLayoutVars>
      </dgm:prSet>
      <dgm:spPr/>
    </dgm:pt>
    <dgm:pt modelId="{AB41572F-A605-4CE3-8A37-3A09B7C0AF3C}" type="pres">
      <dgm:prSet presAssocID="{9AF19B50-0EAC-49DA-A0C4-2371726F01BB}" presName="dummy" presStyleCnt="0"/>
      <dgm:spPr/>
    </dgm:pt>
    <dgm:pt modelId="{BC35E6CB-ED86-4561-8A64-18AD3530BFD1}" type="pres">
      <dgm:prSet presAssocID="{9AF19B50-0EAC-49DA-A0C4-2371726F01BB}" presName="linH" presStyleCnt="0"/>
      <dgm:spPr/>
    </dgm:pt>
    <dgm:pt modelId="{D90A563C-6C90-45F5-B1EB-A56CFB1C0AA1}" type="pres">
      <dgm:prSet presAssocID="{9AF19B50-0EAC-49DA-A0C4-2371726F01BB}" presName="padding1" presStyleCnt="0"/>
      <dgm:spPr/>
    </dgm:pt>
    <dgm:pt modelId="{8D5FD329-C463-4878-94D2-57FB30BE1618}" type="pres">
      <dgm:prSet presAssocID="{129FD25A-FF4E-4B1D-BAB1-C7B1D5327B18}" presName="linV" presStyleCnt="0"/>
      <dgm:spPr/>
    </dgm:pt>
    <dgm:pt modelId="{A8C47286-F4B1-4C26-9CC8-7496438ACD1D}" type="pres">
      <dgm:prSet presAssocID="{129FD25A-FF4E-4B1D-BAB1-C7B1D5327B18}" presName="spVertical1" presStyleCnt="0"/>
      <dgm:spPr/>
    </dgm:pt>
    <dgm:pt modelId="{84A21F6E-0FA3-41A1-A70E-4094FEB915CE}" type="pres">
      <dgm:prSet presAssocID="{129FD25A-FF4E-4B1D-BAB1-C7B1D5327B18}" presName="parTx" presStyleLbl="revTx" presStyleIdx="0" presStyleCnt="1" custScaleY="102141">
        <dgm:presLayoutVars>
          <dgm:chMax val="0"/>
          <dgm:chPref val="0"/>
          <dgm:bulletEnabled val="1"/>
        </dgm:presLayoutVars>
      </dgm:prSet>
      <dgm:spPr/>
    </dgm:pt>
    <dgm:pt modelId="{66ABF4FA-9C73-4AE6-BE05-00FEF5603801}" type="pres">
      <dgm:prSet presAssocID="{129FD25A-FF4E-4B1D-BAB1-C7B1D5327B18}" presName="spVertical2" presStyleCnt="0"/>
      <dgm:spPr/>
    </dgm:pt>
    <dgm:pt modelId="{1B4555D9-45C1-4E2D-B3D5-0041F8814501}" type="pres">
      <dgm:prSet presAssocID="{129FD25A-FF4E-4B1D-BAB1-C7B1D5327B18}" presName="spVertical3" presStyleCnt="0"/>
      <dgm:spPr/>
    </dgm:pt>
    <dgm:pt modelId="{D8203D62-BE1F-427F-AE49-56AAC24E9FCC}" type="pres">
      <dgm:prSet presAssocID="{9AF19B50-0EAC-49DA-A0C4-2371726F01BB}" presName="padding2" presStyleCnt="0"/>
      <dgm:spPr/>
    </dgm:pt>
    <dgm:pt modelId="{90004B10-6F63-49BE-A63B-49C76FC5AB4C}" type="pres">
      <dgm:prSet presAssocID="{9AF19B50-0EAC-49DA-A0C4-2371726F01BB}" presName="negArrow" presStyleCnt="0"/>
      <dgm:spPr/>
    </dgm:pt>
    <dgm:pt modelId="{16F020F0-4CB0-4DAA-9440-3DBB95CE753E}" type="pres">
      <dgm:prSet presAssocID="{9AF19B50-0EAC-49DA-A0C4-2371726F01BB}" presName="backgroundArrow" presStyleLbl="node1" presStyleIdx="0" presStyleCnt="1"/>
      <dgm:spPr/>
    </dgm:pt>
  </dgm:ptLst>
  <dgm:cxnLst>
    <dgm:cxn modelId="{66E1C423-CDFE-42F5-8100-2FF53E35C095}" type="presOf" srcId="{129FD25A-FF4E-4B1D-BAB1-C7B1D5327B18}" destId="{84A21F6E-0FA3-41A1-A70E-4094FEB915CE}" srcOrd="0" destOrd="0" presId="urn:microsoft.com/office/officeart/2005/8/layout/hProcess3"/>
    <dgm:cxn modelId="{76B58F6F-9352-4A2A-9964-75C07B2D8CE5}" srcId="{9AF19B50-0EAC-49DA-A0C4-2371726F01BB}" destId="{129FD25A-FF4E-4B1D-BAB1-C7B1D5327B18}" srcOrd="0" destOrd="0" parTransId="{A6404DF8-F42F-4976-B80A-E674502A907F}" sibTransId="{5A4BDAE0-05CD-48FA-8CCB-33DE0862BE2B}"/>
    <dgm:cxn modelId="{4950C47C-53CC-4250-8CD4-11C47CD757B6}" type="presOf" srcId="{9AF19B50-0EAC-49DA-A0C4-2371726F01BB}" destId="{58A6F095-F3A7-4CCD-A91E-5066065A0A7C}" srcOrd="0" destOrd="0" presId="urn:microsoft.com/office/officeart/2005/8/layout/hProcess3"/>
    <dgm:cxn modelId="{F3B6DF5C-A743-4004-BC22-16E50C396247}" type="presParOf" srcId="{58A6F095-F3A7-4CCD-A91E-5066065A0A7C}" destId="{AB41572F-A605-4CE3-8A37-3A09B7C0AF3C}" srcOrd="0" destOrd="0" presId="urn:microsoft.com/office/officeart/2005/8/layout/hProcess3"/>
    <dgm:cxn modelId="{B03AEDA7-9491-428B-8A7C-4BCC4CC456FC}" type="presParOf" srcId="{58A6F095-F3A7-4CCD-A91E-5066065A0A7C}" destId="{BC35E6CB-ED86-4561-8A64-18AD3530BFD1}" srcOrd="1" destOrd="0" presId="urn:microsoft.com/office/officeart/2005/8/layout/hProcess3"/>
    <dgm:cxn modelId="{BB5E8993-E3BE-44C8-B624-D28A7634BF41}" type="presParOf" srcId="{BC35E6CB-ED86-4561-8A64-18AD3530BFD1}" destId="{D90A563C-6C90-45F5-B1EB-A56CFB1C0AA1}" srcOrd="0" destOrd="0" presId="urn:microsoft.com/office/officeart/2005/8/layout/hProcess3"/>
    <dgm:cxn modelId="{F8FDF4EE-223D-4804-87B5-49343BB2718A}" type="presParOf" srcId="{BC35E6CB-ED86-4561-8A64-18AD3530BFD1}" destId="{8D5FD329-C463-4878-94D2-57FB30BE1618}" srcOrd="1" destOrd="0" presId="urn:microsoft.com/office/officeart/2005/8/layout/hProcess3"/>
    <dgm:cxn modelId="{49028748-8B27-42BA-A187-9C5333300AC4}" type="presParOf" srcId="{8D5FD329-C463-4878-94D2-57FB30BE1618}" destId="{A8C47286-F4B1-4C26-9CC8-7496438ACD1D}" srcOrd="0" destOrd="0" presId="urn:microsoft.com/office/officeart/2005/8/layout/hProcess3"/>
    <dgm:cxn modelId="{FF77DCDE-91EC-4C56-9B56-4F33EAA8C571}" type="presParOf" srcId="{8D5FD329-C463-4878-94D2-57FB30BE1618}" destId="{84A21F6E-0FA3-41A1-A70E-4094FEB915CE}" srcOrd="1" destOrd="0" presId="urn:microsoft.com/office/officeart/2005/8/layout/hProcess3"/>
    <dgm:cxn modelId="{8C6E4FDC-348B-43E0-9867-53FFA8EF61F8}" type="presParOf" srcId="{8D5FD329-C463-4878-94D2-57FB30BE1618}" destId="{66ABF4FA-9C73-4AE6-BE05-00FEF5603801}" srcOrd="2" destOrd="0" presId="urn:microsoft.com/office/officeart/2005/8/layout/hProcess3"/>
    <dgm:cxn modelId="{3C9734CE-7C4E-4028-99B2-99DA711B3720}" type="presParOf" srcId="{8D5FD329-C463-4878-94D2-57FB30BE1618}" destId="{1B4555D9-45C1-4E2D-B3D5-0041F8814501}" srcOrd="3" destOrd="0" presId="urn:microsoft.com/office/officeart/2005/8/layout/hProcess3"/>
    <dgm:cxn modelId="{174254E2-F0C4-4552-91A0-12CF8CD3C978}" type="presParOf" srcId="{BC35E6CB-ED86-4561-8A64-18AD3530BFD1}" destId="{D8203D62-BE1F-427F-AE49-56AAC24E9FCC}" srcOrd="2" destOrd="0" presId="urn:microsoft.com/office/officeart/2005/8/layout/hProcess3"/>
    <dgm:cxn modelId="{4ED7ECFC-506F-40AA-9E13-2E8481C9A83D}" type="presParOf" srcId="{BC35E6CB-ED86-4561-8A64-18AD3530BFD1}" destId="{90004B10-6F63-49BE-A63B-49C76FC5AB4C}" srcOrd="3" destOrd="0" presId="urn:microsoft.com/office/officeart/2005/8/layout/hProcess3"/>
    <dgm:cxn modelId="{F25F0ECE-4D4B-4FD2-B5B1-42E6CBA85539}" type="presParOf" srcId="{BC35E6CB-ED86-4561-8A64-18AD3530BFD1}" destId="{16F020F0-4CB0-4DAA-9440-3DBB95CE753E}"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r>
            <a:rPr lang="en-US" dirty="0">
              <a:solidFill>
                <a:schemeClr val="bg1"/>
              </a:solidFill>
            </a:rPr>
            <a:t>Los Jardines Institute</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127524" custScaleY="207933" custLinFactNeighborX="6248" custLinFactNeighborY="10146"/>
      <dgm:spPr>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Los Jardines Institute: Picture of a field of newly grown vegetables."/>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2C64CD75-051C-49BA-8794-71F10C1823E5}" type="sibTrans" cxnId="{039C825E-8BB3-497C-8437-D4EC51F48DA8}">
      <dgm:prSet/>
      <dgm:spPr/>
      <dgm:t>
        <a:bodyPr/>
        <a:lstStyle/>
        <a:p>
          <a:endParaRPr lang="en-US"/>
        </a:p>
      </dgm:t>
    </dgm:pt>
    <dgm:pt modelId="{163DEE14-44D2-41B8-AFFC-475671C7F4E6}" type="par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780185" custScaleY="2000000" custLinFactX="-148268" custLinFactNeighborX="-200000" custLinFactNeighborY="6890"/>
      <dgm:spPr>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12700">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34D36B-B330-4A29-8594-392BCF69D728}" type="pres">
      <dgm:prSet presAssocID="{F3A8EBE0-DC36-4228-9BA1-D72EAD2F46F8}" presName="textRect" presStyleLbl="revTx" presStyleIdx="0" presStyleCnt="1" custScaleX="781174" custScaleY="1465804">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r>
            <a:rPr lang="en-US" dirty="0"/>
            <a:t>   </a:t>
          </a:r>
        </a:p>
      </dgm:t>
    </dgm:pt>
    <dgm:pt modelId="{2C64CD75-051C-49BA-8794-71F10C1823E5}" type="sibTrans" cxnId="{039C825E-8BB3-497C-8437-D4EC51F48DA8}">
      <dgm:prSet/>
      <dgm:spPr/>
      <dgm:t>
        <a:bodyPr/>
        <a:lstStyle/>
        <a:p>
          <a:endParaRPr lang="en-US"/>
        </a:p>
      </dgm:t>
    </dgm:pt>
    <dgm:pt modelId="{163DEE14-44D2-41B8-AFFC-475671C7F4E6}" type="par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780185" custScaleY="2000000" custLinFactX="400000" custLinFactNeighborX="452169" custLinFactNeighborY="7455"/>
      <dgm:spPr>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endParaRPr lang="en-US" dirty="0"/>
        </a:p>
      </dgm:t>
    </dgm:pt>
    <dgm:pt modelId="{2C64CD75-051C-49BA-8794-71F10C1823E5}" type="sibTrans" cxnId="{039C825E-8BB3-497C-8437-D4EC51F48DA8}">
      <dgm:prSet/>
      <dgm:spPr/>
      <dgm:t>
        <a:bodyPr/>
        <a:lstStyle/>
        <a:p>
          <a:endParaRPr lang="en-US"/>
        </a:p>
      </dgm:t>
    </dgm:pt>
    <dgm:pt modelId="{163DEE14-44D2-41B8-AFFC-475671C7F4E6}" type="par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780185" custScaleY="2000000" custLinFactX="-148268" custLinFactNeighborX="-200000" custLinFactNeighborY="6890"/>
      <dgm:spPr>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FlipHor="0" custScaleX="596967" custScaleY="2000000" custLinFactX="37888" custLinFactY="-10291" custLinFactNeighborX="100000" custLinFactNeighborY="-100000"/>
      <dgm:spPr>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a:solidFill>
            <a:schemeClr val="accent5"/>
          </a:solid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17241-D669-44A5-B33C-0F3815FA4D0B}">
      <dsp:nvSpPr>
        <dsp:cNvPr id="0" name=""/>
        <dsp:cNvSpPr/>
      </dsp:nvSpPr>
      <dsp:spPr>
        <a:xfrm>
          <a:off x="2192400" y="51196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8E92BA-24B3-405F-887B-B98EACB611A2}">
      <dsp:nvSpPr>
        <dsp:cNvPr id="0" name=""/>
        <dsp:cNvSpPr/>
      </dsp:nvSpPr>
      <dsp:spPr>
        <a:xfrm>
          <a:off x="788400" y="214703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1" kern="1200" dirty="0"/>
            <a:t>Low food security </a:t>
          </a:r>
          <a:endParaRPr lang="en-US" sz="3200" kern="1200" dirty="0"/>
        </a:p>
      </dsp:txBody>
      <dsp:txXfrm>
        <a:off x="788400" y="2147039"/>
        <a:ext cx="4320000" cy="648000"/>
      </dsp:txXfrm>
    </dsp:sp>
    <dsp:sp modelId="{9FDA5088-FAAE-437D-83A6-523F55BADC78}">
      <dsp:nvSpPr>
        <dsp:cNvPr id="0" name=""/>
        <dsp:cNvSpPr/>
      </dsp:nvSpPr>
      <dsp:spPr>
        <a:xfrm>
          <a:off x="788400" y="2852284"/>
          <a:ext cx="4320000" cy="52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Poor nutrition quality and limited variety. Little or no indication of reduced food intake.</a:t>
          </a:r>
        </a:p>
      </dsp:txBody>
      <dsp:txXfrm>
        <a:off x="788400" y="2852284"/>
        <a:ext cx="4320000" cy="521953"/>
      </dsp:txXfrm>
    </dsp:sp>
    <dsp:sp modelId="{C36270F2-42A8-492A-A247-65C439FA1F84}">
      <dsp:nvSpPr>
        <dsp:cNvPr id="0" name=""/>
        <dsp:cNvSpPr/>
      </dsp:nvSpPr>
      <dsp:spPr>
        <a:xfrm>
          <a:off x="7268400" y="51196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A134AA-5108-418E-B6D9-41642B7FFA21}">
      <dsp:nvSpPr>
        <dsp:cNvPr id="0" name=""/>
        <dsp:cNvSpPr/>
      </dsp:nvSpPr>
      <dsp:spPr>
        <a:xfrm>
          <a:off x="5864400" y="214703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b="1" kern="1200" dirty="0"/>
            <a:t>Very low food security</a:t>
          </a:r>
          <a:endParaRPr lang="en-US" sz="3200" kern="1200" dirty="0"/>
        </a:p>
      </dsp:txBody>
      <dsp:txXfrm>
        <a:off x="5864400" y="2147039"/>
        <a:ext cx="4320000" cy="648000"/>
      </dsp:txXfrm>
    </dsp:sp>
    <dsp:sp modelId="{F078D0F4-8C4A-4938-81BF-40BFB245F755}">
      <dsp:nvSpPr>
        <dsp:cNvPr id="0" name=""/>
        <dsp:cNvSpPr/>
      </dsp:nvSpPr>
      <dsp:spPr>
        <a:xfrm>
          <a:off x="5964105" y="2852284"/>
          <a:ext cx="4120588" cy="521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Reports of skipping meals or not eating. Has reduced food availability.</a:t>
          </a:r>
        </a:p>
      </dsp:txBody>
      <dsp:txXfrm>
        <a:off x="5964105" y="2852284"/>
        <a:ext cx="4120588" cy="52195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6704"/>
          <a:ext cx="2080072" cy="4256354"/>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981736" y="2237938"/>
          <a:ext cx="308879" cy="1145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marL="0" lvl="0" indent="0" algn="ctr" defTabSz="222250">
            <a:lnSpc>
              <a:spcPct val="90000"/>
            </a:lnSpc>
            <a:spcBef>
              <a:spcPct val="0"/>
            </a:spcBef>
            <a:spcAft>
              <a:spcPct val="35000"/>
            </a:spcAft>
            <a:buNone/>
          </a:pPr>
          <a:r>
            <a:rPr lang="en-US" sz="500" kern="1200" dirty="0"/>
            <a:t>   </a:t>
          </a:r>
        </a:p>
      </dsp:txBody>
      <dsp:txXfrm>
        <a:off x="981736" y="2237938"/>
        <a:ext cx="308879" cy="1145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0"/>
          <a:ext cx="1314153" cy="1538434"/>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199224" y="1176328"/>
          <a:ext cx="916443" cy="34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n-US" sz="1600" kern="1200" dirty="0"/>
            <a:t>   </a:t>
          </a:r>
        </a:p>
      </dsp:txBody>
      <dsp:txXfrm>
        <a:off x="199224" y="1176328"/>
        <a:ext cx="916443" cy="340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352F7-7196-46D4-A210-EB245725EBEE}">
      <dsp:nvSpPr>
        <dsp:cNvPr id="0" name=""/>
        <dsp:cNvSpPr/>
      </dsp:nvSpPr>
      <dsp:spPr>
        <a:xfrm>
          <a:off x="707400" y="863100"/>
          <a:ext cx="1098000" cy="109800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51CD7-6401-426A-B195-778820A549FF}">
      <dsp:nvSpPr>
        <dsp:cNvPr id="0" name=""/>
        <dsp:cNvSpPr/>
      </dsp:nvSpPr>
      <dsp:spPr>
        <a:xfrm>
          <a:off x="941400" y="1097100"/>
          <a:ext cx="630000" cy="6300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9F3F48-2ED5-4645-BFD4-2614A26BA998}">
      <dsp:nvSpPr>
        <dsp:cNvPr id="0" name=""/>
        <dsp:cNvSpPr/>
      </dsp:nvSpPr>
      <dsp:spPr>
        <a:xfrm>
          <a:off x="356400" y="23031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i="0" kern="1200" dirty="0"/>
            <a:t>Service providers overwhelmed by the volume of need</a:t>
          </a:r>
          <a:endParaRPr lang="en-US" sz="1200" kern="1200" dirty="0"/>
        </a:p>
      </dsp:txBody>
      <dsp:txXfrm>
        <a:off x="356400" y="2303100"/>
        <a:ext cx="1800000" cy="720000"/>
      </dsp:txXfrm>
    </dsp:sp>
    <dsp:sp modelId="{64AF0F40-06DA-4096-A607-2DF9A8A25E8B}">
      <dsp:nvSpPr>
        <dsp:cNvPr id="0" name=""/>
        <dsp:cNvSpPr/>
      </dsp:nvSpPr>
      <dsp:spPr>
        <a:xfrm>
          <a:off x="2822400" y="863100"/>
          <a:ext cx="1098000" cy="109800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26CE3-08A1-4D10-B18F-5D50421D5062}">
      <dsp:nvSpPr>
        <dsp:cNvPr id="0" name=""/>
        <dsp:cNvSpPr/>
      </dsp:nvSpPr>
      <dsp:spPr>
        <a:xfrm>
          <a:off x="3056400" y="109710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0B29E2-F701-4632-A767-20E40474609E}">
      <dsp:nvSpPr>
        <dsp:cNvPr id="0" name=""/>
        <dsp:cNvSpPr/>
      </dsp:nvSpPr>
      <dsp:spPr>
        <a:xfrm>
          <a:off x="2471400" y="23031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Staffing issues</a:t>
          </a:r>
        </a:p>
      </dsp:txBody>
      <dsp:txXfrm>
        <a:off x="2471400" y="2303100"/>
        <a:ext cx="1800000" cy="720000"/>
      </dsp:txXfrm>
    </dsp:sp>
    <dsp:sp modelId="{99280783-8FFA-4947-B431-D465FE015210}">
      <dsp:nvSpPr>
        <dsp:cNvPr id="0" name=""/>
        <dsp:cNvSpPr/>
      </dsp:nvSpPr>
      <dsp:spPr>
        <a:xfrm>
          <a:off x="4937400" y="863100"/>
          <a:ext cx="1098000" cy="109800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6AEAF-38F9-41A3-BA67-E200F214CF9F}">
      <dsp:nvSpPr>
        <dsp:cNvPr id="0" name=""/>
        <dsp:cNvSpPr/>
      </dsp:nvSpPr>
      <dsp:spPr>
        <a:xfrm>
          <a:off x="5171400" y="109710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8A9D57-BD3B-4835-B66B-6C5501A267CF}">
      <dsp:nvSpPr>
        <dsp:cNvPr id="0" name=""/>
        <dsp:cNvSpPr/>
      </dsp:nvSpPr>
      <dsp:spPr>
        <a:xfrm>
          <a:off x="4586400" y="23031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Reopening congregate sites</a:t>
          </a:r>
        </a:p>
      </dsp:txBody>
      <dsp:txXfrm>
        <a:off x="4586400" y="2303100"/>
        <a:ext cx="1800000" cy="720000"/>
      </dsp:txXfrm>
    </dsp:sp>
    <dsp:sp modelId="{EE5C05F1-110E-4DCF-8CD0-FA0B186B0855}">
      <dsp:nvSpPr>
        <dsp:cNvPr id="0" name=""/>
        <dsp:cNvSpPr/>
      </dsp:nvSpPr>
      <dsp:spPr>
        <a:xfrm>
          <a:off x="7052400" y="863100"/>
          <a:ext cx="1098000" cy="109800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CEB8FB-AB36-4344-AFA4-DE6F0A9C848A}">
      <dsp:nvSpPr>
        <dsp:cNvPr id="0" name=""/>
        <dsp:cNvSpPr/>
      </dsp:nvSpPr>
      <dsp:spPr>
        <a:xfrm>
          <a:off x="7286400" y="109710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1937EF-6329-4FFE-9907-582A36CB64E7}">
      <dsp:nvSpPr>
        <dsp:cNvPr id="0" name=""/>
        <dsp:cNvSpPr/>
      </dsp:nvSpPr>
      <dsp:spPr>
        <a:xfrm>
          <a:off x="6701400" y="23031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Obtaining Food, meals and nutrition providers </a:t>
          </a:r>
        </a:p>
      </dsp:txBody>
      <dsp:txXfrm>
        <a:off x="6701400" y="2303100"/>
        <a:ext cx="1800000" cy="720000"/>
      </dsp:txXfrm>
    </dsp:sp>
    <dsp:sp modelId="{EC1AC144-84E8-4421-A276-297AC4A0F261}">
      <dsp:nvSpPr>
        <dsp:cNvPr id="0" name=""/>
        <dsp:cNvSpPr/>
      </dsp:nvSpPr>
      <dsp:spPr>
        <a:xfrm>
          <a:off x="9167400" y="863100"/>
          <a:ext cx="1098000" cy="109800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F6136E-89E4-4FB6-A848-1A4063375407}">
      <dsp:nvSpPr>
        <dsp:cNvPr id="0" name=""/>
        <dsp:cNvSpPr/>
      </dsp:nvSpPr>
      <dsp:spPr>
        <a:xfrm>
          <a:off x="9401399" y="109710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4A052D-DCF2-40BD-9BCE-97125BF87826}">
      <dsp:nvSpPr>
        <dsp:cNvPr id="0" name=""/>
        <dsp:cNvSpPr/>
      </dsp:nvSpPr>
      <dsp:spPr>
        <a:xfrm>
          <a:off x="8816400" y="23031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Supplemental funds ending</a:t>
          </a:r>
        </a:p>
      </dsp:txBody>
      <dsp:txXfrm>
        <a:off x="8816400" y="2303100"/>
        <a:ext cx="1800000"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9E3CA-8692-4569-9C99-DD4808ADB59D}">
      <dsp:nvSpPr>
        <dsp:cNvPr id="0" name=""/>
        <dsp:cNvSpPr/>
      </dsp:nvSpPr>
      <dsp:spPr>
        <a:xfrm>
          <a:off x="3324" y="1294266"/>
          <a:ext cx="2373892" cy="150742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5751CD4-6463-4400-A493-D1BB116AEA9C}">
      <dsp:nvSpPr>
        <dsp:cNvPr id="0" name=""/>
        <dsp:cNvSpPr/>
      </dsp:nvSpPr>
      <dsp:spPr>
        <a:xfrm>
          <a:off x="267090" y="1544843"/>
          <a:ext cx="2373892" cy="150742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July 2022:</a:t>
          </a:r>
        </a:p>
        <a:p>
          <a:pPr marL="0" lvl="0" indent="0" algn="ctr" defTabSz="844550">
            <a:lnSpc>
              <a:spcPct val="90000"/>
            </a:lnSpc>
            <a:spcBef>
              <a:spcPct val="0"/>
            </a:spcBef>
            <a:spcAft>
              <a:spcPct val="35000"/>
            </a:spcAft>
            <a:buNone/>
          </a:pPr>
          <a:r>
            <a:rPr lang="en-US" sz="1900" kern="1200" dirty="0"/>
            <a:t>Combating Food Insecurity with Collaboration</a:t>
          </a:r>
        </a:p>
      </dsp:txBody>
      <dsp:txXfrm>
        <a:off x="311241" y="1588994"/>
        <a:ext cx="2285590" cy="1419119"/>
      </dsp:txXfrm>
    </dsp:sp>
    <dsp:sp modelId="{504BAB70-63E9-4C94-AC9E-D7FE9C52CE61}">
      <dsp:nvSpPr>
        <dsp:cNvPr id="0" name=""/>
        <dsp:cNvSpPr/>
      </dsp:nvSpPr>
      <dsp:spPr>
        <a:xfrm>
          <a:off x="2986244" y="1307215"/>
          <a:ext cx="2373892" cy="150742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424ADB-0592-4F59-A615-F76E6BEBD2E0}">
      <dsp:nvSpPr>
        <dsp:cNvPr id="0" name=""/>
        <dsp:cNvSpPr/>
      </dsp:nvSpPr>
      <dsp:spPr>
        <a:xfrm>
          <a:off x="3250010" y="1557792"/>
          <a:ext cx="2373892" cy="150742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August 2022: </a:t>
          </a:r>
        </a:p>
        <a:p>
          <a:pPr marL="0" lvl="0" indent="0" algn="ctr" defTabSz="844550">
            <a:lnSpc>
              <a:spcPct val="90000"/>
            </a:lnSpc>
            <a:spcBef>
              <a:spcPct val="0"/>
            </a:spcBef>
            <a:spcAft>
              <a:spcPct val="35000"/>
            </a:spcAft>
            <a:buNone/>
          </a:pPr>
          <a:r>
            <a:rPr lang="en-US" sz="1900" kern="1200" dirty="0"/>
            <a:t>State Units Food Insecurity Promising Practices</a:t>
          </a:r>
        </a:p>
      </dsp:txBody>
      <dsp:txXfrm>
        <a:off x="3294161" y="1601943"/>
        <a:ext cx="2285590" cy="1419119"/>
      </dsp:txXfrm>
    </dsp:sp>
    <dsp:sp modelId="{AD2043CE-E403-4633-A151-519E8F5B9636}">
      <dsp:nvSpPr>
        <dsp:cNvPr id="0" name=""/>
        <dsp:cNvSpPr/>
      </dsp:nvSpPr>
      <dsp:spPr>
        <a:xfrm>
          <a:off x="5844772" y="1294266"/>
          <a:ext cx="2373892" cy="150742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41DBA6B-3C18-4ADE-97BE-F372BD27799F}">
      <dsp:nvSpPr>
        <dsp:cNvPr id="0" name=""/>
        <dsp:cNvSpPr/>
      </dsp:nvSpPr>
      <dsp:spPr>
        <a:xfrm>
          <a:off x="6108538" y="1544843"/>
          <a:ext cx="2373892" cy="150742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September 2022:</a:t>
          </a:r>
        </a:p>
        <a:p>
          <a:pPr marL="0" lvl="0" indent="0" algn="ctr" defTabSz="844550">
            <a:lnSpc>
              <a:spcPct val="90000"/>
            </a:lnSpc>
            <a:spcBef>
              <a:spcPct val="0"/>
            </a:spcBef>
            <a:spcAft>
              <a:spcPct val="35000"/>
            </a:spcAft>
            <a:buNone/>
          </a:pPr>
          <a:r>
            <a:rPr lang="en-US" sz="1900" kern="1200" dirty="0"/>
            <a:t> Identifying and Screening for Food Insecurity</a:t>
          </a:r>
        </a:p>
      </dsp:txBody>
      <dsp:txXfrm>
        <a:off x="6152689" y="1588994"/>
        <a:ext cx="2285590" cy="1419119"/>
      </dsp:txXfrm>
    </dsp:sp>
    <dsp:sp modelId="{CC3A7FB4-89E3-4437-AF68-40EC40AAC8DE}">
      <dsp:nvSpPr>
        <dsp:cNvPr id="0" name=""/>
        <dsp:cNvSpPr/>
      </dsp:nvSpPr>
      <dsp:spPr>
        <a:xfrm>
          <a:off x="8707597" y="1294266"/>
          <a:ext cx="2373892" cy="150742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ADE9195-066B-43BB-95CF-DD8D13C9CD3A}">
      <dsp:nvSpPr>
        <dsp:cNvPr id="0" name=""/>
        <dsp:cNvSpPr/>
      </dsp:nvSpPr>
      <dsp:spPr>
        <a:xfrm>
          <a:off x="8971363" y="1544843"/>
          <a:ext cx="2373892" cy="1507421"/>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October 2022:</a:t>
          </a:r>
        </a:p>
        <a:p>
          <a:pPr marL="0" lvl="0" indent="0" algn="ctr" defTabSz="844550">
            <a:lnSpc>
              <a:spcPct val="90000"/>
            </a:lnSpc>
            <a:spcBef>
              <a:spcPct val="0"/>
            </a:spcBef>
            <a:spcAft>
              <a:spcPct val="35000"/>
            </a:spcAft>
            <a:buNone/>
          </a:pPr>
          <a:r>
            <a:rPr lang="en-US" sz="1900" kern="1200" dirty="0"/>
            <a:t>Referring Participants who are Food Insecure</a:t>
          </a:r>
        </a:p>
      </dsp:txBody>
      <dsp:txXfrm>
        <a:off x="9015514" y="1588994"/>
        <a:ext cx="2285590" cy="1419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BF4C9-CF81-4E32-A769-C9C4A6C4327E}">
      <dsp:nvSpPr>
        <dsp:cNvPr id="0" name=""/>
        <dsp:cNvSpPr/>
      </dsp:nvSpPr>
      <dsp:spPr>
        <a:xfrm>
          <a:off x="726026" y="0"/>
          <a:ext cx="8228299" cy="276665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049CD-EC4D-44D5-B64B-F32C06ABCD5E}">
      <dsp:nvSpPr>
        <dsp:cNvPr id="0" name=""/>
        <dsp:cNvSpPr/>
      </dsp:nvSpPr>
      <dsp:spPr>
        <a:xfrm>
          <a:off x="263813" y="0"/>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Stage 1</a:t>
          </a:r>
        </a:p>
        <a:p>
          <a:pPr marL="0" lvl="0" indent="0" algn="ctr" defTabSz="577850">
            <a:lnSpc>
              <a:spcPct val="90000"/>
            </a:lnSpc>
            <a:spcBef>
              <a:spcPct val="0"/>
            </a:spcBef>
            <a:spcAft>
              <a:spcPct val="35000"/>
            </a:spcAft>
            <a:buNone/>
          </a:pPr>
          <a:r>
            <a:rPr lang="en-US" sz="1300" kern="1200" dirty="0"/>
            <a:t>Short Term Relief Strategies</a:t>
          </a:r>
        </a:p>
      </dsp:txBody>
      <dsp:txXfrm>
        <a:off x="323238" y="59425"/>
        <a:ext cx="1212198" cy="1098478"/>
      </dsp:txXfrm>
    </dsp:sp>
    <dsp:sp modelId="{1C28A6F2-90B9-4567-B4C2-0A56572EEFFB}">
      <dsp:nvSpPr>
        <dsp:cNvPr id="0" name=""/>
        <dsp:cNvSpPr/>
      </dsp:nvSpPr>
      <dsp:spPr>
        <a:xfrm>
          <a:off x="384297" y="1549326"/>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Food banks, soup kitchens, farm aid</a:t>
          </a:r>
        </a:p>
      </dsp:txBody>
      <dsp:txXfrm>
        <a:off x="443722" y="1608751"/>
        <a:ext cx="1212198" cy="1098478"/>
      </dsp:txXfrm>
    </dsp:sp>
    <dsp:sp modelId="{B1901320-72C9-4377-A04E-10EDDB5BD47D}">
      <dsp:nvSpPr>
        <dsp:cNvPr id="0" name=""/>
        <dsp:cNvSpPr/>
      </dsp:nvSpPr>
      <dsp:spPr>
        <a:xfrm>
          <a:off x="3046503" y="0"/>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Stage 2</a:t>
          </a:r>
          <a:r>
            <a:rPr lang="en-US" sz="1300" kern="1200" dirty="0"/>
            <a:t> </a:t>
          </a:r>
        </a:p>
        <a:p>
          <a:pPr marL="0" lvl="0" indent="0" algn="ctr" defTabSz="577850">
            <a:lnSpc>
              <a:spcPct val="90000"/>
            </a:lnSpc>
            <a:spcBef>
              <a:spcPct val="0"/>
            </a:spcBef>
            <a:spcAft>
              <a:spcPct val="35000"/>
            </a:spcAft>
            <a:buNone/>
          </a:pPr>
          <a:r>
            <a:rPr lang="en-US" sz="1300" kern="1200" dirty="0"/>
            <a:t>Capacity Building Strategies</a:t>
          </a:r>
        </a:p>
      </dsp:txBody>
      <dsp:txXfrm>
        <a:off x="3105928" y="59425"/>
        <a:ext cx="1212198" cy="1098478"/>
      </dsp:txXfrm>
    </dsp:sp>
    <dsp:sp modelId="{08215CFE-9AB4-41C9-9961-A0A33E8F8C38}">
      <dsp:nvSpPr>
        <dsp:cNvPr id="0" name=""/>
        <dsp:cNvSpPr/>
      </dsp:nvSpPr>
      <dsp:spPr>
        <a:xfrm>
          <a:off x="3058737" y="1549326"/>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Community gardens, community kitchens, buying clubs</a:t>
          </a:r>
        </a:p>
      </dsp:txBody>
      <dsp:txXfrm>
        <a:off x="3118162" y="1608751"/>
        <a:ext cx="1212198" cy="1098478"/>
      </dsp:txXfrm>
    </dsp:sp>
    <dsp:sp modelId="{08097341-A670-416D-939B-08A53762106E}">
      <dsp:nvSpPr>
        <dsp:cNvPr id="0" name=""/>
        <dsp:cNvSpPr/>
      </dsp:nvSpPr>
      <dsp:spPr>
        <a:xfrm>
          <a:off x="5699791" y="0"/>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Stage 3</a:t>
          </a:r>
          <a:r>
            <a:rPr lang="en-US" sz="1300" kern="1200" dirty="0"/>
            <a:t> </a:t>
          </a:r>
        </a:p>
        <a:p>
          <a:pPr marL="0" lvl="0" indent="0" algn="ctr" defTabSz="577850">
            <a:lnSpc>
              <a:spcPct val="90000"/>
            </a:lnSpc>
            <a:spcBef>
              <a:spcPct val="0"/>
            </a:spcBef>
            <a:spcAft>
              <a:spcPct val="35000"/>
            </a:spcAft>
            <a:buNone/>
          </a:pPr>
          <a:r>
            <a:rPr lang="en-US" sz="1300" kern="1200" dirty="0"/>
            <a:t>Food System Strategies</a:t>
          </a:r>
        </a:p>
      </dsp:txBody>
      <dsp:txXfrm>
        <a:off x="5759216" y="59425"/>
        <a:ext cx="1212198" cy="1098478"/>
      </dsp:txXfrm>
    </dsp:sp>
    <dsp:sp modelId="{A53C1E94-2217-4C45-BD35-FE7140FAC284}">
      <dsp:nvSpPr>
        <dsp:cNvPr id="0" name=""/>
        <dsp:cNvSpPr/>
      </dsp:nvSpPr>
      <dsp:spPr>
        <a:xfrm>
          <a:off x="5728420" y="1549326"/>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Food policy, social justice, coalitions, and councils</a:t>
          </a:r>
        </a:p>
      </dsp:txBody>
      <dsp:txXfrm>
        <a:off x="5787845" y="1608751"/>
        <a:ext cx="1212198" cy="1098478"/>
      </dsp:txXfrm>
    </dsp:sp>
    <dsp:sp modelId="{4F45ABCD-43EC-497B-81BF-7AB66A2EC6C4}">
      <dsp:nvSpPr>
        <dsp:cNvPr id="0" name=""/>
        <dsp:cNvSpPr/>
      </dsp:nvSpPr>
      <dsp:spPr>
        <a:xfrm>
          <a:off x="8349303" y="774663"/>
          <a:ext cx="1331048" cy="1217328"/>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FOOD SECURITY</a:t>
          </a:r>
        </a:p>
      </dsp:txBody>
      <dsp:txXfrm>
        <a:off x="8408728" y="834088"/>
        <a:ext cx="1212198" cy="1098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E0A4-C147-4763-821F-26A0D7DAF5CB}">
      <dsp:nvSpPr>
        <dsp:cNvPr id="0" name=""/>
        <dsp:cNvSpPr/>
      </dsp:nvSpPr>
      <dsp:spPr>
        <a:xfrm>
          <a:off x="4262531" y="1395967"/>
          <a:ext cx="2121783" cy="1650586"/>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Decreasing Food Insecurity</a:t>
          </a:r>
        </a:p>
      </dsp:txBody>
      <dsp:txXfrm>
        <a:off x="4596537" y="1655798"/>
        <a:ext cx="1453771" cy="1130924"/>
      </dsp:txXfrm>
    </dsp:sp>
    <dsp:sp modelId="{9AE91E3C-F747-4BE6-99EE-6F6A28589EC1}">
      <dsp:nvSpPr>
        <dsp:cNvPr id="0" name=""/>
        <dsp:cNvSpPr/>
      </dsp:nvSpPr>
      <dsp:spPr>
        <a:xfrm>
          <a:off x="5648283" y="695591"/>
          <a:ext cx="684388" cy="58969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794AEE-EEC7-48EB-AD71-0C45BE654432}">
      <dsp:nvSpPr>
        <dsp:cNvPr id="0" name=""/>
        <dsp:cNvSpPr/>
      </dsp:nvSpPr>
      <dsp:spPr>
        <a:xfrm>
          <a:off x="4319393" y="0"/>
          <a:ext cx="1899625" cy="128599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Food assistance program utilization</a:t>
          </a:r>
        </a:p>
      </dsp:txBody>
      <dsp:txXfrm>
        <a:off x="4600165" y="190075"/>
        <a:ext cx="1338081" cy="905845"/>
      </dsp:txXfrm>
    </dsp:sp>
    <dsp:sp modelId="{7C6F16DC-E7B3-4972-AD68-A08970D01187}">
      <dsp:nvSpPr>
        <dsp:cNvPr id="0" name=""/>
        <dsp:cNvSpPr/>
      </dsp:nvSpPr>
      <dsp:spPr>
        <a:xfrm>
          <a:off x="6537342" y="1877047"/>
          <a:ext cx="684388" cy="58969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973E5-EC96-4B75-876A-ED9C496F8D5D}">
      <dsp:nvSpPr>
        <dsp:cNvPr id="0" name=""/>
        <dsp:cNvSpPr/>
      </dsp:nvSpPr>
      <dsp:spPr>
        <a:xfrm>
          <a:off x="6040105" y="790973"/>
          <a:ext cx="1741417" cy="128599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Increases food resources</a:t>
          </a:r>
        </a:p>
      </dsp:txBody>
      <dsp:txXfrm>
        <a:off x="6307693" y="988580"/>
        <a:ext cx="1206241" cy="890781"/>
      </dsp:txXfrm>
    </dsp:sp>
    <dsp:sp modelId="{D2069134-65FB-4504-AC06-D1B3A42D4845}">
      <dsp:nvSpPr>
        <dsp:cNvPr id="0" name=""/>
        <dsp:cNvSpPr/>
      </dsp:nvSpPr>
      <dsp:spPr>
        <a:xfrm>
          <a:off x="5681031" y="3052005"/>
          <a:ext cx="684388" cy="58969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F6FFD-1B48-4711-A32F-6E4854596FCB}">
      <dsp:nvSpPr>
        <dsp:cNvPr id="0" name=""/>
        <dsp:cNvSpPr/>
      </dsp:nvSpPr>
      <dsp:spPr>
        <a:xfrm>
          <a:off x="6064960" y="2358293"/>
          <a:ext cx="1809498" cy="128599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Improves overall health</a:t>
          </a:r>
        </a:p>
      </dsp:txBody>
      <dsp:txXfrm>
        <a:off x="6338221" y="2552497"/>
        <a:ext cx="1262976" cy="897587"/>
      </dsp:txXfrm>
    </dsp:sp>
    <dsp:sp modelId="{27F7EC6A-D7F2-4B66-8499-16E322C3F2CC}">
      <dsp:nvSpPr>
        <dsp:cNvPr id="0" name=""/>
        <dsp:cNvSpPr/>
      </dsp:nvSpPr>
      <dsp:spPr>
        <a:xfrm>
          <a:off x="4362244" y="3152391"/>
          <a:ext cx="684388" cy="58969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15FA7-11C2-4058-B969-C2600AC0361F}">
      <dsp:nvSpPr>
        <dsp:cNvPr id="0" name=""/>
        <dsp:cNvSpPr/>
      </dsp:nvSpPr>
      <dsp:spPr>
        <a:xfrm>
          <a:off x="4415562" y="3137792"/>
          <a:ext cx="1836612" cy="128599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Improves physical function</a:t>
          </a:r>
        </a:p>
      </dsp:txBody>
      <dsp:txXfrm>
        <a:off x="4691083" y="3330711"/>
        <a:ext cx="1285570" cy="900157"/>
      </dsp:txXfrm>
    </dsp:sp>
    <dsp:sp modelId="{882DD4A0-C756-4FE9-BBC3-03B33FF35C4E}">
      <dsp:nvSpPr>
        <dsp:cNvPr id="0" name=""/>
        <dsp:cNvSpPr/>
      </dsp:nvSpPr>
      <dsp:spPr>
        <a:xfrm>
          <a:off x="3348898" y="2066329"/>
          <a:ext cx="684388" cy="58969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6706D-41CD-4A7D-8FD7-142D86AE35A0}">
      <dsp:nvSpPr>
        <dsp:cNvPr id="0" name=""/>
        <dsp:cNvSpPr/>
      </dsp:nvSpPr>
      <dsp:spPr>
        <a:xfrm>
          <a:off x="2797667" y="2338004"/>
          <a:ext cx="1839139" cy="1399612"/>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Reduces hospital readmissions</a:t>
          </a:r>
        </a:p>
      </dsp:txBody>
      <dsp:txXfrm>
        <a:off x="3084218" y="2556074"/>
        <a:ext cx="1266037" cy="963472"/>
      </dsp:txXfrm>
    </dsp:sp>
    <dsp:sp modelId="{F1D13542-1C5B-46FE-AC96-0A5FAD75C0D9}">
      <dsp:nvSpPr>
        <dsp:cNvPr id="0" name=""/>
        <dsp:cNvSpPr/>
      </dsp:nvSpPr>
      <dsp:spPr>
        <a:xfrm>
          <a:off x="2758602" y="827590"/>
          <a:ext cx="1859712" cy="1285995"/>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Improves overall quality of life</a:t>
          </a:r>
        </a:p>
      </dsp:txBody>
      <dsp:txXfrm>
        <a:off x="3036048" y="1019444"/>
        <a:ext cx="1304820" cy="902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020F0-4CB0-4DAA-9440-3DBB95CE753E}">
      <dsp:nvSpPr>
        <dsp:cNvPr id="0" name=""/>
        <dsp:cNvSpPr/>
      </dsp:nvSpPr>
      <dsp:spPr>
        <a:xfrm>
          <a:off x="0" y="17107"/>
          <a:ext cx="2359843" cy="1440000"/>
        </a:xfrm>
        <a:prstGeom prst="rightArrow">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4A21F6E-0FA3-41A1-A70E-4094FEB915CE}">
      <dsp:nvSpPr>
        <dsp:cNvPr id="0" name=""/>
        <dsp:cNvSpPr/>
      </dsp:nvSpPr>
      <dsp:spPr>
        <a:xfrm>
          <a:off x="190354" y="377107"/>
          <a:ext cx="1933504" cy="73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kern="1200" dirty="0"/>
            <a:t>Referral</a:t>
          </a:r>
        </a:p>
      </dsp:txBody>
      <dsp:txXfrm>
        <a:off x="190354" y="377107"/>
        <a:ext cx="1933504" cy="7354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39707" y="311"/>
          <a:ext cx="3381562" cy="379898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384781" y="2813163"/>
          <a:ext cx="2651706" cy="983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   </a:t>
          </a:r>
          <a:r>
            <a:rPr lang="en-US" sz="2700" kern="1200" dirty="0">
              <a:solidFill>
                <a:schemeClr val="bg1"/>
              </a:solidFill>
            </a:rPr>
            <a:t>Los Jardines Institute</a:t>
          </a:r>
        </a:p>
      </dsp:txBody>
      <dsp:txXfrm>
        <a:off x="384781" y="2813163"/>
        <a:ext cx="2651706" cy="9837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52334"/>
          <a:ext cx="1726202" cy="304890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9000" r="-29000"/>
          </a:stretch>
        </a:blipFill>
        <a:ln w="127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922" y="1081939"/>
          <a:ext cx="1728391" cy="1203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608" tIns="419608" rIns="419608" bIns="0" numCol="1" spcCol="1270" anchor="t" anchorCtr="0">
          <a:noAutofit/>
        </a:bodyPr>
        <a:lstStyle/>
        <a:p>
          <a:pPr marL="0" lvl="0" indent="0" algn="ctr" defTabSz="2622550">
            <a:lnSpc>
              <a:spcPct val="90000"/>
            </a:lnSpc>
            <a:spcBef>
              <a:spcPct val="0"/>
            </a:spcBef>
            <a:spcAft>
              <a:spcPct val="35000"/>
            </a:spcAft>
            <a:buNone/>
          </a:pPr>
          <a:r>
            <a:rPr lang="en-US" sz="5900" kern="1200" dirty="0"/>
            <a:t> </a:t>
          </a:r>
        </a:p>
      </dsp:txBody>
      <dsp:txXfrm>
        <a:off x="922" y="1081939"/>
        <a:ext cx="1728391" cy="12032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54704" y="1843"/>
          <a:ext cx="1772526" cy="313072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800018" y="1644550"/>
          <a:ext cx="227193" cy="84288"/>
        </a:xfrm>
        <a:prstGeom prst="rect">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marL="0" lvl="0" indent="0" algn="ctr" defTabSz="222250">
            <a:lnSpc>
              <a:spcPct val="90000"/>
            </a:lnSpc>
            <a:spcBef>
              <a:spcPct val="0"/>
            </a:spcBef>
            <a:spcAft>
              <a:spcPct val="35000"/>
            </a:spcAft>
            <a:buNone/>
          </a:pPr>
          <a:r>
            <a:rPr lang="en-US" sz="500" kern="1200" dirty="0"/>
            <a:t>   </a:t>
          </a:r>
        </a:p>
      </dsp:txBody>
      <dsp:txXfrm>
        <a:off x="800018" y="1644550"/>
        <a:ext cx="227193" cy="842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0" y="220"/>
          <a:ext cx="1701207" cy="3004753"/>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804589" y="1577605"/>
          <a:ext cx="218051" cy="80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marL="0" lvl="0" indent="0" algn="ctr" defTabSz="222250">
            <a:lnSpc>
              <a:spcPct val="90000"/>
            </a:lnSpc>
            <a:spcBef>
              <a:spcPct val="0"/>
            </a:spcBef>
            <a:spcAft>
              <a:spcPct val="35000"/>
            </a:spcAft>
            <a:buNone/>
          </a:pPr>
          <a:endParaRPr lang="en-US" sz="500" kern="1200" dirty="0"/>
        </a:p>
      </dsp:txBody>
      <dsp:txXfrm>
        <a:off x="804589" y="1577605"/>
        <a:ext cx="218051" cy="808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120" y="0"/>
          <a:ext cx="1814979" cy="418958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flat" cmpd="sng" algn="ctr">
          <a:solidFill>
            <a:schemeClr val="accent5"/>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756033" y="2254952"/>
          <a:ext cx="304033" cy="112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marL="0" lvl="0" indent="0" algn="ctr" defTabSz="222250">
            <a:lnSpc>
              <a:spcPct val="90000"/>
            </a:lnSpc>
            <a:spcBef>
              <a:spcPct val="0"/>
            </a:spcBef>
            <a:spcAft>
              <a:spcPct val="35000"/>
            </a:spcAft>
            <a:buNone/>
          </a:pPr>
          <a:r>
            <a:rPr lang="en-US" sz="500" kern="1200" dirty="0"/>
            <a:t>   </a:t>
          </a:r>
        </a:p>
      </dsp:txBody>
      <dsp:txXfrm>
        <a:off x="756033" y="2254952"/>
        <a:ext cx="304033" cy="112796"/>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4D4532-06E6-41D1-9B01-A9BBCBF84EA4}" type="datetimeFigureOut">
              <a:rPr lang="en-US" smtClean="0"/>
              <a:pPr/>
              <a:t>8/31/2022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B4DB3F-86A9-4140-B705-098B66A0326A}"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9BBB8-96FF-41D5-9A60-2959036AE265}" type="datetimeFigureOut">
              <a:rPr lang="en-US" smtClean="0"/>
              <a:pPr/>
              <a:t>8/31/2022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78678-88A4-4BE9-BB45-C5BDA72D90F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ging.ohio.gov/wps/wcm/connect/gov/f54183f7-bf27-4163-b67c-2eecad9f3dba/ODA0010.pdf?MOD=AJPERES&amp;CVID=n5QqLx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cc02.safelinks.protection.outlook.com/?url=https%3A%2F%2Faging.ohio.gov%2Fwps%2Fwcm%2Fconnect%2Fgov%2Ff54183f7-bf27-4163-b67c-2eecad9f3dba%2FODA0010.pdf%3FMOD%3DAJPERES%26CVID%3Dn5QqLxr&amp;data=05%7C01%7CCClutter%40age.ohio.gov%7C9c48a8de43474cfe0fb408da59cebd00%7C50f8fcc494d84f0784eb36ed57c7c8a2%7C0%7C0%7C637921041709862832%7CUnknown%7CTWFpbGZsb3d8eyJWIjoiMC4wLjAwMDAiLCJQIjoiV2luMzIiLCJBTiI6Ik1haWwiLCJXVCI6Mn0%3D%7C3000%7C%7C%7C&amp;sdata=4KBBbd90P21%2Byt96T7iGOFe4ShUlP3Bcl%2F9t0OkJnX4%3D&amp;reserve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cl.gov/senior-nutri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Kathryn.tucker@acl.hhs.gov"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mailto:Ophelia.Steppe@state.nm.us" TargetMode="External"/><Relationship Id="rId5" Type="http://schemas.openxmlformats.org/officeDocument/2006/relationships/hyperlink" Target="mailto:ATrombetta@age.ohio.gov" TargetMode="External"/><Relationship Id="rId4" Type="http://schemas.openxmlformats.org/officeDocument/2006/relationships/hyperlink" Target="mailto:CClutter@age.ohio.gov"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Allison.Bernal@dhs.ga.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linda.wonderly@aging.ca.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a:t>
            </a:fld>
            <a:endParaRPr lang="en-US" dirty="0"/>
          </a:p>
        </p:txBody>
      </p:sp>
    </p:spTree>
    <p:extLst>
      <p:ext uri="{BB962C8B-B14F-4D97-AF65-F5344CB8AC3E}">
        <p14:creationId xmlns:p14="http://schemas.microsoft.com/office/powerpoint/2010/main" val="33299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CARMEN</a:t>
            </a:r>
          </a:p>
          <a:p>
            <a:pPr marL="171450" indent="-171450">
              <a:buFont typeface="Arial" panose="020B0604020202020204" pitchFamily="34" charset="0"/>
              <a:buChar char="•"/>
            </a:pPr>
            <a:r>
              <a:rPr lang="en-US" b="0" dirty="0"/>
              <a:t>I am sure that many of you on this call today know how devastating malnutrition can be, especially for older adults. </a:t>
            </a:r>
          </a:p>
          <a:p>
            <a:pPr marL="171450" indent="-171450">
              <a:buFont typeface="Arial" panose="020B0604020202020204" pitchFamily="34" charset="0"/>
              <a:buChar char="•"/>
            </a:pPr>
            <a:r>
              <a:rPr lang="en-US" b="0" dirty="0"/>
              <a:t>In fact, malnutrition is a leading cause of morbidity and mortality among older adults and all older adults are at increased risk for developing malnutrition.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We know that older adults experiencing food insecurity suffer from higher rates of chronic disease, including diabetes, heart disease and depression.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But they also endure a lower quality of life, with limitations on activities of daily living comparable to food-secure seniors who are 14 years older.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 the other hand, good nutrition has been shown to help support a healthy and active lifestyle, reduce frailty and disability, improve health outcomes, and reduce health disparities and health care costs.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Which is why addressing, preventing, and treating malnutrition is SO important for healthy aging.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point for us all to consider is the problem we want/need to solve food – food security vs. nutrition security.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Food security is the availability and access to food; whereas nutrition security demands the intake of a wide range of foods to provide essential nutrients – this is the intersection of where food insecurity and malnutrition meet.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late 2016, Ohio’s 131st General Assembly passed Bill 580, which established Ohio’s Malnutrition Commission.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Commission was tasked with developing recommendations to reduce the incidence of malnutrition among older Ohioans based on collected information and studies of malnutrition in older adults.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Commission studied malnutrition as it relates to education and awareness; healthcare costs, data, and evaluation; and prevention models.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Commission produced a final report of findings and recommendations in 2018, which have greatly guided our focus even into present time.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Link Final Report: https://aging.ohio.gov/wps/wcm/connect/gov/3bdac1a7-904a-4341-88e9-6e1730a84d13/Malnutrition-Prevention-Commission-Report-FINAL.pdf?MOD=AJPERES&amp;CONVERT_TO=url&amp;CACHEID=ROOTWORKSPACE.Z18_M1HGGIK0N0JO00QO9DDDDM3000-3bdac1a7-904a-4341-88e9-6e1730a84d13-ncAM.9R</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NEXT SLIDE</a:t>
            </a:r>
          </a:p>
        </p:txBody>
      </p:sp>
      <p:sp>
        <p:nvSpPr>
          <p:cNvPr id="4" name="Slide Number Placeholder 3"/>
          <p:cNvSpPr>
            <a:spLocks noGrp="1"/>
          </p:cNvSpPr>
          <p:nvPr>
            <p:ph type="sldNum" sz="quarter" idx="5"/>
          </p:nvPr>
        </p:nvSpPr>
        <p:spPr/>
        <p:txBody>
          <a:bodyPr/>
          <a:lstStyle/>
          <a:p>
            <a:fld id="{2F578678-88A4-4BE9-BB45-C5BDA72D90F8}" type="slidenum">
              <a:rPr lang="en-US" smtClean="0"/>
              <a:pPr/>
              <a:t>15</a:t>
            </a:fld>
            <a:endParaRPr lang="en-US" dirty="0"/>
          </a:p>
        </p:txBody>
      </p:sp>
    </p:spTree>
    <p:extLst>
      <p:ext uri="{BB962C8B-B14F-4D97-AF65-F5344CB8AC3E}">
        <p14:creationId xmlns:p14="http://schemas.microsoft.com/office/powerpoint/2010/main" val="3571085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CARMEN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ontserrat" panose="00000500000000000000"/>
                <a:ea typeface="Calibri" panose="020F0502020204030204" pitchFamily="34" charset="0"/>
                <a:cs typeface="Times New Roman" panose="02020603050405020304" pitchFamily="18" charset="0"/>
              </a:rPr>
              <a:t>Ohio’s Strategic Action Plan on Aging (known as our “SAPA”) is </a:t>
            </a:r>
            <a:r>
              <a:rPr lang="en-US" sz="1200" dirty="0">
                <a:solidFill>
                  <a:srgbClr val="000000"/>
                </a:solidFill>
                <a:effectLst/>
                <a:latin typeface="Montserrat" panose="00000500000000000000"/>
                <a:ea typeface="Calibri" panose="020F0502020204030204" pitchFamily="34" charset="0"/>
                <a:cs typeface="Montserrat" panose="00000500000000000000"/>
              </a:rPr>
              <a:t>a prioritized plan to advance elder justice and equity and achieve optimal health and well-being for older Ohioans, which includes a focus on social determinants of health, such as nutrition and food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Having a document like the SAPA is important for many reasons, but one of the key reasons is that aging is a universal experience that should be valued and celebrated.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Older Ohioans make substantial contributions to society, including working, volunteering, caregiving for young children or other family members and serving as community leaders and mentors.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Often, these contributions go unrecognized and are uncompensated.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Times New Roman" panose="02020603050405020304" pitchFamily="18" charset="0"/>
              </a:rPr>
              <a:t>We know </a:t>
            </a:r>
            <a:r>
              <a:rPr lang="en-US" sz="1200" dirty="0">
                <a:solidFill>
                  <a:srgbClr val="000000"/>
                </a:solidFill>
                <a:effectLst/>
                <a:latin typeface="Montserrat" panose="00000500000000000000"/>
                <a:ea typeface="Calibri" panose="020F0502020204030204" pitchFamily="34" charset="0"/>
                <a:cs typeface="Montserrat" panose="00000500000000000000"/>
              </a:rPr>
              <a:t>older Ohioans also face obstacles to health and well-being and are not always afforded the opportunity to age with respect, dignity and autonomy.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Ohio’s aging landscape is changing.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By 2030, older Ohioans (ages 60 and older) will account for more than a quarter of Ohio’s population (26.3%), up from 19.8% in 2010.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Montserrat" panose="00000500000000000000"/>
                <a:ea typeface="Calibri" panose="020F0502020204030204" pitchFamily="34" charset="0"/>
                <a:cs typeface="Montserrat" panose="00000500000000000000"/>
              </a:rPr>
              <a:t>Supporting healthy aging and </a:t>
            </a:r>
            <a:r>
              <a:rPr lang="en-US" sz="1200" b="0" dirty="0">
                <a:solidFill>
                  <a:srgbClr val="000000"/>
                </a:solidFill>
                <a:effectLst/>
                <a:latin typeface="Montserrat" panose="00000500000000000000"/>
                <a:ea typeface="Calibri" panose="020F0502020204030204" pitchFamily="34" charset="0"/>
                <a:cs typeface="Montserrat" panose="00000500000000000000"/>
              </a:rPr>
              <a:t>valuing all older Ohioans in </a:t>
            </a:r>
            <a:r>
              <a:rPr lang="en-US" sz="1200" dirty="0">
                <a:solidFill>
                  <a:srgbClr val="000000"/>
                </a:solidFill>
                <a:effectLst/>
                <a:latin typeface="Montserrat" panose="00000500000000000000"/>
                <a:ea typeface="Calibri" panose="020F0502020204030204" pitchFamily="34" charset="0"/>
                <a:cs typeface="Montserrat" panose="00000500000000000000"/>
              </a:rPr>
              <a:t>the face of this changing landscape is critical.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ontserrat" panose="00000500000000000000"/>
                <a:ea typeface="Calibri" panose="020F0502020204030204" pitchFamily="34" charset="0"/>
                <a:cs typeface="Times New Roman" panose="02020603050405020304" pitchFamily="18" charset="0"/>
              </a:rPr>
              <a:t>The SAPA also includes a strategy and resource section for each of our prioritized topic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Montserrat" panose="00000500000000000000"/>
                <a:ea typeface="Calibri" panose="020F0502020204030204" pitchFamily="34" charset="0"/>
                <a:cs typeface="Times New Roman" panose="02020603050405020304" pitchFamily="18" charset="0"/>
              </a:rPr>
              <a:t>On our screen you see a snapshot of our strategy section on improving nutrition for older Ohioans.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section provides a menu of evidence-informed strategies, and a list of national and state-based resources that provide additional guidance and information on ways to impact and more nutrition for older adults.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For example, OAA nutrition service programs are examples of strategies to address risk reduction for dementia. Nutrition strategies are also supportive of social connectedness, too – think of the congregate meal program.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With the publication of our next State Plan on Aging, to be effective this fall, October 1, 2022, our SAPA framework and detailed strategies will guide Ohio’s focus for the next four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Next, I’ll pass the presentation over to my college, Autumn, to share a few examples of Ohio’s promising practices to promote food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Autumn…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Montserrat" panose="00000500000000000000"/>
              <a:ea typeface="Calibri" panose="020F0502020204030204" pitchFamily="34" charset="0"/>
              <a:cs typeface="Montserrat" panose="0000050000000000000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Montserrat" panose="00000500000000000000"/>
              <a:ea typeface="Calibri" panose="020F0502020204030204" pitchFamily="34" charset="0"/>
              <a:cs typeface="Montserrat" panose="0000050000000000000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Montserrat" panose="00000500000000000000"/>
              <a:ea typeface="Calibri" panose="020F0502020204030204" pitchFamily="34" charset="0"/>
              <a:cs typeface="Montserrat" panose="00000500000000000000"/>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16</a:t>
            </a:fld>
            <a:endParaRPr lang="en-US" dirty="0"/>
          </a:p>
        </p:txBody>
      </p:sp>
    </p:spTree>
    <p:extLst>
      <p:ext uri="{BB962C8B-B14F-4D97-AF65-F5344CB8AC3E}">
        <p14:creationId xmlns:p14="http://schemas.microsoft.com/office/powerpoint/2010/main" val="162951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kern="1200" dirty="0">
                <a:solidFill>
                  <a:schemeClr val="tx1"/>
                </a:solidFill>
                <a:effectLst/>
                <a:latin typeface="+mn-lt"/>
                <a:ea typeface="+mn-ea"/>
                <a:cs typeface="+mn-cs"/>
              </a:rPr>
              <a:t>AUTUMN</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Thank you Carmen and good afternoon to all.</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With regards to our Older Americans Act-funded senior nutrition programs, we do require AAAs and/or their contracted service providers to conduct nutritional health screening of all consumers at lease once a year. </a:t>
            </a:r>
          </a:p>
          <a:p>
            <a:pPr marL="171450" lvl="0" indent="-1714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Ohio rule requires that consumers must be screened for nutritional health as part of any nutrition project, like congregate meal services and home delivered meals.  </a:t>
            </a:r>
            <a:r>
              <a:rPr lang="en-US" sz="1800" b="0" i="0" dirty="0">
                <a:solidFill>
                  <a:srgbClr val="444444"/>
                </a:solidFill>
                <a:effectLst/>
                <a:latin typeface="Calibri" panose="020F0502020204030204" pitchFamily="34" charset="0"/>
              </a:rPr>
              <a:t>​</a:t>
            </a:r>
          </a:p>
          <a:p>
            <a:pPr marL="171450" lvl="0" indent="-171450">
              <a:buFont typeface="Arial" panose="020B0604020202020204" pitchFamily="34" charset="0"/>
              <a:buChar char="•"/>
            </a:pPr>
            <a:r>
              <a:rPr lang="en-US" sz="1800" b="0" i="0" u="none" strike="noStrike" dirty="0">
                <a:solidFill>
                  <a:srgbClr val="444444"/>
                </a:solidFill>
                <a:effectLst/>
                <a:latin typeface="Calibri" panose="020F0502020204030204" pitchFamily="34" charset="0"/>
              </a:rPr>
              <a:t>Ohio implements </a:t>
            </a:r>
            <a:r>
              <a:rPr lang="en-US" sz="1800" b="0" i="0" u="none" strike="noStrike" dirty="0">
                <a:solidFill>
                  <a:srgbClr val="000000"/>
                </a:solidFill>
                <a:effectLst/>
                <a:latin typeface="Calibri" panose="020F0502020204030204" pitchFamily="34" charset="0"/>
              </a:rPr>
              <a:t>The Determine Your Own Nutrition Health checklist, as seen on your screen.</a:t>
            </a:r>
          </a:p>
          <a:p>
            <a:pPr marL="171450" lvl="0" indent="-1714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Our administrative code further encourages this screening to be done in-person, if possible, as we know it a prime way to assess the home environment of an older adult.</a:t>
            </a:r>
          </a:p>
          <a:p>
            <a:pPr marL="171450" lvl="0" indent="-1714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Consumers who screen at high nutritional risk (which is a score of 6 or above) are then referred to providers of home and community-based services, like our congregate meal and/or home-delivered meal providers, or even contracted dietitians for nutritional counseling</a:t>
            </a:r>
            <a:r>
              <a:rPr lang="en-US" sz="1800" b="0" i="0" dirty="0">
                <a:solidFill>
                  <a:srgbClr val="444444"/>
                </a:solidFill>
                <a:effectLst/>
                <a:latin typeface="Calibri" panose="020F0502020204030204" pitchFamily="34" charset="0"/>
              </a:rPr>
              <a:t>​.</a:t>
            </a:r>
            <a:endParaRPr lang="en-US" sz="1800" b="0" i="0" kern="1200" dirty="0">
              <a:solidFill>
                <a:srgbClr val="444444"/>
              </a:solidFill>
              <a:effectLst/>
              <a:latin typeface="Arial" panose="020B0604020202020204"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While this checklist identifies those at nutritional risk, it does ask a couple questions related to food and nutrition access, such as: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you eat fewer than 2 meals a day? and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 you sometimes not have enough money to buy food? </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kern="1200" dirty="0">
                <a:solidFill>
                  <a:schemeClr val="tx1"/>
                </a:solidFill>
                <a:effectLst/>
                <a:latin typeface="+mn-lt"/>
                <a:ea typeface="+mn-ea"/>
                <a:cs typeface="+mn-cs"/>
              </a:rPr>
              <a:t>Link </a:t>
            </a:r>
            <a:r>
              <a:rPr lang="en-US" b="0" i="0" u="sng"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Determine Your Own Nutritional Health</a:t>
            </a:r>
            <a:r>
              <a:rPr lang="en-US" b="0" i="0" u="none" strike="noStrike" dirty="0">
                <a:solidFill>
                  <a:schemeClr val="tx1"/>
                </a:solidFill>
                <a:effectLst/>
                <a:latin typeface="Arial" panose="020B0604020202020204" pitchFamily="34" charset="0"/>
              </a:rPr>
              <a:t> </a:t>
            </a:r>
            <a:r>
              <a:rPr lang="en-US" sz="1200" kern="1200" dirty="0">
                <a:solidFill>
                  <a:schemeClr val="tx1"/>
                </a:solidFill>
                <a:effectLst/>
                <a:latin typeface="+mn-lt"/>
                <a:ea typeface="+mn-ea"/>
                <a:cs typeface="+mn-cs"/>
              </a:rPr>
              <a:t>: https://aging.ohio.gov/wps/wcm/connect/gov/f54183f7-bf27-4163-b67c-2eecad9f3dba/ODA0010.pdf?MOD=AJPERES&amp;CVID=n5QqLxr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Next slide please</a:t>
            </a:r>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17</a:t>
            </a:fld>
            <a:endParaRPr lang="en-US" dirty="0"/>
          </a:p>
        </p:txBody>
      </p:sp>
    </p:spTree>
    <p:extLst>
      <p:ext uri="{BB962C8B-B14F-4D97-AF65-F5344CB8AC3E}">
        <p14:creationId xmlns:p14="http://schemas.microsoft.com/office/powerpoint/2010/main" val="320361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gn="l" rtl="0" fontAlgn="base">
              <a:buFont typeface="Arial" panose="020B0604020202020204" pitchFamily="34" charset="0"/>
              <a:buNone/>
            </a:pPr>
            <a:r>
              <a:rPr lang="en-US" sz="1200" b="1" kern="1200" dirty="0">
                <a:solidFill>
                  <a:schemeClr val="tx1"/>
                </a:solidFill>
                <a:effectLst/>
                <a:latin typeface="+mn-lt"/>
                <a:ea typeface="+mn-ea"/>
                <a:cs typeface="+mn-cs"/>
              </a:rPr>
              <a:t>AUTUMN</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In Ohio State Fiscal Year 22 &amp; 23 (7/1/2021 – 6/30/2023), in addition to the required </a:t>
            </a:r>
            <a:r>
              <a:rPr lang="en-US" sz="1200" u="sng" kern="1200" dirty="0">
                <a:solidFill>
                  <a:schemeClr val="tx1"/>
                </a:solidFill>
                <a:effectLst/>
                <a:latin typeface="+mn-lt"/>
                <a:ea typeface="+mn-ea"/>
                <a:cs typeface="+mn-cs"/>
                <a:hlinkClick r:id="rId3"/>
              </a:rPr>
              <a:t>Determine Your Own Nutrition Health</a:t>
            </a:r>
            <a:r>
              <a:rPr lang="en-US" sz="1200" kern="1200" dirty="0">
                <a:solidFill>
                  <a:schemeClr val="tx1"/>
                </a:solidFill>
                <a:effectLst/>
                <a:latin typeface="+mn-lt"/>
                <a:ea typeface="+mn-ea"/>
                <a:cs typeface="+mn-cs"/>
              </a:rPr>
              <a:t> nutrition health screening tool, Ohio is piloting a </a:t>
            </a:r>
            <a:r>
              <a:rPr lang="en-US" sz="1200" i="1" kern="1200" dirty="0">
                <a:solidFill>
                  <a:schemeClr val="tx1"/>
                </a:solidFill>
                <a:effectLst/>
                <a:latin typeface="+mn-lt"/>
                <a:ea typeface="+mn-ea"/>
                <a:cs typeface="+mn-cs"/>
              </a:rPr>
              <a:t>Food Security and Social Isolation Screening </a:t>
            </a:r>
            <a:r>
              <a:rPr lang="en-US" sz="1200" kern="1200" dirty="0">
                <a:solidFill>
                  <a:schemeClr val="tx1"/>
                </a:solidFill>
                <a:effectLst/>
                <a:latin typeface="+mn-lt"/>
                <a:ea typeface="+mn-ea"/>
                <a:cs typeface="+mn-cs"/>
              </a:rPr>
              <a:t>tool to be used with one local grantees in Lorain County, Ohio who provide home-delivered meals and congregate meals within the county. </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This project will identify consumers at risk for social isolation and food insecurity and consumers will be referred to local food resources and access points. </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The food security screen uses the 2-item subset from the USDA’s 18-Item Household Food Security Survey, which includes the following two questions:</a:t>
            </a:r>
          </a:p>
          <a:p>
            <a:pPr lvl="1" algn="l" rtl="0" fontAlgn="base">
              <a:buFont typeface="Arial" panose="020B0604020202020204" pitchFamily="34" charset="0"/>
              <a:buChar char="•"/>
            </a:pPr>
            <a:r>
              <a:rPr lang="en-US" sz="1200" kern="1200" dirty="0">
                <a:solidFill>
                  <a:schemeClr val="tx1"/>
                </a:solidFill>
                <a:effectLst/>
                <a:latin typeface="+mn-lt"/>
                <a:ea typeface="+mn-ea"/>
                <a:cs typeface="+mn-cs"/>
              </a:rPr>
              <a:t>Within the past 12 months, have you worried whether your food would run out before you had money to get more? and, </a:t>
            </a:r>
          </a:p>
          <a:p>
            <a:pPr lvl="1" algn="l" rtl="0" fontAlgn="base">
              <a:buFont typeface="Arial" panose="020B0604020202020204" pitchFamily="34" charset="0"/>
              <a:buChar char="•"/>
            </a:pPr>
            <a:r>
              <a:rPr lang="en-US" sz="1200" kern="1200" dirty="0">
                <a:solidFill>
                  <a:schemeClr val="tx1"/>
                </a:solidFill>
                <a:effectLst/>
                <a:latin typeface="+mn-lt"/>
                <a:ea typeface="+mn-ea"/>
                <a:cs typeface="+mn-cs"/>
              </a:rPr>
              <a:t>With the past 12 months, did the food you bought not last and you didn’t have money to get more?</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In addition, consumers are being assessed for social isolation using UCLA’s three-item loneliness scale and if a consumer is scored at medium to high risk, they will automatically be referred to community-based initiatives and resources.</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Our goal is to assess the feasibility of adding additional screening questions and to understand the helpfulness and effectiveness of connect those at-risk consumers with community resources to meet their needs. </a:t>
            </a:r>
          </a:p>
          <a:p>
            <a:pPr algn="l" rtl="0" fontAlgn="base">
              <a:buFont typeface="Arial" panose="020B0604020202020204" pitchFamily="34" charset="0"/>
              <a:buChar char="•"/>
            </a:pPr>
            <a:r>
              <a:rPr lang="en-US" sz="1200" kern="1200" dirty="0">
                <a:solidFill>
                  <a:schemeClr val="tx1"/>
                </a:solidFill>
                <a:effectLst/>
                <a:latin typeface="+mn-lt"/>
                <a:ea typeface="+mn-ea"/>
                <a:cs typeface="+mn-cs"/>
              </a:rPr>
              <a:t>This pilot will conclude in June of 2023, and we look forward to evaluating the results, and hopeful success for potential statewide implementation.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Next slide please</a:t>
            </a:r>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18</a:t>
            </a:fld>
            <a:endParaRPr lang="en-US" dirty="0"/>
          </a:p>
        </p:txBody>
      </p:sp>
    </p:spTree>
    <p:extLst>
      <p:ext uri="{BB962C8B-B14F-4D97-AF65-F5344CB8AC3E}">
        <p14:creationId xmlns:p14="http://schemas.microsoft.com/office/powerpoint/2010/main" val="1283411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b="1" kern="1200" dirty="0">
                <a:solidFill>
                  <a:schemeClr val="tx1"/>
                </a:solidFill>
                <a:effectLst/>
                <a:latin typeface="+mn-lt"/>
                <a:ea typeface="+mn-ea"/>
                <a:cs typeface="+mn-cs"/>
              </a:rPr>
              <a:t>AUTUMN</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As I’m sure many States can say – during the COVID-19 pandemic, Ohio and our aging service providers had to quickly respond and adapt services to assure continued food access to our consumers.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We saw a sharp increase in consumers receiving home-delivered meals, from about 40,000 consumers in Fiscal Year 2019 to over 60,000 in Fiscal Year 2020.</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New and innovative practices emerged – including grab-and-go meals options, expanded services of grocery shopping assistance and delivery, as well as aging network providers ensuring consumers had access to emergency shelf-stable food boxes in the event their meal services were interrupted or unexpectedly impacted.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Additionally, state-supported provider relief funds were extended to adult day care facilities and senior centers to support re-opening of their nutrition services. Many of these providers use funds to upgrade kitchen amenities or purchase additional vehicles to support home-delivered meal capacity.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Through amendments to our Senior Farmers’ Market Nutrition program, we expanded program operations to permit the use of bulk purchasing and the assembly and distribution of mixed-variety produce boxes. Program partners remained agile to meet the food needs of older adults, while adjusting operations through produce drops and home-delivered produce.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And finally, we were proud to launch Ohio’s </a:t>
            </a:r>
            <a:r>
              <a:rPr lang="en-US" sz="1200" b="0" i="1" kern="1200" dirty="0">
                <a:solidFill>
                  <a:schemeClr val="tx1"/>
                </a:solidFill>
                <a:effectLst/>
                <a:latin typeface="+mn-lt"/>
                <a:ea typeface="+mn-ea"/>
                <a:cs typeface="+mn-cs"/>
              </a:rPr>
              <a:t>Staying Healthy </a:t>
            </a:r>
            <a:r>
              <a:rPr lang="en-US" sz="1200" b="0" i="0" kern="1200" dirty="0">
                <a:solidFill>
                  <a:schemeClr val="tx1"/>
                </a:solidFill>
                <a:effectLst/>
                <a:latin typeface="+mn-lt"/>
                <a:ea typeface="+mn-ea"/>
                <a:cs typeface="+mn-cs"/>
              </a:rPr>
              <a:t>initiative with CARES Act funding. This initiative focused on Ohio’s small-business restaurants and providers of home-delivered meals. It was a win-win opportunity – support local restaurants heavily impacted during the pandemic, while meeting the rising need for home-delivered meals. </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Many, if not all, of these mentioned services and programs are ongoing. </a:t>
            </a:r>
          </a:p>
          <a:p>
            <a:r>
              <a:rPr lang="en-US" dirty="0"/>
              <a:t>Next Slide Please</a:t>
            </a:r>
          </a:p>
        </p:txBody>
      </p:sp>
      <p:sp>
        <p:nvSpPr>
          <p:cNvPr id="4" name="Slide Number Placeholder 3"/>
          <p:cNvSpPr>
            <a:spLocks noGrp="1"/>
          </p:cNvSpPr>
          <p:nvPr>
            <p:ph type="sldNum" sz="quarter" idx="5"/>
          </p:nvPr>
        </p:nvSpPr>
        <p:spPr/>
        <p:txBody>
          <a:bodyPr/>
          <a:lstStyle/>
          <a:p>
            <a:fld id="{2F578678-88A4-4BE9-BB45-C5BDA72D90F8}" type="slidenum">
              <a:rPr lang="en-US" smtClean="0"/>
              <a:pPr/>
              <a:t>19</a:t>
            </a:fld>
            <a:endParaRPr lang="en-US" dirty="0"/>
          </a:p>
        </p:txBody>
      </p:sp>
    </p:spTree>
    <p:extLst>
      <p:ext uri="{BB962C8B-B14F-4D97-AF65-F5344CB8AC3E}">
        <p14:creationId xmlns:p14="http://schemas.microsoft.com/office/powerpoint/2010/main" val="300546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sz="1200" b="1" kern="1200" dirty="0">
                <a:solidFill>
                  <a:schemeClr val="tx1"/>
                </a:solidFill>
                <a:effectLst/>
                <a:latin typeface="+mn-lt"/>
                <a:ea typeface="+mn-ea"/>
                <a:cs typeface="+mn-cs"/>
              </a:rPr>
              <a:t>AUTUMN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know that strategic solutions are best implemented through collaborations, and we are fortunate to work with many partners throughout the State.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Ohio Nutrition Incentive Network is a partnership of retailers, producers, state agencies, and local partners collaborating to strengthen Ohio’s produce incentive programs to improve food access and reduce malnutrition.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Network is facilitated by Ohio’s nutrition incentive program and nonprofit, Produce Perks Midwest.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Produce Perks doubles the purchasing power for low-income shoppers – providing dollar for dollar match on SNAP purchases on healthy foods.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Last year alone, the program served over 28,000 SNAP recipients.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strong state-wide group we work closely with is the Ohio State Nutrition Action Committee.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Committee is managed through Ohio State University’s Extension Office that implements the SNAP-Ed program and corresponding marketing campaign, Celebrate Your Plate.</a:t>
            </a:r>
          </a:p>
          <a:p>
            <a:pPr marL="171450" lvl="0" indent="-171450">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They have a robust suite of resources including placemat visuals, videos, and recipes. </a:t>
            </a:r>
          </a:p>
          <a:p>
            <a:pPr marL="171450" lvl="0" indent="-171450">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Ohio Department of Aging’s involvement has led to the inclusion of older adults featured in testimonials and videos.  </a:t>
            </a:r>
          </a:p>
          <a:p>
            <a:pPr marL="171450" lvl="0" indent="-171450">
              <a:buFont typeface="Arial" panose="020B0604020202020204" pitchFamily="34" charset="0"/>
              <a:buChar char="•"/>
            </a:pPr>
            <a:r>
              <a:rPr lang="en-US" sz="1800" dirty="0">
                <a:effectLst/>
                <a:latin typeface="Arial" panose="020B0604020202020204" pitchFamily="34" charset="0"/>
                <a:ea typeface="Calibri" panose="020F0502020204030204" pitchFamily="34" charset="0"/>
              </a:rPr>
              <a:t>We have also been sure to highlight easy, healthy recipes appropriate for older adults eating alone or recipes for two.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close partner is Ohio Department of Job and Family Services.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are working on the Elderly and Disabled Simplified Application Project which will allow </a:t>
            </a:r>
            <a:r>
              <a:rPr lang="en-US" sz="1800" dirty="0">
                <a:effectLst/>
                <a:latin typeface="Calibri" panose="020F0502020204030204" pitchFamily="34" charset="0"/>
                <a:ea typeface="Calibri" panose="020F0502020204030204" pitchFamily="34" charset="0"/>
              </a:rPr>
              <a:t>extension of the certification period to 36 months (vs current 24)</a:t>
            </a:r>
            <a:r>
              <a:rPr lang="en-US" sz="1200" kern="1200" dirty="0">
                <a:solidFill>
                  <a:schemeClr val="tx1"/>
                </a:solidFill>
                <a:effectLst/>
                <a:latin typeface="+mn-lt"/>
                <a:ea typeface="+mn-ea"/>
                <a:cs typeface="+mn-cs"/>
              </a:rPr>
              <a:t> for SNAP eligibility.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multi-year partnership with the Ohio Department of Rehabilitation and Corrections has explored opportunities to invest and support aging well while incarcerated.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initiatives focused on supporting the selection of healthier options.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Partners worked together to identify the “Go-Slow-Woah” foods available and then provide education and promotional materials to support picking the healthiest option.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finally, we cannot fail to mention are ongoing, strong continued partnerships with our Area Agencies on Aging, we have 12 in Ohio, and the wide network of our dedicated aging service providers. Collaborations with these partnership are key to ensuring access to social, nutrition, and economic supports throughout the state. </a:t>
            </a:r>
          </a:p>
          <a:p>
            <a:pPr marL="0" lvl="0" indent="0">
              <a:buFont typeface="Arial" panose="020B0604020202020204" pitchFamily="34" charset="0"/>
              <a:buNone/>
            </a:pPr>
            <a:r>
              <a:rPr lang="en-US" sz="1200" kern="1200" dirty="0">
                <a:solidFill>
                  <a:schemeClr val="tx1"/>
                </a:solidFill>
                <a:effectLst/>
                <a:latin typeface="+mn-lt"/>
                <a:ea typeface="+mn-ea"/>
                <a:cs typeface="+mn-cs"/>
              </a:rPr>
              <a:t>Next slide please</a:t>
            </a:r>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20</a:t>
            </a:fld>
            <a:endParaRPr lang="en-US" dirty="0"/>
          </a:p>
        </p:txBody>
      </p:sp>
    </p:spTree>
    <p:extLst>
      <p:ext uri="{BB962C8B-B14F-4D97-AF65-F5344CB8AC3E}">
        <p14:creationId xmlns:p14="http://schemas.microsoft.com/office/powerpoint/2010/main" val="3406499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AUTUMN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Finally, we’ll conclude Ohio’s presentation by sharing a couple resources that have proved both beneficial and popular in addressing food insecurity and promoting sound nutritional health of older Ohioans.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Program Year 2021, we published Ohio’s </a:t>
            </a:r>
            <a:r>
              <a:rPr lang="en-US" sz="1200" i="1" kern="1200" dirty="0">
                <a:solidFill>
                  <a:schemeClr val="tx1"/>
                </a:solidFill>
                <a:effectLst/>
                <a:latin typeface="+mn-lt"/>
                <a:ea typeface="+mn-ea"/>
                <a:cs typeface="+mn-cs"/>
              </a:rPr>
              <a:t>Eating Well: Farmers’ Market Recipe Book </a:t>
            </a:r>
            <a:r>
              <a:rPr lang="en-US" sz="1200" i="0" kern="1200" dirty="0">
                <a:solidFill>
                  <a:schemeClr val="tx1"/>
                </a:solidFill>
                <a:effectLst/>
                <a:latin typeface="+mn-lt"/>
                <a:ea typeface="+mn-ea"/>
                <a:cs typeface="+mn-cs"/>
              </a:rPr>
              <a:t>for our Senior Farmers’ Market Nutrition Program. </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This publication has been used well beyond the Senior Farmers Market Nutrition Program, including most recently at the Ohio State Fair and also by Ohio’s WIC Farmers Market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This recipe book </a:t>
            </a:r>
            <a:r>
              <a:rPr lang="en-US" sz="1200" kern="1200" dirty="0">
                <a:solidFill>
                  <a:schemeClr val="tx1"/>
                </a:solidFill>
                <a:effectLst/>
                <a:latin typeface="+mn-lt"/>
                <a:ea typeface="+mn-ea"/>
                <a:cs typeface="+mn-cs"/>
              </a:rPr>
              <a:t>features 18 produce-based recipes and health tips, but also includes information on nutrition assistance programs for food insecure Ohioans.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have a variety of languages spoken throughout the state and through our partnership with Ohio Department of Health, who facilitates the WIC Farmers Market Program, we </a:t>
            </a:r>
            <a:r>
              <a:rPr lang="en-US" sz="1200" u="none" kern="1200" dirty="0">
                <a:solidFill>
                  <a:schemeClr val="tx1"/>
                </a:solidFill>
                <a:effectLst/>
                <a:latin typeface="+mn-lt"/>
                <a:ea typeface="+mn-ea"/>
                <a:cs typeface="+mn-cs"/>
              </a:rPr>
              <a:t>translated the Recipe Book into the top 7 non-English languages.</a:t>
            </a:r>
          </a:p>
          <a:p>
            <a:pPr marL="171450" lvl="0" indent="-171450">
              <a:buFont typeface="Arial" panose="020B0604020202020204" pitchFamily="34" charset="0"/>
              <a:buChar char="•"/>
            </a:pPr>
            <a:r>
              <a:rPr lang="en-US" sz="1200" u="none" kern="1200" dirty="0">
                <a:solidFill>
                  <a:schemeClr val="tx1"/>
                </a:solidFill>
                <a:effectLst/>
                <a:latin typeface="+mn-lt"/>
                <a:ea typeface="+mn-ea"/>
                <a:cs typeface="+mn-cs"/>
              </a:rPr>
              <a:t>These can all be found on our website: aging.ohio.gov</a:t>
            </a:r>
          </a:p>
          <a:p>
            <a:pPr marL="171450" lvl="0" indent="-171450">
              <a:buFont typeface="Arial" panose="020B0604020202020204" pitchFamily="34" charset="0"/>
              <a:buChar char="•"/>
            </a:pPr>
            <a:endParaRPr lang="en-US" sz="1200" u="none" kern="1200" dirty="0">
              <a:solidFill>
                <a:schemeClr val="tx1"/>
              </a:solidFill>
              <a:effectLst/>
              <a:latin typeface="+mn-lt"/>
              <a:ea typeface="+mn-ea"/>
              <a:cs typeface="+mn-cs"/>
            </a:endParaRPr>
          </a:p>
          <a:p>
            <a:pPr marL="0" lvl="0" indent="0">
              <a:buFont typeface="Arial" panose="020B0604020202020204" pitchFamily="34" charset="0"/>
              <a:buNone/>
            </a:pPr>
            <a:r>
              <a:rPr lang="en-US" sz="1200" u="none" kern="1200" dirty="0">
                <a:solidFill>
                  <a:schemeClr val="tx1"/>
                </a:solidFill>
                <a:effectLst/>
                <a:latin typeface="+mn-lt"/>
                <a:ea typeface="+mn-ea"/>
                <a:cs typeface="+mn-cs"/>
              </a:rPr>
              <a:t>Next Slide Please. </a:t>
            </a:r>
          </a:p>
          <a:p>
            <a:pPr marL="171450" lvl="0" indent="-171450">
              <a:buFont typeface="Arial" panose="020B0604020202020204" pitchFamily="34" charset="0"/>
              <a:buChar char="•"/>
            </a:pPr>
            <a:endParaRPr lang="en-US"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F578678-88A4-4BE9-BB45-C5BDA72D90F8}" type="slidenum">
              <a:rPr lang="en-US" smtClean="0"/>
              <a:pPr/>
              <a:t>21</a:t>
            </a:fld>
            <a:endParaRPr lang="en-US" dirty="0"/>
          </a:p>
        </p:txBody>
      </p:sp>
    </p:spTree>
    <p:extLst>
      <p:ext uri="{BB962C8B-B14F-4D97-AF65-F5344CB8AC3E}">
        <p14:creationId xmlns:p14="http://schemas.microsoft.com/office/powerpoint/2010/main" val="4020955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AUTUMN</a:t>
            </a:r>
          </a:p>
          <a:p>
            <a:pPr marL="171450" indent="-171450">
              <a:buFont typeface="Arial" panose="020B0604020202020204" pitchFamily="34" charset="0"/>
              <a:buChar char="•"/>
            </a:pPr>
            <a:r>
              <a:rPr lang="en-US" b="0" dirty="0"/>
              <a:t>Another recent resource our team developed, was our compilation of 12 Nutrition Facts sheets.</a:t>
            </a:r>
          </a:p>
          <a:p>
            <a:pPr marL="171450" indent="-171450">
              <a:buFont typeface="Arial" panose="020B0604020202020204" pitchFamily="34" charset="0"/>
              <a:buChar char="•"/>
            </a:pPr>
            <a:r>
              <a:rPr lang="en-US" b="0" dirty="0"/>
              <a:t>Each sheet is focused on consumer-friendly tips and education on sound nutritional health.</a:t>
            </a:r>
          </a:p>
          <a:p>
            <a:pPr marL="171450" indent="-171450">
              <a:buFont typeface="Arial" panose="020B0604020202020204" pitchFamily="34" charset="0"/>
              <a:buChar char="•"/>
            </a:pPr>
            <a:r>
              <a:rPr lang="en-US" b="0" dirty="0"/>
              <a:t>We focused on nutrition related topics most relevant to older adults, including choosing health fats, meeting calcium and vitamin D needs, and how to read a nutrition food label. </a:t>
            </a:r>
          </a:p>
          <a:p>
            <a:pPr marL="171450" indent="-171450">
              <a:buFont typeface="Arial" panose="020B0604020202020204" pitchFamily="34" charset="0"/>
              <a:buChar char="•"/>
            </a:pPr>
            <a:r>
              <a:rPr lang="en-US" b="0" dirty="0"/>
              <a:t>These resources were shared widely with our aging network and have been incorporated into nutrition education requirements of our Older Americans Act-funded nutrition services.</a:t>
            </a:r>
          </a:p>
          <a:p>
            <a:pPr marL="171450" indent="-171450">
              <a:buFont typeface="Arial" panose="020B0604020202020204" pitchFamily="34" charset="0"/>
              <a:buChar char="•"/>
            </a:pPr>
            <a:r>
              <a:rPr lang="en-US" b="0" dirty="0"/>
              <a:t>They are also all available on our website.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Thank you for your time and attention today.  </a:t>
            </a:r>
          </a:p>
          <a:p>
            <a:pPr marL="0" indent="0">
              <a:buFont typeface="Arial" panose="020B0604020202020204" pitchFamily="34" charset="0"/>
              <a:buNone/>
            </a:pPr>
            <a:r>
              <a:rPr lang="en-US" b="0" dirty="0"/>
              <a:t>Next Slide</a:t>
            </a:r>
          </a:p>
        </p:txBody>
      </p:sp>
      <p:sp>
        <p:nvSpPr>
          <p:cNvPr id="4" name="Slide Number Placeholder 3"/>
          <p:cNvSpPr>
            <a:spLocks noGrp="1"/>
          </p:cNvSpPr>
          <p:nvPr>
            <p:ph type="sldNum" sz="quarter" idx="5"/>
          </p:nvPr>
        </p:nvSpPr>
        <p:spPr/>
        <p:txBody>
          <a:bodyPr/>
          <a:lstStyle/>
          <a:p>
            <a:fld id="{2F578678-88A4-4BE9-BB45-C5BDA72D90F8}" type="slidenum">
              <a:rPr lang="en-US" smtClean="0"/>
              <a:pPr/>
              <a:t>22</a:t>
            </a:fld>
            <a:endParaRPr lang="en-US" dirty="0"/>
          </a:p>
        </p:txBody>
      </p:sp>
    </p:spTree>
    <p:extLst>
      <p:ext uri="{BB962C8B-B14F-4D97-AF65-F5344CB8AC3E}">
        <p14:creationId xmlns:p14="http://schemas.microsoft.com/office/powerpoint/2010/main" val="427007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34</a:t>
            </a:fld>
            <a:endParaRPr lang="en-US" dirty="0"/>
          </a:p>
        </p:txBody>
      </p:sp>
    </p:spTree>
    <p:extLst>
      <p:ext uri="{BB962C8B-B14F-4D97-AF65-F5344CB8AC3E}">
        <p14:creationId xmlns:p14="http://schemas.microsoft.com/office/powerpoint/2010/main" val="357097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35</a:t>
            </a:fld>
            <a:endParaRPr lang="en-US" dirty="0"/>
          </a:p>
        </p:txBody>
      </p:sp>
    </p:spTree>
    <p:extLst>
      <p:ext uri="{BB962C8B-B14F-4D97-AF65-F5344CB8AC3E}">
        <p14:creationId xmlns:p14="http://schemas.microsoft.com/office/powerpoint/2010/main" val="1310339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Security Continuum Stages 1 to 3:</a:t>
            </a:r>
          </a:p>
          <a:p>
            <a:endParaRPr lang="en-US" dirty="0"/>
          </a:p>
          <a:p>
            <a:r>
              <a:rPr lang="en-US" dirty="0"/>
              <a:t>Stage 1: Short Term Relief Strategies: Food banks, soup kitchens, farm aid. Stage 2: Capacity Building Strategies: Community gardens, community kitchens, buying clubs. Stage 3: Food System Strategies: Food policy, social justice, coalitions, and councils Food Security.</a:t>
            </a:r>
          </a:p>
        </p:txBody>
      </p:sp>
      <p:sp>
        <p:nvSpPr>
          <p:cNvPr id="4" name="Slide Number Placeholder 3"/>
          <p:cNvSpPr>
            <a:spLocks noGrp="1"/>
          </p:cNvSpPr>
          <p:nvPr>
            <p:ph type="sldNum" sz="quarter" idx="5"/>
          </p:nvPr>
        </p:nvSpPr>
        <p:spPr/>
        <p:txBody>
          <a:bodyPr/>
          <a:lstStyle/>
          <a:p>
            <a:fld id="{2F578678-88A4-4BE9-BB45-C5BDA72D90F8}" type="slidenum">
              <a:rPr lang="en-US" smtClean="0"/>
              <a:pPr/>
              <a:t>6</a:t>
            </a:fld>
            <a:endParaRPr lang="en-US" dirty="0"/>
          </a:p>
        </p:txBody>
      </p:sp>
    </p:spTree>
    <p:extLst>
      <p:ext uri="{BB962C8B-B14F-4D97-AF65-F5344CB8AC3E}">
        <p14:creationId xmlns:p14="http://schemas.microsoft.com/office/powerpoint/2010/main" val="881604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36</a:t>
            </a:fld>
            <a:endParaRPr lang="en-US" dirty="0"/>
          </a:p>
        </p:txBody>
      </p:sp>
    </p:spTree>
    <p:extLst>
      <p:ext uri="{BB962C8B-B14F-4D97-AF65-F5344CB8AC3E}">
        <p14:creationId xmlns:p14="http://schemas.microsoft.com/office/powerpoint/2010/main" val="327824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acl.gov/senior-nutrition</a:t>
            </a:r>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37</a:t>
            </a:fld>
            <a:endParaRPr lang="en-US" dirty="0"/>
          </a:p>
        </p:txBody>
      </p:sp>
    </p:spTree>
    <p:extLst>
      <p:ext uri="{BB962C8B-B14F-4D97-AF65-F5344CB8AC3E}">
        <p14:creationId xmlns:p14="http://schemas.microsoft.com/office/powerpoint/2010/main" val="4018831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Emails: </a:t>
            </a:r>
          </a:p>
          <a:p>
            <a:r>
              <a:rPr lang="en-US" sz="1200" dirty="0"/>
              <a:t>Kathryn Tucker, MS RD LD FAND: </a:t>
            </a:r>
            <a:r>
              <a:rPr lang="en-US" sz="1200" u="sng" dirty="0">
                <a:solidFill>
                  <a:srgbClr val="0563C1"/>
                </a:solidFill>
                <a:latin typeface="Arial" panose="020B0604020202020204" pitchFamily="34" charset="0"/>
                <a:cs typeface="Arial" panose="020B0604020202020204" pitchFamily="34" charset="0"/>
                <a:hlinkClick r:id="rId3"/>
              </a:rPr>
              <a:t>Kathryn.tucker@acl.hhs.gov</a:t>
            </a:r>
            <a:endParaRPr lang="en-US" sz="1200" u="sng" dirty="0">
              <a:solidFill>
                <a:srgbClr val="0563C1"/>
              </a:solidFill>
              <a:latin typeface="Arial" panose="020B0604020202020204" pitchFamily="34" charset="0"/>
              <a:cs typeface="Arial" panose="020B0604020202020204" pitchFamily="34" charset="0"/>
            </a:endParaRPr>
          </a:p>
          <a:p>
            <a:r>
              <a:rPr lang="en-US" sz="1200" dirty="0"/>
              <a:t>Carmen Clutter, MS RD LD </a:t>
            </a:r>
            <a:r>
              <a:rPr lang="en-US" sz="1200" dirty="0">
                <a:hlinkClick r:id="rId4"/>
              </a:rPr>
              <a:t>CClutter@age.ohio.gov</a:t>
            </a:r>
            <a:endParaRPr lang="en-US" sz="1200" dirty="0"/>
          </a:p>
          <a:p>
            <a:pPr marL="0" indent="0">
              <a:buNone/>
            </a:pPr>
            <a:r>
              <a:rPr lang="en-US" sz="1200" dirty="0"/>
              <a:t>Autumn </a:t>
            </a:r>
            <a:r>
              <a:rPr lang="en-US" sz="1200" dirty="0" err="1"/>
              <a:t>Trombetta</a:t>
            </a:r>
            <a:r>
              <a:rPr lang="en-US" sz="1200" dirty="0"/>
              <a:t>, MS, RDN </a:t>
            </a:r>
            <a:r>
              <a:rPr lang="en-US" sz="1200" dirty="0">
                <a:hlinkClick r:id="rId5"/>
              </a:rPr>
              <a:t>ATrombetta@age.ohio.gov</a:t>
            </a:r>
            <a:r>
              <a:rPr lang="en-US" sz="1200" dirty="0"/>
              <a:t> </a:t>
            </a:r>
          </a:p>
          <a:p>
            <a:r>
              <a:rPr lang="en-US" sz="1200" dirty="0"/>
              <a:t>Ophelia Steppe, MS RD LD </a:t>
            </a:r>
            <a:r>
              <a:rPr lang="nb-NO" sz="1200" dirty="0">
                <a:hlinkClick r:id="rId6"/>
              </a:rPr>
              <a:t>Ophelia.Steppe@state.nm.us</a:t>
            </a:r>
            <a:endParaRPr lang="nb-NO" sz="1200" dirty="0"/>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38</a:t>
            </a:fld>
            <a:endParaRPr lang="en-US" dirty="0"/>
          </a:p>
        </p:txBody>
      </p:sp>
    </p:spTree>
    <p:extLst>
      <p:ext uri="{BB962C8B-B14F-4D97-AF65-F5344CB8AC3E}">
        <p14:creationId xmlns:p14="http://schemas.microsoft.com/office/powerpoint/2010/main" val="3214596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39</a:t>
            </a:fld>
            <a:endParaRPr lang="en-US" dirty="0"/>
          </a:p>
        </p:txBody>
      </p:sp>
    </p:spTree>
    <p:extLst>
      <p:ext uri="{BB962C8B-B14F-4D97-AF65-F5344CB8AC3E}">
        <p14:creationId xmlns:p14="http://schemas.microsoft.com/office/powerpoint/2010/main" val="70198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7</a:t>
            </a:fld>
            <a:endParaRPr lang="en-US" dirty="0"/>
          </a:p>
        </p:txBody>
      </p:sp>
    </p:spTree>
    <p:extLst>
      <p:ext uri="{BB962C8B-B14F-4D97-AF65-F5344CB8AC3E}">
        <p14:creationId xmlns:p14="http://schemas.microsoft.com/office/powerpoint/2010/main" val="144366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8</a:t>
            </a:fld>
            <a:endParaRPr lang="en-US" dirty="0"/>
          </a:p>
        </p:txBody>
      </p:sp>
    </p:spTree>
    <p:extLst>
      <p:ext uri="{BB962C8B-B14F-4D97-AF65-F5344CB8AC3E}">
        <p14:creationId xmlns:p14="http://schemas.microsoft.com/office/powerpoint/2010/main" val="1228988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Email: </a:t>
            </a:r>
            <a:r>
              <a:rPr lang="en-US" sz="1200" dirty="0">
                <a:solidFill>
                  <a:srgbClr val="000000"/>
                </a:solidFill>
                <a:latin typeface="Arial" panose="020B0604020202020204" pitchFamily="34" charset="0"/>
                <a:ea typeface="Open Sans"/>
                <a:cs typeface="Arial" panose="020B0604020202020204" pitchFamily="34" charset="0"/>
                <a:hlinkClick r:id="rId3"/>
              </a:rPr>
              <a:t>Allison.Bernal@dhs.ga.gov</a:t>
            </a:r>
            <a:r>
              <a:rPr lang="en-US" sz="1200" dirty="0">
                <a:solidFill>
                  <a:srgbClr val="000000"/>
                </a:solidFill>
                <a:latin typeface="Arial" panose="020B0604020202020204" pitchFamily="34" charset="0"/>
                <a:ea typeface="Open Sans"/>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10</a:t>
            </a:fld>
            <a:endParaRPr lang="en-US" dirty="0"/>
          </a:p>
        </p:txBody>
      </p:sp>
    </p:spTree>
    <p:extLst>
      <p:ext uri="{BB962C8B-B14F-4D97-AF65-F5344CB8AC3E}">
        <p14:creationId xmlns:p14="http://schemas.microsoft.com/office/powerpoint/2010/main" val="866128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Email: </a:t>
            </a:r>
            <a:r>
              <a:rPr lang="en-US" sz="1200" dirty="0">
                <a:solidFill>
                  <a:srgbClr val="000000"/>
                </a:solidFill>
                <a:latin typeface="Arial" panose="020B0604020202020204" pitchFamily="34" charset="0"/>
                <a:ea typeface="Open Sans"/>
                <a:cs typeface="Arial" panose="020B0604020202020204" pitchFamily="34" charset="0"/>
                <a:hlinkClick r:id="rId3"/>
              </a:rPr>
              <a:t>linda.wonderly@aging.ca.gov</a:t>
            </a:r>
            <a:r>
              <a:rPr lang="en-US" sz="1200" dirty="0">
                <a:solidFill>
                  <a:srgbClr val="000000"/>
                </a:solidFill>
                <a:latin typeface="Arial" panose="020B0604020202020204" pitchFamily="34" charset="0"/>
                <a:ea typeface="Open Sans"/>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2F578678-88A4-4BE9-BB45-C5BDA72D90F8}" type="slidenum">
              <a:rPr lang="en-US" smtClean="0"/>
              <a:pPr/>
              <a:t>11</a:t>
            </a:fld>
            <a:endParaRPr lang="en-US" dirty="0"/>
          </a:p>
        </p:txBody>
      </p:sp>
    </p:spTree>
    <p:extLst>
      <p:ext uri="{BB962C8B-B14F-4D97-AF65-F5344CB8AC3E}">
        <p14:creationId xmlns:p14="http://schemas.microsoft.com/office/powerpoint/2010/main" val="295026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CARMEN</a:t>
            </a:r>
          </a:p>
          <a:p>
            <a:pPr marL="171450" indent="-171450">
              <a:buFont typeface="Arial" panose="020B0604020202020204" pitchFamily="34" charset="0"/>
              <a:buChar char="•"/>
            </a:pPr>
            <a:r>
              <a:rPr lang="en-US" b="0" dirty="0"/>
              <a:t>Good afternoon to all!</a:t>
            </a:r>
          </a:p>
          <a:p>
            <a:pPr marL="171450" indent="-171450">
              <a:buFont typeface="Arial" panose="020B0604020202020204" pitchFamily="34" charset="0"/>
              <a:buChar char="•"/>
            </a:pPr>
            <a:r>
              <a:rPr lang="en-US" b="0" dirty="0"/>
              <a:t>We are so happy to be joining ACL and New Mexico Aging &amp; Long-Term Services Department on today’s webinar. </a:t>
            </a:r>
          </a:p>
          <a:p>
            <a:pPr marL="171450" indent="-171450">
              <a:buFont typeface="Arial" panose="020B0604020202020204" pitchFamily="34" charset="0"/>
              <a:buChar char="•"/>
            </a:pPr>
            <a:r>
              <a:rPr lang="en-US" b="0" dirty="0"/>
              <a:t>Thank you to Kathryn Tucker for extending the invite to the Ohio Department of Aging. </a:t>
            </a:r>
          </a:p>
          <a:p>
            <a:pPr marL="171450" indent="-171450">
              <a:buFont typeface="Arial" panose="020B0604020202020204" pitchFamily="34" charset="0"/>
              <a:buChar char="•"/>
            </a:pPr>
            <a:r>
              <a:rPr lang="en-US" b="0" dirty="0"/>
              <a:t>My name is Carmen Clutter and I am the assistant chief of the Elder Connections Division at the Ohio Department of Aging. </a:t>
            </a:r>
          </a:p>
          <a:p>
            <a:pPr marL="171450" indent="-171450">
              <a:buFont typeface="Arial" panose="020B0604020202020204" pitchFamily="34" charset="0"/>
              <a:buChar char="•"/>
            </a:pPr>
            <a:r>
              <a:rPr lang="en-US" b="0" dirty="0"/>
              <a:t>I am joined today by my colleague and fellow-dietitian, Autumn Trombetta, who serves as our division’s Population Health and Nutrition Manager.</a:t>
            </a:r>
          </a:p>
          <a:p>
            <a:pPr marL="171450" indent="-171450">
              <a:buFont typeface="Arial" panose="020B0604020202020204" pitchFamily="34" charset="0"/>
              <a:buChar char="•"/>
            </a:pPr>
            <a:r>
              <a:rPr lang="en-US" b="0" dirty="0"/>
              <a:t>Within our division, we focus on non-Medicaid funded programs and supports for older adults and caregivers, including those supported through the Older Americans Act, such as Title III-C senior nutrition programs. </a:t>
            </a:r>
          </a:p>
          <a:p>
            <a:pPr marL="171450" indent="-171450">
              <a:buFont typeface="Arial" panose="020B0604020202020204" pitchFamily="34" charset="0"/>
              <a:buChar char="•"/>
            </a:pPr>
            <a:r>
              <a:rPr lang="en-US" b="0" dirty="0"/>
              <a:t>While brief, we hope to share with you Ohio’s approach to promising practices to promote food security with our aging adults. </a:t>
            </a:r>
          </a:p>
          <a:p>
            <a:pPr marL="171450" indent="-171450">
              <a:buFont typeface="Arial" panose="020B0604020202020204" pitchFamily="34" charset="0"/>
              <a:buChar char="•"/>
            </a:pPr>
            <a:r>
              <a:rPr lang="en-US" b="0" dirty="0"/>
              <a:t>Next slide please</a:t>
            </a:r>
          </a:p>
          <a:p>
            <a:pPr marL="171450" indent="-171450">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12</a:t>
            </a:fld>
            <a:endParaRPr lang="en-US" dirty="0"/>
          </a:p>
        </p:txBody>
      </p:sp>
    </p:spTree>
    <p:extLst>
      <p:ext uri="{BB962C8B-B14F-4D97-AF65-F5344CB8AC3E}">
        <p14:creationId xmlns:p14="http://schemas.microsoft.com/office/powerpoint/2010/main" val="50175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CARMEN</a:t>
            </a:r>
          </a:p>
          <a:p>
            <a:pPr marL="171450" indent="-171450">
              <a:buFont typeface="Arial" panose="020B0604020202020204" pitchFamily="34" charset="0"/>
              <a:buChar char="•"/>
            </a:pPr>
            <a:r>
              <a:rPr lang="en-US" b="0" dirty="0"/>
              <a:t>To set the stage, I wanted to first share some data related to hungry older Ohioans.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Food insecurity—the lack of consistent access to enough food for an active, healthy life—is trending in the right direction for older Ohioans.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2019, 12.5% of Ohioans, ages 60 and older, faced the threat of hunger in the past 12 months.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definition, they are considered marginally food insecure.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 decrease from 13.1% in 2016.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our senior food insecurity rates are “average” nationally, there is work that needs to be done, specifically when you consider nutrition health of older adults. </a:t>
            </a:r>
          </a:p>
          <a:p>
            <a:pPr marL="171450" indent="-171450">
              <a:buFont typeface="Arial" panose="020B0604020202020204" pitchFamily="34" charset="0"/>
              <a:buChar char="•"/>
            </a:pPr>
            <a:r>
              <a:rPr lang="en-US" dirty="0"/>
              <a:t>Pictured here is the overall food insecurity rate for Ohio – this image is NOT specific to older Ohioans. </a:t>
            </a:r>
          </a:p>
          <a:p>
            <a:pPr marL="171450" indent="-171450">
              <a:buFont typeface="Arial" panose="020B0604020202020204" pitchFamily="34" charset="0"/>
              <a:buChar char="•"/>
            </a:pPr>
            <a:r>
              <a:rPr lang="en-US" dirty="0"/>
              <a:t>However, as a State we see a larger disparity in Ohioans experiencing food insecurity that live in rural Ohio counties or our Appalachian regions.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Next slide please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Map of Ohio Summary:</a:t>
            </a:r>
          </a:p>
          <a:p>
            <a:pPr marL="0" indent="0">
              <a:buFont typeface="Arial" panose="020B0604020202020204" pitchFamily="34" charset="0"/>
              <a:buNone/>
            </a:pPr>
            <a:r>
              <a:rPr lang="en-US" b="0" dirty="0"/>
              <a:t>The map of Ohio is shown with two shades of green representing the overall food insecurity rate. In most of the western and central parts and parts of the central and eastern areas of the state the rate of food insecurity is 4 to 14%. In several north central areas, and many of the eastern and southern areas the food insecurity rate is 15 to 19%. Ohio sees a larger disparity in Ohioans experiencing food insecurity that live in rural Ohio counties and Appalachian regions.</a:t>
            </a:r>
          </a:p>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13</a:t>
            </a:fld>
            <a:endParaRPr lang="en-US" dirty="0"/>
          </a:p>
        </p:txBody>
      </p:sp>
    </p:spTree>
    <p:extLst>
      <p:ext uri="{BB962C8B-B14F-4D97-AF65-F5344CB8AC3E}">
        <p14:creationId xmlns:p14="http://schemas.microsoft.com/office/powerpoint/2010/main" val="4222603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b="1" dirty="0"/>
              <a:t>CARMEN</a:t>
            </a:r>
            <a:endParaRPr lang="en-US" sz="1200" dirty="0">
              <a:effectLst/>
              <a:latin typeface="Montserrat" panose="0000050000000000000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dirty="0"/>
              <a:t>Data findings from our 2020 Summary Assessment of Older Ohioans suggests a need to address the heart health of older Ohioans – a condition largely influence by adequate and sound nutritional intake. </a:t>
            </a:r>
          </a:p>
          <a:p>
            <a:pPr marL="171450" indent="-171450">
              <a:buFont typeface="Arial" panose="020B0604020202020204" pitchFamily="34" charset="0"/>
              <a:buChar char="•"/>
            </a:pPr>
            <a:r>
              <a:rPr lang="en-US" dirty="0"/>
              <a:t>Ohio performs worse than the U.S. overall and is trending in the wrong direction on hypertension. Nearly two-thirds of Medicare FFS beneficiaries (60%) in Ohio were diagnosed with hypertension in 2017. </a:t>
            </a:r>
          </a:p>
          <a:p>
            <a:pPr marL="171450" indent="-171450">
              <a:buFont typeface="Arial" panose="020B0604020202020204" pitchFamily="34" charset="0"/>
              <a:buChar char="•"/>
            </a:pPr>
            <a:r>
              <a:rPr lang="en-US" dirty="0"/>
              <a:t>Heart disease was the number two cause of death for Ohioans ages 60-74 and the number one cause of death for Ohioans ages 75 and older.</a:t>
            </a:r>
          </a:p>
          <a:p>
            <a:pPr marL="171450" indent="-171450">
              <a:buFont typeface="Arial" panose="020B0604020202020204" pitchFamily="34" charset="0"/>
              <a:buChar char="•"/>
            </a:pPr>
            <a:r>
              <a:rPr lang="en-US" dirty="0"/>
              <a:t>While Ohio performs similarly to the U.S. overall on several indicators of chronic disease, we see notable disparity for both obesity and diabetes prevalence among older Ohioans: </a:t>
            </a:r>
          </a:p>
          <a:p>
            <a:pPr marL="171450" indent="-171450">
              <a:buFont typeface="Arial" panose="020B0604020202020204" pitchFamily="34" charset="0"/>
              <a:buChar char="•"/>
            </a:pPr>
            <a:r>
              <a:rPr lang="en-US" dirty="0"/>
              <a:t>In 2017, older Ohioans, ages 65 and older with incomes below $50,000, were more likely to be identified as having obesity than Ohioans with higher incomes.</a:t>
            </a:r>
          </a:p>
          <a:p>
            <a:pPr marL="171450" indent="-171450">
              <a:buFont typeface="Arial" panose="020B0604020202020204" pitchFamily="34" charset="0"/>
              <a:buChar char="•"/>
            </a:pPr>
            <a:r>
              <a:rPr lang="en-US" dirty="0"/>
              <a:t>Additionally, Ohio Medicare FFS beneficiaries who were black (36%), Hispanic (36%) or Asian/Pacific Islander (30%) were more likely to be diagnosed with diabetes in 2017 than white Ohioans (27%). </a:t>
            </a:r>
          </a:p>
          <a:p>
            <a:pPr marL="171450" indent="-171450">
              <a:buFont typeface="Arial" panose="020B0604020202020204" pitchFamily="34" charset="0"/>
              <a:buChar char="•"/>
            </a:pPr>
            <a:r>
              <a:rPr lang="en-US" dirty="0"/>
              <a:t>As you can see we have plenty of work to do to address food insecurity with all older Ohioans, with a focus on our priority populations that experience heightened insecurity or whom otherwise are inequitably plague by other poor health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Next slide please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Top 10 Leading Causes of Death for Ohioans 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Arrows point out that Heart Disease and Diabetes are among the leading causes of death for Ohioans. Ages 60-74: Cancers (522.6), Heart diseases (382.5), Chronic lower respiratory diseases (129.3), Diabetes (76), Cerebrovascular diseases (70.5),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Accidents and unintentional, injuries (56.4), Septicemia (34.8), Chronic liver disease and cirrhosis (31.6), Nephritis, nephrotic syndrome and nephrosis (31.5), Influenza and pneumonia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(29.2) Ages 75+ Heart diseases (2155.8), Cancers (1277.1), Alzheimer's disease (592.6), Cerebrovascular diseases, (554.2), Chronic lower respiratory, diseases (515.5), Accidents and unintentional injuries (198.4), Diabetes (198.3) Influenza and pneumonia (183.5) Nephritis, nephrotic syndrome and nephrosis (164.8), Parkinson's disease (143.3).</a:t>
            </a:r>
          </a:p>
          <a:p>
            <a:pPr marL="171450" indent="-171450">
              <a:buFont typeface="Arial" panose="020B0604020202020204" pitchFamily="34" charset="0"/>
              <a:buChar char="•"/>
            </a:pPr>
            <a:endParaRPr lang="en-US" sz="1200" dirty="0">
              <a:effectLst/>
              <a:latin typeface="Montserrat" panose="0000050000000000000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7C95EA-F6D1-4A8A-A319-49ED402CEDD8}" type="slidenum">
              <a:rPr lang="en-US" smtClean="0"/>
              <a:t>14</a:t>
            </a:fld>
            <a:endParaRPr lang="en-US" dirty="0"/>
          </a:p>
        </p:txBody>
      </p:sp>
    </p:spTree>
    <p:extLst>
      <p:ext uri="{BB962C8B-B14F-4D97-AF65-F5344CB8AC3E}">
        <p14:creationId xmlns:p14="http://schemas.microsoft.com/office/powerpoint/2010/main" val="151729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4000">
                <a:solidFill>
                  <a:schemeClr val="bg1"/>
                </a:solidFill>
              </a:defRPr>
            </a:lvl1pPr>
          </a:lstStyle>
          <a:p>
            <a:pPr lvl="0"/>
            <a:r>
              <a:rPr lang="en-US"/>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800" i="1"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800">
                <a:solidFill>
                  <a:schemeClr val="tx1"/>
                </a:solidFill>
              </a:defRPr>
            </a:lvl1pPr>
          </a:lstStyle>
          <a:p>
            <a:pPr lvl="0"/>
            <a:r>
              <a:rPr lang="en-US"/>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800" baseline="0">
                <a:solidFill>
                  <a:schemeClr val="tx1"/>
                </a:solidFill>
              </a:defRPr>
            </a:lvl1pPr>
          </a:lstStyle>
          <a:p>
            <a:pPr lvl="0"/>
            <a:r>
              <a:rPr lang="en-US"/>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2000" i="0"/>
            </a:lvl1pPr>
          </a:lstStyle>
          <a:p>
            <a:pPr lvl="0"/>
            <a:r>
              <a:rPr lang="en-US"/>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2000" i="0" baseline="0">
                <a:solidFill>
                  <a:schemeClr val="tx1"/>
                </a:solidFill>
              </a:defRPr>
            </a:lvl1pPr>
          </a:lstStyle>
          <a:p>
            <a:pPr lvl="0"/>
            <a:r>
              <a:rPr lang="en-US" sz="1600"/>
              <a:t>Optional tagline, disclaimer, contributors, etc.</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2000" i="0"/>
            </a:lvl1pPr>
          </a:lstStyle>
          <a:p>
            <a:pPr lvl="0"/>
            <a:r>
              <a:rPr lang="en-US"/>
              <a:t>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2057400" indent="-228600">
              <a:buFont typeface="Wingdings" panose="05000000000000000000" pitchFamily="2" charset="2"/>
              <a:buChar char="Ø"/>
              <a:defRPr/>
            </a:lvl5pPr>
          </a:lstStyle>
          <a:p>
            <a:pPr lvl="0"/>
            <a:r>
              <a:rPr lang="en-US"/>
              <a:t>Add slide content</a:t>
            </a:r>
          </a:p>
          <a:p>
            <a:pPr lvl="1"/>
            <a:r>
              <a:rPr lang="en-US"/>
              <a:t>Add second level</a:t>
            </a:r>
          </a:p>
          <a:p>
            <a:pPr lvl="2"/>
            <a:r>
              <a:rPr lang="en-US"/>
              <a:t>Add third level</a:t>
            </a:r>
          </a:p>
          <a:p>
            <a:pPr lvl="3"/>
            <a:r>
              <a:rPr lang="en-US"/>
              <a:t>Add fourth level</a:t>
            </a:r>
          </a:p>
          <a:p>
            <a:pPr lvl="4"/>
            <a:r>
              <a:rPr lang="en-US"/>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
        <p:nvSpPr>
          <p:cNvPr id="10" name="Slide Number Placeholder 3">
            <a:extLst>
              <a:ext uri="{FF2B5EF4-FFF2-40B4-BE49-F238E27FC236}">
                <a16:creationId xmlns:a16="http://schemas.microsoft.com/office/drawing/2014/main" id="{FD4338B4-71F0-7ECC-2E97-0B6313A3B7BE}"/>
              </a:ext>
            </a:extLst>
          </p:cNvPr>
          <p:cNvSpPr txBox="1">
            <a:spLocks/>
          </p:cNvSpPr>
          <p:nvPr userDrawn="1"/>
        </p:nvSpPr>
        <p:spPr>
          <a:xfrm>
            <a:off x="5874026" y="6369603"/>
            <a:ext cx="685800" cy="5937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smtClean="0">
                <a:solidFill>
                  <a:schemeClr val="bg1"/>
                </a:solidFill>
              </a:rPr>
              <a:pPr/>
              <a:t>‹#›</a:t>
            </a:fld>
            <a:endParaRPr lang="en-US" sz="1400" b="1" dirty="0">
              <a:solidFill>
                <a:schemeClr val="bg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Add subtext</a:t>
            </a:r>
          </a:p>
        </p:txBody>
      </p:sp>
      <p:sp>
        <p:nvSpPr>
          <p:cNvPr id="2" name="Title 1"/>
          <p:cNvSpPr>
            <a:spLocks noGrp="1"/>
          </p:cNvSpPr>
          <p:nvPr>
            <p:ph type="title" hasCustomPrompt="1"/>
          </p:nvPr>
        </p:nvSpPr>
        <p:spPr>
          <a:xfrm>
            <a:off x="963084" y="4429126"/>
            <a:ext cx="10363200" cy="1057275"/>
          </a:xfrm>
        </p:spPr>
        <p:txBody>
          <a:bodyPr anchor="t">
            <a:noAutofit/>
          </a:bodyPr>
          <a:lstStyle>
            <a:lvl1pPr algn="l">
              <a:defRPr sz="3200" b="0" cap="all"/>
            </a:lvl1pPr>
          </a:lstStyle>
          <a:p>
            <a:r>
              <a:rPr lang="en-US"/>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
        <p:nvSpPr>
          <p:cNvPr id="5" name="Slide Number Placeholder 3">
            <a:extLst>
              <a:ext uri="{FF2B5EF4-FFF2-40B4-BE49-F238E27FC236}">
                <a16:creationId xmlns:a16="http://schemas.microsoft.com/office/drawing/2014/main" id="{B9350768-32AC-ED05-0B8E-83EFD6393F1C}"/>
              </a:ext>
            </a:extLst>
          </p:cNvPr>
          <p:cNvSpPr txBox="1">
            <a:spLocks/>
          </p:cNvSpPr>
          <p:nvPr userDrawn="1"/>
        </p:nvSpPr>
        <p:spPr>
          <a:xfrm>
            <a:off x="5874026" y="6369603"/>
            <a:ext cx="685800" cy="5937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smtClean="0">
                <a:solidFill>
                  <a:schemeClr val="bg1"/>
                </a:solidFill>
              </a:rPr>
              <a:pPr/>
              <a:t>‹#›</a:t>
            </a:fld>
            <a:endParaRPr lang="en-US" sz="1400" b="1"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1 title</a:t>
            </a:r>
          </a:p>
        </p:txBody>
      </p:sp>
      <p:sp>
        <p:nvSpPr>
          <p:cNvPr id="4" name="Content Placeholder 3"/>
          <p:cNvSpPr>
            <a:spLocks noGrp="1"/>
          </p:cNvSpPr>
          <p:nvPr>
            <p:ph sz="half" idx="2" hasCustomPrompt="1"/>
          </p:nvPr>
        </p:nvSpPr>
        <p:spPr>
          <a:xfrm>
            <a:off x="609600" y="2174876"/>
            <a:ext cx="5386917"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2 title</a:t>
            </a:r>
          </a:p>
        </p:txBody>
      </p:sp>
      <p:sp>
        <p:nvSpPr>
          <p:cNvPr id="6" name="Content Placeholder 5"/>
          <p:cNvSpPr>
            <a:spLocks noGrp="1"/>
          </p:cNvSpPr>
          <p:nvPr>
            <p:ph sz="quarter" idx="4" hasCustomPrompt="1"/>
          </p:nvPr>
        </p:nvSpPr>
        <p:spPr>
          <a:xfrm>
            <a:off x="6193368" y="2174876"/>
            <a:ext cx="5389033"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dirty="0"/>
          </a:p>
        </p:txBody>
      </p:sp>
      <p:sp>
        <p:nvSpPr>
          <p:cNvPr id="3" name="Slide Number Placeholder 3">
            <a:extLst>
              <a:ext uri="{FF2B5EF4-FFF2-40B4-BE49-F238E27FC236}">
                <a16:creationId xmlns:a16="http://schemas.microsoft.com/office/drawing/2014/main" id="{94E921A4-AA1F-3913-B92B-0AC58C323975}"/>
              </a:ext>
            </a:extLst>
          </p:cNvPr>
          <p:cNvSpPr txBox="1">
            <a:spLocks/>
          </p:cNvSpPr>
          <p:nvPr userDrawn="1"/>
        </p:nvSpPr>
        <p:spPr>
          <a:xfrm>
            <a:off x="5874026" y="6369603"/>
            <a:ext cx="685800" cy="5937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smtClean="0">
                <a:solidFill>
                  <a:schemeClr val="bg1"/>
                </a:solidFill>
              </a:rPr>
              <a:pPr/>
              <a:t>‹#›</a:t>
            </a:fld>
            <a:endParaRPr lang="en-US" sz="1400" b="1"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2000" b="1"/>
            </a:lvl1pPr>
          </a:lstStyle>
          <a:p>
            <a:r>
              <a:rPr lang="en-US"/>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
        <p:nvSpPr>
          <p:cNvPr id="5" name="Slide Number Placeholder 3">
            <a:extLst>
              <a:ext uri="{FF2B5EF4-FFF2-40B4-BE49-F238E27FC236}">
                <a16:creationId xmlns:a16="http://schemas.microsoft.com/office/drawing/2014/main" id="{13395687-F8FF-83A0-2CAA-E937D404E4C2}"/>
              </a:ext>
            </a:extLst>
          </p:cNvPr>
          <p:cNvSpPr txBox="1">
            <a:spLocks/>
          </p:cNvSpPr>
          <p:nvPr userDrawn="1"/>
        </p:nvSpPr>
        <p:spPr>
          <a:xfrm>
            <a:off x="5874026" y="6369603"/>
            <a:ext cx="685800" cy="5937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AB73BC-B049-4115-A692-8D63A059BFB8}" type="slidenum">
              <a:rPr lang="en-US" sz="1400" b="1" smtClean="0">
                <a:solidFill>
                  <a:schemeClr val="bg1"/>
                </a:solidFill>
              </a:rPr>
              <a:pPr/>
              <a:t>‹#›</a:t>
            </a:fld>
            <a:endParaRPr lang="en-US" sz="1400" b="1"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a:t>Add closing slide title</a:t>
            </a:r>
          </a:p>
        </p:txBody>
      </p:sp>
      <p:pic>
        <p:nvPicPr>
          <p:cNvPr id="3" name="Picture 2" descr="Administration for Community Living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94044" y="5760433"/>
            <a:ext cx="2341841" cy="961042"/>
          </a:xfrm>
          <a:prstGeom prst="rect">
            <a:avLst/>
          </a:prstGeom>
        </p:spPr>
      </p:pic>
      <p:sp>
        <p:nvSpPr>
          <p:cNvPr id="6" name="Slide Number Placeholder 3"/>
          <p:cNvSpPr>
            <a:spLocks noGrp="1"/>
          </p:cNvSpPr>
          <p:nvPr>
            <p:ph type="sldNum" sz="quarter" idx="12"/>
          </p:nvPr>
        </p:nvSpPr>
        <p:spPr>
          <a:xfrm>
            <a:off x="4673600" y="6356351"/>
            <a:ext cx="2844800" cy="365125"/>
          </a:xfrm>
        </p:spPr>
        <p:txBody>
          <a:bodyPr/>
          <a:lstStyle/>
          <a:p>
            <a:fld id="{7AA28999-D008-419E-9628-EE1C64F81F4C}" type="slidenum">
              <a:rPr lang="en-US" smtClean="0"/>
              <a:pPr/>
              <a:t>‹#›</a:t>
            </a:fld>
            <a:endParaRPr lang="en-US" dirty="0"/>
          </a:p>
        </p:txBody>
      </p:sp>
      <p:sp>
        <p:nvSpPr>
          <p:cNvPr id="10" name="Subtitle 2">
            <a:extLst>
              <a:ext uri="{FF2B5EF4-FFF2-40B4-BE49-F238E27FC236}">
                <a16:creationId xmlns:a16="http://schemas.microsoft.com/office/drawing/2014/main" id="{5C40D2DF-0F19-43F0-B9BB-01E7C665E319}"/>
              </a:ext>
            </a:extLst>
          </p:cNvPr>
          <p:cNvSpPr>
            <a:spLocks noGrp="1"/>
          </p:cNvSpPr>
          <p:nvPr>
            <p:ph type="subTitle" idx="1" hasCustomPrompt="1"/>
          </p:nvPr>
        </p:nvSpPr>
        <p:spPr>
          <a:xfrm>
            <a:off x="2184400" y="3610958"/>
            <a:ext cx="7823200" cy="533400"/>
          </a:xfrm>
        </p:spPr>
        <p:txBody>
          <a:bodyPr>
            <a:normAutofit/>
          </a:bodyPr>
          <a:lstStyle>
            <a:lvl1pPr marL="0" indent="0" algn="ctr">
              <a:buNone/>
              <a:defRPr sz="2800" i="0"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Add contact information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400">
                <a:solidFill>
                  <a:schemeClr val="bg1">
                    <a:lumMod val="85000"/>
                  </a:schemeClr>
                </a:solidFill>
              </a:defRPr>
            </a:lvl1pPr>
          </a:lstStyle>
          <a:p>
            <a:fld id="{7AA28999-D008-419E-9628-EE1C64F81F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7" r:id="rId8"/>
    <p:sldLayoutId id="2147483655" r:id="rId9"/>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llison.Bernal@dhs.ga.gov"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linda.wonderly@aging.ca.gov"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aging.ohio.gov/wps/wcm/connect/gov/3bdac1a7-904a-4341-88e9-6e1730a84d13/Malnutrition-Prevention-Commission-Report-FINAL.pdf?MOD=AJPERES&amp;CONVERT_TO=url&amp;CACHEID=ROOTWORKSPACE.Z18_M1HGGIK0N0JO00QO9DDDDM3000-3bdac1a7-904a-4341-88e9-6e1730a84d13-ncAM.9R"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aging.ohio.gov/about-us/reports-and-data/2020-2022-strategic-action-plan-on-aging-sapa"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https://aging.ohio.gov/wps/wcm/connect/gov/f54183f7-bf27-4163-b67c-2eecad9f3dba/ODA0010.pdf?MOD=AJPERES&amp;CVID=n5QqLxr" TargetMode="External"/><Relationship Id="rId7" Type="http://schemas.openxmlformats.org/officeDocument/2006/relationships/diagramQuickStyle" Target="../diagrams/quickStyle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3.png"/><Relationship Id="rId4" Type="http://schemas.openxmlformats.org/officeDocument/2006/relationships/image" Target="../media/image22.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aging.ohio.gov/about-us/reports-and-data/eating-well-farmers-market-recip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aging.ohio.gov/about-us/reports-and-data/nutrition-education-fact-sheet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diagramQuickStyle" Target="../diagrams/quickStyle7.xml"/><Relationship Id="rId18" Type="http://schemas.openxmlformats.org/officeDocument/2006/relationships/diagramQuickStyle" Target="../diagrams/quickStyle8.xml"/><Relationship Id="rId3" Type="http://schemas.openxmlformats.org/officeDocument/2006/relationships/image" Target="../media/image42.jpeg"/><Relationship Id="rId7" Type="http://schemas.openxmlformats.org/officeDocument/2006/relationships/diagramLayout" Target="../diagrams/layout6.xml"/><Relationship Id="rId12" Type="http://schemas.openxmlformats.org/officeDocument/2006/relationships/diagramLayout" Target="../diagrams/layout7.xml"/><Relationship Id="rId17" Type="http://schemas.openxmlformats.org/officeDocument/2006/relationships/diagramLayout" Target="../diagrams/layout8.xml"/><Relationship Id="rId2" Type="http://schemas.openxmlformats.org/officeDocument/2006/relationships/image" Target="../media/image41.png"/><Relationship Id="rId16" Type="http://schemas.openxmlformats.org/officeDocument/2006/relationships/diagramData" Target="../diagrams/data8.xml"/><Relationship Id="rId20" Type="http://schemas.microsoft.com/office/2007/relationships/diagramDrawing" Target="../diagrams/drawing8.xml"/><Relationship Id="rId1" Type="http://schemas.openxmlformats.org/officeDocument/2006/relationships/slideLayout" Target="../slideLayouts/slideLayout3.xml"/><Relationship Id="rId6" Type="http://schemas.openxmlformats.org/officeDocument/2006/relationships/diagramData" Target="../diagrams/data6.xml"/><Relationship Id="rId11" Type="http://schemas.openxmlformats.org/officeDocument/2006/relationships/diagramData" Target="../diagrams/data7.xml"/><Relationship Id="rId5" Type="http://schemas.openxmlformats.org/officeDocument/2006/relationships/image" Target="../media/image44.png"/><Relationship Id="rId15" Type="http://schemas.microsoft.com/office/2007/relationships/diagramDrawing" Target="../diagrams/drawing7.xml"/><Relationship Id="rId10" Type="http://schemas.microsoft.com/office/2007/relationships/diagramDrawing" Target="../diagrams/drawing6.xml"/><Relationship Id="rId19" Type="http://schemas.openxmlformats.org/officeDocument/2006/relationships/diagramColors" Target="../diagrams/colors8.xml"/><Relationship Id="rId4" Type="http://schemas.openxmlformats.org/officeDocument/2006/relationships/image" Target="../media/image43.png"/><Relationship Id="rId9" Type="http://schemas.openxmlformats.org/officeDocument/2006/relationships/diagramColors" Target="../diagrams/colors6.xml"/><Relationship Id="rId14" Type="http://schemas.openxmlformats.org/officeDocument/2006/relationships/diagramColors" Target="../diagrams/colors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QuickStyle" Target="../diagrams/quickStyle10.xml"/><Relationship Id="rId3" Type="http://schemas.openxmlformats.org/officeDocument/2006/relationships/image" Target="../media/image50.png"/><Relationship Id="rId7" Type="http://schemas.openxmlformats.org/officeDocument/2006/relationships/diagramQuickStyle" Target="../diagrams/quickStyle9.xml"/><Relationship Id="rId12" Type="http://schemas.openxmlformats.org/officeDocument/2006/relationships/diagramLayout" Target="../diagrams/layout10.xml"/><Relationship Id="rId2" Type="http://schemas.openxmlformats.org/officeDocument/2006/relationships/image" Target="../media/image49.png"/><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diagramLayout" Target="../diagrams/layout9.xml"/><Relationship Id="rId11" Type="http://schemas.openxmlformats.org/officeDocument/2006/relationships/diagramData" Target="../diagrams/data10.xml"/><Relationship Id="rId5" Type="http://schemas.openxmlformats.org/officeDocument/2006/relationships/diagramData" Target="../diagrams/data9.xml"/><Relationship Id="rId15" Type="http://schemas.microsoft.com/office/2007/relationships/diagramDrawing" Target="../diagrams/drawing10.xml"/><Relationship Id="rId10" Type="http://schemas.openxmlformats.org/officeDocument/2006/relationships/image" Target="../media/image53.png"/><Relationship Id="rId4" Type="http://schemas.openxmlformats.org/officeDocument/2006/relationships/image" Target="../media/image51.png"/><Relationship Id="rId9" Type="http://schemas.microsoft.com/office/2007/relationships/diagramDrawing" Target="../diagrams/drawing9.xml"/><Relationship Id="rId14" Type="http://schemas.openxmlformats.org/officeDocument/2006/relationships/diagramColors" Target="../diagrams/colors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7.png"/><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s://acl.gov/sites/default/files/SN/SNPGuidetoPrioritizingClients.pdf" TargetMode="External"/><Relationship Id="rId7" Type="http://schemas.openxmlformats.org/officeDocument/2006/relationships/hyperlink" Target="https://acl.gov/senior-nutrition/tips-guide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acl.gov/senior-nutrition/models" TargetMode="External"/><Relationship Id="rId5" Type="http://schemas.openxmlformats.org/officeDocument/2006/relationships/hyperlink" Target="https://acl.gov/sites/default/files/nutrition/SNPOptionsForContractingMeals_Oct2021.pdf" TargetMode="External"/><Relationship Id="rId4" Type="http://schemas.openxmlformats.org/officeDocument/2006/relationships/hyperlink" Target="https://acl.gov/sites/default/files/nutrition/SNPTipsforVolunteers.pdf"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hyperlink" Target="https://acl.gov/senior-nutrition"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hyperlink" Target="mailto:Kathryn.tucker@acl.hhs.gov"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mailto:Ophelia.Steppe@state.nm.us" TargetMode="External"/><Relationship Id="rId5" Type="http://schemas.openxmlformats.org/officeDocument/2006/relationships/hyperlink" Target="mailto:ATrombetta@age.ohio.gov" TargetMode="External"/><Relationship Id="rId4" Type="http://schemas.openxmlformats.org/officeDocument/2006/relationships/hyperlink" Target="mailto:CClutter@age.ohio.gov"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link.springer.com/article/10.1007/s12571-015-0457-6" TargetMode="External"/><Relationship Id="rId3" Type="http://schemas.openxmlformats.org/officeDocument/2006/relationships/hyperlink" Target="https://www.ncbi.nlm.nih.gov/pmc/articles/PMC7255147/" TargetMode="External"/><Relationship Id="rId7" Type="http://schemas.openxmlformats.org/officeDocument/2006/relationships/hyperlink" Target="https://www.feedingamerica.org/sites/default/files/2022-05/The%20State%20of%20Senior%20Hunger%20in%202020_Full%20Report%20w%20Cover.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pubmed.ncbi.nlm.nih.gov/34254010/" TargetMode="External"/><Relationship Id="rId5" Type="http://schemas.openxmlformats.org/officeDocument/2006/relationships/hyperlink" Target="https://www.mealsonwheelsamerica.org/docs/default-source/research/hungerinolderadults-fullreport-feb2017.pdf?sfvrsn=2" TargetMode="External"/><Relationship Id="rId4" Type="http://schemas.openxmlformats.org/officeDocument/2006/relationships/hyperlink" Target="https://www.healthyagingpoll.org/reports-more/report/how-food-insecurity-affects-older-adult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BA4B33-8A24-4CA8-9813-16C42F04B314}"/>
              </a:ext>
            </a:extLst>
          </p:cNvPr>
          <p:cNvSpPr>
            <a:spLocks noGrp="1"/>
          </p:cNvSpPr>
          <p:nvPr>
            <p:ph type="title" idx="4294967295"/>
          </p:nvPr>
        </p:nvSpPr>
        <p:spPr>
          <a:xfrm>
            <a:off x="101600" y="152400"/>
            <a:ext cx="10261600"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28600" marR="0" lvl="0" indent="-228600" algn="l" defTabSz="914400" rtl="0" eaLnBrk="1" fontAlgn="auto" latinLnBrk="0" hangingPunct="1">
              <a:lnSpc>
                <a:spcPct val="100000"/>
              </a:lnSpc>
              <a:spcBef>
                <a:spcPct val="20000"/>
              </a:spcBef>
              <a:spcAft>
                <a:spcPts val="0"/>
              </a:spcAft>
              <a:buClr>
                <a:schemeClr val="tx2"/>
              </a:buClr>
              <a:buSzTx/>
              <a:buFont typeface="Arial" pitchFamily="34" charset="0"/>
              <a:buNone/>
              <a:tabLst/>
              <a:defRPr/>
            </a:pPr>
            <a:r>
              <a:rPr kumimoji="0" lang="en-US" sz="4000" b="0" i="0" u="none" strike="noStrike" kern="1200" cap="none" spc="0" normalizeH="0" baseline="0" noProof="0" dirty="0">
                <a:ln>
                  <a:noFill/>
                </a:ln>
                <a:solidFill>
                  <a:schemeClr val="bg1"/>
                </a:solidFill>
                <a:effectLst/>
                <a:uLnTx/>
                <a:uFillTx/>
                <a:latin typeface="+mn-lt"/>
                <a:ea typeface="+mn-ea"/>
                <a:cs typeface="+mn-cs"/>
              </a:rPr>
              <a:t>Food Insecurity Education Series</a:t>
            </a:r>
          </a:p>
        </p:txBody>
      </p:sp>
      <p:sp>
        <p:nvSpPr>
          <p:cNvPr id="3" name="Subtitle 2">
            <a:extLst>
              <a:ext uri="{FF2B5EF4-FFF2-40B4-BE49-F238E27FC236}">
                <a16:creationId xmlns:a16="http://schemas.microsoft.com/office/drawing/2014/main" id="{AA923C3F-D9A0-4235-98CC-2D864A85EEEB}"/>
              </a:ext>
            </a:extLst>
          </p:cNvPr>
          <p:cNvSpPr>
            <a:spLocks noGrp="1"/>
          </p:cNvSpPr>
          <p:nvPr>
            <p:ph type="subTitle" idx="1"/>
          </p:nvPr>
        </p:nvSpPr>
        <p:spPr/>
        <p:txBody>
          <a:bodyPr/>
          <a:lstStyle/>
          <a:p>
            <a:r>
              <a:rPr lang="en-US" dirty="0"/>
              <a:t>Webinar 2</a:t>
            </a:r>
          </a:p>
        </p:txBody>
      </p:sp>
      <p:sp>
        <p:nvSpPr>
          <p:cNvPr id="4" name="Text Placeholder 3">
            <a:extLst>
              <a:ext uri="{FF2B5EF4-FFF2-40B4-BE49-F238E27FC236}">
                <a16:creationId xmlns:a16="http://schemas.microsoft.com/office/drawing/2014/main" id="{E153BC87-8FD7-4640-A12E-A7A4CE234934}"/>
              </a:ext>
            </a:extLst>
          </p:cNvPr>
          <p:cNvSpPr>
            <a:spLocks noGrp="1"/>
          </p:cNvSpPr>
          <p:nvPr>
            <p:ph type="body" sz="quarter" idx="14"/>
          </p:nvPr>
        </p:nvSpPr>
        <p:spPr>
          <a:xfrm>
            <a:off x="3911600" y="3122338"/>
            <a:ext cx="8026400" cy="992461"/>
          </a:xfrm>
        </p:spPr>
        <p:txBody>
          <a:bodyPr>
            <a:normAutofit fontScale="92500" lnSpcReduction="10000"/>
          </a:bodyPr>
          <a:lstStyle/>
          <a:p>
            <a:pPr indent="0"/>
            <a:r>
              <a:rPr lang="en-US" dirty="0"/>
              <a:t>State Units on Aging Promising Practices Combatting Food Insecurity</a:t>
            </a:r>
          </a:p>
        </p:txBody>
      </p:sp>
      <p:sp>
        <p:nvSpPr>
          <p:cNvPr id="5" name="Text Placeholder 4">
            <a:extLst>
              <a:ext uri="{FF2B5EF4-FFF2-40B4-BE49-F238E27FC236}">
                <a16:creationId xmlns:a16="http://schemas.microsoft.com/office/drawing/2014/main" id="{CF2F352F-17F7-4956-8C2A-E2D249CDB4C0}"/>
              </a:ext>
            </a:extLst>
          </p:cNvPr>
          <p:cNvSpPr>
            <a:spLocks noGrp="1"/>
          </p:cNvSpPr>
          <p:nvPr>
            <p:ph type="body" sz="quarter" idx="15"/>
          </p:nvPr>
        </p:nvSpPr>
        <p:spPr>
          <a:xfrm>
            <a:off x="4139098" y="4269699"/>
            <a:ext cx="8026400" cy="533400"/>
          </a:xfrm>
        </p:spPr>
        <p:txBody>
          <a:bodyPr>
            <a:noAutofit/>
          </a:bodyPr>
          <a:lstStyle/>
          <a:p>
            <a:r>
              <a:rPr lang="en-US" sz="1800" dirty="0"/>
              <a:t>Kathryn Tucker, MS, RDN, LD, ACL Contractor</a:t>
            </a:r>
          </a:p>
          <a:p>
            <a:r>
              <a:rPr lang="en-US" sz="1800" dirty="0"/>
              <a:t>Carmen Clutter, MS, RDN, LD, Ohio Department of Aging</a:t>
            </a:r>
          </a:p>
          <a:p>
            <a:pPr marL="0" indent="0">
              <a:buNone/>
            </a:pPr>
            <a:r>
              <a:rPr lang="en-US" sz="1800" dirty="0"/>
              <a:t>Autumn Trombetta, MS, RDN, Ohio Department of Aging</a:t>
            </a:r>
          </a:p>
          <a:p>
            <a:r>
              <a:rPr lang="en-US" sz="1800" dirty="0"/>
              <a:t>Ophelia Steppe, MS, RD, LD, New Mexico Aging &amp; Long-Term Services</a:t>
            </a:r>
          </a:p>
          <a:p>
            <a:endParaRPr lang="en-US" sz="1800" dirty="0"/>
          </a:p>
          <a:p>
            <a:r>
              <a:rPr lang="en-US" sz="1800" dirty="0"/>
              <a:t>August 2022</a:t>
            </a:r>
          </a:p>
          <a:p>
            <a:endParaRPr lang="en-US" sz="1400" dirty="0"/>
          </a:p>
          <a:p>
            <a:endParaRPr lang="en-US" sz="800" dirty="0"/>
          </a:p>
        </p:txBody>
      </p:sp>
    </p:spTree>
    <p:extLst>
      <p:ext uri="{BB962C8B-B14F-4D97-AF65-F5344CB8AC3E}">
        <p14:creationId xmlns:p14="http://schemas.microsoft.com/office/powerpoint/2010/main" val="601776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Georgia Food Insecurity Initiatives</a:t>
            </a:r>
          </a:p>
        </p:txBody>
      </p:sp>
      <p:sp>
        <p:nvSpPr>
          <p:cNvPr id="3" name="Content Placeholder 2"/>
          <p:cNvSpPr>
            <a:spLocks noGrp="1"/>
          </p:cNvSpPr>
          <p:nvPr>
            <p:ph idx="1"/>
          </p:nvPr>
        </p:nvSpPr>
        <p:spPr>
          <a:xfrm>
            <a:off x="826052" y="1417638"/>
            <a:ext cx="10756348" cy="4068763"/>
          </a:xfrm>
        </p:spPr>
        <p:txBody>
          <a:bodyPr vert="horz" lIns="91440" tIns="45720" rIns="91440" bIns="45720" rtlCol="0" anchor="t">
            <a:normAutofit lnSpcReduction="10000"/>
          </a:bodyPr>
          <a:lstStyle/>
          <a:p>
            <a:r>
              <a:rPr lang="en-US" sz="2800" b="0" i="0" dirty="0">
                <a:solidFill>
                  <a:srgbClr val="000000"/>
                </a:solidFill>
                <a:effectLst/>
                <a:latin typeface="Arial" panose="020B0604020202020204" pitchFamily="34" charset="0"/>
                <a:ea typeface="Open Sans"/>
                <a:cs typeface="Arial" panose="020B0604020202020204" pitchFamily="34" charset="0"/>
              </a:rPr>
              <a:t>State Plan to Address Senior Hunger</a:t>
            </a:r>
          </a:p>
          <a:p>
            <a:r>
              <a:rPr lang="en-US" sz="2800" dirty="0">
                <a:solidFill>
                  <a:srgbClr val="000000"/>
                </a:solidFill>
                <a:latin typeface="Arial" panose="020B0604020202020204" pitchFamily="34" charset="0"/>
                <a:ea typeface="Open Sans"/>
                <a:cs typeface="Arial" panose="020B0604020202020204" pitchFamily="34" charset="0"/>
              </a:rPr>
              <a:t>Senior Hunger Nutrition Coordinator</a:t>
            </a:r>
          </a:p>
          <a:p>
            <a:r>
              <a:rPr lang="en-US" sz="2800" dirty="0">
                <a:solidFill>
                  <a:srgbClr val="000000"/>
                </a:solidFill>
                <a:latin typeface="Arial" panose="020B0604020202020204" pitchFamily="34" charset="0"/>
                <a:ea typeface="Open Sans"/>
                <a:cs typeface="Arial" panose="020B0604020202020204" pitchFamily="34" charset="0"/>
              </a:rPr>
              <a:t>12 senior hunger coalitions</a:t>
            </a:r>
          </a:p>
          <a:p>
            <a:r>
              <a:rPr lang="en-US" sz="2800" dirty="0">
                <a:solidFill>
                  <a:srgbClr val="000000"/>
                </a:solidFill>
                <a:latin typeface="Arial" panose="020B0604020202020204" pitchFamily="34" charset="0"/>
                <a:ea typeface="Open Sans"/>
                <a:cs typeface="Arial" panose="020B0604020202020204" pitchFamily="34" charset="0"/>
              </a:rPr>
              <a:t>Provide mini-grants for initiatives</a:t>
            </a:r>
          </a:p>
          <a:p>
            <a:r>
              <a:rPr lang="en-US" sz="2800" dirty="0">
                <a:solidFill>
                  <a:srgbClr val="000000"/>
                </a:solidFill>
                <a:latin typeface="Arial" panose="020B0604020202020204" pitchFamily="34" charset="0"/>
                <a:ea typeface="Open Sans"/>
                <a:cs typeface="Arial" panose="020B0604020202020204" pitchFamily="34" charset="0"/>
              </a:rPr>
              <a:t>Food security screening on all clients</a:t>
            </a:r>
          </a:p>
          <a:p>
            <a:r>
              <a:rPr lang="en-US" sz="2800" dirty="0">
                <a:solidFill>
                  <a:srgbClr val="000000"/>
                </a:solidFill>
                <a:latin typeface="Arial" panose="020B0604020202020204" pitchFamily="34" charset="0"/>
                <a:ea typeface="Open Sans"/>
                <a:cs typeface="Arial" panose="020B0604020202020204" pitchFamily="34" charset="0"/>
              </a:rPr>
              <a:t>Host Aging and Disability Resource Connection conference</a:t>
            </a:r>
          </a:p>
          <a:p>
            <a:pPr marL="0" indent="0">
              <a:buNone/>
            </a:pPr>
            <a:endParaRPr lang="en-US" sz="2800" dirty="0">
              <a:solidFill>
                <a:srgbClr val="000000"/>
              </a:solidFill>
              <a:latin typeface="Arial" panose="020B0604020202020204" pitchFamily="34" charset="0"/>
              <a:ea typeface="Open Sans"/>
              <a:cs typeface="Arial" panose="020B0604020202020204" pitchFamily="34" charset="0"/>
            </a:endParaRPr>
          </a:p>
          <a:p>
            <a:pPr marL="0" indent="0">
              <a:buNone/>
            </a:pPr>
            <a:r>
              <a:rPr lang="en-US" sz="2800" dirty="0">
                <a:solidFill>
                  <a:srgbClr val="000000"/>
                </a:solidFill>
                <a:latin typeface="Arial" panose="020B0604020202020204" pitchFamily="34" charset="0"/>
                <a:ea typeface="Open Sans"/>
                <a:cs typeface="Arial" panose="020B0604020202020204" pitchFamily="34" charset="0"/>
              </a:rPr>
              <a:t>Contact </a:t>
            </a:r>
            <a:r>
              <a:rPr lang="en-US" sz="2800" dirty="0">
                <a:solidFill>
                  <a:srgbClr val="000000"/>
                </a:solidFill>
                <a:latin typeface="Arial" panose="020B0604020202020204" pitchFamily="34" charset="0"/>
                <a:ea typeface="Open Sans"/>
                <a:cs typeface="Arial" panose="020B0604020202020204" pitchFamily="34" charset="0"/>
                <a:hlinkClick r:id="rId3"/>
              </a:rPr>
              <a:t>Allison.Bernal@dhs.ga.gov</a:t>
            </a:r>
            <a:r>
              <a:rPr lang="en-US" sz="2800" dirty="0">
                <a:solidFill>
                  <a:srgbClr val="000000"/>
                </a:solidFill>
                <a:latin typeface="Arial" panose="020B0604020202020204" pitchFamily="34" charset="0"/>
                <a:ea typeface="Open Sans"/>
                <a:cs typeface="Arial" panose="020B0604020202020204" pitchFamily="34" charset="0"/>
              </a:rPr>
              <a:t> with any questions</a:t>
            </a:r>
          </a:p>
          <a:p>
            <a:pPr marL="0" indent="0">
              <a:buNone/>
            </a:pPr>
            <a:endParaRPr lang="en-US" sz="2800" dirty="0">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3273859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Food Insecurity Initiatives</a:t>
            </a:r>
          </a:p>
        </p:txBody>
      </p:sp>
      <p:sp>
        <p:nvSpPr>
          <p:cNvPr id="3" name="Content Placeholder 2"/>
          <p:cNvSpPr>
            <a:spLocks noGrp="1"/>
          </p:cNvSpPr>
          <p:nvPr>
            <p:ph idx="1"/>
          </p:nvPr>
        </p:nvSpPr>
        <p:spPr>
          <a:xfrm>
            <a:off x="764088" y="1417638"/>
            <a:ext cx="11185742" cy="4356861"/>
          </a:xfrm>
        </p:spPr>
        <p:txBody>
          <a:bodyPr vert="horz" lIns="91440" tIns="45720" rIns="91440" bIns="45720" rtlCol="0" anchor="t">
            <a:noAutofit/>
          </a:bodyPr>
          <a:lstStyle/>
          <a:p>
            <a:r>
              <a:rPr lang="en-US" sz="2400" b="0" i="0" dirty="0">
                <a:solidFill>
                  <a:srgbClr val="000000"/>
                </a:solidFill>
                <a:effectLst/>
                <a:latin typeface="Arial" panose="020B0604020202020204" pitchFamily="34" charset="0"/>
                <a:ea typeface="Open Sans"/>
                <a:cs typeface="Arial" panose="020B0604020202020204" pitchFamily="34" charset="0"/>
              </a:rPr>
              <a:t>HCBS Senior Nutrition Infrastructure Grant Program</a:t>
            </a:r>
          </a:p>
          <a:p>
            <a:r>
              <a:rPr lang="en-US" sz="2400" dirty="0">
                <a:solidFill>
                  <a:srgbClr val="000000"/>
                </a:solidFill>
                <a:latin typeface="Arial" panose="020B0604020202020204" pitchFamily="34" charset="0"/>
                <a:ea typeface="Open Sans"/>
                <a:cs typeface="Arial" panose="020B0604020202020204" pitchFamily="34" charset="0"/>
              </a:rPr>
              <a:t>Older Adults Recovery and Resilience funding (OARR)</a:t>
            </a:r>
          </a:p>
          <a:p>
            <a:r>
              <a:rPr lang="en-US" sz="2400" dirty="0">
                <a:solidFill>
                  <a:srgbClr val="000000"/>
                </a:solidFill>
                <a:latin typeface="Arial" panose="020B0604020202020204" pitchFamily="34" charset="0"/>
                <a:ea typeface="Open Sans"/>
                <a:cs typeface="Arial" panose="020B0604020202020204" pitchFamily="34" charset="0"/>
              </a:rPr>
              <a:t>Food assistance analysis</a:t>
            </a:r>
          </a:p>
          <a:p>
            <a:r>
              <a:rPr lang="en-US" sz="2400" dirty="0">
                <a:solidFill>
                  <a:srgbClr val="000000"/>
                </a:solidFill>
                <a:latin typeface="Arial" panose="020B0604020202020204" pitchFamily="34" charset="0"/>
                <a:ea typeface="Open Sans"/>
                <a:cs typeface="Arial" panose="020B0604020202020204" pitchFamily="34" charset="0"/>
              </a:rPr>
              <a:t>Partnerships</a:t>
            </a:r>
          </a:p>
          <a:p>
            <a:pPr lvl="1"/>
            <a:r>
              <a:rPr lang="en-US" sz="1800" dirty="0">
                <a:solidFill>
                  <a:srgbClr val="000000"/>
                </a:solidFill>
                <a:latin typeface="Arial" panose="020B0604020202020204" pitchFamily="34" charset="0"/>
                <a:ea typeface="Open Sans"/>
                <a:cs typeface="Arial" panose="020B0604020202020204" pitchFamily="34" charset="0"/>
              </a:rPr>
              <a:t>Other state agencies</a:t>
            </a:r>
            <a:endParaRPr lang="en-US" sz="1800" dirty="0">
              <a:latin typeface="Arial" panose="020B0604020202020204" pitchFamily="34" charset="0"/>
              <a:ea typeface="Open Sans"/>
              <a:cs typeface="Arial" panose="020B0604020202020204" pitchFamily="34" charset="0"/>
            </a:endParaRPr>
          </a:p>
          <a:p>
            <a:pPr lvl="1"/>
            <a:r>
              <a:rPr lang="en-US" sz="1800" dirty="0">
                <a:solidFill>
                  <a:srgbClr val="000000"/>
                </a:solidFill>
                <a:latin typeface="Arial" panose="020B0604020202020204" pitchFamily="34" charset="0"/>
                <a:ea typeface="Open Sans"/>
                <a:cs typeface="Arial" panose="020B0604020202020204" pitchFamily="34" charset="0"/>
              </a:rPr>
              <a:t>California Association of Food Banks</a:t>
            </a:r>
          </a:p>
          <a:p>
            <a:pPr lvl="1"/>
            <a:r>
              <a:rPr lang="en-US" sz="1800" dirty="0">
                <a:solidFill>
                  <a:srgbClr val="000000"/>
                </a:solidFill>
                <a:latin typeface="Arial" panose="020B0604020202020204" pitchFamily="34" charset="0"/>
                <a:ea typeface="Open Sans"/>
                <a:cs typeface="Arial" panose="020B0604020202020204" pitchFamily="34" charset="0"/>
              </a:rPr>
              <a:t>Local government agencies</a:t>
            </a:r>
          </a:p>
          <a:p>
            <a:pPr lvl="1"/>
            <a:r>
              <a:rPr lang="en-US" sz="1800" dirty="0">
                <a:solidFill>
                  <a:srgbClr val="000000"/>
                </a:solidFill>
                <a:latin typeface="Arial" panose="020B0604020202020204" pitchFamily="34" charset="0"/>
                <a:ea typeface="Open Sans"/>
                <a:cs typeface="Arial" panose="020B0604020202020204" pitchFamily="34" charset="0"/>
              </a:rPr>
              <a:t>Agencies specializing in senior resources</a:t>
            </a:r>
          </a:p>
          <a:p>
            <a:r>
              <a:rPr lang="en-US" sz="2400" dirty="0">
                <a:solidFill>
                  <a:srgbClr val="000000"/>
                </a:solidFill>
                <a:latin typeface="Arial" panose="020B0604020202020204" pitchFamily="34" charset="0"/>
                <a:ea typeface="Open Sans"/>
                <a:cs typeface="Arial" panose="020B0604020202020204" pitchFamily="34" charset="0"/>
              </a:rPr>
              <a:t>Highlighting success stories</a:t>
            </a:r>
            <a:br>
              <a:rPr lang="en-US" sz="2400" dirty="0">
                <a:solidFill>
                  <a:srgbClr val="000000"/>
                </a:solidFill>
                <a:latin typeface="Arial" panose="020B0604020202020204" pitchFamily="34" charset="0"/>
                <a:ea typeface="Open Sans"/>
                <a:cs typeface="Arial" panose="020B0604020202020204" pitchFamily="34" charset="0"/>
              </a:rPr>
            </a:br>
            <a:endParaRPr lang="en-US" sz="2400" dirty="0">
              <a:solidFill>
                <a:srgbClr val="000000"/>
              </a:solidFill>
              <a:latin typeface="Arial" panose="020B0604020202020204" pitchFamily="34" charset="0"/>
              <a:ea typeface="Open Sans"/>
              <a:cs typeface="Arial" panose="020B0604020202020204" pitchFamily="34" charset="0"/>
            </a:endParaRPr>
          </a:p>
          <a:p>
            <a:pPr marL="0" indent="0">
              <a:buNone/>
            </a:pPr>
            <a:r>
              <a:rPr lang="en-US" sz="2000" dirty="0">
                <a:solidFill>
                  <a:srgbClr val="000000"/>
                </a:solidFill>
                <a:latin typeface="Arial" panose="020B0604020202020204" pitchFamily="34" charset="0"/>
                <a:ea typeface="Open Sans"/>
                <a:cs typeface="Arial" panose="020B0604020202020204" pitchFamily="34" charset="0"/>
              </a:rPr>
              <a:t>Contact </a:t>
            </a:r>
            <a:r>
              <a:rPr lang="en-US" sz="2000" dirty="0">
                <a:solidFill>
                  <a:srgbClr val="000000"/>
                </a:solidFill>
                <a:latin typeface="Arial" panose="020B0604020202020204" pitchFamily="34" charset="0"/>
                <a:ea typeface="Open Sans"/>
                <a:cs typeface="Arial" panose="020B0604020202020204" pitchFamily="34" charset="0"/>
                <a:hlinkClick r:id="rId3"/>
              </a:rPr>
              <a:t>linda.wonderly@aging.ca.gov</a:t>
            </a:r>
            <a:r>
              <a:rPr lang="en-US" sz="2000" dirty="0">
                <a:solidFill>
                  <a:srgbClr val="000000"/>
                </a:solidFill>
                <a:latin typeface="Arial" panose="020B0604020202020204" pitchFamily="34" charset="0"/>
                <a:ea typeface="Open Sans"/>
                <a:cs typeface="Arial" panose="020B0604020202020204" pitchFamily="34" charset="0"/>
              </a:rPr>
              <a:t> with any questions</a:t>
            </a:r>
          </a:p>
          <a:p>
            <a:pPr marL="0" indent="0">
              <a:buNone/>
            </a:pPr>
            <a:endParaRPr lang="en-US" sz="2000" dirty="0">
              <a:solidFill>
                <a:srgbClr val="000000"/>
              </a:solidFill>
              <a:latin typeface="Arial" panose="020B0604020202020204" pitchFamily="34" charset="0"/>
              <a:ea typeface="Open Sans"/>
              <a:cs typeface="Arial" panose="020B0604020202020204" pitchFamily="34" charset="0"/>
            </a:endParaRPr>
          </a:p>
          <a:p>
            <a:pPr lvl="1"/>
            <a:endParaRPr lang="en-US" sz="2400" dirty="0">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229393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ACE0-6123-4B3F-B96B-6956356468DE}"/>
              </a:ext>
            </a:extLst>
          </p:cNvPr>
          <p:cNvSpPr>
            <a:spLocks noGrp="1"/>
          </p:cNvSpPr>
          <p:nvPr>
            <p:ph type="title"/>
          </p:nvPr>
        </p:nvSpPr>
        <p:spPr>
          <a:xfrm>
            <a:off x="324886" y="253283"/>
            <a:ext cx="10972800" cy="1143000"/>
          </a:xfrm>
        </p:spPr>
        <p:txBody>
          <a:bodyPr/>
          <a:lstStyle/>
          <a:p>
            <a:r>
              <a:rPr lang="en-US" dirty="0"/>
              <a:t>Ohio Department for Aging</a:t>
            </a:r>
          </a:p>
        </p:txBody>
      </p:sp>
      <p:sp>
        <p:nvSpPr>
          <p:cNvPr id="9" name="TextBox 8">
            <a:extLst>
              <a:ext uri="{FF2B5EF4-FFF2-40B4-BE49-F238E27FC236}">
                <a16:creationId xmlns:a16="http://schemas.microsoft.com/office/drawing/2014/main" id="{B8E87049-6315-4D66-AEF2-45109865D1FC}"/>
              </a:ext>
            </a:extLst>
          </p:cNvPr>
          <p:cNvSpPr txBox="1"/>
          <p:nvPr/>
        </p:nvSpPr>
        <p:spPr>
          <a:xfrm>
            <a:off x="2844588" y="4430039"/>
            <a:ext cx="1981200" cy="923330"/>
          </a:xfrm>
          <a:prstGeom prst="rect">
            <a:avLst/>
          </a:prstGeom>
          <a:noFill/>
        </p:spPr>
        <p:txBody>
          <a:bodyPr wrap="square" rtlCol="0">
            <a:spAutoFit/>
          </a:bodyPr>
          <a:lstStyle/>
          <a:p>
            <a:pPr algn="ctr"/>
            <a:r>
              <a:rPr lang="en-US" dirty="0"/>
              <a:t>Carmen Clutter</a:t>
            </a:r>
          </a:p>
          <a:p>
            <a:pPr algn="ctr"/>
            <a:r>
              <a:rPr lang="en-US" dirty="0"/>
              <a:t>Assistant Chief</a:t>
            </a:r>
          </a:p>
          <a:p>
            <a:pPr algn="ctr"/>
            <a:r>
              <a:rPr lang="en-US" dirty="0"/>
              <a:t>Ohio SUA</a:t>
            </a:r>
          </a:p>
        </p:txBody>
      </p:sp>
      <p:pic>
        <p:nvPicPr>
          <p:cNvPr id="7" name="Picture 6">
            <a:extLst>
              <a:ext uri="{FF2B5EF4-FFF2-40B4-BE49-F238E27FC236}">
                <a16:creationId xmlns:a16="http://schemas.microsoft.com/office/drawing/2014/main" id="{04234399-7711-445F-8F2A-74AEA7B923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95" y="1432359"/>
            <a:ext cx="2171186" cy="2932751"/>
          </a:xfrm>
          <a:prstGeom prst="rect">
            <a:avLst/>
          </a:prstGeom>
        </p:spPr>
      </p:pic>
      <p:sp>
        <p:nvSpPr>
          <p:cNvPr id="12" name="TextBox 11">
            <a:extLst>
              <a:ext uri="{FF2B5EF4-FFF2-40B4-BE49-F238E27FC236}">
                <a16:creationId xmlns:a16="http://schemas.microsoft.com/office/drawing/2014/main" id="{59BA1E12-940C-466B-BA2C-DB58B6980D05}"/>
              </a:ext>
            </a:extLst>
          </p:cNvPr>
          <p:cNvSpPr txBox="1"/>
          <p:nvPr/>
        </p:nvSpPr>
        <p:spPr>
          <a:xfrm>
            <a:off x="6449072" y="4422539"/>
            <a:ext cx="2275368" cy="1200329"/>
          </a:xfrm>
          <a:prstGeom prst="rect">
            <a:avLst/>
          </a:prstGeom>
          <a:noFill/>
        </p:spPr>
        <p:txBody>
          <a:bodyPr wrap="square" rtlCol="0">
            <a:spAutoFit/>
          </a:bodyPr>
          <a:lstStyle/>
          <a:p>
            <a:pPr algn="ctr"/>
            <a:r>
              <a:rPr lang="en-US" dirty="0"/>
              <a:t>Autumn Trombetta</a:t>
            </a:r>
          </a:p>
          <a:p>
            <a:pPr algn="ctr"/>
            <a:r>
              <a:rPr lang="en-US" dirty="0"/>
              <a:t>Population Health &amp; Nutrition Manager</a:t>
            </a:r>
          </a:p>
          <a:p>
            <a:pPr algn="ctr"/>
            <a:r>
              <a:rPr lang="en-US" dirty="0"/>
              <a:t>Ohio SUA</a:t>
            </a:r>
          </a:p>
        </p:txBody>
      </p:sp>
      <p:pic>
        <p:nvPicPr>
          <p:cNvPr id="6" name="Picture 5">
            <a:extLst>
              <a:ext uri="{FF2B5EF4-FFF2-40B4-BE49-F238E27FC236}">
                <a16:creationId xmlns:a16="http://schemas.microsoft.com/office/drawing/2014/main" id="{663ABA54-1867-40F4-9E89-2D3E1C73E76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80715" y="1417637"/>
            <a:ext cx="2412081" cy="2932750"/>
          </a:xfrm>
          <a:prstGeom prst="rect">
            <a:avLst/>
          </a:prstGeom>
        </p:spPr>
      </p:pic>
    </p:spTree>
    <p:extLst>
      <p:ext uri="{BB962C8B-B14F-4D97-AF65-F5344CB8AC3E}">
        <p14:creationId xmlns:p14="http://schemas.microsoft.com/office/powerpoint/2010/main" val="629380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5FC7B-3E0E-4F8F-817D-5AF71158598F}"/>
              </a:ext>
            </a:extLst>
          </p:cNvPr>
          <p:cNvSpPr>
            <a:spLocks noGrp="1"/>
          </p:cNvSpPr>
          <p:nvPr>
            <p:ph type="title"/>
          </p:nvPr>
        </p:nvSpPr>
        <p:spPr>
          <a:xfrm>
            <a:off x="609600" y="274638"/>
            <a:ext cx="6908800" cy="1143000"/>
          </a:xfrm>
        </p:spPr>
        <p:txBody>
          <a:bodyPr/>
          <a:lstStyle/>
          <a:p>
            <a:pPr algn="l"/>
            <a:r>
              <a:rPr lang="en-US" dirty="0"/>
              <a:t>Senior Hunger in Ohio</a:t>
            </a:r>
          </a:p>
        </p:txBody>
      </p:sp>
      <p:sp>
        <p:nvSpPr>
          <p:cNvPr id="9" name="Content Placeholder 5">
            <a:extLst>
              <a:ext uri="{FF2B5EF4-FFF2-40B4-BE49-F238E27FC236}">
                <a16:creationId xmlns:a16="http://schemas.microsoft.com/office/drawing/2014/main" id="{88D79C63-6C0C-4787-AAFD-078EDF4E0F57}"/>
              </a:ext>
            </a:extLst>
          </p:cNvPr>
          <p:cNvSpPr>
            <a:spLocks noGrp="1"/>
          </p:cNvSpPr>
          <p:nvPr>
            <p:ph idx="1"/>
          </p:nvPr>
        </p:nvSpPr>
        <p:spPr>
          <a:xfrm>
            <a:off x="609600" y="1600200"/>
            <a:ext cx="7237863" cy="3886200"/>
          </a:xfrm>
        </p:spPr>
        <p:txBody>
          <a:bodyPr>
            <a:normAutofit/>
          </a:bodyPr>
          <a:lstStyle/>
          <a:p>
            <a:r>
              <a:rPr lang="en-US" sz="2800" dirty="0"/>
              <a:t>12.5% of older Ohioans face the threat of food insecurity (2018-2019)</a:t>
            </a:r>
          </a:p>
          <a:p>
            <a:pPr lvl="1"/>
            <a:r>
              <a:rPr lang="en-US" sz="2400" dirty="0"/>
              <a:t>National average: 12.6%</a:t>
            </a:r>
          </a:p>
          <a:p>
            <a:r>
              <a:rPr lang="en-US" sz="2800" dirty="0"/>
              <a:t>Increased risk: </a:t>
            </a:r>
          </a:p>
          <a:p>
            <a:pPr lvl="1"/>
            <a:r>
              <a:rPr lang="en-US" sz="2400" dirty="0"/>
              <a:t>Rural </a:t>
            </a:r>
          </a:p>
          <a:p>
            <a:pPr lvl="1"/>
            <a:r>
              <a:rPr lang="en-US" sz="2400" dirty="0"/>
              <a:t>Appalachian</a:t>
            </a:r>
          </a:p>
        </p:txBody>
      </p:sp>
      <p:pic>
        <p:nvPicPr>
          <p:cNvPr id="6" name="Picture 5">
            <a:extLst>
              <a:ext uri="{FF2B5EF4-FFF2-40B4-BE49-F238E27FC236}">
                <a16:creationId xmlns:a16="http://schemas.microsoft.com/office/drawing/2014/main" id="{5361A73A-3639-4A14-897C-7F542BA903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4171">
            <a:off x="7614757" y="231340"/>
            <a:ext cx="4021775" cy="4247955"/>
          </a:xfrm>
          <a:prstGeom prst="rect">
            <a:avLst/>
          </a:prstGeom>
        </p:spPr>
      </p:pic>
      <p:pic>
        <p:nvPicPr>
          <p:cNvPr id="7" name="Picture 6" descr="The map of Ohio Summary&#10;&#10;For the complex summary refer to slide notes.&#10;">
            <a:extLst>
              <a:ext uri="{FF2B5EF4-FFF2-40B4-BE49-F238E27FC236}">
                <a16:creationId xmlns:a16="http://schemas.microsoft.com/office/drawing/2014/main" id="{112BC33D-3FC7-48FB-99C5-D9F099B8F718}"/>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783" y="4556374"/>
            <a:ext cx="5897217" cy="767172"/>
          </a:xfrm>
          <a:prstGeom prst="rect">
            <a:avLst/>
          </a:prstGeom>
        </p:spPr>
      </p:pic>
      <p:sp>
        <p:nvSpPr>
          <p:cNvPr id="8" name="TextBox 7">
            <a:extLst>
              <a:ext uri="{FF2B5EF4-FFF2-40B4-BE49-F238E27FC236}">
                <a16:creationId xmlns:a16="http://schemas.microsoft.com/office/drawing/2014/main" id="{7AB134A3-70FA-4D86-AFB9-5652344F0107}"/>
              </a:ext>
            </a:extLst>
          </p:cNvPr>
          <p:cNvSpPr txBox="1"/>
          <p:nvPr/>
        </p:nvSpPr>
        <p:spPr>
          <a:xfrm>
            <a:off x="7518400" y="5375815"/>
            <a:ext cx="4905375" cy="276999"/>
          </a:xfrm>
          <a:prstGeom prst="rect">
            <a:avLst/>
          </a:prstGeom>
          <a:noFill/>
        </p:spPr>
        <p:txBody>
          <a:bodyPr wrap="square" rtlCol="0">
            <a:spAutoFit/>
          </a:bodyPr>
          <a:lstStyle/>
          <a:p>
            <a:r>
              <a:rPr lang="en-US" sz="1200" dirty="0"/>
              <a:t>Source: Feeding America, Map the Meal Gap</a:t>
            </a:r>
          </a:p>
        </p:txBody>
      </p:sp>
    </p:spTree>
    <p:extLst>
      <p:ext uri="{BB962C8B-B14F-4D97-AF65-F5344CB8AC3E}">
        <p14:creationId xmlns:p14="http://schemas.microsoft.com/office/powerpoint/2010/main" val="80489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F9685EB-4A46-4956-9AB7-20F46D00060E}"/>
              </a:ext>
            </a:extLst>
          </p:cNvPr>
          <p:cNvSpPr>
            <a:spLocks noGrp="1"/>
          </p:cNvSpPr>
          <p:nvPr>
            <p:ph type="title"/>
          </p:nvPr>
        </p:nvSpPr>
        <p:spPr>
          <a:xfrm>
            <a:off x="609600" y="274638"/>
            <a:ext cx="10972800" cy="1143000"/>
          </a:xfrm>
        </p:spPr>
        <p:txBody>
          <a:bodyPr/>
          <a:lstStyle/>
          <a:p>
            <a:r>
              <a:rPr lang="en-US" cap="none" dirty="0"/>
              <a:t>Top 10 Leading Causes of Death for Ohioans</a:t>
            </a:r>
            <a:br>
              <a:rPr lang="en-US" cap="none" dirty="0"/>
            </a:br>
            <a:r>
              <a:rPr lang="en-US" sz="2000" cap="none" dirty="0"/>
              <a:t>(death rate per 100,000 population), across the life course, 2018</a:t>
            </a:r>
            <a:endParaRPr lang="en-US" cap="none" dirty="0"/>
          </a:p>
        </p:txBody>
      </p:sp>
      <p:sp>
        <p:nvSpPr>
          <p:cNvPr id="3" name="TextBox 2">
            <a:extLst>
              <a:ext uri="{FF2B5EF4-FFF2-40B4-BE49-F238E27FC236}">
                <a16:creationId xmlns:a16="http://schemas.microsoft.com/office/drawing/2014/main" id="{0F2F04A3-D08E-4872-8AAB-D306F5D171D5}"/>
              </a:ext>
            </a:extLst>
          </p:cNvPr>
          <p:cNvSpPr txBox="1"/>
          <p:nvPr/>
        </p:nvSpPr>
        <p:spPr>
          <a:xfrm>
            <a:off x="192505" y="3528725"/>
            <a:ext cx="4110541" cy="2246769"/>
          </a:xfrm>
          <a:prstGeom prst="rect">
            <a:avLst/>
          </a:prstGeom>
          <a:noFill/>
        </p:spPr>
        <p:txBody>
          <a:bodyPr wrap="square" rtlCol="0">
            <a:spAutoFit/>
          </a:bodyPr>
          <a:lstStyle/>
          <a:p>
            <a:r>
              <a:rPr lang="en-US" sz="1400" b="1" dirty="0"/>
              <a:t>Note: </a:t>
            </a:r>
            <a:r>
              <a:rPr lang="en-US" sz="1400" dirty="0"/>
              <a:t>Colors were assigned to help readers track the placement of causes on the top ten list and to easily identify when new causes appear on the top ten list at different stages of the life course. Color codes do not indicate prevalence or disease categories.</a:t>
            </a:r>
          </a:p>
          <a:p>
            <a:br>
              <a:rPr lang="en-US" sz="1400" dirty="0"/>
            </a:br>
            <a:r>
              <a:rPr lang="en-US" sz="1400" b="1" dirty="0"/>
              <a:t>Source: </a:t>
            </a:r>
            <a:r>
              <a:rPr lang="en-US" sz="1400" dirty="0"/>
              <a:t>HPIO analysis of data from the Ohio Department of Health Public Health Data Warehouse. Accessed Jan. 10, 2020</a:t>
            </a:r>
          </a:p>
        </p:txBody>
      </p:sp>
      <p:sp>
        <p:nvSpPr>
          <p:cNvPr id="13" name="Arrow: Left 12">
            <a:extLst>
              <a:ext uri="{FF2B5EF4-FFF2-40B4-BE49-F238E27FC236}">
                <a16:creationId xmlns:a16="http://schemas.microsoft.com/office/drawing/2014/main" id="{414919B4-2CEA-470B-A3BF-9364F7A2C54C}"/>
              </a:ext>
              <a:ext uri="{C183D7F6-B498-43B3-948B-1728B52AA6E4}">
                <adec:decorative xmlns:adec="http://schemas.microsoft.com/office/drawing/2017/decorative" val="1"/>
              </a:ext>
            </a:extLst>
          </p:cNvPr>
          <p:cNvSpPr/>
          <p:nvPr/>
        </p:nvSpPr>
        <p:spPr>
          <a:xfrm rot="10800000">
            <a:off x="2684724" y="1930912"/>
            <a:ext cx="1618323" cy="321275"/>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Left 13">
            <a:extLst>
              <a:ext uri="{FF2B5EF4-FFF2-40B4-BE49-F238E27FC236}">
                <a16:creationId xmlns:a16="http://schemas.microsoft.com/office/drawing/2014/main" id="{38628647-67FD-4C86-BE39-FF8ED9188FF4}"/>
              </a:ext>
              <a:ext uri="{C183D7F6-B498-43B3-948B-1728B52AA6E4}">
                <adec:decorative xmlns:adec="http://schemas.microsoft.com/office/drawing/2017/decorative" val="1"/>
              </a:ext>
            </a:extLst>
          </p:cNvPr>
          <p:cNvSpPr/>
          <p:nvPr/>
        </p:nvSpPr>
        <p:spPr>
          <a:xfrm rot="10800000">
            <a:off x="2704959" y="2694176"/>
            <a:ext cx="1618323" cy="321275"/>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Top 10 Leading Causes of Death for Ohioans Summary: &#10;&#10;For the complex summary refer to slide notes.">
            <a:extLst>
              <a:ext uri="{FF2B5EF4-FFF2-40B4-BE49-F238E27FC236}">
                <a16:creationId xmlns:a16="http://schemas.microsoft.com/office/drawing/2014/main" id="{49B5CF95-AF71-4636-A745-FB1312712A4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71551" y="1245441"/>
            <a:ext cx="4998624" cy="4269640"/>
          </a:xfrm>
          <a:prstGeom prst="rect">
            <a:avLst/>
          </a:prstGeom>
        </p:spPr>
      </p:pic>
      <p:sp>
        <p:nvSpPr>
          <p:cNvPr id="6" name="Arrow: Left 5">
            <a:extLst>
              <a:ext uri="{FF2B5EF4-FFF2-40B4-BE49-F238E27FC236}">
                <a16:creationId xmlns:a16="http://schemas.microsoft.com/office/drawing/2014/main" id="{D35A0076-15DC-4B2E-9517-510A5DE5187F}"/>
              </a:ext>
              <a:ext uri="{C183D7F6-B498-43B3-948B-1728B52AA6E4}">
                <adec:decorative xmlns:adec="http://schemas.microsoft.com/office/drawing/2017/decorative" val="1"/>
              </a:ext>
            </a:extLst>
          </p:cNvPr>
          <p:cNvSpPr/>
          <p:nvPr/>
        </p:nvSpPr>
        <p:spPr>
          <a:xfrm>
            <a:off x="9638682" y="1519882"/>
            <a:ext cx="1618323" cy="321275"/>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Left 14">
            <a:extLst>
              <a:ext uri="{FF2B5EF4-FFF2-40B4-BE49-F238E27FC236}">
                <a16:creationId xmlns:a16="http://schemas.microsoft.com/office/drawing/2014/main" id="{741AB641-576B-42CE-95AA-90D604685367}"/>
              </a:ext>
              <a:ext uri="{C183D7F6-B498-43B3-948B-1728B52AA6E4}">
                <adec:decorative xmlns:adec="http://schemas.microsoft.com/office/drawing/2017/decorative" val="1"/>
              </a:ext>
            </a:extLst>
          </p:cNvPr>
          <p:cNvSpPr/>
          <p:nvPr/>
        </p:nvSpPr>
        <p:spPr>
          <a:xfrm>
            <a:off x="9638681" y="3951663"/>
            <a:ext cx="1618323" cy="321275"/>
          </a:xfrm>
          <a:prstGeom prst="lef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787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1642-E465-43B3-A1A5-1E0C7334396A}"/>
              </a:ext>
            </a:extLst>
          </p:cNvPr>
          <p:cNvSpPr>
            <a:spLocks noGrp="1"/>
          </p:cNvSpPr>
          <p:nvPr>
            <p:ph type="title"/>
          </p:nvPr>
        </p:nvSpPr>
        <p:spPr/>
        <p:txBody>
          <a:bodyPr/>
          <a:lstStyle/>
          <a:p>
            <a:pPr algn="l"/>
            <a:r>
              <a:rPr lang="en-US" dirty="0"/>
              <a:t>Malnutrition Commission Report</a:t>
            </a:r>
          </a:p>
        </p:txBody>
      </p:sp>
      <p:sp>
        <p:nvSpPr>
          <p:cNvPr id="3" name="Content Placeholder 2">
            <a:extLst>
              <a:ext uri="{FF2B5EF4-FFF2-40B4-BE49-F238E27FC236}">
                <a16:creationId xmlns:a16="http://schemas.microsoft.com/office/drawing/2014/main" id="{B59B3206-A936-4F8C-8020-DB6EB562071B}"/>
              </a:ext>
            </a:extLst>
          </p:cNvPr>
          <p:cNvSpPr>
            <a:spLocks noGrp="1"/>
          </p:cNvSpPr>
          <p:nvPr>
            <p:ph idx="1"/>
          </p:nvPr>
        </p:nvSpPr>
        <p:spPr>
          <a:xfrm>
            <a:off x="609600" y="1600201"/>
            <a:ext cx="7450183" cy="3886200"/>
          </a:xfrm>
        </p:spPr>
        <p:txBody>
          <a:bodyPr>
            <a:normAutofit/>
          </a:bodyPr>
          <a:lstStyle/>
          <a:p>
            <a:r>
              <a:rPr lang="en-US" sz="2400" dirty="0"/>
              <a:t>Malnutrition is a leading cause of morbidity and mortality </a:t>
            </a:r>
          </a:p>
          <a:p>
            <a:r>
              <a:rPr lang="en-US" sz="2400" dirty="0"/>
              <a:t>Malnutrition Prevention Commission established in 2018 to study:</a:t>
            </a:r>
          </a:p>
          <a:p>
            <a:pPr lvl="1"/>
            <a:r>
              <a:rPr lang="en-US" sz="2000" dirty="0"/>
              <a:t>Education and awareness</a:t>
            </a:r>
          </a:p>
          <a:p>
            <a:pPr lvl="1"/>
            <a:r>
              <a:rPr lang="en-US" sz="2000" dirty="0"/>
              <a:t>Health care costs, data, and evaluation</a:t>
            </a:r>
          </a:p>
          <a:p>
            <a:pPr lvl="1"/>
            <a:r>
              <a:rPr lang="en-US" sz="2000" dirty="0"/>
              <a:t>Prevention models</a:t>
            </a:r>
          </a:p>
          <a:p>
            <a:r>
              <a:rPr lang="en-US" sz="2400" dirty="0">
                <a:hlinkClick r:id="rId3"/>
              </a:rPr>
              <a:t>Final report</a:t>
            </a:r>
            <a:r>
              <a:rPr lang="en-US" sz="2400" dirty="0"/>
              <a:t> with findings and recommendations</a:t>
            </a:r>
          </a:p>
          <a:p>
            <a:endParaRPr lang="en-US" sz="2400" dirty="0"/>
          </a:p>
        </p:txBody>
      </p:sp>
      <p:pic>
        <p:nvPicPr>
          <p:cNvPr id="5" name="Picture 4" descr="Malnutrition Prevention Commission March 2018. Ohio Department of Health. ">
            <a:extLst>
              <a:ext uri="{FF2B5EF4-FFF2-40B4-BE49-F238E27FC236}">
                <a16:creationId xmlns:a16="http://schemas.microsoft.com/office/drawing/2014/main" id="{F3508C1A-F9BA-4C73-A9CB-6731C439F09C}"/>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022" y="1278458"/>
            <a:ext cx="3281819" cy="42669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351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14949-EC8F-4E61-95F1-2450C6CB3003}"/>
              </a:ext>
            </a:extLst>
          </p:cNvPr>
          <p:cNvSpPr>
            <a:spLocks noGrp="1"/>
          </p:cNvSpPr>
          <p:nvPr>
            <p:ph type="title"/>
          </p:nvPr>
        </p:nvSpPr>
        <p:spPr/>
        <p:txBody>
          <a:bodyPr>
            <a:normAutofit fontScale="90000"/>
          </a:bodyPr>
          <a:lstStyle/>
          <a:p>
            <a:pPr algn="l"/>
            <a:r>
              <a:rPr lang="en-US" dirty="0"/>
              <a:t>Ohio’s 2020-2022 Strategic Action Plan on Aging (SAPA)</a:t>
            </a:r>
          </a:p>
        </p:txBody>
      </p:sp>
      <p:pic>
        <p:nvPicPr>
          <p:cNvPr id="5" name="Picture 4" descr="Ohio Department of Aging. 2020-2022 Strategic Action Plan on Aging. ">
            <a:extLst>
              <a:ext uri="{FF2B5EF4-FFF2-40B4-BE49-F238E27FC236}">
                <a16:creationId xmlns:a16="http://schemas.microsoft.com/office/drawing/2014/main" id="{3ED679C0-755F-4E4B-99C0-DFCE8F982321}"/>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1" t="-15863"/>
          <a:stretch/>
        </p:blipFill>
        <p:spPr>
          <a:xfrm>
            <a:off x="826577" y="1387435"/>
            <a:ext cx="2412027" cy="3650308"/>
          </a:xfrm>
          <a:prstGeom prst="rect">
            <a:avLst/>
          </a:prstGeom>
          <a:ln>
            <a:noFill/>
          </a:ln>
          <a:effectLst>
            <a:outerShdw blurRad="292100" dist="139700" dir="2700000" algn="tl" rotWithShape="0">
              <a:srgbClr val="333333">
                <a:alpha val="65000"/>
              </a:srgbClr>
            </a:outerShdw>
          </a:effectLst>
        </p:spPr>
      </p:pic>
      <p:pic>
        <p:nvPicPr>
          <p:cNvPr id="6" name="Picture 5" descr="A page entitled &quot;Healthy Living&quot; with information on how to improve nutrition and advancing elder justice and equity. ">
            <a:extLst>
              <a:ext uri="{FF2B5EF4-FFF2-40B4-BE49-F238E27FC236}">
                <a16:creationId xmlns:a16="http://schemas.microsoft.com/office/drawing/2014/main" id="{3FB7EE43-4B91-4610-BCB6-3DCC763CEBCE}"/>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023" y="1820256"/>
            <a:ext cx="2355977" cy="3217487"/>
          </a:xfrm>
          <a:prstGeom prst="rect">
            <a:avLst/>
          </a:prstGeom>
          <a:ln>
            <a:noFill/>
          </a:ln>
          <a:effectLst>
            <a:outerShdw blurRad="292100" dist="139700" dir="2700000" algn="tl" rotWithShape="0">
              <a:srgbClr val="333333">
                <a:alpha val="65000"/>
              </a:srgbClr>
            </a:outerShdw>
          </a:effectLst>
        </p:spPr>
      </p:pic>
      <p:pic>
        <p:nvPicPr>
          <p:cNvPr id="7" name="Picture 6" descr="A page with strategies to improve nutrition.">
            <a:extLst>
              <a:ext uri="{FF2B5EF4-FFF2-40B4-BE49-F238E27FC236}">
                <a16:creationId xmlns:a16="http://schemas.microsoft.com/office/drawing/2014/main" id="{17CCBAFC-16E8-47CB-8C46-5CB07757DCE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637" y="1820256"/>
            <a:ext cx="2506377" cy="3217487"/>
          </a:xfrm>
          <a:prstGeom prst="rect">
            <a:avLst/>
          </a:prstGeom>
          <a:ln>
            <a:noFill/>
          </a:ln>
          <a:effectLst>
            <a:outerShdw blurRad="292100" dist="139700" dir="2700000" algn="tl" rotWithShape="0">
              <a:srgbClr val="333333">
                <a:alpha val="65000"/>
              </a:srgbClr>
            </a:outerShdw>
          </a:effectLst>
        </p:spPr>
      </p:pic>
      <p:sp>
        <p:nvSpPr>
          <p:cNvPr id="3" name="Star: 12 Points 2" descr="Learn more about Ohio's SAPA by clicking the link.">
            <a:extLst>
              <a:ext uri="{FF2B5EF4-FFF2-40B4-BE49-F238E27FC236}">
                <a16:creationId xmlns:a16="http://schemas.microsoft.com/office/drawing/2014/main" id="{4A1E6CDB-1CC2-48AA-BBB9-7A1BF496F480}"/>
              </a:ext>
            </a:extLst>
          </p:cNvPr>
          <p:cNvSpPr/>
          <p:nvPr/>
        </p:nvSpPr>
        <p:spPr>
          <a:xfrm>
            <a:off x="9337112" y="2150614"/>
            <a:ext cx="2706458" cy="2556769"/>
          </a:xfrm>
          <a:prstGeom prst="star12">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D33E69E-3D49-4446-B204-C0B71D131D68}"/>
              </a:ext>
            </a:extLst>
          </p:cNvPr>
          <p:cNvSpPr txBox="1"/>
          <p:nvPr/>
        </p:nvSpPr>
        <p:spPr>
          <a:xfrm>
            <a:off x="9485542" y="2743532"/>
            <a:ext cx="2409599" cy="1200329"/>
          </a:xfrm>
          <a:prstGeom prst="rect">
            <a:avLst/>
          </a:prstGeom>
          <a:noFill/>
        </p:spPr>
        <p:txBody>
          <a:bodyPr wrap="square" rtlCol="0">
            <a:spAutoFit/>
          </a:bodyPr>
          <a:lstStyle/>
          <a:p>
            <a:pPr algn="ctr"/>
            <a:r>
              <a:rPr lang="en-US" sz="2400" b="1" dirty="0"/>
              <a:t>Learn more about </a:t>
            </a:r>
          </a:p>
          <a:p>
            <a:pPr algn="ctr"/>
            <a:r>
              <a:rPr lang="en-US" sz="2400" b="1" dirty="0"/>
              <a:t>Ohio’s </a:t>
            </a:r>
            <a:r>
              <a:rPr lang="en-US" sz="2400" b="1" dirty="0">
                <a:hlinkClick r:id="rId6"/>
              </a:rPr>
              <a:t>SAPA</a:t>
            </a:r>
            <a:endParaRPr lang="en-US" sz="2400" b="1" dirty="0"/>
          </a:p>
        </p:txBody>
      </p:sp>
    </p:spTree>
    <p:extLst>
      <p:ext uri="{BB962C8B-B14F-4D97-AF65-F5344CB8AC3E}">
        <p14:creationId xmlns:p14="http://schemas.microsoft.com/office/powerpoint/2010/main" val="3029847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9985-88DA-4108-AA81-96DCF1E295E8}"/>
              </a:ext>
            </a:extLst>
          </p:cNvPr>
          <p:cNvSpPr>
            <a:spLocks noGrp="1"/>
          </p:cNvSpPr>
          <p:nvPr>
            <p:ph type="title"/>
          </p:nvPr>
        </p:nvSpPr>
        <p:spPr>
          <a:xfrm>
            <a:off x="609600" y="274638"/>
            <a:ext cx="7000240" cy="1143000"/>
          </a:xfrm>
        </p:spPr>
        <p:txBody>
          <a:bodyPr>
            <a:normAutofit fontScale="90000"/>
          </a:bodyPr>
          <a:lstStyle/>
          <a:p>
            <a:pPr algn="l"/>
            <a:r>
              <a:rPr lang="en-US" dirty="0"/>
              <a:t>Nutritional Health Screening</a:t>
            </a:r>
          </a:p>
        </p:txBody>
      </p:sp>
      <p:sp>
        <p:nvSpPr>
          <p:cNvPr id="6" name="Content Placeholder 5">
            <a:extLst>
              <a:ext uri="{FF2B5EF4-FFF2-40B4-BE49-F238E27FC236}">
                <a16:creationId xmlns:a16="http://schemas.microsoft.com/office/drawing/2014/main" id="{8B757ACE-AB7E-484D-873D-3E4264DA75A4}"/>
              </a:ext>
            </a:extLst>
          </p:cNvPr>
          <p:cNvSpPr>
            <a:spLocks noGrp="1"/>
          </p:cNvSpPr>
          <p:nvPr>
            <p:ph idx="1"/>
          </p:nvPr>
        </p:nvSpPr>
        <p:spPr>
          <a:xfrm>
            <a:off x="609600" y="1417638"/>
            <a:ext cx="5397500" cy="4068763"/>
          </a:xfrm>
        </p:spPr>
        <p:txBody>
          <a:bodyPr>
            <a:normAutofit/>
          </a:bodyPr>
          <a:lstStyle/>
          <a:p>
            <a:pPr algn="l" rtl="0" fontAlgn="base">
              <a:buFont typeface="Arial" panose="020B0604020202020204" pitchFamily="34" charset="0"/>
              <a:buChar char="•"/>
            </a:pPr>
            <a:r>
              <a:rPr lang="en-US" b="0" i="0" u="sng" strike="noStrike" dirty="0">
                <a:solidFill>
                  <a:srgbClr val="0563C1"/>
                </a:solidFill>
                <a:effectLst/>
                <a:latin typeface="Arial" panose="020B0604020202020204" pitchFamily="34" charset="0"/>
                <a:hlinkClick r:id="rId3"/>
              </a:rPr>
              <a:t>Determine Your Own Nutritional Health</a:t>
            </a:r>
            <a:r>
              <a:rPr lang="en-US" b="0" i="0" u="none" strike="noStrike" dirty="0">
                <a:solidFill>
                  <a:srgbClr val="000000"/>
                </a:solidFill>
                <a:effectLst/>
                <a:latin typeface="Arial" panose="020B0604020202020204" pitchFamily="34" charset="0"/>
              </a:rPr>
              <a:t> checklist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Screen consumers annually </a:t>
            </a:r>
            <a:endParaRPr lang="en-US" b="0" i="0" dirty="0">
              <a:solidFill>
                <a:srgbClr val="000000"/>
              </a:solidFill>
              <a:effectLst/>
              <a:latin typeface="Arial" panose="020B0604020202020204" pitchFamily="34" charset="0"/>
            </a:endParaRPr>
          </a:p>
        </p:txBody>
      </p:sp>
      <p:pic>
        <p:nvPicPr>
          <p:cNvPr id="1026" name="Picture 2" descr="A score of 6 or more on the Determine checklist will generate a referral.">
            <a:extLst>
              <a:ext uri="{FF2B5EF4-FFF2-40B4-BE49-F238E27FC236}">
                <a16:creationId xmlns:a16="http://schemas.microsoft.com/office/drawing/2014/main" id="{5AB4C4AD-55FA-4E9C-9D2C-A8E7DFA93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15" y="4185921"/>
            <a:ext cx="961734" cy="9617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a:extLst>
              <a:ext uri="{FF2B5EF4-FFF2-40B4-BE49-F238E27FC236}">
                <a16:creationId xmlns:a16="http://schemas.microsoft.com/office/drawing/2014/main" id="{BA9C5941-BAE3-4ADD-8CE5-D625ED7E14F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5273956"/>
              </p:ext>
            </p:extLst>
          </p:nvPr>
        </p:nvGraphicFramePr>
        <p:xfrm>
          <a:off x="2086896" y="3950733"/>
          <a:ext cx="2359843" cy="14896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CD93077D-819F-4A40-9192-9995B118F104}"/>
              </a:ext>
            </a:extLst>
          </p:cNvPr>
          <p:cNvSpPr txBox="1"/>
          <p:nvPr/>
        </p:nvSpPr>
        <p:spPr>
          <a:xfrm>
            <a:off x="4673600" y="4443809"/>
            <a:ext cx="2844799" cy="800219"/>
          </a:xfrm>
          <a:prstGeom prst="rect">
            <a:avLst/>
          </a:prstGeom>
          <a:noFill/>
        </p:spPr>
        <p:txBody>
          <a:bodyPr wrap="square">
            <a:spAutoFit/>
          </a:bodyPr>
          <a:lstStyle/>
          <a:p>
            <a:r>
              <a:rPr lang="en-US" sz="2800" b="0" i="0" dirty="0">
                <a:solidFill>
                  <a:srgbClr val="000000"/>
                </a:solidFill>
                <a:effectLst/>
              </a:rPr>
              <a:t>HCBS services</a:t>
            </a:r>
          </a:p>
          <a:p>
            <a:r>
              <a:rPr lang="en-US" b="0" i="0" dirty="0">
                <a:solidFill>
                  <a:srgbClr val="000000"/>
                </a:solidFill>
                <a:effectLst/>
                <a:latin typeface="Times New Roman" panose="02020603050405020304" pitchFamily="18" charset="0"/>
              </a:rPr>
              <a:t> </a:t>
            </a:r>
            <a:endParaRPr lang="en-US" dirty="0"/>
          </a:p>
        </p:txBody>
      </p:sp>
      <p:pic>
        <p:nvPicPr>
          <p:cNvPr id="4" name="Picture 3" descr="ODA0010 form entitled &quot;Determine Your Own Nutritional Health.&quot; provided by the Ohio Department of Aging. The checklist enables users to determine if someone they know is at nutritional risk.">
            <a:extLst>
              <a:ext uri="{FF2B5EF4-FFF2-40B4-BE49-F238E27FC236}">
                <a16:creationId xmlns:a16="http://schemas.microsoft.com/office/drawing/2014/main" id="{ED72F8BF-F6E6-4401-89FE-4460DAA26BAE}"/>
              </a:ext>
              <a:ext uri="{C183D7F6-B498-43B3-948B-1728B52AA6E4}">
                <adec:decorative xmlns:adec="http://schemas.microsoft.com/office/drawing/2017/decorative" val="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7834010" y="931585"/>
            <a:ext cx="3153706" cy="38815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205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8C97-0EC8-44D1-8920-CC9506673AA3}"/>
              </a:ext>
            </a:extLst>
          </p:cNvPr>
          <p:cNvSpPr>
            <a:spLocks noGrp="1"/>
          </p:cNvSpPr>
          <p:nvPr>
            <p:ph type="title"/>
          </p:nvPr>
        </p:nvSpPr>
        <p:spPr/>
        <p:txBody>
          <a:bodyPr/>
          <a:lstStyle/>
          <a:p>
            <a:pPr algn="l"/>
            <a:r>
              <a:rPr lang="en-US" dirty="0"/>
              <a:t>Health Screening – Pilot Project</a:t>
            </a:r>
          </a:p>
        </p:txBody>
      </p:sp>
      <p:sp>
        <p:nvSpPr>
          <p:cNvPr id="3" name="Content Placeholder 2">
            <a:extLst>
              <a:ext uri="{FF2B5EF4-FFF2-40B4-BE49-F238E27FC236}">
                <a16:creationId xmlns:a16="http://schemas.microsoft.com/office/drawing/2014/main" id="{0493873C-8591-489E-8427-0DB6652B25F8}"/>
              </a:ext>
            </a:extLst>
          </p:cNvPr>
          <p:cNvSpPr>
            <a:spLocks noGrp="1"/>
          </p:cNvSpPr>
          <p:nvPr>
            <p:ph idx="1"/>
          </p:nvPr>
        </p:nvSpPr>
        <p:spPr>
          <a:xfrm>
            <a:off x="609600" y="1600201"/>
            <a:ext cx="7480515" cy="3886200"/>
          </a:xfrm>
        </p:spPr>
        <p:txBody>
          <a:bodyPr/>
          <a:lstStyle/>
          <a:p>
            <a:pPr marL="0" indent="0">
              <a:buNone/>
            </a:pPr>
            <a:r>
              <a:rPr lang="en-US" dirty="0"/>
              <a:t>Health Screening Tools</a:t>
            </a:r>
          </a:p>
          <a:p>
            <a:pPr lvl="1"/>
            <a:r>
              <a:rPr lang="en-US" dirty="0"/>
              <a:t>Determine Your Own Nutrition Health</a:t>
            </a:r>
          </a:p>
          <a:p>
            <a:pPr lvl="1"/>
            <a:r>
              <a:rPr lang="en-US" dirty="0"/>
              <a:t>Household Food Insecurity (USDA)</a:t>
            </a:r>
          </a:p>
          <a:p>
            <a:pPr lvl="1"/>
            <a:r>
              <a:rPr lang="en-US" dirty="0"/>
              <a:t>Loneliness Scale (UCLA)</a:t>
            </a:r>
          </a:p>
        </p:txBody>
      </p:sp>
      <p:pic>
        <p:nvPicPr>
          <p:cNvPr id="6" name="Picture 5" descr="A form entitled &quot;Food Security and Social Isolation Screening&quot;. This form helps users identify potential food insecurity and social isolation. ">
            <a:extLst>
              <a:ext uri="{FF2B5EF4-FFF2-40B4-BE49-F238E27FC236}">
                <a16:creationId xmlns:a16="http://schemas.microsoft.com/office/drawing/2014/main" id="{21173885-5314-4ABC-8CCD-972B17CBC4C3}"/>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6346" y="1263087"/>
            <a:ext cx="3807912" cy="4416023"/>
          </a:xfrm>
          <a:prstGeom prst="rect">
            <a:avLst/>
          </a:prstGeom>
        </p:spPr>
      </p:pic>
    </p:spTree>
    <p:extLst>
      <p:ext uri="{BB962C8B-B14F-4D97-AF65-F5344CB8AC3E}">
        <p14:creationId xmlns:p14="http://schemas.microsoft.com/office/powerpoint/2010/main" val="929031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1C86-16F1-45B3-913F-8D704178C87F}"/>
              </a:ext>
            </a:extLst>
          </p:cNvPr>
          <p:cNvSpPr>
            <a:spLocks noGrp="1"/>
          </p:cNvSpPr>
          <p:nvPr>
            <p:ph type="title"/>
          </p:nvPr>
        </p:nvSpPr>
        <p:spPr/>
        <p:txBody>
          <a:bodyPr>
            <a:normAutofit fontScale="90000"/>
          </a:bodyPr>
          <a:lstStyle/>
          <a:p>
            <a:pPr algn="l"/>
            <a:r>
              <a:rPr lang="en-US" dirty="0"/>
              <a:t>Promising Practices During Pandemic-Times</a:t>
            </a:r>
          </a:p>
        </p:txBody>
      </p:sp>
      <p:sp>
        <p:nvSpPr>
          <p:cNvPr id="3" name="Content Placeholder 2">
            <a:extLst>
              <a:ext uri="{FF2B5EF4-FFF2-40B4-BE49-F238E27FC236}">
                <a16:creationId xmlns:a16="http://schemas.microsoft.com/office/drawing/2014/main" id="{F574AE19-3986-4409-A27F-528222412A60}"/>
              </a:ext>
            </a:extLst>
          </p:cNvPr>
          <p:cNvSpPr>
            <a:spLocks noGrp="1"/>
          </p:cNvSpPr>
          <p:nvPr>
            <p:ph idx="1"/>
          </p:nvPr>
        </p:nvSpPr>
        <p:spPr>
          <a:xfrm>
            <a:off x="609600" y="1600201"/>
            <a:ext cx="7943082" cy="3886200"/>
          </a:xfrm>
        </p:spPr>
        <p:txBody>
          <a:bodyPr>
            <a:normAutofit fontScale="92500" lnSpcReduction="20000"/>
          </a:bodyPr>
          <a:lstStyle/>
          <a:p>
            <a:r>
              <a:rPr lang="en-US" dirty="0"/>
              <a:t>Increase of 20,000 home-delivered meals</a:t>
            </a:r>
          </a:p>
          <a:p>
            <a:r>
              <a:rPr lang="en-US" dirty="0"/>
              <a:t>New/Innovative Practices</a:t>
            </a:r>
          </a:p>
          <a:p>
            <a:pPr lvl="1"/>
            <a:r>
              <a:rPr lang="en-US" dirty="0"/>
              <a:t>Grab-and-go meals</a:t>
            </a:r>
          </a:p>
          <a:p>
            <a:pPr lvl="1"/>
            <a:r>
              <a:rPr lang="en-US" dirty="0"/>
              <a:t>Grocery shopping &amp; delivery</a:t>
            </a:r>
          </a:p>
          <a:p>
            <a:pPr lvl="1"/>
            <a:r>
              <a:rPr lang="en-US" dirty="0"/>
              <a:t>Emergency shelf-stable food boxes</a:t>
            </a:r>
          </a:p>
          <a:p>
            <a:r>
              <a:rPr lang="en-US" dirty="0"/>
              <a:t>Adult Day &amp; Senior Center Provider Relief Funds</a:t>
            </a:r>
          </a:p>
          <a:p>
            <a:r>
              <a:rPr lang="en-US" dirty="0"/>
              <a:t>Ohio SFMNP Produce Box</a:t>
            </a:r>
          </a:p>
          <a:p>
            <a:r>
              <a:rPr lang="en-US" dirty="0"/>
              <a:t>Ohio’s</a:t>
            </a:r>
            <a:r>
              <a:rPr lang="en-US" i="1" dirty="0"/>
              <a:t> Staying Healthy </a:t>
            </a:r>
            <a:r>
              <a:rPr lang="en-US" dirty="0"/>
              <a:t>Initiative </a:t>
            </a:r>
            <a:endParaRPr lang="en-US" i="1" dirty="0"/>
          </a:p>
        </p:txBody>
      </p:sp>
      <p:pic>
        <p:nvPicPr>
          <p:cNvPr id="5" name="Picture 4" descr="We’re a proud partner. We’re happy to be part of the Ohio Department on Aging’s staying healthy program which provides free healthy meals to older Ohioans in need. The Staying Healthy program supports older 0hioans age 60 or Older who are unable to prepare meals for themselves and lack a meal support in their home or community. We prepare the meals and make all delivery arrangements. For more information about the Staying Healthy program or other nutritional services for older adults please call 1-866-243-5678 or visit www.aging.ohio.gov/FindServices Ohio Department of Aging.">
            <a:extLst>
              <a:ext uri="{FF2B5EF4-FFF2-40B4-BE49-F238E27FC236}">
                <a16:creationId xmlns:a16="http://schemas.microsoft.com/office/drawing/2014/main" id="{6E4786F9-C10D-4FB5-8E99-44806B669285}"/>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682" y="1127453"/>
            <a:ext cx="2905731" cy="4617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4406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35BA751-9535-B53A-135F-D5C9D8EF88A9}"/>
              </a:ext>
            </a:extLst>
          </p:cNvPr>
          <p:cNvSpPr>
            <a:spLocks noGrp="1"/>
          </p:cNvSpPr>
          <p:nvPr>
            <p:ph type="title"/>
          </p:nvPr>
        </p:nvSpPr>
        <p:spPr/>
        <p:txBody>
          <a:bodyPr/>
          <a:lstStyle/>
          <a:p>
            <a:r>
              <a:rPr lang="en-US" dirty="0"/>
              <a:t>Objectives</a:t>
            </a:r>
          </a:p>
        </p:txBody>
      </p:sp>
      <p:sp>
        <p:nvSpPr>
          <p:cNvPr id="10" name="Content Placeholder 9">
            <a:extLst>
              <a:ext uri="{FF2B5EF4-FFF2-40B4-BE49-F238E27FC236}">
                <a16:creationId xmlns:a16="http://schemas.microsoft.com/office/drawing/2014/main" id="{B272C06E-39B2-4BDC-E955-3E53B532366B}"/>
              </a:ext>
            </a:extLst>
          </p:cNvPr>
          <p:cNvSpPr>
            <a:spLocks noGrp="1"/>
          </p:cNvSpPr>
          <p:nvPr>
            <p:ph idx="1"/>
          </p:nvPr>
        </p:nvSpPr>
        <p:spPr>
          <a:xfrm>
            <a:off x="1024835" y="1607929"/>
            <a:ext cx="10305774" cy="3509107"/>
          </a:xfrm>
        </p:spPr>
        <p:txBody>
          <a:bodyPr>
            <a:no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Describe components of food </a:t>
            </a:r>
            <a:r>
              <a:rPr lang="en-US" sz="2400" dirty="0">
                <a:latin typeface="Arial" panose="020B0604020202020204" pitchFamily="34" charset="0"/>
                <a:ea typeface="Times New Roman" panose="02020603050405020304" pitchFamily="18" charset="0"/>
                <a:cs typeface="Arial" panose="020B0604020202020204" pitchFamily="34" charset="0"/>
              </a:rPr>
              <a:t>security continuum and how initiative can make a difference.</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Give examples of best practice efforts across the OAA program.</a:t>
            </a:r>
          </a:p>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Identify possible obstacles to efforts and ways to overcome them. </a:t>
            </a:r>
          </a:p>
          <a:p>
            <a:pPr marL="342900" marR="0" lvl="0" indent="-342900">
              <a:spcBef>
                <a:spcPts val="0"/>
              </a:spcBef>
              <a:spcAft>
                <a:spcPts val="0"/>
              </a:spcAft>
              <a:buFont typeface="Arial" panose="020B0604020202020204" pitchFamily="34" charset="0"/>
              <a:buChar char="•"/>
              <a:tabLst>
                <a:tab pos="457200" algn="l"/>
              </a:tabLst>
            </a:pPr>
            <a:r>
              <a:rPr lang="en-US" sz="2400" dirty="0">
                <a:effectLst/>
                <a:latin typeface="Arial" panose="020B0604020202020204" pitchFamily="34" charset="0"/>
                <a:ea typeface="Times New Roman" panose="02020603050405020304" pitchFamily="18" charset="0"/>
                <a:cs typeface="Arial" panose="020B0604020202020204" pitchFamily="34" charset="0"/>
              </a:rPr>
              <a:t>Learn how the network can increase partnerships to combat food insecurity.</a:t>
            </a:r>
          </a:p>
          <a:p>
            <a:pPr marL="342900" marR="0" lvl="0" indent="-342900">
              <a:spcBef>
                <a:spcPts val="0"/>
              </a:spcBef>
              <a:spcAft>
                <a:spcPts val="0"/>
              </a:spcAft>
              <a:buFont typeface="Arial" panose="020B0604020202020204" pitchFamily="34" charset="0"/>
              <a:buChar char="•"/>
              <a:tabLst>
                <a:tab pos="457200" algn="l"/>
              </a:tabLst>
            </a:pPr>
            <a:r>
              <a:rPr lang="en-US" sz="2400" dirty="0">
                <a:latin typeface="Arial" panose="020B0604020202020204" pitchFamily="34" charset="0"/>
                <a:ea typeface="Times New Roman" panose="02020603050405020304" pitchFamily="18" charset="0"/>
                <a:cs typeface="Arial" panose="020B0604020202020204" pitchFamily="34" charset="0"/>
              </a:rPr>
              <a:t>Identify ways </a:t>
            </a:r>
            <a:r>
              <a:rPr lang="en-US" sz="2400" dirty="0">
                <a:effectLst/>
                <a:latin typeface="Arial" panose="020B0604020202020204" pitchFamily="34" charset="0"/>
                <a:ea typeface="Times New Roman" panose="02020603050405020304" pitchFamily="18" charset="0"/>
                <a:cs typeface="Arial" panose="020B0604020202020204" pitchFamily="34" charset="0"/>
              </a:rPr>
              <a:t>states can use data and outcomes </a:t>
            </a:r>
            <a:r>
              <a:rPr lang="en-US" sz="2400" dirty="0">
                <a:latin typeface="Arial" panose="020B0604020202020204" pitchFamily="34" charset="0"/>
                <a:ea typeface="Times New Roman" panose="02020603050405020304" pitchFamily="18" charset="0"/>
                <a:cs typeface="Arial" panose="020B0604020202020204" pitchFamily="34" charset="0"/>
              </a:rPr>
              <a:t>to make an impact.</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12007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9985-88DA-4108-AA81-96DCF1E295E8}"/>
              </a:ext>
            </a:extLst>
          </p:cNvPr>
          <p:cNvSpPr>
            <a:spLocks noGrp="1"/>
          </p:cNvSpPr>
          <p:nvPr>
            <p:ph type="title"/>
          </p:nvPr>
        </p:nvSpPr>
        <p:spPr/>
        <p:txBody>
          <a:bodyPr>
            <a:normAutofit/>
          </a:bodyPr>
          <a:lstStyle/>
          <a:p>
            <a:pPr algn="l"/>
            <a:r>
              <a:rPr lang="en-US" dirty="0"/>
              <a:t>State Strategic Partnerships</a:t>
            </a:r>
          </a:p>
        </p:txBody>
      </p:sp>
      <p:sp>
        <p:nvSpPr>
          <p:cNvPr id="6" name="Content Placeholder 5">
            <a:extLst>
              <a:ext uri="{FF2B5EF4-FFF2-40B4-BE49-F238E27FC236}">
                <a16:creationId xmlns:a16="http://schemas.microsoft.com/office/drawing/2014/main" id="{8B757ACE-AB7E-484D-873D-3E4264DA75A4}"/>
              </a:ext>
            </a:extLst>
          </p:cNvPr>
          <p:cNvSpPr>
            <a:spLocks noGrp="1"/>
          </p:cNvSpPr>
          <p:nvPr>
            <p:ph idx="1"/>
          </p:nvPr>
        </p:nvSpPr>
        <p:spPr>
          <a:xfrm>
            <a:off x="508801" y="1378931"/>
            <a:ext cx="8262651" cy="4180627"/>
          </a:xfrm>
        </p:spPr>
        <p:txBody>
          <a:bodyPr>
            <a:normAutofit fontScale="92500" lnSpcReduction="10000"/>
          </a:bodyPr>
          <a:lstStyle/>
          <a:p>
            <a:pPr lvl="0"/>
            <a:r>
              <a:rPr lang="en-US" dirty="0"/>
              <a:t>Ohio Nutrition Incentive Network (OHNIN)</a:t>
            </a:r>
          </a:p>
          <a:p>
            <a:pPr lvl="0"/>
            <a:r>
              <a:rPr lang="en-US" dirty="0"/>
              <a:t>Ohio State Nutrition Action Committee (SNAC)</a:t>
            </a:r>
          </a:p>
          <a:p>
            <a:pPr lvl="0"/>
            <a:r>
              <a:rPr lang="en-US" dirty="0"/>
              <a:t>Ohio Department of Job &amp; Family Services (ODJFS)</a:t>
            </a:r>
          </a:p>
          <a:p>
            <a:pPr lvl="1"/>
            <a:r>
              <a:rPr lang="en-US" dirty="0"/>
              <a:t>Supplemental Nutrition Assistance Program (SNAP) </a:t>
            </a:r>
          </a:p>
          <a:p>
            <a:pPr lvl="0"/>
            <a:r>
              <a:rPr lang="en-US" dirty="0"/>
              <a:t>Ohio Department of Rehabilitation &amp; Corrections</a:t>
            </a:r>
          </a:p>
          <a:p>
            <a:pPr lvl="0"/>
            <a:r>
              <a:rPr lang="en-US" dirty="0"/>
              <a:t>AAAs and Aging Network Partners</a:t>
            </a:r>
          </a:p>
          <a:p>
            <a:pPr lvl="0"/>
            <a:endParaRPr lang="en-US" dirty="0"/>
          </a:p>
          <a:p>
            <a:pPr lvl="0"/>
            <a:endParaRPr lang="en-US" dirty="0"/>
          </a:p>
        </p:txBody>
      </p:sp>
      <p:pic>
        <p:nvPicPr>
          <p:cNvPr id="11" name="Picture 10" descr="Produce Perks Logo">
            <a:extLst>
              <a:ext uri="{FF2B5EF4-FFF2-40B4-BE49-F238E27FC236}">
                <a16:creationId xmlns:a16="http://schemas.microsoft.com/office/drawing/2014/main" id="{B44441BC-2C51-11FD-3072-D68945165ED2}"/>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222" y="844683"/>
            <a:ext cx="2810948" cy="2105088"/>
          </a:xfrm>
          <a:prstGeom prst="rect">
            <a:avLst/>
          </a:prstGeom>
        </p:spPr>
      </p:pic>
      <p:pic>
        <p:nvPicPr>
          <p:cNvPr id="8" name="Picture 7" descr="Celebrate Your Plate Logo">
            <a:extLst>
              <a:ext uri="{FF2B5EF4-FFF2-40B4-BE49-F238E27FC236}">
                <a16:creationId xmlns:a16="http://schemas.microsoft.com/office/drawing/2014/main" id="{CD96AFB7-EAFA-99B4-942A-DD89ED080EBA}"/>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4204" y="2909264"/>
            <a:ext cx="2538196" cy="2650294"/>
          </a:xfrm>
          <a:prstGeom prst="rect">
            <a:avLst/>
          </a:prstGeom>
        </p:spPr>
      </p:pic>
    </p:spTree>
    <p:extLst>
      <p:ext uri="{BB962C8B-B14F-4D97-AF65-F5344CB8AC3E}">
        <p14:creationId xmlns:p14="http://schemas.microsoft.com/office/powerpoint/2010/main" val="1747382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312B-E607-4DA9-ABE2-18C0D1BE8115}"/>
              </a:ext>
            </a:extLst>
          </p:cNvPr>
          <p:cNvSpPr>
            <a:spLocks noGrp="1"/>
          </p:cNvSpPr>
          <p:nvPr>
            <p:ph type="title"/>
          </p:nvPr>
        </p:nvSpPr>
        <p:spPr/>
        <p:txBody>
          <a:bodyPr/>
          <a:lstStyle/>
          <a:p>
            <a:pPr algn="l"/>
            <a:r>
              <a:rPr lang="en-US" dirty="0"/>
              <a:t>Resources to Promote Nutritional Health</a:t>
            </a:r>
          </a:p>
        </p:txBody>
      </p:sp>
      <p:pic>
        <p:nvPicPr>
          <p:cNvPr id="6" name="Picture 2" descr="Eating Well: Farmers' Market Recipe book . Ohio Department of Aging Senior Famers' Market Nutrition Program.">
            <a:extLst>
              <a:ext uri="{FF2B5EF4-FFF2-40B4-BE49-F238E27FC236}">
                <a16:creationId xmlns:a16="http://schemas.microsoft.com/office/drawing/2014/main" id="{38666D07-4C30-4130-A75C-0113F92F2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86" y="1417638"/>
            <a:ext cx="2791853" cy="37767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Eating Well: Recipe for Summer Squash Medley.">
            <a:extLst>
              <a:ext uri="{FF2B5EF4-FFF2-40B4-BE49-F238E27FC236}">
                <a16:creationId xmlns:a16="http://schemas.microsoft.com/office/drawing/2014/main" id="{E44DC0C2-D2AE-4779-96C3-01A06AA9E89A}"/>
              </a:ex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972"/>
          <a:stretch/>
        </p:blipFill>
        <p:spPr>
          <a:xfrm>
            <a:off x="3639072" y="1510606"/>
            <a:ext cx="2287499" cy="3450312"/>
          </a:xfrm>
          <a:prstGeom prst="rect">
            <a:avLst/>
          </a:prstGeom>
          <a:ln>
            <a:noFill/>
          </a:ln>
          <a:effectLst>
            <a:outerShdw blurRad="292100" dist="139700" dir="2700000" algn="tl" rotWithShape="0">
              <a:srgbClr val="333333">
                <a:alpha val="65000"/>
              </a:srgbClr>
            </a:outerShdw>
          </a:effectLst>
        </p:spPr>
      </p:pic>
      <p:pic>
        <p:nvPicPr>
          <p:cNvPr id="9" name="Picture 8" descr="Eating Well: Recipe for Fall Apple Salad.">
            <a:extLst>
              <a:ext uri="{FF2B5EF4-FFF2-40B4-BE49-F238E27FC236}">
                <a16:creationId xmlns:a16="http://schemas.microsoft.com/office/drawing/2014/main" id="{89C7BBE2-9FB1-44EA-B7FF-6716DC760B78}"/>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42" b="1991"/>
          <a:stretch/>
        </p:blipFill>
        <p:spPr>
          <a:xfrm>
            <a:off x="6452460" y="1510606"/>
            <a:ext cx="2299655" cy="3450312"/>
          </a:xfrm>
          <a:prstGeom prst="rect">
            <a:avLst/>
          </a:prstGeom>
          <a:ln>
            <a:noFill/>
          </a:ln>
          <a:effectLst>
            <a:outerShdw blurRad="292100" dist="139700" dir="2700000" algn="tl" rotWithShape="0">
              <a:srgbClr val="333333">
                <a:alpha val="65000"/>
              </a:srgbClr>
            </a:outerShdw>
          </a:effectLst>
        </p:spPr>
      </p:pic>
      <p:pic>
        <p:nvPicPr>
          <p:cNvPr id="7" name="Picture 6" descr="Eating Well: Information on the Ohio Supplemental Nutrition Program (SNAP).">
            <a:extLst>
              <a:ext uri="{FF2B5EF4-FFF2-40B4-BE49-F238E27FC236}">
                <a16:creationId xmlns:a16="http://schemas.microsoft.com/office/drawing/2014/main" id="{B806389B-921F-4060-B238-FA54C373E064}"/>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2934" y="1485900"/>
            <a:ext cx="2329466" cy="3513612"/>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61E5F1EA-B379-4873-89D0-305CE4F5BCDC}"/>
              </a:ext>
            </a:extLst>
          </p:cNvPr>
          <p:cNvSpPr>
            <a:spLocks noGrp="1"/>
          </p:cNvSpPr>
          <p:nvPr>
            <p:ph idx="1"/>
          </p:nvPr>
        </p:nvSpPr>
        <p:spPr>
          <a:xfrm>
            <a:off x="311887" y="5227713"/>
            <a:ext cx="11714797" cy="522158"/>
          </a:xfrm>
        </p:spPr>
        <p:txBody>
          <a:bodyPr>
            <a:normAutofit/>
          </a:bodyPr>
          <a:lstStyle/>
          <a:p>
            <a:pPr marL="0" indent="0" algn="ctr">
              <a:buNone/>
            </a:pPr>
            <a:r>
              <a:rPr lang="en-US" sz="2000" dirty="0">
                <a:hlinkClick r:id="rId7"/>
              </a:rPr>
              <a:t>Eating Well: Farmers’ Market Recipe Book</a:t>
            </a:r>
            <a:endParaRPr lang="en-US" sz="2000" dirty="0"/>
          </a:p>
        </p:txBody>
      </p:sp>
    </p:spTree>
    <p:extLst>
      <p:ext uri="{BB962C8B-B14F-4D97-AF65-F5344CB8AC3E}">
        <p14:creationId xmlns:p14="http://schemas.microsoft.com/office/powerpoint/2010/main" val="1167590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312B-E607-4DA9-ABE2-18C0D1BE8115}"/>
              </a:ext>
            </a:extLst>
          </p:cNvPr>
          <p:cNvSpPr>
            <a:spLocks noGrp="1"/>
          </p:cNvSpPr>
          <p:nvPr>
            <p:ph type="title"/>
          </p:nvPr>
        </p:nvSpPr>
        <p:spPr>
          <a:xfrm>
            <a:off x="491319" y="274638"/>
            <a:ext cx="11091081" cy="1143000"/>
          </a:xfrm>
        </p:spPr>
        <p:txBody>
          <a:bodyPr>
            <a:noAutofit/>
          </a:bodyPr>
          <a:lstStyle/>
          <a:p>
            <a:pPr algn="l"/>
            <a:r>
              <a:rPr lang="en-US" sz="3700" dirty="0"/>
              <a:t>Resources to Promote Nutritional Health Continued</a:t>
            </a:r>
          </a:p>
        </p:txBody>
      </p:sp>
      <p:pic>
        <p:nvPicPr>
          <p:cNvPr id="5" name="Picture 4" descr="Senior Nutrition Program: Tips to live healthy and strong. Free to download!">
            <a:extLst>
              <a:ext uri="{FF2B5EF4-FFF2-40B4-BE49-F238E27FC236}">
                <a16:creationId xmlns:a16="http://schemas.microsoft.com/office/drawing/2014/main" id="{F0528071-FFCF-4875-99E3-B5276910947D}"/>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300" y="1417639"/>
            <a:ext cx="5341692" cy="2968254"/>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74F7656E-030D-4FBB-A90E-8FF538D99FD4}"/>
              </a:ext>
            </a:extLst>
          </p:cNvPr>
          <p:cNvSpPr>
            <a:spLocks noGrp="1"/>
          </p:cNvSpPr>
          <p:nvPr>
            <p:ph idx="1"/>
          </p:nvPr>
        </p:nvSpPr>
        <p:spPr>
          <a:xfrm>
            <a:off x="108474" y="4817765"/>
            <a:ext cx="7681033" cy="573175"/>
          </a:xfrm>
        </p:spPr>
        <p:txBody>
          <a:bodyPr>
            <a:normAutofit/>
          </a:bodyPr>
          <a:lstStyle/>
          <a:p>
            <a:pPr marL="0" indent="0" algn="ctr">
              <a:buNone/>
            </a:pPr>
            <a:r>
              <a:rPr lang="en-US" sz="2400" dirty="0">
                <a:hlinkClick r:id="rId4"/>
              </a:rPr>
              <a:t>Senior Nutrition Fact Sheets</a:t>
            </a:r>
            <a:endParaRPr lang="en-US" sz="2400" dirty="0"/>
          </a:p>
        </p:txBody>
      </p:sp>
      <p:pic>
        <p:nvPicPr>
          <p:cNvPr id="7" name="Picture 6" descr="Ohio Department of Aging: Nutrition Education Fact Sheets. Nutrition and lifestyle goals to build a stronger and healthier you. Seniors Nutrition Program.">
            <a:extLst>
              <a:ext uri="{FF2B5EF4-FFF2-40B4-BE49-F238E27FC236}">
                <a16:creationId xmlns:a16="http://schemas.microsoft.com/office/drawing/2014/main" id="{83766AB0-460C-4332-85A4-DB295D4BE902}"/>
              </a:ex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2" b="-1"/>
          <a:stretch/>
        </p:blipFill>
        <p:spPr>
          <a:xfrm>
            <a:off x="7518400" y="1508424"/>
            <a:ext cx="2691457" cy="34992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1284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ACE0-6123-4B3F-B96B-6956356468DE}"/>
              </a:ext>
            </a:extLst>
          </p:cNvPr>
          <p:cNvSpPr>
            <a:spLocks noGrp="1"/>
          </p:cNvSpPr>
          <p:nvPr>
            <p:ph type="title"/>
          </p:nvPr>
        </p:nvSpPr>
        <p:spPr/>
        <p:txBody>
          <a:bodyPr/>
          <a:lstStyle/>
          <a:p>
            <a:r>
              <a:rPr lang="en-US" dirty="0"/>
              <a:t>New Mexico State Unit on Aging</a:t>
            </a:r>
          </a:p>
        </p:txBody>
      </p:sp>
      <p:sp>
        <p:nvSpPr>
          <p:cNvPr id="10" name="TextBox 9">
            <a:extLst>
              <a:ext uri="{FF2B5EF4-FFF2-40B4-BE49-F238E27FC236}">
                <a16:creationId xmlns:a16="http://schemas.microsoft.com/office/drawing/2014/main" id="{FF96CE6C-83F5-4591-8676-880E032A6B87}"/>
              </a:ext>
              <a:ext uri="{C183D7F6-B498-43B3-948B-1728B52AA6E4}">
                <adec:decorative xmlns:adec="http://schemas.microsoft.com/office/drawing/2017/decorative" val="1"/>
              </a:ext>
            </a:extLst>
          </p:cNvPr>
          <p:cNvSpPr txBox="1"/>
          <p:nvPr/>
        </p:nvSpPr>
        <p:spPr>
          <a:xfrm>
            <a:off x="5105400" y="4549959"/>
            <a:ext cx="1981200" cy="923330"/>
          </a:xfrm>
          <a:prstGeom prst="rect">
            <a:avLst/>
          </a:prstGeom>
          <a:noFill/>
        </p:spPr>
        <p:txBody>
          <a:bodyPr wrap="square" rtlCol="0">
            <a:spAutoFit/>
          </a:bodyPr>
          <a:lstStyle/>
          <a:p>
            <a:pPr algn="ctr"/>
            <a:r>
              <a:rPr lang="en-US" dirty="0"/>
              <a:t>Ophelia Steppe</a:t>
            </a:r>
          </a:p>
          <a:p>
            <a:pPr algn="ctr"/>
            <a:r>
              <a:rPr lang="en-US" dirty="0"/>
              <a:t>SUA Nutritionist</a:t>
            </a:r>
          </a:p>
          <a:p>
            <a:pPr algn="ctr"/>
            <a:r>
              <a:rPr lang="en-US" dirty="0"/>
              <a:t>New Mexico SUA</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832" y="1387855"/>
            <a:ext cx="2162336" cy="2972217"/>
          </a:xfrm>
          <a:prstGeom prst="rect">
            <a:avLst/>
          </a:prstGeom>
        </p:spPr>
      </p:pic>
    </p:spTree>
    <p:extLst>
      <p:ext uri="{BB962C8B-B14F-4D97-AF65-F5344CB8AC3E}">
        <p14:creationId xmlns:p14="http://schemas.microsoft.com/office/powerpoint/2010/main" val="1042587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Mexico</a:t>
            </a:r>
          </a:p>
        </p:txBody>
      </p:sp>
      <p:sp>
        <p:nvSpPr>
          <p:cNvPr id="3" name="Content Placeholder 2"/>
          <p:cNvSpPr>
            <a:spLocks noGrp="1"/>
          </p:cNvSpPr>
          <p:nvPr>
            <p:ph idx="1"/>
          </p:nvPr>
        </p:nvSpPr>
        <p:spPr>
          <a:xfrm>
            <a:off x="609600" y="1417638"/>
            <a:ext cx="10972800" cy="4068763"/>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
                <a:ea typeface="+mn-ea"/>
                <a:cs typeface="+mn-cs"/>
              </a:rPr>
              <a:t>The New Mexico Food, Farm, and Hunger Initiative Designed to Alleviate Hunger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i="0" u="none" strike="noStrike" kern="1200" cap="none" spc="0" normalizeH="0" baseline="0" noProof="0" dirty="0">
              <a:ln>
                <a:noFill/>
              </a:ln>
              <a:solidFill>
                <a:srgbClr val="202124"/>
              </a:solidFill>
              <a:effectLst/>
              <a:uLnTx/>
              <a:uFillTx/>
              <a:latin typeface="Roboto" panose="020000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The Food, Farm, and Hunger Act was passed during the New Mexico legislative </a:t>
            </a:r>
            <a:r>
              <a:rPr lang="en-US" sz="2000" dirty="0">
                <a:solidFill>
                  <a:prstClr val="black"/>
                </a:solidFill>
                <a:latin typeface="Arial"/>
                <a:cs typeface="Arial" panose="020B0604020202020204" pitchFamily="34" charset="0"/>
              </a:rPr>
              <a:t>s</a:t>
            </a:r>
            <a:r>
              <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ession of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The initiative will support the commitment to foster a food system that addresses hunger while improving economic resiliency in high-need counties throughout New Mexico.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Arial"/>
                <a:ea typeface="+mn-ea"/>
                <a:cs typeface="Arial" panose="020B0604020202020204" pitchFamily="34" charset="0"/>
              </a:rPr>
              <a:t>Improve the food supply chain and support small farms and ranches, all while increasing access to healthy food for more people.</a:t>
            </a:r>
          </a:p>
          <a:p>
            <a:endParaRPr lang="en-US" dirty="0"/>
          </a:p>
        </p:txBody>
      </p:sp>
    </p:spTree>
    <p:extLst>
      <p:ext uri="{BB962C8B-B14F-4D97-AF65-F5344CB8AC3E}">
        <p14:creationId xmlns:p14="http://schemas.microsoft.com/office/powerpoint/2010/main" val="3768687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5860"/>
            <a:ext cx="10972800" cy="741777"/>
          </a:xfrm>
        </p:spPr>
        <p:txBody>
          <a:bodyPr>
            <a:noAutofit/>
          </a:bodyPr>
          <a:lstStyle/>
          <a:p>
            <a:r>
              <a:rPr lang="en-US" sz="3600" dirty="0"/>
              <a:t>Initiatives to Combat Hunger and Improve the Food Supply Chain</a:t>
            </a:r>
            <a:br>
              <a:rPr lang="en-US" sz="3600" dirty="0"/>
            </a:br>
            <a:endParaRPr lang="en-US" sz="3600" dirty="0"/>
          </a:p>
        </p:txBody>
      </p:sp>
      <p:sp>
        <p:nvSpPr>
          <p:cNvPr id="3" name="Content Placeholder 2"/>
          <p:cNvSpPr>
            <a:spLocks noGrp="1"/>
          </p:cNvSpPr>
          <p:nvPr>
            <p:ph idx="1"/>
          </p:nvPr>
        </p:nvSpPr>
        <p:spPr>
          <a:xfrm>
            <a:off x="767872" y="1536734"/>
            <a:ext cx="4532191" cy="1544653"/>
          </a:xfrm>
        </p:spPr>
        <p:txBody>
          <a:bodyPr>
            <a:normAutofit/>
          </a:bodyPr>
          <a:lstStyle/>
          <a:p>
            <a:r>
              <a:rPr lang="en-US" dirty="0"/>
              <a:t>NM Grown Program </a:t>
            </a:r>
          </a:p>
          <a:p>
            <a:r>
              <a:rPr lang="en-US" dirty="0"/>
              <a:t>Senior Food Boxes</a:t>
            </a:r>
          </a:p>
          <a:p>
            <a:endParaRPr lang="en-US" dirty="0"/>
          </a:p>
        </p:txBody>
      </p:sp>
      <p:pic>
        <p:nvPicPr>
          <p:cNvPr id="6" name="Picture 5" descr="Flint corn">
            <a:extLst>
              <a:ext uri="{FF2B5EF4-FFF2-40B4-BE49-F238E27FC236}">
                <a16:creationId xmlns:a16="http://schemas.microsoft.com/office/drawing/2014/main" id="{4A1EC319-3374-0F1F-4788-23E78090EA5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73" y="2989930"/>
            <a:ext cx="3905728" cy="2599084"/>
          </a:xfrm>
          <a:prstGeom prst="rect">
            <a:avLst/>
          </a:prstGeom>
          <a:ln w="25400">
            <a:solidFill>
              <a:schemeClr val="accent4"/>
            </a:solidFill>
          </a:ln>
          <a:effectLst>
            <a:outerShdw blurRad="50800" dist="38100" dir="2700000" algn="tl" rotWithShape="0">
              <a:prstClr val="black">
                <a:alpha val="40000"/>
              </a:prstClr>
            </a:outerShdw>
          </a:effectLst>
        </p:spPr>
      </p:pic>
      <p:pic>
        <p:nvPicPr>
          <p:cNvPr id="5" name="docshape36" descr="Many variations of Flint corn which have many colored kernels such as: orange, black, red, blue and yellow.">
            <a:extLst>
              <a:ext uri="{FF2B5EF4-FFF2-40B4-BE49-F238E27FC236}">
                <a16:creationId xmlns:a16="http://schemas.microsoft.com/office/drawing/2014/main" id="{4CB82EB0-1225-5F32-171C-AC587D41D551}"/>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8336" y="1658225"/>
            <a:ext cx="5925281" cy="3575923"/>
          </a:xfrm>
          <a:prstGeom prst="rect">
            <a:avLst/>
          </a:prstGeom>
          <a:noFill/>
          <a:ln w="19050">
            <a:solidFill>
              <a:srgbClr val="7030A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09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798019" cy="1143000"/>
          </a:xfrm>
        </p:spPr>
        <p:txBody>
          <a:bodyPr/>
          <a:lstStyle/>
          <a:p>
            <a:pPr algn="l"/>
            <a:r>
              <a:rPr lang="en-US" dirty="0"/>
              <a:t>New Mexico Grown</a:t>
            </a:r>
          </a:p>
        </p:txBody>
      </p:sp>
      <p:graphicFrame>
        <p:nvGraphicFramePr>
          <p:cNvPr id="9" name="Hor Image" descr="Los Jardines Institute">
            <a:extLst>
              <a:ext uri="{FF2B5EF4-FFF2-40B4-BE49-F238E27FC236}">
                <a16:creationId xmlns:a16="http://schemas.microsoft.com/office/drawing/2014/main" id="{7497EA71-957B-4018-B1AE-B32E45F47A36}"/>
              </a:ext>
            </a:extLst>
          </p:cNvPr>
          <p:cNvGraphicFramePr/>
          <p:nvPr>
            <p:extLst>
              <p:ext uri="{D42A27DB-BD31-4B8C-83A1-F6EECF244321}">
                <p14:modId xmlns:p14="http://schemas.microsoft.com/office/powerpoint/2010/main" val="3064629161"/>
              </p:ext>
            </p:extLst>
          </p:nvPr>
        </p:nvGraphicFramePr>
        <p:xfrm>
          <a:off x="693530" y="1417638"/>
          <a:ext cx="3421270" cy="3799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00EDE708-DBDD-453F-AF24-F47D7D63E9D0}"/>
              </a:ext>
            </a:extLst>
          </p:cNvPr>
          <p:cNvSpPr txBox="1"/>
          <p:nvPr/>
        </p:nvSpPr>
        <p:spPr>
          <a:xfrm>
            <a:off x="4337878" y="1980567"/>
            <a:ext cx="7570586" cy="3170099"/>
          </a:xfrm>
          <a:prstGeom prst="rect">
            <a:avLst/>
          </a:prstGeom>
          <a:noFill/>
        </p:spPr>
        <p:txBody>
          <a:bodyPr wrap="square">
            <a:spAutoFit/>
          </a:bodyPr>
          <a:lstStyle/>
          <a:p>
            <a:r>
              <a:rPr lang="en-US" sz="2000" dirty="0">
                <a:solidFill>
                  <a:schemeClr val="accent6">
                    <a:lumMod val="50000"/>
                  </a:schemeClr>
                </a:solidFill>
              </a:rPr>
              <a:t>The New Mexico Grown Program aspires to incorporate fresh New Mexico produce into ALL State Nutrition Programs that support local purchasing for schools, senior centers, and early childhood education sites.</a:t>
            </a:r>
          </a:p>
          <a:p>
            <a:endParaRPr lang="en-US" sz="2000" dirty="0">
              <a:solidFill>
                <a:schemeClr val="accent6">
                  <a:lumMod val="50000"/>
                </a:schemeClr>
              </a:solidFill>
            </a:endParaRPr>
          </a:p>
          <a:p>
            <a:pPr marL="285750" indent="-285750">
              <a:buFont typeface="Arial" panose="020B0604020202020204" pitchFamily="34" charset="0"/>
              <a:buChar char="•"/>
            </a:pPr>
            <a:r>
              <a:rPr lang="en-US" sz="2000" dirty="0">
                <a:solidFill>
                  <a:schemeClr val="accent6">
                    <a:lumMod val="50000"/>
                  </a:schemeClr>
                </a:solidFill>
              </a:rPr>
              <a:t>FY22 $147,000 was used to fund 36 senior centers with NM Grown local produce.</a:t>
            </a:r>
          </a:p>
          <a:p>
            <a:pPr marL="285750" indent="-285750">
              <a:buFont typeface="Arial" panose="020B0604020202020204" pitchFamily="34" charset="0"/>
              <a:buChar char="•"/>
            </a:pPr>
            <a:r>
              <a:rPr lang="en-US" sz="2000" dirty="0">
                <a:solidFill>
                  <a:schemeClr val="accent6">
                    <a:lumMod val="50000"/>
                  </a:schemeClr>
                </a:solidFill>
              </a:rPr>
              <a:t>In FY23, $530,000 will be allocated to 50 senior centers, and the NM Grown Program will be expanded to include meat and allowable food items.</a:t>
            </a:r>
          </a:p>
        </p:txBody>
      </p:sp>
    </p:spTree>
    <p:extLst>
      <p:ext uri="{BB962C8B-B14F-4D97-AF65-F5344CB8AC3E}">
        <p14:creationId xmlns:p14="http://schemas.microsoft.com/office/powerpoint/2010/main" val="320955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93B29-F2C9-47CB-AA0B-07FE5FD94057}"/>
              </a:ext>
            </a:extLst>
          </p:cNvPr>
          <p:cNvSpPr>
            <a:spLocks noGrp="1"/>
          </p:cNvSpPr>
          <p:nvPr>
            <p:ph type="title"/>
          </p:nvPr>
        </p:nvSpPr>
        <p:spPr/>
        <p:txBody>
          <a:bodyPr/>
          <a:lstStyle/>
          <a:p>
            <a:r>
              <a:rPr lang="en-US" dirty="0"/>
              <a:t>Promoting the New Mexico Grown Program</a:t>
            </a:r>
          </a:p>
        </p:txBody>
      </p:sp>
      <p:pic>
        <p:nvPicPr>
          <p:cNvPr id="8" name="Picture 7" descr="New Mexico Grown: The initiative called &quot;New Mexico Grown&quot; Supports Locally grown produce for meals at senior centers to ensure seniors can count on a fresh healthy meal. ">
            <a:extLst>
              <a:ext uri="{FF2B5EF4-FFF2-40B4-BE49-F238E27FC236}">
                <a16:creationId xmlns:a16="http://schemas.microsoft.com/office/drawing/2014/main" id="{3FD0F2B6-B11D-E52D-B9F1-269239F479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0688" y="2008227"/>
            <a:ext cx="3666997" cy="1878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13" name="Sub-Textbox 3">
            <a:extLst>
              <a:ext uri="{FF2B5EF4-FFF2-40B4-BE49-F238E27FC236}">
                <a16:creationId xmlns:a16="http://schemas.microsoft.com/office/drawing/2014/main" id="{6A0D331A-E6C7-48DB-BFB4-1987C7BB0AF6}"/>
              </a:ext>
            </a:extLst>
          </p:cNvPr>
          <p:cNvSpPr>
            <a:spLocks noChangeArrowheads="1"/>
          </p:cNvSpPr>
          <p:nvPr/>
        </p:nvSpPr>
        <p:spPr bwMode="auto">
          <a:xfrm>
            <a:off x="600688" y="4008914"/>
            <a:ext cx="971828" cy="2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rPr>
              <a:t>RAC Cards</a:t>
            </a:r>
            <a:endParaRPr lang="en-US" altLang="en-US" sz="1600" b="1" dirty="0"/>
          </a:p>
        </p:txBody>
      </p:sp>
      <p:pic>
        <p:nvPicPr>
          <p:cNvPr id="5" name="Content Placeholder 4" descr="New Mexico Grown: Farmers in communities all around New Mexico produce food for schools, senior centers and early childhood education centers. These organizations are affiliated with New Mexico Grown: The New Mexico Department of Agriculture, New Mexico Public Education Department, New Mexico Early Childhood Education &amp; Care Department, New Mexico Aging and Long-Term Services Department.&#10;">
            <a:extLst>
              <a:ext uri="{FF2B5EF4-FFF2-40B4-BE49-F238E27FC236}">
                <a16:creationId xmlns:a16="http://schemas.microsoft.com/office/drawing/2014/main" id="{9AFAB621-C3B3-26AC-374E-2FD3339E0F8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96335" y="1379645"/>
            <a:ext cx="2925732" cy="3886200"/>
          </a:xfrm>
          <a:prstGeom prst="rect">
            <a:avLst/>
          </a:prstGeom>
          <a:ln w="19050">
            <a:solidFill>
              <a:schemeClr val="accent5"/>
            </a:solidFill>
          </a:ln>
          <a:effectLst>
            <a:outerShdw blurRad="50800" dist="38100" dir="2700000" algn="tl" rotWithShape="0">
              <a:prstClr val="black">
                <a:alpha val="40000"/>
              </a:prstClr>
            </a:outerShdw>
          </a:effectLst>
        </p:spPr>
      </p:pic>
      <p:sp>
        <p:nvSpPr>
          <p:cNvPr id="12" name="Sub-Textbox 2">
            <a:extLst>
              <a:ext uri="{FF2B5EF4-FFF2-40B4-BE49-F238E27FC236}">
                <a16:creationId xmlns:a16="http://schemas.microsoft.com/office/drawing/2014/main" id="{6CD72336-E036-83C6-DC00-FCB1647F1E4D}"/>
              </a:ext>
            </a:extLst>
          </p:cNvPr>
          <p:cNvSpPr>
            <a:spLocks noChangeArrowheads="1"/>
          </p:cNvSpPr>
          <p:nvPr/>
        </p:nvSpPr>
        <p:spPr bwMode="auto">
          <a:xfrm>
            <a:off x="5475767" y="5356943"/>
            <a:ext cx="1562986" cy="2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rPr>
              <a:t>NM Grown Poster </a:t>
            </a:r>
            <a:endParaRPr lang="en-US" altLang="en-US" sz="1200" b="1" dirty="0"/>
          </a:p>
        </p:txBody>
      </p:sp>
      <p:pic>
        <p:nvPicPr>
          <p:cNvPr id="6" name="Picture 5" descr="New Mexico Grown: Your meal includes local food items grown, raised, and harvested in New Mexico supported by the New Mexico Grown Senior Meal Program.">
            <a:extLst>
              <a:ext uri="{FF2B5EF4-FFF2-40B4-BE49-F238E27FC236}">
                <a16:creationId xmlns:a16="http://schemas.microsoft.com/office/drawing/2014/main" id="{29459569-9A42-502D-3B77-519431191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11318" y="2420066"/>
            <a:ext cx="2200548" cy="2611344"/>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1" name="Sub-Textbox 2">
            <a:extLst>
              <a:ext uri="{FF2B5EF4-FFF2-40B4-BE49-F238E27FC236}">
                <a16:creationId xmlns:a16="http://schemas.microsoft.com/office/drawing/2014/main" id="{15AF209D-3900-48E9-A4E9-6FB15CE3E547}"/>
              </a:ext>
            </a:extLst>
          </p:cNvPr>
          <p:cNvSpPr>
            <a:spLocks noChangeArrowheads="1"/>
          </p:cNvSpPr>
          <p:nvPr/>
        </p:nvSpPr>
        <p:spPr bwMode="auto">
          <a:xfrm>
            <a:off x="9194800" y="5114120"/>
            <a:ext cx="1424781" cy="24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1200" b="1" i="0" u="none" strike="noStrike" cap="none" normalizeH="0" baseline="0" dirty="0">
                <a:ln>
                  <a:noFill/>
                </a:ln>
                <a:effectLst/>
                <a:latin typeface="Arial" panose="020B0604020202020204" pitchFamily="34" charset="0"/>
              </a:rPr>
              <a:t>NM Grown Stickers </a:t>
            </a:r>
            <a:endParaRPr lang="en-US" altLang="en-US" sz="1200" b="1" dirty="0"/>
          </a:p>
        </p:txBody>
      </p:sp>
    </p:spTree>
    <p:extLst>
      <p:ext uri="{BB962C8B-B14F-4D97-AF65-F5344CB8AC3E}">
        <p14:creationId xmlns:p14="http://schemas.microsoft.com/office/powerpoint/2010/main" val="2353427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D480-5744-4411-B9FD-353FEFC8348C}"/>
              </a:ext>
            </a:extLst>
          </p:cNvPr>
          <p:cNvSpPr>
            <a:spLocks noGrp="1"/>
          </p:cNvSpPr>
          <p:nvPr>
            <p:ph type="title"/>
          </p:nvPr>
        </p:nvSpPr>
        <p:spPr/>
        <p:txBody>
          <a:bodyPr/>
          <a:lstStyle/>
          <a:p>
            <a:r>
              <a:rPr lang="en-US" dirty="0"/>
              <a:t>New Mexico Collaboration</a:t>
            </a:r>
          </a:p>
        </p:txBody>
      </p:sp>
      <p:sp>
        <p:nvSpPr>
          <p:cNvPr id="8" name="TextBox 7">
            <a:extLst>
              <a:ext uri="{FF2B5EF4-FFF2-40B4-BE49-F238E27FC236}">
                <a16:creationId xmlns:a16="http://schemas.microsoft.com/office/drawing/2014/main" id="{F855C583-74DC-4150-8868-E4DA093BEC0E}"/>
              </a:ext>
            </a:extLst>
          </p:cNvPr>
          <p:cNvSpPr txBox="1"/>
          <p:nvPr/>
        </p:nvSpPr>
        <p:spPr>
          <a:xfrm>
            <a:off x="358849" y="1371600"/>
            <a:ext cx="3341281" cy="646331"/>
          </a:xfrm>
          <a:prstGeom prst="rect">
            <a:avLst/>
          </a:prstGeom>
          <a:noFill/>
        </p:spPr>
        <p:txBody>
          <a:bodyPr wrap="square">
            <a:spAutoFit/>
          </a:bodyPr>
          <a:lstStyle/>
          <a:p>
            <a:r>
              <a:rPr kumimoji="0" lang="en-US" altLang="en-US" sz="1800" b="1" i="0" u="none" strike="noStrike" cap="none" normalizeH="0" baseline="0" dirty="0">
                <a:ln>
                  <a:noFill/>
                </a:ln>
                <a:solidFill>
                  <a:schemeClr val="tx2"/>
                </a:solidFill>
                <a:effectLst/>
                <a:latin typeface="Arial Black" panose="020B0A04020102020204" pitchFamily="34" charset="0"/>
              </a:rPr>
              <a:t>NM Aging &amp; Long-Term </a:t>
            </a:r>
            <a:r>
              <a:rPr lang="en-US" altLang="en-US" sz="1800" b="1" dirty="0">
                <a:solidFill>
                  <a:schemeClr val="tx2"/>
                </a:solidFill>
                <a:latin typeface="Arial Black" panose="020B0A04020102020204" pitchFamily="34" charset="0"/>
              </a:rPr>
              <a:t>Services Department</a:t>
            </a:r>
            <a:r>
              <a:rPr kumimoji="0" lang="en-US" altLang="en-US" sz="1800" b="1" i="0" u="none" strike="noStrike" cap="none" normalizeH="0" baseline="0" dirty="0">
                <a:ln>
                  <a:noFill/>
                </a:ln>
                <a:solidFill>
                  <a:schemeClr val="tx2"/>
                </a:solidFill>
                <a:effectLst/>
                <a:latin typeface="Arial Black" panose="020B0A04020102020204" pitchFamily="34" charset="0"/>
              </a:rPr>
              <a:t> </a:t>
            </a:r>
            <a:endParaRPr lang="en-US" dirty="0">
              <a:solidFill>
                <a:schemeClr val="tx2"/>
              </a:solidFill>
            </a:endParaRPr>
          </a:p>
        </p:txBody>
      </p:sp>
      <p:sp>
        <p:nvSpPr>
          <p:cNvPr id="9" name="point one">
            <a:extLst>
              <a:ext uri="{FF2B5EF4-FFF2-40B4-BE49-F238E27FC236}">
                <a16:creationId xmlns:a16="http://schemas.microsoft.com/office/drawing/2014/main" id="{162CE93D-B57D-052F-6512-399AE15CE1CA}"/>
              </a:ext>
            </a:extLst>
          </p:cNvPr>
          <p:cNvSpPr txBox="1"/>
          <p:nvPr/>
        </p:nvSpPr>
        <p:spPr>
          <a:xfrm>
            <a:off x="620296" y="2017931"/>
            <a:ext cx="4003039"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ALTSD has collaborated with other state agencies and stakeholders to coordinate and address food initiatives and programs. </a:t>
            </a:r>
          </a:p>
          <a:p>
            <a:r>
              <a:rPr lang="en-US" sz="1600" dirty="0">
                <a:solidFill>
                  <a:schemeClr val="tx2">
                    <a:lumMod val="90000"/>
                    <a:lumOff val="10000"/>
                  </a:schemeClr>
                </a:solidFill>
              </a:rPr>
              <a:t> </a:t>
            </a:r>
          </a:p>
        </p:txBody>
      </p:sp>
      <p:sp>
        <p:nvSpPr>
          <p:cNvPr id="11" name="TextBox 10">
            <a:extLst>
              <a:ext uri="{FF2B5EF4-FFF2-40B4-BE49-F238E27FC236}">
                <a16:creationId xmlns:a16="http://schemas.microsoft.com/office/drawing/2014/main" id="{31CFCFE2-84CF-4D33-BE50-6DD7F27A2F82}"/>
              </a:ext>
            </a:extLst>
          </p:cNvPr>
          <p:cNvSpPr txBox="1"/>
          <p:nvPr/>
        </p:nvSpPr>
        <p:spPr>
          <a:xfrm>
            <a:off x="60528" y="3374151"/>
            <a:ext cx="3234955" cy="36933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2"/>
                </a:solidFill>
                <a:effectLst/>
                <a:latin typeface="Arial Black" panose="020B0A04020102020204" pitchFamily="34" charset="0"/>
              </a:rPr>
              <a:t>Interagency Taskforce</a:t>
            </a:r>
            <a:endParaRPr kumimoji="0" lang="en-US" altLang="en-US" sz="1600" b="0" i="0" u="none" strike="noStrike" cap="none" normalizeH="0" baseline="0" dirty="0">
              <a:ln>
                <a:noFill/>
              </a:ln>
              <a:solidFill>
                <a:schemeClr val="tx2"/>
              </a:solidFill>
              <a:effectLst/>
            </a:endParaRPr>
          </a:p>
        </p:txBody>
      </p:sp>
      <p:sp>
        <p:nvSpPr>
          <p:cNvPr id="12" name="point three">
            <a:extLst>
              <a:ext uri="{FF2B5EF4-FFF2-40B4-BE49-F238E27FC236}">
                <a16:creationId xmlns:a16="http://schemas.microsoft.com/office/drawing/2014/main" id="{11AC71EF-688E-5445-6945-372704E5AA3C}"/>
              </a:ext>
            </a:extLst>
          </p:cNvPr>
          <p:cNvSpPr txBox="1"/>
          <p:nvPr/>
        </p:nvSpPr>
        <p:spPr>
          <a:xfrm>
            <a:off x="607547" y="3743483"/>
            <a:ext cx="3554185"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Since the Fall of 2020, there have been monthly collaboration meetings with the "Interagency Taskforce" to align, implement, and address food initiatives. Monthly round-tables are held with providers.</a:t>
            </a:r>
          </a:p>
        </p:txBody>
      </p:sp>
      <p:pic>
        <p:nvPicPr>
          <p:cNvPr id="5" name="Content Placeholder 4" descr="A greenhouse with newly grown vegetables.">
            <a:extLst>
              <a:ext uri="{FF2B5EF4-FFF2-40B4-BE49-F238E27FC236}">
                <a16:creationId xmlns:a16="http://schemas.microsoft.com/office/drawing/2014/main" id="{B561A0A7-EFDD-4629-B479-AF8C370B8C24}"/>
              </a:ext>
              <a:ext uri="{C183D7F6-B498-43B3-948B-1728B52AA6E4}">
                <adec:decorative xmlns:adec="http://schemas.microsoft.com/office/drawing/2017/decorative" val="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3335" y="1600200"/>
            <a:ext cx="2945329" cy="3886200"/>
          </a:xfrm>
          <a:prstGeom prst="rect">
            <a:avLst/>
          </a:prstGeom>
        </p:spPr>
      </p:pic>
      <p:sp>
        <p:nvSpPr>
          <p:cNvPr id="14" name="TextBox 13">
            <a:extLst>
              <a:ext uri="{FF2B5EF4-FFF2-40B4-BE49-F238E27FC236}">
                <a16:creationId xmlns:a16="http://schemas.microsoft.com/office/drawing/2014/main" id="{A4E7D523-27EC-4B4A-821F-86F7B30A2F10}"/>
              </a:ext>
            </a:extLst>
          </p:cNvPr>
          <p:cNvSpPr txBox="1"/>
          <p:nvPr/>
        </p:nvSpPr>
        <p:spPr>
          <a:xfrm>
            <a:off x="7810353" y="1506684"/>
            <a:ext cx="2586370"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2"/>
                </a:solidFill>
                <a:effectLst/>
                <a:latin typeface="Arial Black" panose="020B0A04020102020204" pitchFamily="34" charset="0"/>
              </a:rPr>
              <a:t>NM Departments</a:t>
            </a:r>
            <a:endParaRPr kumimoji="0" lang="en-US" altLang="en-US" sz="1600" b="0" i="0" u="none" strike="noStrike" cap="none" normalizeH="0" baseline="0" dirty="0">
              <a:ln>
                <a:noFill/>
              </a:ln>
              <a:solidFill>
                <a:schemeClr val="tx2"/>
              </a:solidFill>
              <a:effectLst/>
            </a:endParaRPr>
          </a:p>
        </p:txBody>
      </p:sp>
      <p:sp>
        <p:nvSpPr>
          <p:cNvPr id="15" name="point two">
            <a:extLst>
              <a:ext uri="{FF2B5EF4-FFF2-40B4-BE49-F238E27FC236}">
                <a16:creationId xmlns:a16="http://schemas.microsoft.com/office/drawing/2014/main" id="{EA3699DF-5F5C-6B3C-E50B-E082DCB870BE}"/>
              </a:ext>
            </a:extLst>
          </p:cNvPr>
          <p:cNvSpPr txBox="1"/>
          <p:nvPr/>
        </p:nvSpPr>
        <p:spPr>
          <a:xfrm>
            <a:off x="8105250" y="1876016"/>
            <a:ext cx="3257346"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New Mexico Public Education, Early Childhood &amp; Early Care Department of Health &amp; Human Services, and the Department of Agriculture. </a:t>
            </a:r>
          </a:p>
        </p:txBody>
      </p:sp>
      <p:sp>
        <p:nvSpPr>
          <p:cNvPr id="17" name="TextBox 16">
            <a:extLst>
              <a:ext uri="{FF2B5EF4-FFF2-40B4-BE49-F238E27FC236}">
                <a16:creationId xmlns:a16="http://schemas.microsoft.com/office/drawing/2014/main" id="{29BCF2ED-AA8F-4935-9C19-A3E9A874FFD9}"/>
              </a:ext>
            </a:extLst>
          </p:cNvPr>
          <p:cNvSpPr txBox="1"/>
          <p:nvPr/>
        </p:nvSpPr>
        <p:spPr>
          <a:xfrm>
            <a:off x="7810353" y="3558817"/>
            <a:ext cx="1624714"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2"/>
                </a:solidFill>
                <a:effectLst/>
                <a:latin typeface="Arial Black" panose="020B0A04020102020204" pitchFamily="34" charset="0"/>
              </a:rPr>
              <a:t>NM Grown</a:t>
            </a:r>
            <a:endParaRPr kumimoji="0" lang="en-US" altLang="en-US" sz="1600" b="0" i="0" u="none" strike="noStrike" cap="none" normalizeH="0" baseline="0" dirty="0">
              <a:ln>
                <a:noFill/>
              </a:ln>
              <a:solidFill>
                <a:schemeClr val="tx2"/>
              </a:solidFill>
              <a:effectLst/>
            </a:endParaRPr>
          </a:p>
        </p:txBody>
      </p:sp>
      <p:sp>
        <p:nvSpPr>
          <p:cNvPr id="19" name="TextBox 18">
            <a:extLst>
              <a:ext uri="{FF2B5EF4-FFF2-40B4-BE49-F238E27FC236}">
                <a16:creationId xmlns:a16="http://schemas.microsoft.com/office/drawing/2014/main" id="{605DA243-1C5C-47C4-A435-E8E9667FCCAF}"/>
              </a:ext>
            </a:extLst>
          </p:cNvPr>
          <p:cNvSpPr txBox="1"/>
          <p:nvPr/>
        </p:nvSpPr>
        <p:spPr>
          <a:xfrm>
            <a:off x="8105250" y="3881982"/>
            <a:ext cx="3813848" cy="1754326"/>
          </a:xfrm>
          <a:prstGeom prst="rect">
            <a:avLst/>
          </a:prstGeom>
          <a:noFill/>
        </p:spPr>
        <p:txBody>
          <a:bodyPr wrap="square">
            <a:spAutoFit/>
          </a:bodyPr>
          <a:lstStyle/>
          <a:p>
            <a:r>
              <a:rPr lang="en-US" sz="1800" dirty="0"/>
              <a:t>The Food Farm and Hunger Initiative has empowered numerous state departments and agencies to expand on the New Mexico Grown Program and fund rural in-house food pantries at senior centers.</a:t>
            </a:r>
          </a:p>
        </p:txBody>
      </p:sp>
    </p:spTree>
    <p:extLst>
      <p:ext uri="{BB962C8B-B14F-4D97-AF65-F5344CB8AC3E}">
        <p14:creationId xmlns:p14="http://schemas.microsoft.com/office/powerpoint/2010/main" val="2588969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17AA-0673-4653-879E-AEF1A9DB0616}"/>
              </a:ext>
            </a:extLst>
          </p:cNvPr>
          <p:cNvSpPr>
            <a:spLocks noGrp="1"/>
          </p:cNvSpPr>
          <p:nvPr>
            <p:ph type="title"/>
          </p:nvPr>
        </p:nvSpPr>
        <p:spPr>
          <a:xfrm>
            <a:off x="-550382" y="369464"/>
            <a:ext cx="6891245" cy="954801"/>
          </a:xfrm>
        </p:spPr>
        <p:txBody>
          <a:bodyPr>
            <a:noAutofit/>
          </a:bodyPr>
          <a:lstStyle/>
          <a:p>
            <a:pPr marL="0" marR="0" lvl="0" indent="0" defTabSz="914400" rtl="0" eaLnBrk="0" fontAlgn="base" latinLnBrk="0" hangingPunct="0">
              <a:lnSpc>
                <a:spcPts val="3400"/>
              </a:lnSpc>
              <a:spcBef>
                <a:spcPct val="0"/>
              </a:spcBef>
              <a:spcAft>
                <a:spcPct val="0"/>
              </a:spcAft>
              <a:tabLst/>
              <a:defRPr/>
            </a:pPr>
            <a:r>
              <a:rPr kumimoji="0" lang="en-US" altLang="en-US" i="0" u="none" strike="noStrike" kern="1200" cap="none" spc="0" normalizeH="0" baseline="0" noProof="0" dirty="0">
                <a:ln>
                  <a:noFill/>
                </a:ln>
                <a:effectLst/>
                <a:uLnTx/>
                <a:uFillTx/>
                <a:ea typeface="+mn-ea"/>
                <a:cs typeface="+mn-cs"/>
              </a:rPr>
              <a:t>Farmers &amp; Food Hubs</a:t>
            </a:r>
            <a:br>
              <a:rPr kumimoji="0" lang="en-US" altLang="en-US" i="0" u="none" strike="noStrike" kern="1200" cap="none" spc="0" normalizeH="0" baseline="0" noProof="0" dirty="0">
                <a:ln>
                  <a:noFill/>
                </a:ln>
                <a:effectLst/>
                <a:uLnTx/>
                <a:uFillTx/>
                <a:ea typeface="+mn-ea"/>
                <a:cs typeface="+mn-cs"/>
              </a:rPr>
            </a:br>
            <a:endParaRPr lang="en-US" altLang="en-US" dirty="0"/>
          </a:p>
        </p:txBody>
      </p:sp>
      <p:pic>
        <p:nvPicPr>
          <p:cNvPr id="5" name="Content Placeholder 4" descr="Six images of agriculture and the men and women who work in the industry. Yerba Buena Anthony Youth Farm, La Semilla Farm, Wagner’s Farm, New Mexico Harvest and Agri-Cultural Network are named.">
            <a:extLst>
              <a:ext uri="{FF2B5EF4-FFF2-40B4-BE49-F238E27FC236}">
                <a16:creationId xmlns:a16="http://schemas.microsoft.com/office/drawing/2014/main" id="{7E7024B4-F9F2-4FB2-82A3-D8267EA15E92}"/>
              </a:ext>
              <a:ext uri="{C183D7F6-B498-43B3-948B-1728B52AA6E4}">
                <adec:decorative xmlns:adec="http://schemas.microsoft.com/office/drawing/2017/decorative" val="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40863" y="168524"/>
            <a:ext cx="5505216" cy="1609002"/>
          </a:xfrm>
          <a:prstGeom prst="rect">
            <a:avLst/>
          </a:prstGeom>
        </p:spPr>
      </p:pic>
      <p:pic>
        <p:nvPicPr>
          <p:cNvPr id="6" name="Picture 5">
            <a:extLst>
              <a:ext uri="{FF2B5EF4-FFF2-40B4-BE49-F238E27FC236}">
                <a16:creationId xmlns:a16="http://schemas.microsoft.com/office/drawing/2014/main" id="{B4139492-D0A7-345F-6977-C9A10BE3E2B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62" y="1462377"/>
            <a:ext cx="3184565" cy="26714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EBAC3F-B643-88CA-161F-A475C20AE16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589" y="1608324"/>
            <a:ext cx="1606550" cy="1606550"/>
          </a:xfrm>
          <a:prstGeom prst="rect">
            <a:avLst/>
          </a:prstGeom>
        </p:spPr>
      </p:pic>
      <p:pic>
        <p:nvPicPr>
          <p:cNvPr id="11" name="Picture 10">
            <a:extLst>
              <a:ext uri="{FF2B5EF4-FFF2-40B4-BE49-F238E27FC236}">
                <a16:creationId xmlns:a16="http://schemas.microsoft.com/office/drawing/2014/main" id="{3ADF7B36-AC67-631B-5414-11179B325DA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7922" y="4214415"/>
            <a:ext cx="3184565" cy="1319320"/>
          </a:xfrm>
          <a:prstGeom prst="rect">
            <a:avLst/>
          </a:prstGeom>
        </p:spPr>
      </p:pic>
      <p:graphicFrame>
        <p:nvGraphicFramePr>
          <p:cNvPr id="7" name="Image 2" descr="Agricultural Workers">
            <a:extLst>
              <a:ext uri="{FF2B5EF4-FFF2-40B4-BE49-F238E27FC236}">
                <a16:creationId xmlns:a16="http://schemas.microsoft.com/office/drawing/2014/main" id="{DB238905-E23A-4B93-8821-C32B7343882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1265665"/>
              </p:ext>
            </p:extLst>
          </p:nvPr>
        </p:nvGraphicFramePr>
        <p:xfrm>
          <a:off x="6170384" y="2080363"/>
          <a:ext cx="1730236" cy="31325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Image 3">
            <a:extLst>
              <a:ext uri="{FF2B5EF4-FFF2-40B4-BE49-F238E27FC236}">
                <a16:creationId xmlns:a16="http://schemas.microsoft.com/office/drawing/2014/main" id="{EE914A8E-F6BA-4CAC-977B-15B3A2A3C0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767288"/>
              </p:ext>
            </p:extLst>
          </p:nvPr>
        </p:nvGraphicFramePr>
        <p:xfrm>
          <a:off x="8178006" y="2127703"/>
          <a:ext cx="1827231" cy="313256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Image 4">
            <a:extLst>
              <a:ext uri="{FF2B5EF4-FFF2-40B4-BE49-F238E27FC236}">
                <a16:creationId xmlns:a16="http://schemas.microsoft.com/office/drawing/2014/main" id="{B44847A0-C782-4B6B-9809-818ADB9EB6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9901515"/>
              </p:ext>
            </p:extLst>
          </p:nvPr>
        </p:nvGraphicFramePr>
        <p:xfrm>
          <a:off x="10227486" y="2207954"/>
          <a:ext cx="1827230" cy="3004974"/>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77041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7ACE0-6123-4B3F-B96B-6956356468DE}"/>
              </a:ext>
            </a:extLst>
          </p:cNvPr>
          <p:cNvSpPr>
            <a:spLocks noGrp="1"/>
          </p:cNvSpPr>
          <p:nvPr>
            <p:ph type="title"/>
          </p:nvPr>
        </p:nvSpPr>
        <p:spPr/>
        <p:txBody>
          <a:bodyPr/>
          <a:lstStyle/>
          <a:p>
            <a:r>
              <a:rPr lang="en-US" dirty="0"/>
              <a:t>Speakers</a:t>
            </a:r>
          </a:p>
        </p:txBody>
      </p:sp>
      <p:sp>
        <p:nvSpPr>
          <p:cNvPr id="8" name="TextBox 7">
            <a:extLst>
              <a:ext uri="{FF2B5EF4-FFF2-40B4-BE49-F238E27FC236}">
                <a16:creationId xmlns:a16="http://schemas.microsoft.com/office/drawing/2014/main" id="{831513BD-EF41-408C-A255-854ECAF9BCEA}"/>
              </a:ext>
            </a:extLst>
          </p:cNvPr>
          <p:cNvSpPr txBox="1"/>
          <p:nvPr/>
        </p:nvSpPr>
        <p:spPr>
          <a:xfrm>
            <a:off x="773994" y="4482534"/>
            <a:ext cx="1981200" cy="646331"/>
          </a:xfrm>
          <a:prstGeom prst="rect">
            <a:avLst/>
          </a:prstGeom>
          <a:noFill/>
        </p:spPr>
        <p:txBody>
          <a:bodyPr wrap="square" rtlCol="0">
            <a:spAutoFit/>
          </a:bodyPr>
          <a:lstStyle/>
          <a:p>
            <a:pPr algn="ctr"/>
            <a:r>
              <a:rPr lang="en-US" dirty="0"/>
              <a:t>Kathryn Tucker </a:t>
            </a:r>
          </a:p>
          <a:p>
            <a:pPr algn="ctr"/>
            <a:r>
              <a:rPr lang="en-US" dirty="0"/>
              <a:t>ACL Consultant</a:t>
            </a:r>
          </a:p>
        </p:txBody>
      </p:sp>
      <p:pic>
        <p:nvPicPr>
          <p:cNvPr id="11" name="Picture 10">
            <a:extLst>
              <a:ext uri="{FF2B5EF4-FFF2-40B4-BE49-F238E27FC236}">
                <a16:creationId xmlns:a16="http://schemas.microsoft.com/office/drawing/2014/main" id="{A49E1948-C00E-96FD-1AA4-224040A085D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994" y="1417637"/>
            <a:ext cx="2046817" cy="295014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8E87049-6315-4D66-AEF2-45109865D1FC}"/>
              </a:ext>
            </a:extLst>
          </p:cNvPr>
          <p:cNvSpPr txBox="1"/>
          <p:nvPr/>
        </p:nvSpPr>
        <p:spPr>
          <a:xfrm>
            <a:off x="3358605" y="4468788"/>
            <a:ext cx="1981200" cy="923330"/>
          </a:xfrm>
          <a:prstGeom prst="rect">
            <a:avLst/>
          </a:prstGeom>
          <a:noFill/>
        </p:spPr>
        <p:txBody>
          <a:bodyPr wrap="square" rtlCol="0">
            <a:spAutoFit/>
          </a:bodyPr>
          <a:lstStyle/>
          <a:p>
            <a:pPr algn="ctr"/>
            <a:r>
              <a:rPr lang="en-US" dirty="0"/>
              <a:t>Carmen Clutter</a:t>
            </a:r>
          </a:p>
          <a:p>
            <a:pPr algn="ctr"/>
            <a:r>
              <a:rPr lang="en-US" dirty="0"/>
              <a:t>Assistant Chief</a:t>
            </a:r>
          </a:p>
          <a:p>
            <a:pPr algn="ctr"/>
            <a:r>
              <a:rPr lang="en-US" dirty="0"/>
              <a:t>Ohio SUA</a:t>
            </a:r>
          </a:p>
        </p:txBody>
      </p:sp>
      <p:pic>
        <p:nvPicPr>
          <p:cNvPr id="7" name="Picture 6">
            <a:extLst>
              <a:ext uri="{FF2B5EF4-FFF2-40B4-BE49-F238E27FC236}">
                <a16:creationId xmlns:a16="http://schemas.microsoft.com/office/drawing/2014/main" id="{04234399-7711-445F-8F2A-74AEA7B923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006" y="1417637"/>
            <a:ext cx="2171186" cy="2932751"/>
          </a:xfrm>
          <a:prstGeom prst="rect">
            <a:avLst/>
          </a:prstGeom>
        </p:spPr>
      </p:pic>
      <p:sp>
        <p:nvSpPr>
          <p:cNvPr id="12" name="TextBox 11">
            <a:extLst>
              <a:ext uri="{FF2B5EF4-FFF2-40B4-BE49-F238E27FC236}">
                <a16:creationId xmlns:a16="http://schemas.microsoft.com/office/drawing/2014/main" id="{59BA1E12-940C-466B-BA2C-DB58B6980D05}"/>
              </a:ext>
            </a:extLst>
          </p:cNvPr>
          <p:cNvSpPr txBox="1"/>
          <p:nvPr/>
        </p:nvSpPr>
        <p:spPr>
          <a:xfrm>
            <a:off x="5794744" y="4419623"/>
            <a:ext cx="2275368" cy="1200329"/>
          </a:xfrm>
          <a:prstGeom prst="rect">
            <a:avLst/>
          </a:prstGeom>
          <a:noFill/>
        </p:spPr>
        <p:txBody>
          <a:bodyPr wrap="square" rtlCol="0">
            <a:spAutoFit/>
          </a:bodyPr>
          <a:lstStyle/>
          <a:p>
            <a:pPr algn="ctr"/>
            <a:r>
              <a:rPr lang="en-US" dirty="0"/>
              <a:t>Autumn Trombetta</a:t>
            </a:r>
          </a:p>
          <a:p>
            <a:pPr algn="ctr"/>
            <a:r>
              <a:rPr lang="en-US" dirty="0"/>
              <a:t>Population Health &amp; Nutrition Manager</a:t>
            </a:r>
          </a:p>
          <a:p>
            <a:pPr algn="ctr"/>
            <a:r>
              <a:rPr lang="en-US" dirty="0"/>
              <a:t>Ohio SUA</a:t>
            </a:r>
          </a:p>
        </p:txBody>
      </p:sp>
      <p:pic>
        <p:nvPicPr>
          <p:cNvPr id="6" name="Picture 5">
            <a:extLst>
              <a:ext uri="{FF2B5EF4-FFF2-40B4-BE49-F238E27FC236}">
                <a16:creationId xmlns:a16="http://schemas.microsoft.com/office/drawing/2014/main" id="{663ABA54-1867-40F4-9E89-2D3E1C73E76C}"/>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26387" y="1417638"/>
            <a:ext cx="2412081" cy="2932750"/>
          </a:xfrm>
          <a:prstGeom prst="rect">
            <a:avLst/>
          </a:prstGeom>
        </p:spPr>
      </p:pic>
      <p:sp>
        <p:nvSpPr>
          <p:cNvPr id="10" name="TextBox 9">
            <a:extLst>
              <a:ext uri="{FF2B5EF4-FFF2-40B4-BE49-F238E27FC236}">
                <a16:creationId xmlns:a16="http://schemas.microsoft.com/office/drawing/2014/main" id="{FF96CE6C-83F5-4591-8676-880E032A6B87}"/>
              </a:ext>
            </a:extLst>
          </p:cNvPr>
          <p:cNvSpPr txBox="1"/>
          <p:nvPr/>
        </p:nvSpPr>
        <p:spPr>
          <a:xfrm>
            <a:off x="8682458" y="4468788"/>
            <a:ext cx="1981200" cy="923330"/>
          </a:xfrm>
          <a:prstGeom prst="rect">
            <a:avLst/>
          </a:prstGeom>
          <a:noFill/>
        </p:spPr>
        <p:txBody>
          <a:bodyPr wrap="square" rtlCol="0">
            <a:spAutoFit/>
          </a:bodyPr>
          <a:lstStyle/>
          <a:p>
            <a:pPr algn="ctr"/>
            <a:r>
              <a:rPr lang="en-US" dirty="0"/>
              <a:t>Ophelia Steppe</a:t>
            </a:r>
          </a:p>
          <a:p>
            <a:pPr algn="ctr"/>
            <a:r>
              <a:rPr lang="en-US" dirty="0"/>
              <a:t>SUA Nutritionist</a:t>
            </a:r>
          </a:p>
          <a:p>
            <a:pPr algn="ctr"/>
            <a:r>
              <a:rPr lang="en-US" dirty="0"/>
              <a:t>New Mexico SUA</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5663" y="1417638"/>
            <a:ext cx="2334790" cy="2972217"/>
          </a:xfrm>
          <a:prstGeom prst="rect">
            <a:avLst/>
          </a:prstGeom>
        </p:spPr>
      </p:pic>
    </p:spTree>
    <p:extLst>
      <p:ext uri="{BB962C8B-B14F-4D97-AF65-F5344CB8AC3E}">
        <p14:creationId xmlns:p14="http://schemas.microsoft.com/office/powerpoint/2010/main" val="411508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14EE-F5B7-4984-A65F-F2F77E0E1D5B}"/>
              </a:ext>
            </a:extLst>
          </p:cNvPr>
          <p:cNvSpPr>
            <a:spLocks noGrp="1"/>
          </p:cNvSpPr>
          <p:nvPr>
            <p:ph type="title"/>
          </p:nvPr>
        </p:nvSpPr>
        <p:spPr>
          <a:xfrm>
            <a:off x="4381354" y="117102"/>
            <a:ext cx="7265581" cy="1143000"/>
          </a:xfrm>
        </p:spPr>
        <p:txBody>
          <a:bodyPr/>
          <a:lstStyle/>
          <a:p>
            <a:r>
              <a:rPr lang="en-US" dirty="0"/>
              <a:t>Farm to Table</a:t>
            </a:r>
          </a:p>
        </p:txBody>
      </p:sp>
      <p:pic>
        <p:nvPicPr>
          <p:cNvPr id="11" name="Content Placeholder 10" descr="The &quot;Farm to Table&quot; logo appears. Agricultural workers in the fields.">
            <a:extLst>
              <a:ext uri="{FF2B5EF4-FFF2-40B4-BE49-F238E27FC236}">
                <a16:creationId xmlns:a16="http://schemas.microsoft.com/office/drawing/2014/main" id="{F6670A29-EA5B-407F-A3F3-D76DD5C9B2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065" y="407525"/>
            <a:ext cx="3407959" cy="1408298"/>
          </a:xfrm>
          <a:prstGeom prst="rect">
            <a:avLst/>
          </a:prstGeom>
        </p:spPr>
      </p:pic>
      <p:sp>
        <p:nvSpPr>
          <p:cNvPr id="13" name="TextBox 12">
            <a:extLst>
              <a:ext uri="{FF2B5EF4-FFF2-40B4-BE49-F238E27FC236}">
                <a16:creationId xmlns:a16="http://schemas.microsoft.com/office/drawing/2014/main" id="{ACF71038-963A-4789-A2F3-0501ECC0F8DE}"/>
              </a:ext>
            </a:extLst>
          </p:cNvPr>
          <p:cNvSpPr txBox="1"/>
          <p:nvPr/>
        </p:nvSpPr>
        <p:spPr>
          <a:xfrm>
            <a:off x="507010" y="1832549"/>
            <a:ext cx="1816100" cy="369332"/>
          </a:xfrm>
          <a:prstGeom prst="rect">
            <a:avLst/>
          </a:prstGeom>
          <a:noFill/>
        </p:spPr>
        <p:txBody>
          <a:bodyPr wrap="square">
            <a:spAutoFit/>
          </a:bodyPr>
          <a:lstStyle/>
          <a:p>
            <a:r>
              <a:rPr lang="en-US" sz="1800" b="1" dirty="0">
                <a:solidFill>
                  <a:schemeClr val="accent4"/>
                </a:solidFill>
                <a:latin typeface="+mj-lt"/>
              </a:rPr>
              <a:t>Chispas Farm</a:t>
            </a:r>
          </a:p>
        </p:txBody>
      </p:sp>
      <p:pic>
        <p:nvPicPr>
          <p:cNvPr id="15" name="Picture 14">
            <a:extLst>
              <a:ext uri="{FF2B5EF4-FFF2-40B4-BE49-F238E27FC236}">
                <a16:creationId xmlns:a16="http://schemas.microsoft.com/office/drawing/2014/main" id="{F2199DC1-D17E-BEA8-53BD-6CDFA6005E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09" y="2270539"/>
            <a:ext cx="12138181" cy="1177144"/>
          </a:xfrm>
          <a:prstGeom prst="rect">
            <a:avLst/>
          </a:prstGeom>
          <a:solidFill>
            <a:schemeClr val="bg1"/>
          </a:solidFill>
        </p:spPr>
      </p:pic>
      <p:pic>
        <p:nvPicPr>
          <p:cNvPr id="14" name="Picture 13">
            <a:extLst>
              <a:ext uri="{FF2B5EF4-FFF2-40B4-BE49-F238E27FC236}">
                <a16:creationId xmlns:a16="http://schemas.microsoft.com/office/drawing/2014/main" id="{0F1011DB-3048-4D80-8C65-0EFA550C6B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065" y="3593805"/>
            <a:ext cx="2418194" cy="2173932"/>
          </a:xfrm>
          <a:prstGeom prst="rect">
            <a:avLst/>
          </a:prstGeom>
        </p:spPr>
      </p:pic>
      <p:graphicFrame>
        <p:nvGraphicFramePr>
          <p:cNvPr id="16" name="Image 1" descr="Montoya Orchard">
            <a:extLst>
              <a:ext uri="{FF2B5EF4-FFF2-40B4-BE49-F238E27FC236}">
                <a16:creationId xmlns:a16="http://schemas.microsoft.com/office/drawing/2014/main" id="{D522E6AF-5883-4568-B48C-0D2F8EFC88D3}"/>
              </a:ext>
            </a:extLst>
          </p:cNvPr>
          <p:cNvGraphicFramePr/>
          <p:nvPr>
            <p:extLst>
              <p:ext uri="{D42A27DB-BD31-4B8C-83A1-F6EECF244321}">
                <p14:modId xmlns:p14="http://schemas.microsoft.com/office/powerpoint/2010/main" val="1078525546"/>
              </p:ext>
            </p:extLst>
          </p:nvPr>
        </p:nvGraphicFramePr>
        <p:xfrm>
          <a:off x="5048251" y="1106502"/>
          <a:ext cx="1816100" cy="4300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ub-Title 1">
            <a:extLst>
              <a:ext uri="{FF2B5EF4-FFF2-40B4-BE49-F238E27FC236}">
                <a16:creationId xmlns:a16="http://schemas.microsoft.com/office/drawing/2014/main" id="{668DF138-9C0D-4D40-B25D-BDB80EFFEEF1}"/>
              </a:ext>
            </a:extLst>
          </p:cNvPr>
          <p:cNvSpPr>
            <a:spLocks noChangeArrowheads="1"/>
          </p:cNvSpPr>
          <p:nvPr/>
        </p:nvSpPr>
        <p:spPr bwMode="auto">
          <a:xfrm>
            <a:off x="5233250" y="5398614"/>
            <a:ext cx="1446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accent4"/>
                </a:solidFill>
                <a:effectLst/>
                <a:latin typeface="Arial Black" panose="020B0A04020102020204" pitchFamily="34" charset="0"/>
              </a:rPr>
              <a:t>Montoya</a:t>
            </a:r>
            <a:r>
              <a:rPr kumimoji="0" lang="en-US" altLang="en-US" sz="1200" b="1" i="0" u="none" strike="noStrike" cap="none" normalizeH="0" dirty="0">
                <a:ln>
                  <a:noFill/>
                </a:ln>
                <a:solidFill>
                  <a:schemeClr val="accent4"/>
                </a:solidFill>
                <a:effectLst/>
                <a:latin typeface="Arial Black" panose="020B0A04020102020204" pitchFamily="34" charset="0"/>
              </a:rPr>
              <a:t> Orchard</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accent4"/>
              </a:solidFill>
              <a:effectLst/>
            </a:endParaRPr>
          </a:p>
        </p:txBody>
      </p:sp>
      <p:pic>
        <p:nvPicPr>
          <p:cNvPr id="17" name="Picture 16">
            <a:extLst>
              <a:ext uri="{FF2B5EF4-FFF2-40B4-BE49-F238E27FC236}">
                <a16:creationId xmlns:a16="http://schemas.microsoft.com/office/drawing/2014/main" id="{76780E00-2EC6-4D9F-A5EE-D6D5D273D5D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65015" y="1106502"/>
            <a:ext cx="2517978" cy="4300426"/>
          </a:xfrm>
          <a:prstGeom prst="rect">
            <a:avLst/>
          </a:prstGeom>
        </p:spPr>
      </p:pic>
      <p:sp>
        <p:nvSpPr>
          <p:cNvPr id="21" name="Sub-Title 3">
            <a:extLst>
              <a:ext uri="{FF2B5EF4-FFF2-40B4-BE49-F238E27FC236}">
                <a16:creationId xmlns:a16="http://schemas.microsoft.com/office/drawing/2014/main" id="{81197915-E9CD-40F4-8040-ABB7CA2C6B6A}"/>
              </a:ext>
            </a:extLst>
          </p:cNvPr>
          <p:cNvSpPr>
            <a:spLocks noChangeArrowheads="1"/>
          </p:cNvSpPr>
          <p:nvPr/>
        </p:nvSpPr>
        <p:spPr bwMode="auto">
          <a:xfrm>
            <a:off x="7165015" y="5441335"/>
            <a:ext cx="2431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accent4"/>
                </a:solidFill>
                <a:effectLst/>
                <a:latin typeface="Arial Black" panose="020B0A04020102020204" pitchFamily="34" charset="0"/>
              </a:rPr>
              <a:t>Center of Southwest Culture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accent4"/>
              </a:solidFill>
              <a:effectLst/>
            </a:endParaRPr>
          </a:p>
        </p:txBody>
      </p:sp>
      <p:graphicFrame>
        <p:nvGraphicFramePr>
          <p:cNvPr id="18" name="Image 3" descr="Cerro Vista Farm">
            <a:extLst>
              <a:ext uri="{FF2B5EF4-FFF2-40B4-BE49-F238E27FC236}">
                <a16:creationId xmlns:a16="http://schemas.microsoft.com/office/drawing/2014/main" id="{B3854395-C871-4BFC-9A60-0E8AB2462097}"/>
              </a:ext>
            </a:extLst>
          </p:cNvPr>
          <p:cNvGraphicFramePr/>
          <p:nvPr>
            <p:extLst>
              <p:ext uri="{D42A27DB-BD31-4B8C-83A1-F6EECF244321}">
                <p14:modId xmlns:p14="http://schemas.microsoft.com/office/powerpoint/2010/main" val="600581136"/>
              </p:ext>
            </p:extLst>
          </p:nvPr>
        </p:nvGraphicFramePr>
        <p:xfrm>
          <a:off x="9613340" y="1125185"/>
          <a:ext cx="2272353" cy="426305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2" name="Sub-Title 2">
            <a:extLst>
              <a:ext uri="{FF2B5EF4-FFF2-40B4-BE49-F238E27FC236}">
                <a16:creationId xmlns:a16="http://schemas.microsoft.com/office/drawing/2014/main" id="{9ED72554-4BA7-40C3-B8BD-8FD54835B7FC}"/>
              </a:ext>
            </a:extLst>
          </p:cNvPr>
          <p:cNvSpPr>
            <a:spLocks noChangeArrowheads="1"/>
          </p:cNvSpPr>
          <p:nvPr/>
        </p:nvSpPr>
        <p:spPr bwMode="auto">
          <a:xfrm>
            <a:off x="9934029" y="5456902"/>
            <a:ext cx="14466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accent4"/>
                </a:solidFill>
                <a:effectLst/>
                <a:latin typeface="Arial Black" panose="020B0A04020102020204" pitchFamily="34" charset="0"/>
              </a:rPr>
              <a:t>Cerro Vista Farm</a:t>
            </a:r>
            <a:endParaRPr kumimoji="0" lang="en-US" altLang="en-US" sz="1800" b="0" i="0" u="none" strike="noStrike" cap="none" normalizeH="0" baseline="0" dirty="0">
              <a:ln>
                <a:noFill/>
              </a:ln>
              <a:solidFill>
                <a:schemeClr val="accent4"/>
              </a:solidFill>
              <a:effectLst/>
            </a:endParaRPr>
          </a:p>
        </p:txBody>
      </p:sp>
      <p:pic>
        <p:nvPicPr>
          <p:cNvPr id="19" name="Picture 18">
            <a:extLst>
              <a:ext uri="{FF2B5EF4-FFF2-40B4-BE49-F238E27FC236}">
                <a16:creationId xmlns:a16="http://schemas.microsoft.com/office/drawing/2014/main" id="{75F2ED0A-F66D-4594-92EE-8364A4034B42}"/>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7870" y="1972128"/>
            <a:ext cx="1804572" cy="1621677"/>
          </a:xfrm>
          <a:prstGeom prst="rect">
            <a:avLst/>
          </a:prstGeom>
        </p:spPr>
      </p:pic>
    </p:spTree>
    <p:extLst>
      <p:ext uri="{BB962C8B-B14F-4D97-AF65-F5344CB8AC3E}">
        <p14:creationId xmlns:p14="http://schemas.microsoft.com/office/powerpoint/2010/main" val="3562772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949F-41DA-4653-BAAB-8665B75562BE}"/>
              </a:ext>
            </a:extLst>
          </p:cNvPr>
          <p:cNvSpPr>
            <a:spLocks noGrp="1"/>
          </p:cNvSpPr>
          <p:nvPr>
            <p:ph type="title"/>
          </p:nvPr>
        </p:nvSpPr>
        <p:spPr/>
        <p:txBody>
          <a:bodyPr/>
          <a:lstStyle/>
          <a:p>
            <a:r>
              <a:rPr lang="en-US" dirty="0"/>
              <a:t>NM Grown Program</a:t>
            </a:r>
          </a:p>
        </p:txBody>
      </p:sp>
      <p:graphicFrame>
        <p:nvGraphicFramePr>
          <p:cNvPr id="10" name="Image 1" descr="New Mexico Farmers' Marketing">
            <a:extLst>
              <a:ext uri="{FF2B5EF4-FFF2-40B4-BE49-F238E27FC236}">
                <a16:creationId xmlns:a16="http://schemas.microsoft.com/office/drawing/2014/main" id="{5C2519EF-9162-41C5-9049-1FADB133D7C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7344111"/>
              </p:ext>
            </p:extLst>
          </p:nvPr>
        </p:nvGraphicFramePr>
        <p:xfrm>
          <a:off x="896680" y="85060"/>
          <a:ext cx="1314892" cy="1721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C07E5C61-CC38-4556-9991-84C052D4FFA4}"/>
              </a:ext>
            </a:extLst>
          </p:cNvPr>
          <p:cNvSpPr txBox="1"/>
          <p:nvPr/>
        </p:nvSpPr>
        <p:spPr>
          <a:xfrm>
            <a:off x="276826" y="1791287"/>
            <a:ext cx="7942141" cy="2000548"/>
          </a:xfrm>
          <a:prstGeom prst="rect">
            <a:avLst/>
          </a:prstGeom>
          <a:noFill/>
        </p:spPr>
        <p:txBody>
          <a:bodyPr wrap="square">
            <a:spAutoFit/>
          </a:bodyPr>
          <a:lstStyle/>
          <a:p>
            <a:pPr marL="285750" indent="-285750">
              <a:buFont typeface="Wingdings" panose="05000000000000000000" pitchFamily="2" charset="2"/>
              <a:buChar char="Ø"/>
            </a:pPr>
            <a:r>
              <a:rPr lang="en-US" dirty="0"/>
              <a:t>New Mexicans will be able to consume locally grown produce, meat from local ranchers, and other minimally processed food items through the New Mexico Grown Program.</a:t>
            </a:r>
          </a:p>
          <a:p>
            <a:endParaRPr lang="en-US" dirty="0"/>
          </a:p>
          <a:p>
            <a:pPr marL="285750" indent="-285750">
              <a:buFont typeface="Wingdings" panose="05000000000000000000" pitchFamily="2" charset="2"/>
              <a:buChar char="Ø"/>
            </a:pPr>
            <a:r>
              <a:rPr lang="en-US" dirty="0"/>
              <a:t>Invest in New Mexico producers by expanding market opportunities and providing financial support. </a:t>
            </a:r>
          </a:p>
          <a:p>
            <a:endParaRPr lang="en-US" sz="1600" dirty="0">
              <a:solidFill>
                <a:schemeClr val="tx2">
                  <a:lumMod val="90000"/>
                  <a:lumOff val="10000"/>
                </a:schemeClr>
              </a:solidFill>
            </a:endParaRPr>
          </a:p>
        </p:txBody>
      </p:sp>
      <p:sp>
        <p:nvSpPr>
          <p:cNvPr id="9" name="TextBox 8">
            <a:extLst>
              <a:ext uri="{FF2B5EF4-FFF2-40B4-BE49-F238E27FC236}">
                <a16:creationId xmlns:a16="http://schemas.microsoft.com/office/drawing/2014/main" id="{C035C2A4-A6E1-4C15-B4EF-628E2E655C26}"/>
              </a:ext>
            </a:extLst>
          </p:cNvPr>
          <p:cNvSpPr txBox="1"/>
          <p:nvPr/>
        </p:nvSpPr>
        <p:spPr>
          <a:xfrm>
            <a:off x="276827" y="3672265"/>
            <a:ext cx="7942141" cy="1477328"/>
          </a:xfrm>
          <a:prstGeom prst="rect">
            <a:avLst/>
          </a:prstGeom>
          <a:noFill/>
        </p:spPr>
        <p:txBody>
          <a:bodyPr wrap="square">
            <a:spAutoFit/>
          </a:bodyPr>
          <a:lstStyle/>
          <a:p>
            <a:r>
              <a:rPr lang="en-US" sz="1800" dirty="0"/>
              <a:t>Overall, the NM Grown Program will provide meals for the senior nutrition program, schools, and early childhood centers that contain locally grown, healthy, fresh produce, meat, and minimally processed food, benefiting low-income communities and local farmers while also providing health and economic benefits.</a:t>
            </a:r>
          </a:p>
        </p:txBody>
      </p:sp>
      <p:pic>
        <p:nvPicPr>
          <p:cNvPr id="5" name="Content Placeholder 4" descr="Wildflowers grow outside an agricultural field.">
            <a:extLst>
              <a:ext uri="{FF2B5EF4-FFF2-40B4-BE49-F238E27FC236}">
                <a16:creationId xmlns:a16="http://schemas.microsoft.com/office/drawing/2014/main" id="{9529981B-58F5-4634-8347-964360AA63E3}"/>
              </a:ext>
              <a:ext uri="{C183D7F6-B498-43B3-948B-1728B52AA6E4}">
                <adec:decorative xmlns:adec="http://schemas.microsoft.com/office/drawing/2017/decorative" val="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570223" y="1685260"/>
            <a:ext cx="3259890" cy="3886200"/>
          </a:xfrm>
          <a:prstGeom prst="rect">
            <a:avLst/>
          </a:prstGeom>
        </p:spPr>
      </p:pic>
    </p:spTree>
    <p:extLst>
      <p:ext uri="{BB962C8B-B14F-4D97-AF65-F5344CB8AC3E}">
        <p14:creationId xmlns:p14="http://schemas.microsoft.com/office/powerpoint/2010/main" val="343049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467E-AA0E-4E18-AB3D-F93356ABD518}"/>
              </a:ext>
            </a:extLst>
          </p:cNvPr>
          <p:cNvSpPr>
            <a:spLocks noGrp="1"/>
          </p:cNvSpPr>
          <p:nvPr>
            <p:ph type="title"/>
          </p:nvPr>
        </p:nvSpPr>
        <p:spPr>
          <a:xfrm>
            <a:off x="204688" y="273493"/>
            <a:ext cx="6908800" cy="661027"/>
          </a:xfrm>
        </p:spPr>
        <p:txBody>
          <a:bodyPr>
            <a:normAutofit fontScale="90000"/>
          </a:bodyPr>
          <a:lstStyle/>
          <a:p>
            <a:pPr algn="l"/>
            <a:r>
              <a:rPr lang="en-US" dirty="0"/>
              <a:t>Senior Food Box Program</a:t>
            </a:r>
          </a:p>
        </p:txBody>
      </p:sp>
      <p:pic>
        <p:nvPicPr>
          <p:cNvPr id="5" name="Content Placeholder 4" descr="FY 20 Emergency Box Project">
            <a:extLst>
              <a:ext uri="{FF2B5EF4-FFF2-40B4-BE49-F238E27FC236}">
                <a16:creationId xmlns:a16="http://schemas.microsoft.com/office/drawing/2014/main" id="{92D98B32-9151-48D7-ACBA-07EF2A040C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38" y="1324969"/>
            <a:ext cx="3249450" cy="2182557"/>
          </a:xfrm>
          <a:prstGeom prst="rect">
            <a:avLst/>
          </a:prstGeom>
        </p:spPr>
      </p:pic>
      <p:sp>
        <p:nvSpPr>
          <p:cNvPr id="6" name="TextBox 4">
            <a:extLst>
              <a:ext uri="{FF2B5EF4-FFF2-40B4-BE49-F238E27FC236}">
                <a16:creationId xmlns:a16="http://schemas.microsoft.com/office/drawing/2014/main" id="{F0CB89A4-06FF-3135-13ED-3DC59FA36C8A}"/>
              </a:ext>
            </a:extLst>
          </p:cNvPr>
          <p:cNvSpPr txBox="1"/>
          <p:nvPr/>
        </p:nvSpPr>
        <p:spPr>
          <a:xfrm>
            <a:off x="609600" y="3627398"/>
            <a:ext cx="2818457"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FY20 Emergency </a:t>
            </a:r>
          </a:p>
          <a:p>
            <a:r>
              <a:rPr lang="en-US" sz="2000" dirty="0"/>
              <a:t>Food Box Project</a:t>
            </a:r>
          </a:p>
          <a:p>
            <a:r>
              <a:rPr lang="en-US" dirty="0"/>
              <a:t>40,490 boxes </a:t>
            </a:r>
          </a:p>
          <a:p>
            <a:r>
              <a:rPr lang="en-US" dirty="0"/>
              <a:t>833,026 pounds of food</a:t>
            </a:r>
          </a:p>
        </p:txBody>
      </p:sp>
      <p:sp>
        <p:nvSpPr>
          <p:cNvPr id="9" name="TextBox 1">
            <a:extLst>
              <a:ext uri="{FF2B5EF4-FFF2-40B4-BE49-F238E27FC236}">
                <a16:creationId xmlns:a16="http://schemas.microsoft.com/office/drawing/2014/main" id="{CAD73E08-8009-B70A-C678-35A705F29AFC}"/>
              </a:ext>
            </a:extLst>
          </p:cNvPr>
          <p:cNvSpPr txBox="1"/>
          <p:nvPr/>
        </p:nvSpPr>
        <p:spPr>
          <a:xfrm>
            <a:off x="4814596" y="1092703"/>
            <a:ext cx="381215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FY23: The project will distribute non-perishable food boxes to senior centers in five food desert communities to homebound older adults or provide distribution at congregate sites.</a:t>
            </a:r>
          </a:p>
        </p:txBody>
      </p:sp>
      <p:pic>
        <p:nvPicPr>
          <p:cNvPr id="7" name="Picture 6" descr="Workers assembling emergency food boxes.">
            <a:extLst>
              <a:ext uri="{FF2B5EF4-FFF2-40B4-BE49-F238E27FC236}">
                <a16:creationId xmlns:a16="http://schemas.microsoft.com/office/drawing/2014/main" id="{85FF2087-5D7A-46AE-9143-99C5ADDCDFF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088" y="3005212"/>
            <a:ext cx="3188484" cy="2676376"/>
          </a:xfrm>
          <a:prstGeom prst="rect">
            <a:avLst/>
          </a:prstGeom>
        </p:spPr>
      </p:pic>
      <p:pic>
        <p:nvPicPr>
          <p:cNvPr id="8" name="Picture 7" descr="Workers distributing emergency food boxes.">
            <a:extLst>
              <a:ext uri="{FF2B5EF4-FFF2-40B4-BE49-F238E27FC236}">
                <a16:creationId xmlns:a16="http://schemas.microsoft.com/office/drawing/2014/main" id="{3D92FEAF-6179-44BC-90E2-DB7BFF768919}"/>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755" y="190498"/>
            <a:ext cx="3328704" cy="3773751"/>
          </a:xfrm>
          <a:prstGeom prst="rect">
            <a:avLst/>
          </a:prstGeom>
        </p:spPr>
      </p:pic>
      <p:sp>
        <p:nvSpPr>
          <p:cNvPr id="11" name="step three">
            <a:extLst>
              <a:ext uri="{FF2B5EF4-FFF2-40B4-BE49-F238E27FC236}">
                <a16:creationId xmlns:a16="http://schemas.microsoft.com/office/drawing/2014/main" id="{FE02329A-F167-1B11-D1B1-F5F49B0F24ED}"/>
              </a:ext>
            </a:extLst>
          </p:cNvPr>
          <p:cNvSpPr txBox="1"/>
          <p:nvPr/>
        </p:nvSpPr>
        <p:spPr>
          <a:xfrm>
            <a:off x="6896396" y="4048203"/>
            <a:ext cx="28448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Each month, an average of 2,000 pounds of food, equivalent to 1,667 meals, will be delivered to the five rural sites.</a:t>
            </a:r>
          </a:p>
        </p:txBody>
      </p:sp>
      <p:pic>
        <p:nvPicPr>
          <p:cNvPr id="10" name="Picture 9" descr="Food Box Contents.">
            <a:extLst>
              <a:ext uri="{FF2B5EF4-FFF2-40B4-BE49-F238E27FC236}">
                <a16:creationId xmlns:a16="http://schemas.microsoft.com/office/drawing/2014/main" id="{EBD14B85-F8A5-454F-9AA3-856AA7C00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196" y="4078313"/>
            <a:ext cx="2450804" cy="1463167"/>
          </a:xfrm>
          <a:prstGeom prst="rect">
            <a:avLst/>
          </a:prstGeom>
        </p:spPr>
      </p:pic>
    </p:spTree>
    <p:extLst>
      <p:ext uri="{BB962C8B-B14F-4D97-AF65-F5344CB8AC3E}">
        <p14:creationId xmlns:p14="http://schemas.microsoft.com/office/powerpoint/2010/main" val="3116545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thony Youth Farm. Young farmers stand before a tractor and mountains in the background.">
            <a:extLst>
              <a:ext uri="{FF2B5EF4-FFF2-40B4-BE49-F238E27FC236}">
                <a16:creationId xmlns:a16="http://schemas.microsoft.com/office/drawing/2014/main" id="{C04827F4-CBB8-4D07-8A96-67244F4A3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016" y="243860"/>
            <a:ext cx="6185112" cy="5307830"/>
          </a:xfrm>
          <a:prstGeom prst="rect">
            <a:avLst/>
          </a:prstGeom>
        </p:spPr>
      </p:pic>
      <p:sp>
        <p:nvSpPr>
          <p:cNvPr id="7" name="Sub-Title 1">
            <a:extLst>
              <a:ext uri="{FF2B5EF4-FFF2-40B4-BE49-F238E27FC236}">
                <a16:creationId xmlns:a16="http://schemas.microsoft.com/office/drawing/2014/main" id="{318305AA-374F-696C-6960-859685ACB85A}"/>
              </a:ext>
            </a:extLst>
          </p:cNvPr>
          <p:cNvSpPr>
            <a:spLocks noGrp="1" noChangeArrowheads="1"/>
          </p:cNvSpPr>
          <p:nvPr>
            <p:ph type="title" idx="4294967295"/>
          </p:nvPr>
        </p:nvSpPr>
        <p:spPr bwMode="auto">
          <a:xfrm>
            <a:off x="5570622" y="4997692"/>
            <a:ext cx="2633634" cy="553998"/>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Anthony Youth Farm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chemeClr val="accent4"/>
              </a:solidFill>
              <a:effectLst/>
              <a:uLnTx/>
              <a:uFillTx/>
              <a:latin typeface="+mn-lt"/>
              <a:ea typeface="+mn-ea"/>
              <a:cs typeface="+mn-cs"/>
            </a:endParaRPr>
          </a:p>
        </p:txBody>
      </p:sp>
    </p:spTree>
    <p:extLst>
      <p:ext uri="{BB962C8B-B14F-4D97-AF65-F5344CB8AC3E}">
        <p14:creationId xmlns:p14="http://schemas.microsoft.com/office/powerpoint/2010/main" val="103680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Potential Obstacles</a:t>
            </a:r>
          </a:p>
        </p:txBody>
      </p:sp>
      <p:graphicFrame>
        <p:nvGraphicFramePr>
          <p:cNvPr id="6" name="Content Placeholder 2" descr="Service providers overwhelmed by the volume of need, Staffing issues, Reopening congregate sites, Obtaining Food, meals and nutrition providers, Supplemental funds ending.">
            <a:extLst>
              <a:ext uri="{FF2B5EF4-FFF2-40B4-BE49-F238E27FC236}">
                <a16:creationId xmlns:a16="http://schemas.microsoft.com/office/drawing/2014/main" id="{E1F8BC88-8509-8373-C35A-F35EE99445AB}"/>
              </a:ext>
            </a:extLst>
          </p:cNvPr>
          <p:cNvGraphicFramePr>
            <a:graphicFrameLocks noGrp="1"/>
          </p:cNvGraphicFramePr>
          <p:nvPr>
            <p:ph idx="1"/>
            <p:extLst>
              <p:ext uri="{D42A27DB-BD31-4B8C-83A1-F6EECF244321}">
                <p14:modId xmlns:p14="http://schemas.microsoft.com/office/powerpoint/2010/main" val="3187772232"/>
              </p:ext>
            </p:extLst>
          </p:nvPr>
        </p:nvGraphicFramePr>
        <p:xfrm>
          <a:off x="609600" y="1600201"/>
          <a:ext cx="109728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4988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 Center Links</a:t>
            </a:r>
          </a:p>
        </p:txBody>
      </p:sp>
      <p:sp>
        <p:nvSpPr>
          <p:cNvPr id="3" name="Content Placeholder 2"/>
          <p:cNvSpPr>
            <a:spLocks noGrp="1"/>
          </p:cNvSpPr>
          <p:nvPr>
            <p:ph idx="1"/>
          </p:nvPr>
        </p:nvSpPr>
        <p:spPr>
          <a:xfrm>
            <a:off x="1369390" y="1948069"/>
            <a:ext cx="10213009" cy="3538331"/>
          </a:xfrm>
        </p:spPr>
        <p:txBody>
          <a:bodyPr vert="horz" lIns="91440" tIns="45720" rIns="91440" bIns="45720" rtlCol="0" anchor="t">
            <a:normAutofit/>
          </a:bodyPr>
          <a:lstStyle/>
          <a:p>
            <a:pPr>
              <a:lnSpc>
                <a:spcPct val="120000"/>
              </a:lnSpc>
            </a:pPr>
            <a:r>
              <a:rPr lang="en-US" sz="2000" u="sng" dirty="0">
                <a:solidFill>
                  <a:srgbClr val="0563C1"/>
                </a:solidFill>
                <a:effectLst/>
                <a:latin typeface="+mj-lt"/>
                <a:ea typeface="Calibri" panose="020F0502020204030204" pitchFamily="34" charset="0"/>
                <a:cs typeface="Calibri" panose="020F0502020204030204" pitchFamily="34" charset="0"/>
                <a:hlinkClick r:id="rId3"/>
              </a:rPr>
              <a:t>Senior Nutrition Programs and Sustainability: Guide to Prioritizing Clients</a:t>
            </a:r>
            <a:endParaRPr lang="en-US" sz="2000" u="sng" dirty="0">
              <a:solidFill>
                <a:srgbClr val="0563C1"/>
              </a:solidFill>
              <a:effectLst/>
              <a:latin typeface="+mj-lt"/>
              <a:ea typeface="Calibri" panose="020F0502020204030204" pitchFamily="34" charset="0"/>
              <a:cs typeface="Calibri" panose="020F0502020204030204" pitchFamily="34" charset="0"/>
            </a:endParaRPr>
          </a:p>
          <a:p>
            <a:pPr>
              <a:lnSpc>
                <a:spcPct val="120000"/>
              </a:lnSpc>
            </a:pPr>
            <a:r>
              <a:rPr lang="en-US" sz="2000" u="sng" dirty="0">
                <a:solidFill>
                  <a:srgbClr val="0563C1"/>
                </a:solidFill>
                <a:effectLst/>
                <a:latin typeface="+mj-lt"/>
                <a:ea typeface="Calibri" panose="020F0502020204030204" pitchFamily="34" charset="0"/>
                <a:cs typeface="Calibri" panose="020F0502020204030204" pitchFamily="34" charset="0"/>
                <a:hlinkClick r:id="rId4"/>
              </a:rPr>
              <a:t>Tips for Recruiting and Working with Volunteers</a:t>
            </a:r>
            <a:endParaRPr lang="en-US" sz="2000" u="sng" dirty="0">
              <a:solidFill>
                <a:srgbClr val="0563C1"/>
              </a:solidFill>
              <a:effectLst/>
              <a:latin typeface="+mj-lt"/>
              <a:ea typeface="Calibri" panose="020F0502020204030204" pitchFamily="34" charset="0"/>
              <a:cs typeface="Calibri" panose="020F0502020204030204" pitchFamily="34" charset="0"/>
            </a:endParaRPr>
          </a:p>
          <a:p>
            <a:pPr>
              <a:lnSpc>
                <a:spcPct val="120000"/>
              </a:lnSpc>
            </a:pPr>
            <a:r>
              <a:rPr lang="en-US" sz="2000" u="sng" dirty="0">
                <a:solidFill>
                  <a:srgbClr val="0563C1"/>
                </a:solidFill>
                <a:effectLst/>
                <a:latin typeface="+mj-lt"/>
                <a:ea typeface="Calibri" panose="020F0502020204030204" pitchFamily="34" charset="0"/>
                <a:cs typeface="Calibri" panose="020F0502020204030204" pitchFamily="34" charset="0"/>
                <a:hlinkClick r:id="rId5"/>
              </a:rPr>
              <a:t>Options for Contracting Meals</a:t>
            </a:r>
            <a:endParaRPr lang="en-US" sz="2000" u="sng" dirty="0">
              <a:solidFill>
                <a:srgbClr val="0563C1"/>
              </a:solidFill>
              <a:latin typeface="+mj-lt"/>
              <a:ea typeface="Calibri" panose="020F0502020204030204" pitchFamily="34" charset="0"/>
              <a:cs typeface="Calibri" panose="020F0502020204030204" pitchFamily="34" charset="0"/>
            </a:endParaRPr>
          </a:p>
          <a:p>
            <a:pPr>
              <a:lnSpc>
                <a:spcPct val="120000"/>
              </a:lnSpc>
            </a:pPr>
            <a:r>
              <a:rPr lang="en-US" sz="2000" u="sng" dirty="0">
                <a:solidFill>
                  <a:srgbClr val="0563C1"/>
                </a:solidFill>
                <a:effectLst/>
                <a:latin typeface="+mj-lt"/>
                <a:ea typeface="Calibri" panose="020F0502020204030204" pitchFamily="34" charset="0"/>
                <a:cs typeface="Calibri" panose="020F0502020204030204" pitchFamily="34" charset="0"/>
                <a:hlinkClick r:id="rId6"/>
              </a:rPr>
              <a:t>Innovative Models</a:t>
            </a:r>
            <a:endParaRPr lang="en-US" sz="2000" u="sng" dirty="0">
              <a:solidFill>
                <a:srgbClr val="0563C1"/>
              </a:solidFill>
              <a:effectLst/>
              <a:latin typeface="+mj-lt"/>
              <a:ea typeface="Calibri" panose="020F0502020204030204" pitchFamily="34" charset="0"/>
              <a:cs typeface="Calibri" panose="020F0502020204030204" pitchFamily="34" charset="0"/>
            </a:endParaRPr>
          </a:p>
          <a:p>
            <a:pPr>
              <a:lnSpc>
                <a:spcPct val="120000"/>
              </a:lnSpc>
            </a:pPr>
            <a:r>
              <a:rPr lang="en-US" sz="2000" u="sng" dirty="0">
                <a:solidFill>
                  <a:srgbClr val="0563C1"/>
                </a:solidFill>
                <a:effectLst/>
                <a:latin typeface="+mj-lt"/>
                <a:ea typeface="Calibri" panose="020F0502020204030204" pitchFamily="34" charset="0"/>
                <a:cs typeface="Calibri" panose="020F0502020204030204" pitchFamily="34" charset="0"/>
                <a:hlinkClick r:id="rId7"/>
              </a:rPr>
              <a:t>Tips and Guides</a:t>
            </a:r>
            <a:endParaRPr lang="en-US" sz="2000" dirty="0">
              <a:latin typeface="+mj-lt"/>
            </a:endParaRPr>
          </a:p>
        </p:txBody>
      </p:sp>
      <p:pic>
        <p:nvPicPr>
          <p:cNvPr id="6" name="Picture 5" descr="Nutrition and Aging Resource Center">
            <a:extLst>
              <a:ext uri="{FF2B5EF4-FFF2-40B4-BE49-F238E27FC236}">
                <a16:creationId xmlns:a16="http://schemas.microsoft.com/office/drawing/2014/main" id="{3354BA4C-45C6-0072-6249-755600D03A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2260" y="3651591"/>
            <a:ext cx="4465983" cy="839079"/>
          </a:xfrm>
          <a:prstGeom prst="rect">
            <a:avLst/>
          </a:prstGeom>
        </p:spPr>
      </p:pic>
    </p:spTree>
    <p:extLst>
      <p:ext uri="{BB962C8B-B14F-4D97-AF65-F5344CB8AC3E}">
        <p14:creationId xmlns:p14="http://schemas.microsoft.com/office/powerpoint/2010/main" val="3038216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1166190" y="1600201"/>
            <a:ext cx="10416209" cy="3886200"/>
          </a:xfrm>
        </p:spPr>
        <p:txBody>
          <a:bodyPr vert="horz" lIns="91440" tIns="45720" rIns="91440" bIns="45720" rtlCol="0" anchor="t">
            <a:normAutofit/>
          </a:bodyPr>
          <a:lstStyle/>
          <a:p>
            <a:r>
              <a:rPr lang="en-US" sz="2800" b="0" i="0" dirty="0">
                <a:solidFill>
                  <a:srgbClr val="000000"/>
                </a:solidFill>
                <a:effectLst/>
                <a:latin typeface="Arial" panose="020B0604020202020204" pitchFamily="34" charset="0"/>
                <a:ea typeface="Open Sans"/>
                <a:cs typeface="Arial" panose="020B0604020202020204" pitchFamily="34" charset="0"/>
              </a:rPr>
              <a:t>Improve policies around food insecurity</a:t>
            </a:r>
          </a:p>
          <a:p>
            <a:r>
              <a:rPr lang="en-US" sz="2800" dirty="0">
                <a:solidFill>
                  <a:srgbClr val="000000"/>
                </a:solidFill>
                <a:latin typeface="Arial" panose="020B0604020202020204" pitchFamily="34" charset="0"/>
                <a:ea typeface="Open Sans"/>
                <a:cs typeface="Arial" panose="020B0604020202020204" pitchFamily="34" charset="0"/>
              </a:rPr>
              <a:t>Find your champion</a:t>
            </a:r>
            <a:endParaRPr lang="en-US" sz="2800" b="0" i="0" dirty="0">
              <a:solidFill>
                <a:srgbClr val="000000"/>
              </a:solidFill>
              <a:effectLst/>
              <a:latin typeface="Arial" panose="020B0604020202020204" pitchFamily="34" charset="0"/>
              <a:ea typeface="Open Sans"/>
              <a:cs typeface="Arial" panose="020B0604020202020204" pitchFamily="34" charset="0"/>
            </a:endParaRPr>
          </a:p>
          <a:p>
            <a:r>
              <a:rPr lang="en-US" sz="2800" dirty="0">
                <a:solidFill>
                  <a:srgbClr val="000000"/>
                </a:solidFill>
                <a:latin typeface="Arial" panose="020B0604020202020204" pitchFamily="34" charset="0"/>
                <a:ea typeface="Open Sans"/>
                <a:cs typeface="Arial" panose="020B0604020202020204" pitchFamily="34" charset="0"/>
              </a:rPr>
              <a:t>Bridge gaps in services</a:t>
            </a:r>
            <a:endParaRPr lang="en-US" sz="2800" b="0" i="0" dirty="0">
              <a:solidFill>
                <a:srgbClr val="000000"/>
              </a:solidFill>
              <a:effectLst/>
              <a:latin typeface="Arial" panose="020B0604020202020204" pitchFamily="34" charset="0"/>
              <a:ea typeface="Open Sans"/>
              <a:cs typeface="Arial" panose="020B0604020202020204" pitchFamily="34" charset="0"/>
            </a:endParaRPr>
          </a:p>
          <a:p>
            <a:r>
              <a:rPr lang="en-US" sz="2800" dirty="0">
                <a:solidFill>
                  <a:srgbClr val="000000"/>
                </a:solidFill>
                <a:latin typeface="Arial" panose="020B0604020202020204" pitchFamily="34" charset="0"/>
                <a:ea typeface="Open Sans"/>
                <a:cs typeface="Arial" panose="020B0604020202020204" pitchFamily="34" charset="0"/>
              </a:rPr>
              <a:t>Maximize participation in federal nutrition programs</a:t>
            </a:r>
          </a:p>
          <a:p>
            <a:r>
              <a:rPr lang="en-US" sz="2800" dirty="0">
                <a:solidFill>
                  <a:srgbClr val="000000"/>
                </a:solidFill>
                <a:latin typeface="Arial" panose="020B0604020202020204" pitchFamily="34" charset="0"/>
                <a:ea typeface="Open Sans"/>
                <a:cs typeface="Arial" panose="020B0604020202020204" pitchFamily="34" charset="0"/>
              </a:rPr>
              <a:t>Improve your partnerships</a:t>
            </a:r>
          </a:p>
          <a:p>
            <a:r>
              <a:rPr lang="en-US" sz="2800" b="0" i="0" dirty="0">
                <a:solidFill>
                  <a:srgbClr val="000000"/>
                </a:solidFill>
                <a:effectLst/>
                <a:latin typeface="Arial" panose="020B0604020202020204" pitchFamily="34" charset="0"/>
                <a:ea typeface="Open Sans"/>
                <a:cs typeface="Arial" panose="020B0604020202020204" pitchFamily="34" charset="0"/>
              </a:rPr>
              <a:t>Collect data and educate key audiences </a:t>
            </a:r>
          </a:p>
        </p:txBody>
      </p:sp>
    </p:spTree>
    <p:extLst>
      <p:ext uri="{BB962C8B-B14F-4D97-AF65-F5344CB8AC3E}">
        <p14:creationId xmlns:p14="http://schemas.microsoft.com/office/powerpoint/2010/main" val="382932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1B28-0EAC-4E53-905B-3DD1A15DA3FC}"/>
              </a:ext>
            </a:extLst>
          </p:cNvPr>
          <p:cNvSpPr>
            <a:spLocks noGrp="1"/>
          </p:cNvSpPr>
          <p:nvPr>
            <p:ph type="title"/>
          </p:nvPr>
        </p:nvSpPr>
        <p:spPr>
          <a:xfrm>
            <a:off x="609600" y="274637"/>
            <a:ext cx="10972800" cy="1806089"/>
          </a:xfrm>
        </p:spPr>
        <p:txBody>
          <a:bodyPr anchor="ctr">
            <a:normAutofit/>
          </a:bodyPr>
          <a:lstStyle/>
          <a:p>
            <a:r>
              <a:rPr lang="en-US" dirty="0"/>
              <a:t>Food Insecurity Webinar Series </a:t>
            </a:r>
            <a:br>
              <a:rPr lang="en-US" dirty="0"/>
            </a:br>
            <a:r>
              <a:rPr lang="en-US" dirty="0"/>
              <a:t>&amp; Educational Topics</a:t>
            </a:r>
          </a:p>
        </p:txBody>
      </p:sp>
      <p:graphicFrame>
        <p:nvGraphicFramePr>
          <p:cNvPr id="5" name="Content Placeholder 2" descr="July 2022: Combating Food Insecurity with Collaboration. August 2022: State Units Food Insecurity Promising Practices. September 2022: Identifying and Screening for Food Insecurity. October 2022: Referring Participants who are Food Insecure.">
            <a:extLst>
              <a:ext uri="{FF2B5EF4-FFF2-40B4-BE49-F238E27FC236}">
                <a16:creationId xmlns:a16="http://schemas.microsoft.com/office/drawing/2014/main" id="{2E4BBDF8-81C4-A0AF-61E1-DBD7375629A6}"/>
              </a:ext>
            </a:extLst>
          </p:cNvPr>
          <p:cNvGraphicFramePr>
            <a:graphicFrameLocks noGrp="1"/>
          </p:cNvGraphicFramePr>
          <p:nvPr>
            <p:ph idx="1"/>
            <p:extLst>
              <p:ext uri="{D42A27DB-BD31-4B8C-83A1-F6EECF244321}">
                <p14:modId xmlns:p14="http://schemas.microsoft.com/office/powerpoint/2010/main" val="2326612463"/>
              </p:ext>
            </p:extLst>
          </p:nvPr>
        </p:nvGraphicFramePr>
        <p:xfrm>
          <a:off x="425885" y="1402915"/>
          <a:ext cx="11348581" cy="434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74C61E0-C63A-4389-9169-0904CB73075C}"/>
              </a:ext>
            </a:extLst>
          </p:cNvPr>
          <p:cNvSpPr txBox="1"/>
          <p:nvPr/>
        </p:nvSpPr>
        <p:spPr>
          <a:xfrm>
            <a:off x="2084471" y="4808754"/>
            <a:ext cx="8695823" cy="646331"/>
          </a:xfrm>
          <a:prstGeom prst="rect">
            <a:avLst/>
          </a:prstGeom>
          <a:noFill/>
        </p:spPr>
        <p:txBody>
          <a:bodyPr wrap="square">
            <a:spAutoFit/>
          </a:bodyPr>
          <a:lstStyle/>
          <a:p>
            <a:r>
              <a:rPr lang="en-US" sz="3600" dirty="0">
                <a:effectLst/>
                <a:latin typeface="Calibri" panose="020F0502020204030204" pitchFamily="34" charset="0"/>
                <a:ea typeface="Calibri" panose="020F0502020204030204" pitchFamily="34" charset="0"/>
              </a:rPr>
              <a:t>NRCNA website at </a:t>
            </a:r>
            <a:r>
              <a:rPr lang="en-US" sz="3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acl.gov/senior-nutrition</a:t>
            </a:r>
            <a:endParaRPr lang="en-US" sz="3600" dirty="0"/>
          </a:p>
        </p:txBody>
      </p:sp>
    </p:spTree>
    <p:extLst>
      <p:ext uri="{BB962C8B-B14F-4D97-AF65-F5344CB8AC3E}">
        <p14:creationId xmlns:p14="http://schemas.microsoft.com/office/powerpoint/2010/main" val="568561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5E44-7113-449C-90E8-0DEEE1CF4EF2}"/>
              </a:ext>
            </a:extLst>
          </p:cNvPr>
          <p:cNvSpPr>
            <a:spLocks noGrp="1"/>
          </p:cNvSpPr>
          <p:nvPr>
            <p:ph type="title"/>
          </p:nvPr>
        </p:nvSpPr>
        <p:spPr>
          <a:xfrm>
            <a:off x="963084" y="4429126"/>
            <a:ext cx="10363200" cy="1057275"/>
          </a:xfrm>
        </p:spPr>
        <p:txBody>
          <a:bodyPr anchor="t">
            <a:normAutofit/>
          </a:bodyPr>
          <a:lstStyle/>
          <a:p>
            <a:r>
              <a:rPr lang="en-US" dirty="0"/>
              <a:t>Questions?</a:t>
            </a:r>
          </a:p>
        </p:txBody>
      </p:sp>
      <p:sp>
        <p:nvSpPr>
          <p:cNvPr id="4" name="Subtitle 3">
            <a:extLst>
              <a:ext uri="{FF2B5EF4-FFF2-40B4-BE49-F238E27FC236}">
                <a16:creationId xmlns:a16="http://schemas.microsoft.com/office/drawing/2014/main" id="{38F7DFD2-562C-40D1-9B16-0749090285D8}"/>
              </a:ext>
            </a:extLst>
          </p:cNvPr>
          <p:cNvSpPr>
            <a:spLocks noGrp="1"/>
          </p:cNvSpPr>
          <p:nvPr>
            <p:ph type="body" idx="1"/>
          </p:nvPr>
        </p:nvSpPr>
        <p:spPr>
          <a:xfrm>
            <a:off x="963084" y="1558924"/>
            <a:ext cx="10363200" cy="2000252"/>
          </a:xfrm>
        </p:spPr>
        <p:txBody>
          <a:bodyPr anchor="b">
            <a:noAutofit/>
          </a:bodyPr>
          <a:lstStyle/>
          <a:p>
            <a:r>
              <a:rPr lang="en-US" sz="2800" dirty="0"/>
              <a:t>Kathryn Tucker, MS RD LD FAND: </a:t>
            </a:r>
            <a:r>
              <a:rPr lang="en-US" sz="2800" u="sng" dirty="0">
                <a:solidFill>
                  <a:srgbClr val="0563C1"/>
                </a:solidFill>
                <a:latin typeface="Arial" panose="020B0604020202020204" pitchFamily="34" charset="0"/>
                <a:cs typeface="Arial" panose="020B0604020202020204" pitchFamily="34" charset="0"/>
                <a:hlinkClick r:id="rId3"/>
              </a:rPr>
              <a:t>Kathryn.tucker@acl.hhs.gov</a:t>
            </a:r>
            <a:endParaRPr lang="en-US" sz="2800" u="sng" dirty="0">
              <a:solidFill>
                <a:srgbClr val="0563C1"/>
              </a:solidFill>
              <a:latin typeface="Arial" panose="020B0604020202020204" pitchFamily="34" charset="0"/>
              <a:cs typeface="Arial" panose="020B0604020202020204" pitchFamily="34" charset="0"/>
            </a:endParaRPr>
          </a:p>
          <a:p>
            <a:r>
              <a:rPr lang="en-US" sz="2800" dirty="0"/>
              <a:t>Carmen Clutter, MS RD LD </a:t>
            </a:r>
            <a:r>
              <a:rPr lang="en-US" sz="2800" dirty="0">
                <a:hlinkClick r:id="rId4"/>
              </a:rPr>
              <a:t>CClutter@age.ohio.gov</a:t>
            </a:r>
            <a:endParaRPr lang="en-US" sz="2800" dirty="0"/>
          </a:p>
          <a:p>
            <a:pPr marL="0" indent="0">
              <a:buNone/>
            </a:pPr>
            <a:r>
              <a:rPr lang="en-US" sz="2800" dirty="0"/>
              <a:t>Autumn Trombetta, MS, RDN </a:t>
            </a:r>
            <a:r>
              <a:rPr lang="en-US" sz="2800" dirty="0">
                <a:hlinkClick r:id="rId5"/>
              </a:rPr>
              <a:t>ATrombetta@age.ohio.gov</a:t>
            </a:r>
            <a:r>
              <a:rPr lang="en-US" sz="2800" dirty="0"/>
              <a:t> </a:t>
            </a:r>
          </a:p>
          <a:p>
            <a:r>
              <a:rPr lang="en-US" sz="2800" dirty="0"/>
              <a:t>Ophelia Steppe, MS RD LD </a:t>
            </a:r>
            <a:r>
              <a:rPr lang="nb-NO" sz="2800" dirty="0">
                <a:hlinkClick r:id="rId6"/>
              </a:rPr>
              <a:t>Ophelia.Steppe@state.nm.us</a:t>
            </a:r>
            <a:endParaRPr lang="nb-NO" sz="2800" dirty="0"/>
          </a:p>
        </p:txBody>
      </p:sp>
    </p:spTree>
    <p:extLst>
      <p:ext uri="{BB962C8B-B14F-4D97-AF65-F5344CB8AC3E}">
        <p14:creationId xmlns:p14="http://schemas.microsoft.com/office/powerpoint/2010/main" val="531215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1042504" y="1600201"/>
            <a:ext cx="10539896" cy="3886200"/>
          </a:xfrm>
        </p:spPr>
        <p:txBody>
          <a:bodyPr vert="horz" lIns="91440" tIns="45720" rIns="91440" bIns="45720" rtlCol="0" anchor="t">
            <a:normAutofit/>
          </a:bodyPr>
          <a:lstStyle/>
          <a:p>
            <a:pPr>
              <a:lnSpc>
                <a:spcPct val="120000"/>
              </a:lnSpc>
            </a:pPr>
            <a:r>
              <a:rPr lang="en-US" sz="1800" u="sng" dirty="0">
                <a:hlinkClick r:id="rId3"/>
              </a:rPr>
              <a:t>Policies to Reduce Food Insecurity: An Ethical Imperative</a:t>
            </a:r>
            <a:endParaRPr lang="en-US" sz="1800" u="sng" dirty="0"/>
          </a:p>
          <a:p>
            <a:pPr>
              <a:lnSpc>
                <a:spcPct val="120000"/>
              </a:lnSpc>
            </a:pPr>
            <a:r>
              <a:rPr lang="en-US" sz="1800" u="sng" dirty="0">
                <a:hlinkClick r:id="rId4"/>
              </a:rPr>
              <a:t>How Food Insecurity Affects Older Adults | National Poll on Healthy Aging</a:t>
            </a:r>
            <a:endParaRPr lang="en-US" sz="1800" u="sng" dirty="0"/>
          </a:p>
          <a:p>
            <a:pPr>
              <a:lnSpc>
                <a:spcPct val="120000"/>
              </a:lnSpc>
            </a:pPr>
            <a:r>
              <a:rPr lang="en-US" sz="1800" u="sng" dirty="0">
                <a:hlinkClick r:id="rId5"/>
              </a:rPr>
              <a:t>Meals on Wheels America: Hunger in Older Adults</a:t>
            </a:r>
            <a:endParaRPr lang="en-US" sz="1800" u="sng" dirty="0"/>
          </a:p>
          <a:p>
            <a:pPr>
              <a:lnSpc>
                <a:spcPct val="120000"/>
              </a:lnSpc>
            </a:pPr>
            <a:r>
              <a:rPr lang="en-US" sz="1800" dirty="0">
                <a:hlinkClick r:id="rId6"/>
              </a:rPr>
              <a:t>Food insecurity During the COVID-19 Pandemic: Evidence from a Survey of Low-income Americans</a:t>
            </a:r>
            <a:endParaRPr lang="en-US" sz="1800" dirty="0"/>
          </a:p>
          <a:p>
            <a:pPr>
              <a:lnSpc>
                <a:spcPct val="120000"/>
              </a:lnSpc>
            </a:pPr>
            <a:r>
              <a:rPr lang="en-US" sz="1800" dirty="0">
                <a:hlinkClick r:id="rId7"/>
              </a:rPr>
              <a:t>Feeding America: The State of Senior Hunger in 2020</a:t>
            </a:r>
            <a:endParaRPr lang="en-US" sz="1800" dirty="0"/>
          </a:p>
          <a:p>
            <a:pPr>
              <a:lnSpc>
                <a:spcPct val="120000"/>
              </a:lnSpc>
            </a:pPr>
            <a:r>
              <a:rPr lang="en-US" sz="1800" dirty="0">
                <a:hlinkClick r:id="rId8"/>
              </a:rPr>
              <a:t>The Food Security Continuum: A Novel Tool for Understanding Food Insecurity as a Range of Experiences</a:t>
            </a:r>
            <a:endParaRPr lang="en-US" sz="1800" dirty="0"/>
          </a:p>
        </p:txBody>
      </p:sp>
    </p:spTree>
    <p:extLst>
      <p:ext uri="{BB962C8B-B14F-4D97-AF65-F5344CB8AC3E}">
        <p14:creationId xmlns:p14="http://schemas.microsoft.com/office/powerpoint/2010/main" val="3765032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07295"/>
            <a:ext cx="10972800" cy="1143000"/>
          </a:xfrm>
        </p:spPr>
        <p:txBody>
          <a:bodyPr/>
          <a:lstStyle/>
          <a:p>
            <a:r>
              <a:rPr lang="en-US" dirty="0"/>
              <a:t>What is food insecurity?</a:t>
            </a:r>
          </a:p>
        </p:txBody>
      </p:sp>
      <p:sp>
        <p:nvSpPr>
          <p:cNvPr id="4" name="Rectangle 3"/>
          <p:cNvSpPr/>
          <p:nvPr/>
        </p:nvSpPr>
        <p:spPr>
          <a:xfrm>
            <a:off x="965688" y="1758799"/>
            <a:ext cx="10260623" cy="2287806"/>
          </a:xfrm>
          <a:prstGeom prst="rect">
            <a:avLst/>
          </a:prstGeom>
        </p:spPr>
        <p:txBody>
          <a:bodyPr wrap="square">
            <a:spAutoFit/>
          </a:bodyPr>
          <a:lstStyle/>
          <a:p>
            <a:pPr lvl="0">
              <a:lnSpc>
                <a:spcPct val="90000"/>
              </a:lnSpc>
              <a:spcBef>
                <a:spcPts val="1000"/>
              </a:spcBef>
            </a:pPr>
            <a:r>
              <a:rPr lang="en-US" sz="2800" dirty="0">
                <a:solidFill>
                  <a:prstClr val="black"/>
                </a:solidFill>
                <a:latin typeface="Arial" panose="020B0604020202020204" pitchFamily="34" charset="0"/>
                <a:cs typeface="Arial" panose="020B0604020202020204" pitchFamily="34" charset="0"/>
              </a:rPr>
              <a:t>USDA defines food security as “access by all people at all times to enough food for an active life.” </a:t>
            </a:r>
          </a:p>
          <a:p>
            <a:pPr lvl="0">
              <a:lnSpc>
                <a:spcPct val="90000"/>
              </a:lnSpc>
              <a:spcBef>
                <a:spcPts val="1000"/>
              </a:spcBef>
            </a:pPr>
            <a:endParaRPr lang="en-US" sz="2800" dirty="0">
              <a:solidFill>
                <a:prstClr val="black"/>
              </a:solidFill>
              <a:latin typeface="Arial" panose="020B0604020202020204" pitchFamily="34" charset="0"/>
              <a:cs typeface="Arial" panose="020B0604020202020204" pitchFamily="34" charset="0"/>
            </a:endParaRPr>
          </a:p>
          <a:p>
            <a:pPr lvl="0">
              <a:lnSpc>
                <a:spcPct val="90000"/>
              </a:lnSpc>
              <a:spcBef>
                <a:spcPts val="1000"/>
              </a:spcBef>
            </a:pPr>
            <a:r>
              <a:rPr lang="en-US" sz="2800" dirty="0">
                <a:solidFill>
                  <a:prstClr val="black"/>
                </a:solidFill>
                <a:latin typeface="Arial" panose="020B0604020202020204" pitchFamily="34" charset="0"/>
                <a:cs typeface="Arial" panose="020B0604020202020204" pitchFamily="34" charset="0"/>
              </a:rPr>
              <a:t>Food insecurity occurs when nutritionally adequate and safe foods may not be available.</a:t>
            </a:r>
          </a:p>
        </p:txBody>
      </p:sp>
    </p:spTree>
    <p:extLst>
      <p:ext uri="{BB962C8B-B14F-4D97-AF65-F5344CB8AC3E}">
        <p14:creationId xmlns:p14="http://schemas.microsoft.com/office/powerpoint/2010/main" val="364354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E0CE-CEA2-46AD-B09A-4A3F5D1BDB25}"/>
              </a:ext>
            </a:extLst>
          </p:cNvPr>
          <p:cNvSpPr>
            <a:spLocks noGrp="1"/>
          </p:cNvSpPr>
          <p:nvPr>
            <p:ph type="title"/>
          </p:nvPr>
        </p:nvSpPr>
        <p:spPr>
          <a:xfrm>
            <a:off x="609600" y="274638"/>
            <a:ext cx="10972800" cy="1143000"/>
          </a:xfrm>
        </p:spPr>
        <p:txBody>
          <a:bodyPr anchor="ctr">
            <a:normAutofit/>
          </a:bodyPr>
          <a:lstStyle/>
          <a:p>
            <a:r>
              <a:rPr lang="en-US" dirty="0"/>
              <a:t>Level of Food Security</a:t>
            </a:r>
          </a:p>
        </p:txBody>
      </p:sp>
      <p:graphicFrame>
        <p:nvGraphicFramePr>
          <p:cNvPr id="9" name="Content Placeholder 8" descr="Low food security: Poor nutrition quality and limited variety. Little or no indication of reduced food intake. Very low food security: Reports of skipping meals or not eating. Has reduced food availability.">
            <a:extLst>
              <a:ext uri="{FF2B5EF4-FFF2-40B4-BE49-F238E27FC236}">
                <a16:creationId xmlns:a16="http://schemas.microsoft.com/office/drawing/2014/main" id="{308CC5F9-0C3D-4A08-9580-5B760E79E2EC}"/>
              </a:ext>
            </a:extLst>
          </p:cNvPr>
          <p:cNvGraphicFramePr>
            <a:graphicFrameLocks noGrp="1"/>
          </p:cNvGraphicFramePr>
          <p:nvPr>
            <p:ph idx="1"/>
            <p:extLst>
              <p:ext uri="{D42A27DB-BD31-4B8C-83A1-F6EECF244321}">
                <p14:modId xmlns:p14="http://schemas.microsoft.com/office/powerpoint/2010/main" val="1028121505"/>
              </p:ext>
            </p:extLst>
          </p:nvPr>
        </p:nvGraphicFramePr>
        <p:xfrm>
          <a:off x="609600" y="1600201"/>
          <a:ext cx="10972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5087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CCBE5-7F9C-4ED1-9720-2C8EC060EC8D}"/>
              </a:ext>
            </a:extLst>
          </p:cNvPr>
          <p:cNvSpPr>
            <a:spLocks noGrp="1"/>
          </p:cNvSpPr>
          <p:nvPr>
            <p:ph type="title"/>
          </p:nvPr>
        </p:nvSpPr>
        <p:spPr>
          <a:xfrm>
            <a:off x="609600" y="251830"/>
            <a:ext cx="10972800" cy="1143000"/>
          </a:xfrm>
        </p:spPr>
        <p:txBody>
          <a:bodyPr/>
          <a:lstStyle/>
          <a:p>
            <a:r>
              <a:rPr lang="en-US" dirty="0"/>
              <a:t>Food Security Continuum</a:t>
            </a:r>
          </a:p>
        </p:txBody>
      </p:sp>
      <p:graphicFrame>
        <p:nvGraphicFramePr>
          <p:cNvPr id="5" name="Content Placeholder 4" descr="Food Security Continuum Stages 1 – 3.&#10;&#10;For the complex summary refer to slide notes.&#10;">
            <a:extLst>
              <a:ext uri="{FF2B5EF4-FFF2-40B4-BE49-F238E27FC236}">
                <a16:creationId xmlns:a16="http://schemas.microsoft.com/office/drawing/2014/main" id="{697F12EC-0412-4523-9A07-9265A1E4862A}"/>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876009015"/>
              </p:ext>
            </p:extLst>
          </p:nvPr>
        </p:nvGraphicFramePr>
        <p:xfrm>
          <a:off x="1255824" y="1690493"/>
          <a:ext cx="9680352" cy="2766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ABA5D5F2-8563-40EE-B80F-CC30F6416041}"/>
              </a:ext>
            </a:extLst>
          </p:cNvPr>
          <p:cNvSpPr txBox="1"/>
          <p:nvPr/>
        </p:nvSpPr>
        <p:spPr>
          <a:xfrm>
            <a:off x="1130852" y="5048474"/>
            <a:ext cx="10720552" cy="276999"/>
          </a:xfrm>
          <a:prstGeom prst="rect">
            <a:avLst/>
          </a:prstGeom>
          <a:noFill/>
        </p:spPr>
        <p:txBody>
          <a:bodyPr wrap="square" rtlCol="0">
            <a:spAutoFit/>
          </a:bodyPr>
          <a:lstStyle/>
          <a:p>
            <a:r>
              <a:rPr lang="en-US" sz="1200" dirty="0"/>
              <a:t>Adapted from: Laura Kalina, Building Food Security in Canada, From Hunger to Sustainable Food Systems: A Community Guide.</a:t>
            </a:r>
          </a:p>
        </p:txBody>
      </p:sp>
    </p:spTree>
    <p:extLst>
      <p:ext uri="{BB962C8B-B14F-4D97-AF65-F5344CB8AC3E}">
        <p14:creationId xmlns:p14="http://schemas.microsoft.com/office/powerpoint/2010/main" val="209424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Need in States</a:t>
            </a:r>
          </a:p>
        </p:txBody>
      </p:sp>
      <p:sp>
        <p:nvSpPr>
          <p:cNvPr id="3" name="Content Placeholder 2"/>
          <p:cNvSpPr>
            <a:spLocks noGrp="1"/>
          </p:cNvSpPr>
          <p:nvPr>
            <p:ph idx="1"/>
          </p:nvPr>
        </p:nvSpPr>
        <p:spPr>
          <a:xfrm>
            <a:off x="1272208" y="1600201"/>
            <a:ext cx="10310191" cy="3886200"/>
          </a:xfrm>
        </p:spPr>
        <p:txBody>
          <a:bodyPr vert="horz" lIns="91440" tIns="45720" rIns="91440" bIns="45720" rtlCol="0" anchor="t">
            <a:normAutofit/>
          </a:bodyPr>
          <a:lstStyle/>
          <a:p>
            <a:r>
              <a:rPr lang="en-US" sz="2800" dirty="0">
                <a:solidFill>
                  <a:srgbClr val="000000"/>
                </a:solidFill>
                <a:latin typeface="Arial" panose="020B0604020202020204" pitchFamily="34" charset="0"/>
                <a:ea typeface="Open Sans"/>
                <a:cs typeface="Arial" panose="020B0604020202020204" pitchFamily="34" charset="0"/>
              </a:rPr>
              <a:t>Older adult population is growing</a:t>
            </a:r>
          </a:p>
          <a:p>
            <a:r>
              <a:rPr lang="en-US" sz="2800" dirty="0">
                <a:solidFill>
                  <a:srgbClr val="000000"/>
                </a:solidFill>
                <a:latin typeface="Arial" panose="020B0604020202020204" pitchFamily="34" charset="0"/>
                <a:ea typeface="Open Sans"/>
                <a:cs typeface="Arial" panose="020B0604020202020204" pitchFamily="34" charset="0"/>
              </a:rPr>
              <a:t>Food insecurity and looming hunger cliff</a:t>
            </a:r>
          </a:p>
          <a:p>
            <a:r>
              <a:rPr lang="en-US" sz="2800" dirty="0">
                <a:solidFill>
                  <a:srgbClr val="000000"/>
                </a:solidFill>
                <a:latin typeface="Arial" panose="020B0604020202020204" pitchFamily="34" charset="0"/>
                <a:ea typeface="Open Sans"/>
                <a:cs typeface="Arial" panose="020B0604020202020204" pitchFamily="34" charset="0"/>
              </a:rPr>
              <a:t>Increased financial concerns for older adults</a:t>
            </a:r>
          </a:p>
          <a:p>
            <a:r>
              <a:rPr lang="en-US" sz="2800" dirty="0">
                <a:solidFill>
                  <a:srgbClr val="000000"/>
                </a:solidFill>
                <a:latin typeface="Arial" panose="020B0604020202020204" pitchFamily="34" charset="0"/>
                <a:ea typeface="Open Sans"/>
                <a:cs typeface="Arial" panose="020B0604020202020204" pitchFamily="34" charset="0"/>
              </a:rPr>
              <a:t>Decreased physical abilities in food insecure older adults</a:t>
            </a:r>
          </a:p>
          <a:p>
            <a:r>
              <a:rPr lang="en-US" sz="2800" dirty="0">
                <a:solidFill>
                  <a:srgbClr val="000000"/>
                </a:solidFill>
                <a:latin typeface="Arial" panose="020B0604020202020204" pitchFamily="34" charset="0"/>
                <a:ea typeface="Open Sans"/>
                <a:cs typeface="Arial" panose="020B0604020202020204" pitchFamily="34" charset="0"/>
              </a:rPr>
              <a:t>Relationships between chronic disease and malnutrition</a:t>
            </a:r>
          </a:p>
          <a:p>
            <a:r>
              <a:rPr lang="en-US" sz="2800" dirty="0">
                <a:solidFill>
                  <a:srgbClr val="000000"/>
                </a:solidFill>
                <a:latin typeface="Arial" panose="020B0604020202020204" pitchFamily="34" charset="0"/>
                <a:ea typeface="Open Sans"/>
                <a:cs typeface="Arial" panose="020B0604020202020204" pitchFamily="34" charset="0"/>
              </a:rPr>
              <a:t>Increased risk of hospital readmissions</a:t>
            </a:r>
          </a:p>
          <a:p>
            <a:endParaRPr lang="en-US" sz="2800" dirty="0">
              <a:solidFill>
                <a:srgbClr val="000000"/>
              </a:solidFill>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347548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on Food Insecurity</a:t>
            </a:r>
          </a:p>
        </p:txBody>
      </p:sp>
      <p:graphicFrame>
        <p:nvGraphicFramePr>
          <p:cNvPr id="5" name="Content Placeholder 4" descr="Decreasing Food Insecurity: Food assistance program utilization. Increases food resources. Improves overall health. Improves physical function. Reduces hospital readmissions. Improves overall quality of life.">
            <a:extLs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651045808"/>
              </p:ext>
            </p:extLst>
          </p:nvPr>
        </p:nvGraphicFramePr>
        <p:xfrm>
          <a:off x="346553" y="1208387"/>
          <a:ext cx="10506977" cy="442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6157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4316023"/>
          </a:xfrm>
        </p:spPr>
        <p:txBody>
          <a:bodyPr>
            <a:normAutofit/>
          </a:bodyPr>
          <a:lstStyle/>
          <a:p>
            <a:r>
              <a:rPr lang="en-US" dirty="0"/>
              <a:t>SUA </a:t>
            </a:r>
            <a:br>
              <a:rPr lang="en-US" dirty="0"/>
            </a:br>
            <a:r>
              <a:rPr lang="en-US" dirty="0"/>
              <a:t>PROMISING PRACTICES</a:t>
            </a:r>
          </a:p>
        </p:txBody>
      </p:sp>
    </p:spTree>
    <p:extLst>
      <p:ext uri="{BB962C8B-B14F-4D97-AF65-F5344CB8AC3E}">
        <p14:creationId xmlns:p14="http://schemas.microsoft.com/office/powerpoint/2010/main" val="3404218855"/>
      </p:ext>
    </p:extLst>
  </p:cSld>
  <p:clrMapOvr>
    <a:masterClrMapping/>
  </p:clrMapOvr>
</p:sld>
</file>

<file path=ppt/theme/theme1.xml><?xml version="1.0" encoding="utf-8"?>
<a:theme xmlns:a="http://schemas.openxmlformats.org/drawingml/2006/main" name="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1237F8D0945B439A5431E789F0EEE3" ma:contentTypeVersion="16" ma:contentTypeDescription="Create a new document." ma:contentTypeScope="" ma:versionID="388e81adbdb4dfde69927b801fb41644">
  <xsd:schema xmlns:xsd="http://www.w3.org/2001/XMLSchema" xmlns:xs="http://www.w3.org/2001/XMLSchema" xmlns:p="http://schemas.microsoft.com/office/2006/metadata/properties" xmlns:ns2="ea20a885-74d7-48f3-8484-9606ca1e6fc6" xmlns:ns3="5a4b1bcb-7f27-4b5a-8fd6-c9b520912dc4" targetNamespace="http://schemas.microsoft.com/office/2006/metadata/properties" ma:root="true" ma:fieldsID="cc47ca084cc4e69c67bda6acc610e02c" ns2:_="" ns3:_="">
    <xsd:import namespace="ea20a885-74d7-48f3-8484-9606ca1e6fc6"/>
    <xsd:import namespace="5a4b1bcb-7f27-4b5a-8fd6-c9b520912d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0a885-74d7-48f3-8484-9606ca1e6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22be46-4812-4b26-9bc5-fd804f41ea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4b1bcb-7f27-4b5a-8fd6-c9b520912d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4b95f1-abb3-4dc9-bcde-6a2033fd2dff}" ma:internalName="TaxCatchAll" ma:showField="CatchAllData" ma:web="5a4b1bcb-7f27-4b5a-8fd6-c9b520912d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a4b1bcb-7f27-4b5a-8fd6-c9b520912dc4" xsi:nil="true"/>
    <lcf76f155ced4ddcb4097134ff3c332f xmlns="ea20a885-74d7-48f3-8484-9606ca1e6fc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A67356-5B7C-4F75-9B0E-697323C5D1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20a885-74d7-48f3-8484-9606ca1e6fc6"/>
    <ds:schemaRef ds:uri="5a4b1bcb-7f27-4b5a-8fd6-c9b52091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4732CB-655E-40CE-BD67-E2D856D1A0C3}">
  <ds:schemaRefs>
    <ds:schemaRef ds:uri="http://schemas.microsoft.com/sharepoint/v3/contenttype/forms"/>
  </ds:schemaRefs>
</ds:datastoreItem>
</file>

<file path=customXml/itemProps3.xml><?xml version="1.0" encoding="utf-8"?>
<ds:datastoreItem xmlns:ds="http://schemas.openxmlformats.org/officeDocument/2006/customXml" ds:itemID="{6B48E164-491E-48D5-AE52-332D04910B93}">
  <ds:schemaRefs>
    <ds:schemaRef ds:uri="http://purl.org/dc/terms/"/>
    <ds:schemaRef ds:uri="http://www.w3.org/XML/1998/namespace"/>
    <ds:schemaRef ds:uri="http://schemas.microsoft.com/office/2006/documentManagement/types"/>
    <ds:schemaRef ds:uri="5a4b1bcb-7f27-4b5a-8fd6-c9b520912dc4"/>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ea20a885-74d7-48f3-8484-9606ca1e6fc6"/>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ACLPresentationTemplate_2014</Template>
  <TotalTime>2027</TotalTime>
  <Words>4804</Words>
  <Application>Microsoft Office PowerPoint</Application>
  <PresentationFormat>Widescreen</PresentationFormat>
  <Paragraphs>415</Paragraphs>
  <Slides>39</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Arial Black</vt:lpstr>
      <vt:lpstr>Calibri</vt:lpstr>
      <vt:lpstr>Century Gothic</vt:lpstr>
      <vt:lpstr>Courier New</vt:lpstr>
      <vt:lpstr>Montserrat</vt:lpstr>
      <vt:lpstr>Roboto</vt:lpstr>
      <vt:lpstr>Symbol</vt:lpstr>
      <vt:lpstr>Times New Roman</vt:lpstr>
      <vt:lpstr>Wingdings</vt:lpstr>
      <vt:lpstr>ACLPresentationTemplate_2014</vt:lpstr>
      <vt:lpstr>Food Insecurity Education Series</vt:lpstr>
      <vt:lpstr>Objectives</vt:lpstr>
      <vt:lpstr>Speakers</vt:lpstr>
      <vt:lpstr>What is food insecurity?</vt:lpstr>
      <vt:lpstr>Level of Food Security</vt:lpstr>
      <vt:lpstr>Food Security Continuum</vt:lpstr>
      <vt:lpstr>Growing Need in States</vt:lpstr>
      <vt:lpstr>Focus on Food Insecurity</vt:lpstr>
      <vt:lpstr>SUA  PROMISING PRACTICES</vt:lpstr>
      <vt:lpstr>Georgia Food Insecurity Initiatives</vt:lpstr>
      <vt:lpstr>California Food Insecurity Initiatives</vt:lpstr>
      <vt:lpstr>Ohio Department for Aging</vt:lpstr>
      <vt:lpstr>Senior Hunger in Ohio</vt:lpstr>
      <vt:lpstr>Top 10 Leading Causes of Death for Ohioans (death rate per 100,000 population), across the life course, 2018</vt:lpstr>
      <vt:lpstr>Malnutrition Commission Report</vt:lpstr>
      <vt:lpstr>Ohio’s 2020-2022 Strategic Action Plan on Aging (SAPA)</vt:lpstr>
      <vt:lpstr>Nutritional Health Screening</vt:lpstr>
      <vt:lpstr>Health Screening – Pilot Project</vt:lpstr>
      <vt:lpstr>Promising Practices During Pandemic-Times</vt:lpstr>
      <vt:lpstr>State Strategic Partnerships</vt:lpstr>
      <vt:lpstr>Resources to Promote Nutritional Health</vt:lpstr>
      <vt:lpstr>Resources to Promote Nutritional Health Continued</vt:lpstr>
      <vt:lpstr>New Mexico State Unit on Aging</vt:lpstr>
      <vt:lpstr>New Mexico</vt:lpstr>
      <vt:lpstr>Initiatives to Combat Hunger and Improve the Food Supply Chain </vt:lpstr>
      <vt:lpstr>New Mexico Grown</vt:lpstr>
      <vt:lpstr>Promoting the New Mexico Grown Program</vt:lpstr>
      <vt:lpstr>New Mexico Collaboration</vt:lpstr>
      <vt:lpstr>Farmers &amp; Food Hubs </vt:lpstr>
      <vt:lpstr>Farm to Table</vt:lpstr>
      <vt:lpstr>NM Grown Program</vt:lpstr>
      <vt:lpstr>Senior Food Box Program</vt:lpstr>
      <vt:lpstr>Anthony Youth Farm </vt:lpstr>
      <vt:lpstr>Potential Obstacles</vt:lpstr>
      <vt:lpstr>Resource Center Links</vt:lpstr>
      <vt:lpstr>Summary</vt:lpstr>
      <vt:lpstr>Food Insecurity Webinar Series  &amp; Educational Topics</vt:lpstr>
      <vt:lpstr>Questions?</vt:lpstr>
      <vt:lpstr>Resources</vt:lpstr>
    </vt:vector>
  </TitlesOfParts>
  <Company>HHS/ACL/OEA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Insecurity Education Series: State Units on Aging Promising Practices Combatting Food Insecurity</dc:title>
  <dc:creator>ACL</dc:creator>
  <cp:keywords>ACL, OEA, Template</cp:keywords>
  <cp:lastModifiedBy>Danny Guzman</cp:lastModifiedBy>
  <cp:revision>183</cp:revision>
  <dcterms:created xsi:type="dcterms:W3CDTF">2017-03-22T19:20:04Z</dcterms:created>
  <dcterms:modified xsi:type="dcterms:W3CDTF">2022-08-31T14:53:29Z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0x010100281237F8D0945B439A5431E789F0EEE3</vt:lpwstr>
  </property>
  <property fmtid="{D5CDD505-2E9C-101B-9397-08002B2CF9AE}" pid="3" name="MediaServiceImageTags">
    <vt:lpwstr/>
  </property>
</Properties>
</file>