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23E60-6F7B-42A6-B924-13F707E34EE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14B2-4CA2-4026-8311-FEA17C46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9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5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2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3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2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6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8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7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5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1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F72F-87D7-457C-9644-6BF077C0A87F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5DA9-79F3-4A54-9CB0-7EF1E13E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1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/>
              <a:t>Monthly Comparison of Food Cost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053" y="1719263"/>
            <a:ext cx="4919567" cy="869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0070C0"/>
                </a:solidFill>
              </a:rPr>
              <a:t>During Standard (Non-DASH) Diet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0070C0"/>
                </a:solidFill>
              </a:rPr>
              <a:t>(10/2018 – 3/2019) 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70C0"/>
                </a:solidFill>
              </a:rPr>
              <a:t>                                       </a:t>
            </a:r>
            <a:endParaRPr lang="en-US" sz="26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70C0"/>
                </a:solidFill>
              </a:rPr>
              <a:t>     		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rgbClr val="0070C0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347F84-EB27-4D08-B7FE-12B4846BE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4254"/>
              </p:ext>
            </p:extLst>
          </p:nvPr>
        </p:nvGraphicFramePr>
        <p:xfrm>
          <a:off x="793751" y="2672291"/>
          <a:ext cx="3911599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6052">
                  <a:extLst>
                    <a:ext uri="{9D8B030D-6E8A-4147-A177-3AD203B41FA5}">
                      <a16:colId xmlns:a16="http://schemas.microsoft.com/office/drawing/2014/main" val="2341579048"/>
                    </a:ext>
                  </a:extLst>
                </a:gridCol>
                <a:gridCol w="2345547">
                  <a:extLst>
                    <a:ext uri="{9D8B030D-6E8A-4147-A177-3AD203B41FA5}">
                      <a16:colId xmlns:a16="http://schemas.microsoft.com/office/drawing/2014/main" val="2834654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>
                          <a:solidFill>
                            <a:srgbClr val="0070C0"/>
                          </a:solidFill>
                        </a:rPr>
                        <a:t>Month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   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  </a:t>
                      </a:r>
                      <a:r>
                        <a:rPr lang="en-US" sz="2400" u="sng" dirty="0">
                          <a:solidFill>
                            <a:srgbClr val="0070C0"/>
                          </a:solidFill>
                        </a:rPr>
                        <a:t>Expenditure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02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October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 $41,023.40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738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November 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$41,176.17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566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December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$41,730.30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998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January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$42,490.65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237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February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$35,678.66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1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March*  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$22,821.55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4702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830B9D7-C6FB-4EAD-8256-263E8CA7EBE4}"/>
              </a:ext>
            </a:extLst>
          </p:cNvPr>
          <p:cNvSpPr txBox="1"/>
          <p:nvPr/>
        </p:nvSpPr>
        <p:spPr>
          <a:xfrm>
            <a:off x="655955" y="6085840"/>
            <a:ext cx="3911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*(Adjusted to 2 weeks from $45,643.10) 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199" y="1754505"/>
            <a:ext cx="5095241" cy="7346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0400" b="1" dirty="0">
                <a:solidFill>
                  <a:schemeClr val="accent2">
                    <a:lumMod val="75000"/>
                  </a:schemeClr>
                </a:solidFill>
              </a:rPr>
              <a:t>During DASH Diet Implementation </a:t>
            </a:r>
          </a:p>
          <a:p>
            <a:pPr marL="0" indent="0">
              <a:buNone/>
            </a:pPr>
            <a:r>
              <a:rPr lang="en-US" sz="10400" b="1" dirty="0">
                <a:solidFill>
                  <a:schemeClr val="accent2">
                    <a:lumMod val="75000"/>
                  </a:schemeClr>
                </a:solidFill>
              </a:rPr>
              <a:t>(10/2019 – 3/2020) </a:t>
            </a:r>
            <a:endParaRPr lang="en-US" sz="10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		        </a:t>
            </a: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3B3C46B2-24CB-4C0E-9616-800741D99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45094"/>
              </p:ext>
            </p:extLst>
          </p:nvPr>
        </p:nvGraphicFramePr>
        <p:xfrm>
          <a:off x="6261100" y="2662766"/>
          <a:ext cx="3911598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5799">
                  <a:extLst>
                    <a:ext uri="{9D8B030D-6E8A-4147-A177-3AD203B41FA5}">
                      <a16:colId xmlns:a16="http://schemas.microsoft.com/office/drawing/2014/main" val="1025147683"/>
                    </a:ext>
                  </a:extLst>
                </a:gridCol>
                <a:gridCol w="1955799">
                  <a:extLst>
                    <a:ext uri="{9D8B030D-6E8A-4147-A177-3AD203B41FA5}">
                      <a16:colId xmlns:a16="http://schemas.microsoft.com/office/drawing/2014/main" val="281240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Month</a:t>
                      </a:r>
                      <a:endParaRPr lang="en-US" sz="2400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Expenditure</a:t>
                      </a:r>
                      <a:endParaRPr lang="en-US" sz="2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48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October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$48,113.71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408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November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$44,664.66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41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December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$37,319.76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879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January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$41,430.11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912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February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$50,018.02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48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March**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$27,339.52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3540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790C8C4-D2CE-414A-984E-4F066A59CF6C}"/>
              </a:ext>
            </a:extLst>
          </p:cNvPr>
          <p:cNvSpPr txBox="1"/>
          <p:nvPr/>
        </p:nvSpPr>
        <p:spPr>
          <a:xfrm rot="10800000" flipV="1">
            <a:off x="6248400" y="6093720"/>
            <a:ext cx="355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**Only 2 weeks in March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04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Total Food Cost for Period of Intervention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1507" y="1825625"/>
            <a:ext cx="11674549" cy="435133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Agency Total Food Cost for DASH Diet Intervention = $248,885.78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Agency Total Food Cost for Standard Diet (in previous year) = $ 224,920.73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Cost Differential = 10% * </a:t>
            </a:r>
            <a:r>
              <a:rPr lang="en-US" sz="2400" dirty="0"/>
              <a:t>(not excluding the effect of inflation)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2000" dirty="0"/>
              <a:t>* US inflation Rate </a:t>
            </a:r>
          </a:p>
          <a:p>
            <a:pPr marL="0" indent="0">
              <a:buNone/>
            </a:pPr>
            <a:r>
              <a:rPr lang="en-US" sz="2000" dirty="0"/>
              <a:t>   2019  = 1.81%</a:t>
            </a:r>
          </a:p>
          <a:p>
            <a:pPr marL="0" indent="0">
              <a:buNone/>
            </a:pPr>
            <a:r>
              <a:rPr lang="en-US" sz="2000" dirty="0"/>
              <a:t>   2018 = 2.44%</a:t>
            </a:r>
          </a:p>
        </p:txBody>
      </p:sp>
    </p:spTree>
    <p:extLst>
      <p:ext uri="{BB962C8B-B14F-4D97-AF65-F5344CB8AC3E}">
        <p14:creationId xmlns:p14="http://schemas.microsoft.com/office/powerpoint/2010/main" val="4009887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BEF6404866DB4D9982E0DAD74EB5A5" ma:contentTypeVersion="14" ma:contentTypeDescription="Create a new document." ma:contentTypeScope="" ma:versionID="3f4835c7fd9c92b412be3f1f371bcd3d">
  <xsd:schema xmlns:xsd="http://www.w3.org/2001/XMLSchema" xmlns:xs="http://www.w3.org/2001/XMLSchema" xmlns:p="http://schemas.microsoft.com/office/2006/metadata/properties" xmlns:ns2="9c4568af-78d6-4de7-8a7f-d4a1b22f7f5e" xmlns:ns3="cba8d4a1-0a1c-4299-93a5-2682bf5a17ad" targetNamespace="http://schemas.microsoft.com/office/2006/metadata/properties" ma:root="true" ma:fieldsID="8ee7d375acdf817f48b45adc8155071c" ns2:_="" ns3:_="">
    <xsd:import namespace="9c4568af-78d6-4de7-8a7f-d4a1b22f7f5e"/>
    <xsd:import namespace="cba8d4a1-0a1c-4299-93a5-2682bf5a17a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TEST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568af-78d6-4de7-8a7f-d4a1b22f7f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8d4a1-0a1c-4299-93a5-2682bf5a17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ST" ma:index="15" nillable="true" ma:displayName="TEST" ma:default="0" ma:internalName="TEST">
      <xsd:simpleType>
        <xsd:restriction base="dms:Boolea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cba8d4a1-0a1c-4299-93a5-2682bf5a17ad">false</TES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DDE219-D068-4A6D-A31E-CA2152566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4568af-78d6-4de7-8a7f-d4a1b22f7f5e"/>
    <ds:schemaRef ds:uri="cba8d4a1-0a1c-4299-93a5-2682bf5a17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AE0C5E-8AC5-4EAC-A9D4-123D798D31D4}">
  <ds:schemaRefs>
    <ds:schemaRef ds:uri="cba8d4a1-0a1c-4299-93a5-2682bf5a17ad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9c4568af-78d6-4de7-8a7f-d4a1b22f7f5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F554AE-8259-4344-98AD-42D488D8D0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199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Monthly Comparison of Food Cost </vt:lpstr>
      <vt:lpstr>Total Food Cost for Period of Intervention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CBN DASH Food Cost Comparison</dc:title>
  <dc:creator>Clewert Sylvester</dc:creator>
  <cp:lastModifiedBy>Ann Marie Davis</cp:lastModifiedBy>
  <cp:revision>4</cp:revision>
  <dcterms:created xsi:type="dcterms:W3CDTF">2021-03-24T11:59:48Z</dcterms:created>
  <dcterms:modified xsi:type="dcterms:W3CDTF">2021-06-21T12:19:50Z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0x010100C0BEF6404866DB4D9982E0DAD74EB5A5</vt:lpwstr>
  </property>
</Properties>
</file>