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45"/>
  </p:notesMasterIdLst>
  <p:handoutMasterIdLst>
    <p:handoutMasterId r:id="rId46"/>
  </p:handoutMasterIdLst>
  <p:sldIdLst>
    <p:sldId id="256" r:id="rId6"/>
    <p:sldId id="258" r:id="rId7"/>
    <p:sldId id="266" r:id="rId8"/>
    <p:sldId id="267" r:id="rId9"/>
    <p:sldId id="268" r:id="rId10"/>
    <p:sldId id="260" r:id="rId11"/>
    <p:sldId id="269" r:id="rId12"/>
    <p:sldId id="282" r:id="rId13"/>
    <p:sldId id="270" r:id="rId14"/>
    <p:sldId id="271" r:id="rId15"/>
    <p:sldId id="272"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283" r:id="rId39"/>
    <p:sldId id="281" r:id="rId40"/>
    <p:sldId id="280" r:id="rId41"/>
    <p:sldId id="279" r:id="rId42"/>
    <p:sldId id="276" r:id="rId43"/>
    <p:sldId id="27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Judy Simon" id="{CE3463B3-307A-498B-B614-360F5BBC9A02}">
          <p14:sldIdLst>
            <p14:sldId id="256"/>
            <p14:sldId id="258"/>
            <p14:sldId id="266"/>
            <p14:sldId id="267"/>
            <p14:sldId id="268"/>
            <p14:sldId id="260"/>
            <p14:sldId id="269"/>
            <p14:sldId id="282"/>
            <p14:sldId id="270"/>
            <p14:sldId id="271"/>
            <p14:sldId id="272"/>
          </p14:sldIdLst>
        </p14:section>
        <p14:section name="Carmen Clutter" id="{5B9DCD37-BD0C-4832-B37F-C792197020E0}">
          <p14:sldIdLst>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Lst>
        </p14:section>
        <p14:section name="Conclusion" id="{235743CF-4EA0-42A1-8E38-BEB9B456D37E}">
          <p14:sldIdLst>
            <p14:sldId id="283"/>
            <p14:sldId id="281"/>
            <p14:sldId id="280"/>
            <p14:sldId id="279"/>
            <p14:sldId id="276"/>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15739-E2A6-44C3-836C-0B1BCEFDFF0C}" v="1525" dt="2022-02-14T21:23:39.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6389" autoAdjust="0"/>
  </p:normalViewPr>
  <p:slideViewPr>
    <p:cSldViewPr snapToGrid="0">
      <p:cViewPr>
        <p:scale>
          <a:sx n="75" d="100"/>
          <a:sy n="75" d="100"/>
        </p:scale>
        <p:origin x="216" y="-436"/>
      </p:cViewPr>
      <p:guideLst>
        <p:guide orient="horz" pos="2160"/>
        <p:guide pos="2880"/>
      </p:guideLst>
    </p:cSldViewPr>
  </p:slideViewPr>
  <p:outlineViewPr>
    <p:cViewPr>
      <p:scale>
        <a:sx n="33" d="100"/>
        <a:sy n="33" d="100"/>
      </p:scale>
      <p:origin x="0" y="-16236"/>
    </p:cViewPr>
  </p:outlin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Kinder" userId="4389e2c4-5a72-49e2-b725-3a97db670911" providerId="ADAL" clId="{72415739-E2A6-44C3-836C-0B1BCEFDFF0C}"/>
    <pc:docChg chg="custSel modSld modSection">
      <pc:chgData name="Sarah Kinder" userId="4389e2c4-5a72-49e2-b725-3a97db670911" providerId="ADAL" clId="{72415739-E2A6-44C3-836C-0B1BCEFDFF0C}" dt="2022-02-14T21:28:25.997" v="1574" actId="962"/>
      <pc:docMkLst>
        <pc:docMk/>
      </pc:docMkLst>
      <pc:sldChg chg="modSp mod">
        <pc:chgData name="Sarah Kinder" userId="4389e2c4-5a72-49e2-b725-3a97db670911" providerId="ADAL" clId="{72415739-E2A6-44C3-836C-0B1BCEFDFF0C}" dt="2022-02-09T14:24:12.218" v="48" actId="20577"/>
        <pc:sldMkLst>
          <pc:docMk/>
          <pc:sldMk cId="3159509166" sldId="260"/>
        </pc:sldMkLst>
        <pc:spChg chg="mod">
          <ac:chgData name="Sarah Kinder" userId="4389e2c4-5a72-49e2-b725-3a97db670911" providerId="ADAL" clId="{72415739-E2A6-44C3-836C-0B1BCEFDFF0C}" dt="2022-02-09T14:23:58.649" v="47" actId="20577"/>
          <ac:spMkLst>
            <pc:docMk/>
            <pc:sldMk cId="3159509166" sldId="260"/>
            <ac:spMk id="7" creationId="{7DBC3C35-9DF5-4938-ADF3-E2078F890710}"/>
          </ac:spMkLst>
        </pc:spChg>
        <pc:spChg chg="mod">
          <ac:chgData name="Sarah Kinder" userId="4389e2c4-5a72-49e2-b725-3a97db670911" providerId="ADAL" clId="{72415739-E2A6-44C3-836C-0B1BCEFDFF0C}" dt="2022-02-09T14:24:12.218" v="48" actId="20577"/>
          <ac:spMkLst>
            <pc:docMk/>
            <pc:sldMk cId="3159509166" sldId="260"/>
            <ac:spMk id="9" creationId="{522BC394-6060-425F-A830-0D774C8DD20E}"/>
          </ac:spMkLst>
        </pc:spChg>
      </pc:sldChg>
      <pc:sldChg chg="modSp mod">
        <pc:chgData name="Sarah Kinder" userId="4389e2c4-5a72-49e2-b725-3a97db670911" providerId="ADAL" clId="{72415739-E2A6-44C3-836C-0B1BCEFDFF0C}" dt="2022-02-14T21:19:17.092" v="802" actId="962"/>
        <pc:sldMkLst>
          <pc:docMk/>
          <pc:sldMk cId="3695865920" sldId="282"/>
        </pc:sldMkLst>
        <pc:graphicFrameChg chg="mod">
          <ac:chgData name="Sarah Kinder" userId="4389e2c4-5a72-49e2-b725-3a97db670911" providerId="ADAL" clId="{72415739-E2A6-44C3-836C-0B1BCEFDFF0C}" dt="2022-02-14T21:19:17.092" v="802" actId="962"/>
          <ac:graphicFrameMkLst>
            <pc:docMk/>
            <pc:sldMk cId="3695865920" sldId="282"/>
            <ac:graphicFrameMk id="6" creationId="{00000000-0000-0000-0000-000000000000}"/>
          </ac:graphicFrameMkLst>
        </pc:graphicFrameChg>
      </pc:sldChg>
      <pc:sldChg chg="modSp mod">
        <pc:chgData name="Sarah Kinder" userId="4389e2c4-5a72-49e2-b725-3a97db670911" providerId="ADAL" clId="{72415739-E2A6-44C3-836C-0B1BCEFDFF0C}" dt="2022-02-14T21:23:39.007" v="1564" actId="962"/>
        <pc:sldMkLst>
          <pc:docMk/>
          <pc:sldMk cId="3253904514" sldId="283"/>
        </pc:sldMkLst>
        <pc:spChg chg="mod">
          <ac:chgData name="Sarah Kinder" userId="4389e2c4-5a72-49e2-b725-3a97db670911" providerId="ADAL" clId="{72415739-E2A6-44C3-836C-0B1BCEFDFF0C}" dt="2022-02-09T14:30:15.005" v="50" actId="20577"/>
          <ac:spMkLst>
            <pc:docMk/>
            <pc:sldMk cId="3253904514" sldId="283"/>
            <ac:spMk id="6" creationId="{00000000-0000-0000-0000-000000000000}"/>
          </ac:spMkLst>
        </pc:spChg>
        <pc:picChg chg="mod">
          <ac:chgData name="Sarah Kinder" userId="4389e2c4-5a72-49e2-b725-3a97db670911" providerId="ADAL" clId="{72415739-E2A6-44C3-836C-0B1BCEFDFF0C}" dt="2022-02-14T21:23:39.007" v="1564" actId="962"/>
          <ac:picMkLst>
            <pc:docMk/>
            <pc:sldMk cId="3253904514" sldId="283"/>
            <ac:picMk id="1026" creationId="{539D4C6D-C503-49FB-99BB-1609906CD0C4}"/>
          </ac:picMkLst>
        </pc:picChg>
      </pc:sldChg>
      <pc:sldChg chg="modSp mod">
        <pc:chgData name="Sarah Kinder" userId="4389e2c4-5a72-49e2-b725-3a97db670911" providerId="ADAL" clId="{72415739-E2A6-44C3-836C-0B1BCEFDFF0C}" dt="2022-02-09T14:19:19.715" v="0" actId="962"/>
        <pc:sldMkLst>
          <pc:docMk/>
          <pc:sldMk cId="3893276554" sldId="284"/>
        </pc:sldMkLst>
        <pc:picChg chg="mod">
          <ac:chgData name="Sarah Kinder" userId="4389e2c4-5a72-49e2-b725-3a97db670911" providerId="ADAL" clId="{72415739-E2A6-44C3-836C-0B1BCEFDFF0C}" dt="2022-02-09T14:19:19.715" v="0" actId="962"/>
          <ac:picMkLst>
            <pc:docMk/>
            <pc:sldMk cId="3893276554" sldId="284"/>
            <ac:picMk id="4" creationId="{8EF52575-217C-41C4-AEDF-C8D6A72C16B0}"/>
          </ac:picMkLst>
        </pc:picChg>
      </pc:sldChg>
      <pc:sldChg chg="modSp mod">
        <pc:chgData name="Sarah Kinder" userId="4389e2c4-5a72-49e2-b725-3a97db670911" providerId="ADAL" clId="{72415739-E2A6-44C3-836C-0B1BCEFDFF0C}" dt="2022-02-09T14:19:25.392" v="1" actId="962"/>
        <pc:sldMkLst>
          <pc:docMk/>
          <pc:sldMk cId="3753415897" sldId="285"/>
        </pc:sldMkLst>
        <pc:picChg chg="mod">
          <ac:chgData name="Sarah Kinder" userId="4389e2c4-5a72-49e2-b725-3a97db670911" providerId="ADAL" clId="{72415739-E2A6-44C3-836C-0B1BCEFDFF0C}" dt="2022-02-09T14:19:25.392" v="1" actId="962"/>
          <ac:picMkLst>
            <pc:docMk/>
            <pc:sldMk cId="3753415897" sldId="285"/>
            <ac:picMk id="5" creationId="{EAE8D29F-91BA-418F-9DCE-3239C89EF9FA}"/>
          </ac:picMkLst>
        </pc:picChg>
      </pc:sldChg>
      <pc:sldChg chg="delSp modSp mod">
        <pc:chgData name="Sarah Kinder" userId="4389e2c4-5a72-49e2-b725-3a97db670911" providerId="ADAL" clId="{72415739-E2A6-44C3-836C-0B1BCEFDFF0C}" dt="2022-02-14T21:27:47.015" v="1571" actId="962"/>
        <pc:sldMkLst>
          <pc:docMk/>
          <pc:sldMk cId="4048690967" sldId="286"/>
        </pc:sldMkLst>
        <pc:spChg chg="del">
          <ac:chgData name="Sarah Kinder" userId="4389e2c4-5a72-49e2-b725-3a97db670911" providerId="ADAL" clId="{72415739-E2A6-44C3-836C-0B1BCEFDFF0C}" dt="2022-02-14T21:26:07.351" v="1568" actId="478"/>
          <ac:spMkLst>
            <pc:docMk/>
            <pc:sldMk cId="4048690967" sldId="286"/>
            <ac:spMk id="7" creationId="{BE61D6A9-A5FC-4A95-95C3-93C6A68F8806}"/>
          </ac:spMkLst>
        </pc:spChg>
        <pc:spChg chg="mod">
          <ac:chgData name="Sarah Kinder" userId="4389e2c4-5a72-49e2-b725-3a97db670911" providerId="ADAL" clId="{72415739-E2A6-44C3-836C-0B1BCEFDFF0C}" dt="2022-02-14T21:27:47.015" v="1571" actId="962"/>
          <ac:spMkLst>
            <pc:docMk/>
            <pc:sldMk cId="4048690967" sldId="286"/>
            <ac:spMk id="12" creationId="{CAE9CDBF-C24C-4B32-A938-B1F42808E7DA}"/>
          </ac:spMkLst>
        </pc:spChg>
        <pc:picChg chg="mod">
          <ac:chgData name="Sarah Kinder" userId="4389e2c4-5a72-49e2-b725-3a97db670911" providerId="ADAL" clId="{72415739-E2A6-44C3-836C-0B1BCEFDFF0C}" dt="2022-02-09T14:19:30.334" v="2" actId="962"/>
          <ac:picMkLst>
            <pc:docMk/>
            <pc:sldMk cId="4048690967" sldId="286"/>
            <ac:picMk id="11" creationId="{E606FF3A-8E57-4A67-8E9D-87C247B03E1B}"/>
          </ac:picMkLst>
        </pc:picChg>
      </pc:sldChg>
      <pc:sldChg chg="modSp mod">
        <pc:chgData name="Sarah Kinder" userId="4389e2c4-5a72-49e2-b725-3a97db670911" providerId="ADAL" clId="{72415739-E2A6-44C3-836C-0B1BCEFDFF0C}" dt="2022-02-14T21:27:35.891" v="1570" actId="962"/>
        <pc:sldMkLst>
          <pc:docMk/>
          <pc:sldMk cId="3888679634" sldId="287"/>
        </pc:sldMkLst>
        <pc:spChg chg="mod">
          <ac:chgData name="Sarah Kinder" userId="4389e2c4-5a72-49e2-b725-3a97db670911" providerId="ADAL" clId="{72415739-E2A6-44C3-836C-0B1BCEFDFF0C}" dt="2022-02-09T14:32:23.692" v="68" actId="20577"/>
          <ac:spMkLst>
            <pc:docMk/>
            <pc:sldMk cId="3888679634" sldId="287"/>
            <ac:spMk id="2" creationId="{8982295F-0E56-4A3A-914F-2197E2319244}"/>
          </ac:spMkLst>
        </pc:spChg>
        <pc:spChg chg="ord">
          <ac:chgData name="Sarah Kinder" userId="4389e2c4-5a72-49e2-b725-3a97db670911" providerId="ADAL" clId="{72415739-E2A6-44C3-836C-0B1BCEFDFF0C}" dt="2022-02-14T21:27:19.515" v="1569" actId="13244"/>
          <ac:spMkLst>
            <pc:docMk/>
            <pc:sldMk cId="3888679634" sldId="287"/>
            <ac:spMk id="14" creationId="{4862BDE2-C47C-4838-B413-A1C227CF3C2C}"/>
          </ac:spMkLst>
        </pc:spChg>
        <pc:spChg chg="mod">
          <ac:chgData name="Sarah Kinder" userId="4389e2c4-5a72-49e2-b725-3a97db670911" providerId="ADAL" clId="{72415739-E2A6-44C3-836C-0B1BCEFDFF0C}" dt="2022-02-14T21:27:35.891" v="1570" actId="962"/>
          <ac:spMkLst>
            <pc:docMk/>
            <pc:sldMk cId="3888679634" sldId="287"/>
            <ac:spMk id="15" creationId="{59E8B077-2592-4414-B716-9A28F68731D3}"/>
          </ac:spMkLst>
        </pc:spChg>
        <pc:picChg chg="mod">
          <ac:chgData name="Sarah Kinder" userId="4389e2c4-5a72-49e2-b725-3a97db670911" providerId="ADAL" clId="{72415739-E2A6-44C3-836C-0B1BCEFDFF0C}" dt="2022-02-14T21:20:31.221" v="978" actId="962"/>
          <ac:picMkLst>
            <pc:docMk/>
            <pc:sldMk cId="3888679634" sldId="287"/>
            <ac:picMk id="13" creationId="{17467868-82A6-4A88-8D64-974727B77B7E}"/>
          </ac:picMkLst>
        </pc:picChg>
      </pc:sldChg>
      <pc:sldChg chg="addSp modSp mod">
        <pc:chgData name="Sarah Kinder" userId="4389e2c4-5a72-49e2-b725-3a97db670911" providerId="ADAL" clId="{72415739-E2A6-44C3-836C-0B1BCEFDFF0C}" dt="2022-02-14T21:28:08.687" v="1573" actId="13244"/>
        <pc:sldMkLst>
          <pc:docMk/>
          <pc:sldMk cId="943990622" sldId="288"/>
        </pc:sldMkLst>
        <pc:spChg chg="add mod ord">
          <ac:chgData name="Sarah Kinder" userId="4389e2c4-5a72-49e2-b725-3a97db670911" providerId="ADAL" clId="{72415739-E2A6-44C3-836C-0B1BCEFDFF0C}" dt="2022-02-14T21:28:08.687" v="1573" actId="13244"/>
          <ac:spMkLst>
            <pc:docMk/>
            <pc:sldMk cId="943990622" sldId="288"/>
            <ac:spMk id="2" creationId="{3B4FD9F0-819A-4CF0-B1D8-CEA8089DFEF5}"/>
          </ac:spMkLst>
        </pc:spChg>
        <pc:spChg chg="mod">
          <ac:chgData name="Sarah Kinder" userId="4389e2c4-5a72-49e2-b725-3a97db670911" providerId="ADAL" clId="{72415739-E2A6-44C3-836C-0B1BCEFDFF0C}" dt="2022-02-14T21:28:06.197" v="1572" actId="962"/>
          <ac:spMkLst>
            <pc:docMk/>
            <pc:sldMk cId="943990622" sldId="288"/>
            <ac:spMk id="15" creationId="{59E8B077-2592-4414-B716-9A28F68731D3}"/>
          </ac:spMkLst>
        </pc:spChg>
        <pc:picChg chg="mod">
          <ac:chgData name="Sarah Kinder" userId="4389e2c4-5a72-49e2-b725-3a97db670911" providerId="ADAL" clId="{72415739-E2A6-44C3-836C-0B1BCEFDFF0C}" dt="2022-02-14T21:22:40.768" v="1558" actId="962"/>
          <ac:picMkLst>
            <pc:docMk/>
            <pc:sldMk cId="943990622" sldId="288"/>
            <ac:picMk id="6" creationId="{6ADE22AC-95D8-471C-95BA-A2C60D62532E}"/>
          </ac:picMkLst>
        </pc:picChg>
      </pc:sldChg>
      <pc:sldChg chg="modSp mod">
        <pc:chgData name="Sarah Kinder" userId="4389e2c4-5a72-49e2-b725-3a97db670911" providerId="ADAL" clId="{72415739-E2A6-44C3-836C-0B1BCEFDFF0C}" dt="2022-02-14T21:28:25.997" v="1574" actId="962"/>
        <pc:sldMkLst>
          <pc:docMk/>
          <pc:sldMk cId="3407359350" sldId="289"/>
        </pc:sldMkLst>
        <pc:spChg chg="mod">
          <ac:chgData name="Sarah Kinder" userId="4389e2c4-5a72-49e2-b725-3a97db670911" providerId="ADAL" clId="{72415739-E2A6-44C3-836C-0B1BCEFDFF0C}" dt="2022-02-14T21:28:25.997" v="1574" actId="962"/>
          <ac:spMkLst>
            <pc:docMk/>
            <pc:sldMk cId="3407359350" sldId="289"/>
            <ac:spMk id="6" creationId="{CEAE6D81-0423-4CD7-8924-B706DFA0897F}"/>
          </ac:spMkLst>
        </pc:spChg>
        <pc:picChg chg="mod">
          <ac:chgData name="Sarah Kinder" userId="4389e2c4-5a72-49e2-b725-3a97db670911" providerId="ADAL" clId="{72415739-E2A6-44C3-836C-0B1BCEFDFF0C}" dt="2022-02-09T14:19:45.082" v="3" actId="962"/>
          <ac:picMkLst>
            <pc:docMk/>
            <pc:sldMk cId="3407359350" sldId="289"/>
            <ac:picMk id="5" creationId="{F94DBE0B-63B0-4C91-B073-71168DC4B1CF}"/>
          </ac:picMkLst>
        </pc:picChg>
      </pc:sldChg>
      <pc:sldChg chg="modSp mod">
        <pc:chgData name="Sarah Kinder" userId="4389e2c4-5a72-49e2-b725-3a97db670911" providerId="ADAL" clId="{72415739-E2A6-44C3-836C-0B1BCEFDFF0C}" dt="2022-02-09T14:32:09.017" v="60" actId="20577"/>
        <pc:sldMkLst>
          <pc:docMk/>
          <pc:sldMk cId="4228966243" sldId="290"/>
        </pc:sldMkLst>
        <pc:spChg chg="mod">
          <ac:chgData name="Sarah Kinder" userId="4389e2c4-5a72-49e2-b725-3a97db670911" providerId="ADAL" clId="{72415739-E2A6-44C3-836C-0B1BCEFDFF0C}" dt="2022-02-09T14:32:09.017" v="60" actId="20577"/>
          <ac:spMkLst>
            <pc:docMk/>
            <pc:sldMk cId="4228966243" sldId="290"/>
            <ac:spMk id="2" creationId="{8982295F-0E56-4A3A-914F-2197E2319244}"/>
          </ac:spMkLst>
        </pc:spChg>
        <pc:picChg chg="mod">
          <ac:chgData name="Sarah Kinder" userId="4389e2c4-5a72-49e2-b725-3a97db670911" providerId="ADAL" clId="{72415739-E2A6-44C3-836C-0B1BCEFDFF0C}" dt="2022-02-09T14:19:50.086" v="4" actId="962"/>
          <ac:picMkLst>
            <pc:docMk/>
            <pc:sldMk cId="4228966243" sldId="290"/>
            <ac:picMk id="8" creationId="{0176433D-4B29-402C-BE1F-527806EBCE06}"/>
          </ac:picMkLst>
        </pc:picChg>
      </pc:sldChg>
      <pc:sldChg chg="modSp mod">
        <pc:chgData name="Sarah Kinder" userId="4389e2c4-5a72-49e2-b725-3a97db670911" providerId="ADAL" clId="{72415739-E2A6-44C3-836C-0B1BCEFDFF0C}" dt="2022-02-14T21:23:18.095" v="1561" actId="962"/>
        <pc:sldMkLst>
          <pc:docMk/>
          <pc:sldMk cId="1212406044" sldId="292"/>
        </pc:sldMkLst>
        <pc:picChg chg="mod">
          <ac:chgData name="Sarah Kinder" userId="4389e2c4-5a72-49e2-b725-3a97db670911" providerId="ADAL" clId="{72415739-E2A6-44C3-836C-0B1BCEFDFF0C}" dt="2022-02-14T21:23:18.095" v="1561" actId="962"/>
          <ac:picMkLst>
            <pc:docMk/>
            <pc:sldMk cId="1212406044" sldId="292"/>
            <ac:picMk id="4" creationId="{098068C6-6470-4B30-9174-9B0351359282}"/>
          </ac:picMkLst>
        </pc:picChg>
        <pc:picChg chg="mod">
          <ac:chgData name="Sarah Kinder" userId="4389e2c4-5a72-49e2-b725-3a97db670911" providerId="ADAL" clId="{72415739-E2A6-44C3-836C-0B1BCEFDFF0C}" dt="2022-02-14T21:23:12.380" v="1560" actId="962"/>
          <ac:picMkLst>
            <pc:docMk/>
            <pc:sldMk cId="1212406044" sldId="292"/>
            <ac:picMk id="5" creationId="{B28E09A9-3AF7-4045-AB2B-92B7160B5429}"/>
          </ac:picMkLst>
        </pc:picChg>
        <pc:picChg chg="mod">
          <ac:chgData name="Sarah Kinder" userId="4389e2c4-5a72-49e2-b725-3a97db670911" providerId="ADAL" clId="{72415739-E2A6-44C3-836C-0B1BCEFDFF0C}" dt="2022-02-14T21:23:07.821" v="1559" actId="962"/>
          <ac:picMkLst>
            <pc:docMk/>
            <pc:sldMk cId="1212406044" sldId="292"/>
            <ac:picMk id="6" creationId="{90B77DC3-4B4B-4662-8030-92FDA30F146F}"/>
          </ac:picMkLst>
        </pc:picChg>
      </pc:sldChg>
      <pc:sldChg chg="modSp mod">
        <pc:chgData name="Sarah Kinder" userId="4389e2c4-5a72-49e2-b725-3a97db670911" providerId="ADAL" clId="{72415739-E2A6-44C3-836C-0B1BCEFDFF0C}" dt="2022-02-09T14:20:09.054" v="5" actId="962"/>
        <pc:sldMkLst>
          <pc:docMk/>
          <pc:sldMk cId="1676284180" sldId="293"/>
        </pc:sldMkLst>
        <pc:picChg chg="mod">
          <ac:chgData name="Sarah Kinder" userId="4389e2c4-5a72-49e2-b725-3a97db670911" providerId="ADAL" clId="{72415739-E2A6-44C3-836C-0B1BCEFDFF0C}" dt="2022-02-09T14:20:09.054" v="5" actId="962"/>
          <ac:picMkLst>
            <pc:docMk/>
            <pc:sldMk cId="1676284180" sldId="293"/>
            <ac:picMk id="7" creationId="{E74D6916-4B36-4825-9973-898374FF11B7}"/>
          </ac:picMkLst>
        </pc:picChg>
      </pc:sldChg>
      <pc:sldChg chg="modSp mod">
        <pc:chgData name="Sarah Kinder" userId="4389e2c4-5a72-49e2-b725-3a97db670911" providerId="ADAL" clId="{72415739-E2A6-44C3-836C-0B1BCEFDFF0C}" dt="2022-02-14T21:23:25.538" v="1562" actId="962"/>
        <pc:sldMkLst>
          <pc:docMk/>
          <pc:sldMk cId="1261878705" sldId="294"/>
        </pc:sldMkLst>
        <pc:picChg chg="mod">
          <ac:chgData name="Sarah Kinder" userId="4389e2c4-5a72-49e2-b725-3a97db670911" providerId="ADAL" clId="{72415739-E2A6-44C3-836C-0B1BCEFDFF0C}" dt="2022-02-14T21:23:25.538" v="1562" actId="962"/>
          <ac:picMkLst>
            <pc:docMk/>
            <pc:sldMk cId="1261878705" sldId="294"/>
            <ac:picMk id="4" creationId="{BBA18DCE-A91F-4760-B7FE-2504CB7F4F05}"/>
          </ac:picMkLst>
        </pc:picChg>
      </pc:sldChg>
      <pc:sldChg chg="modSp mod">
        <pc:chgData name="Sarah Kinder" userId="4389e2c4-5a72-49e2-b725-3a97db670911" providerId="ADAL" clId="{72415739-E2A6-44C3-836C-0B1BCEFDFF0C}" dt="2022-02-09T14:20:17.061" v="6" actId="962"/>
        <pc:sldMkLst>
          <pc:docMk/>
          <pc:sldMk cId="356672301" sldId="295"/>
        </pc:sldMkLst>
        <pc:picChg chg="mod">
          <ac:chgData name="Sarah Kinder" userId="4389e2c4-5a72-49e2-b725-3a97db670911" providerId="ADAL" clId="{72415739-E2A6-44C3-836C-0B1BCEFDFF0C}" dt="2022-02-09T14:20:17.061" v="6" actId="962"/>
          <ac:picMkLst>
            <pc:docMk/>
            <pc:sldMk cId="356672301" sldId="295"/>
            <ac:picMk id="5" creationId="{08E77CE5-BD72-411E-80D1-8E7E1CE7C43C}"/>
          </ac:picMkLst>
        </pc:picChg>
      </pc:sldChg>
      <pc:sldChg chg="modSp mod">
        <pc:chgData name="Sarah Kinder" userId="4389e2c4-5a72-49e2-b725-3a97db670911" providerId="ADAL" clId="{72415739-E2A6-44C3-836C-0B1BCEFDFF0C}" dt="2022-02-09T14:20:34.617" v="7" actId="962"/>
        <pc:sldMkLst>
          <pc:docMk/>
          <pc:sldMk cId="1328921291" sldId="296"/>
        </pc:sldMkLst>
        <pc:picChg chg="mod">
          <ac:chgData name="Sarah Kinder" userId="4389e2c4-5a72-49e2-b725-3a97db670911" providerId="ADAL" clId="{72415739-E2A6-44C3-836C-0B1BCEFDFF0C}" dt="2022-02-09T14:20:34.617" v="7" actId="962"/>
          <ac:picMkLst>
            <pc:docMk/>
            <pc:sldMk cId="1328921291" sldId="296"/>
            <ac:picMk id="4" creationId="{B31902FE-D158-4A7D-869C-7EA3E8556321}"/>
          </ac:picMkLst>
        </pc:picChg>
      </pc:sldChg>
      <pc:sldChg chg="modSp mod">
        <pc:chgData name="Sarah Kinder" userId="4389e2c4-5a72-49e2-b725-3a97db670911" providerId="ADAL" clId="{72415739-E2A6-44C3-836C-0B1BCEFDFF0C}" dt="2022-02-14T21:23:29.819" v="1563" actId="962"/>
        <pc:sldMkLst>
          <pc:docMk/>
          <pc:sldMk cId="3045023461" sldId="297"/>
        </pc:sldMkLst>
        <pc:picChg chg="mod">
          <ac:chgData name="Sarah Kinder" userId="4389e2c4-5a72-49e2-b725-3a97db670911" providerId="ADAL" clId="{72415739-E2A6-44C3-836C-0B1BCEFDFF0C}" dt="2022-02-14T21:23:29.819" v="1563" actId="962"/>
          <ac:picMkLst>
            <pc:docMk/>
            <pc:sldMk cId="3045023461" sldId="297"/>
            <ac:picMk id="4" creationId="{6258B90F-A3E5-4C00-BA41-2E977846C393}"/>
          </ac:picMkLst>
        </pc:picChg>
      </pc:sldChg>
      <pc:sldChg chg="modSp mod">
        <pc:chgData name="Sarah Kinder" userId="4389e2c4-5a72-49e2-b725-3a97db670911" providerId="ADAL" clId="{72415739-E2A6-44C3-836C-0B1BCEFDFF0C}" dt="2022-02-09T14:20:41.219" v="8" actId="962"/>
        <pc:sldMkLst>
          <pc:docMk/>
          <pc:sldMk cId="2423050963" sldId="298"/>
        </pc:sldMkLst>
        <pc:picChg chg="mod">
          <ac:chgData name="Sarah Kinder" userId="4389e2c4-5a72-49e2-b725-3a97db670911" providerId="ADAL" clId="{72415739-E2A6-44C3-836C-0B1BCEFDFF0C}" dt="2022-02-09T14:20:41.219" v="8" actId="962"/>
          <ac:picMkLst>
            <pc:docMk/>
            <pc:sldMk cId="2423050963" sldId="298"/>
            <ac:picMk id="5" creationId="{EA5B7058-E4D7-4F75-A43D-3F8A999D4AA0}"/>
          </ac:picMkLst>
        </pc:picChg>
      </pc:sldChg>
      <pc:sldChg chg="modSp mod">
        <pc:chgData name="Sarah Kinder" userId="4389e2c4-5a72-49e2-b725-3a97db670911" providerId="ADAL" clId="{72415739-E2A6-44C3-836C-0B1BCEFDFF0C}" dt="2022-02-09T14:20:46.776" v="9" actId="962"/>
        <pc:sldMkLst>
          <pc:docMk/>
          <pc:sldMk cId="3215691147" sldId="299"/>
        </pc:sldMkLst>
        <pc:picChg chg="mod">
          <ac:chgData name="Sarah Kinder" userId="4389e2c4-5a72-49e2-b725-3a97db670911" providerId="ADAL" clId="{72415739-E2A6-44C3-836C-0B1BCEFDFF0C}" dt="2022-02-09T14:20:46.776" v="9" actId="962"/>
          <ac:picMkLst>
            <pc:docMk/>
            <pc:sldMk cId="3215691147" sldId="299"/>
            <ac:picMk id="11" creationId="{A5FBF8F9-264B-40A0-8CD6-FB365D37960B}"/>
          </ac:picMkLst>
        </pc:picChg>
      </pc:sldChg>
      <pc:sldChg chg="modSp mod">
        <pc:chgData name="Sarah Kinder" userId="4389e2c4-5a72-49e2-b725-3a97db670911" providerId="ADAL" clId="{72415739-E2A6-44C3-836C-0B1BCEFDFF0C}" dt="2022-02-09T14:20:51.175" v="10" actId="962"/>
        <pc:sldMkLst>
          <pc:docMk/>
          <pc:sldMk cId="2497460613" sldId="300"/>
        </pc:sldMkLst>
        <pc:picChg chg="mod">
          <ac:chgData name="Sarah Kinder" userId="4389e2c4-5a72-49e2-b725-3a97db670911" providerId="ADAL" clId="{72415739-E2A6-44C3-836C-0B1BCEFDFF0C}" dt="2022-02-09T14:20:51.175" v="10" actId="962"/>
          <ac:picMkLst>
            <pc:docMk/>
            <pc:sldMk cId="2497460613" sldId="300"/>
            <ac:picMk id="5" creationId="{03FB945A-A756-42A3-9430-C50DA9FFD4D8}"/>
          </ac:picMkLst>
        </pc:picChg>
      </pc:sldChg>
      <pc:sldChg chg="modSp mod">
        <pc:chgData name="Sarah Kinder" userId="4389e2c4-5a72-49e2-b725-3a97db670911" providerId="ADAL" clId="{72415739-E2A6-44C3-836C-0B1BCEFDFF0C}" dt="2022-02-09T14:20:56.118" v="11" actId="962"/>
        <pc:sldMkLst>
          <pc:docMk/>
          <pc:sldMk cId="2096928979" sldId="302"/>
        </pc:sldMkLst>
        <pc:picChg chg="mod">
          <ac:chgData name="Sarah Kinder" userId="4389e2c4-5a72-49e2-b725-3a97db670911" providerId="ADAL" clId="{72415739-E2A6-44C3-836C-0B1BCEFDFF0C}" dt="2022-02-09T14:20:56.118" v="11" actId="962"/>
          <ac:picMkLst>
            <pc:docMk/>
            <pc:sldMk cId="2096928979" sldId="302"/>
            <ac:picMk id="4" creationId="{8EF52575-217C-41C4-AEDF-C8D6A72C16B0}"/>
          </ac:picMkLst>
        </pc:picChg>
      </pc:sldChg>
    </pc:docChg>
  </pc:docChgLst>
  <pc:docChgLst>
    <pc:chgData name="Nora Lindner" userId="9ebfeaef-3ca1-48f0-8c07-4329c180c55a" providerId="ADAL" clId="{F960FC1D-FA25-4167-9A56-4110E890FE7A}"/>
    <pc:docChg chg="undo custSel modSld">
      <pc:chgData name="Nora Lindner" userId="9ebfeaef-3ca1-48f0-8c07-4329c180c55a" providerId="ADAL" clId="{F960FC1D-FA25-4167-9A56-4110E890FE7A}" dt="2021-10-19T14:37:31.481" v="151" actId="13926"/>
      <pc:docMkLst>
        <pc:docMk/>
      </pc:docMkLst>
      <pc:sldChg chg="modSp mod">
        <pc:chgData name="Nora Lindner" userId="9ebfeaef-3ca1-48f0-8c07-4329c180c55a" providerId="ADAL" clId="{F960FC1D-FA25-4167-9A56-4110E890FE7A}" dt="2021-10-19T14:36:08.221" v="150" actId="1038"/>
        <pc:sldMkLst>
          <pc:docMk/>
          <pc:sldMk cId="2292361541" sldId="266"/>
        </pc:sldMkLst>
        <pc:picChg chg="mod">
          <ac:chgData name="Nora Lindner" userId="9ebfeaef-3ca1-48f0-8c07-4329c180c55a" providerId="ADAL" clId="{F960FC1D-FA25-4167-9A56-4110E890FE7A}" dt="2021-10-19T14:36:08.221" v="150" actId="1038"/>
          <ac:picMkLst>
            <pc:docMk/>
            <pc:sldMk cId="2292361541" sldId="266"/>
            <ac:picMk id="8" creationId="{AF27A9B8-DC21-4DE0-A445-BF4228CF9324}"/>
          </ac:picMkLst>
        </pc:picChg>
      </pc:sldChg>
      <pc:sldChg chg="modSp mod">
        <pc:chgData name="Nora Lindner" userId="9ebfeaef-3ca1-48f0-8c07-4329c180c55a" providerId="ADAL" clId="{F960FC1D-FA25-4167-9A56-4110E890FE7A}" dt="2021-10-19T14:37:31.481" v="151" actId="13926"/>
        <pc:sldMkLst>
          <pc:docMk/>
          <pc:sldMk cId="1098401216" sldId="270"/>
        </pc:sldMkLst>
        <pc:spChg chg="mod">
          <ac:chgData name="Nora Lindner" userId="9ebfeaef-3ca1-48f0-8c07-4329c180c55a" providerId="ADAL" clId="{F960FC1D-FA25-4167-9A56-4110E890FE7A}" dt="2021-10-19T14:37:31.481" v="151" actId="13926"/>
          <ac:spMkLst>
            <pc:docMk/>
            <pc:sldMk cId="1098401216" sldId="270"/>
            <ac:spMk id="8" creationId="{FC0C4881-86D8-462A-85F3-C1B1D7F8ACB7}"/>
          </ac:spMkLst>
        </pc:spChg>
      </pc:sldChg>
      <pc:sldChg chg="modSp mod">
        <pc:chgData name="Nora Lindner" userId="9ebfeaef-3ca1-48f0-8c07-4329c180c55a" providerId="ADAL" clId="{F960FC1D-FA25-4167-9A56-4110E890FE7A}" dt="2021-10-19T14:33:53.846" v="131" actId="20578"/>
        <pc:sldMkLst>
          <pc:docMk/>
          <pc:sldMk cId="1013363729" sldId="276"/>
        </pc:sldMkLst>
        <pc:spChg chg="mod">
          <ac:chgData name="Nora Lindner" userId="9ebfeaef-3ca1-48f0-8c07-4329c180c55a" providerId="ADAL" clId="{F960FC1D-FA25-4167-9A56-4110E890FE7A}" dt="2021-10-19T14:33:53.846" v="131" actId="20578"/>
          <ac:spMkLst>
            <pc:docMk/>
            <pc:sldMk cId="1013363729" sldId="276"/>
            <ac:spMk id="3" creationId="{0DCB8A4F-3D54-4B62-9841-3573FCA97B89}"/>
          </ac:spMkLst>
        </pc:spChg>
      </pc:sldChg>
      <pc:sldChg chg="modSp mod">
        <pc:chgData name="Nora Lindner" userId="9ebfeaef-3ca1-48f0-8c07-4329c180c55a" providerId="ADAL" clId="{F960FC1D-FA25-4167-9A56-4110E890FE7A}" dt="2021-10-19T14:30:30.886" v="70" actId="20577"/>
        <pc:sldMkLst>
          <pc:docMk/>
          <pc:sldMk cId="1948994048" sldId="281"/>
        </pc:sldMkLst>
        <pc:spChg chg="mod">
          <ac:chgData name="Nora Lindner" userId="9ebfeaef-3ca1-48f0-8c07-4329c180c55a" providerId="ADAL" clId="{F960FC1D-FA25-4167-9A56-4110E890FE7A}" dt="2021-10-19T14:30:30.886" v="70" actId="20577"/>
          <ac:spMkLst>
            <pc:docMk/>
            <pc:sldMk cId="1948994048" sldId="281"/>
            <ac:spMk id="4" creationId="{3BDB1FD3-C25C-4269-BC3F-B183FC3C7D0C}"/>
          </ac:spMkLst>
        </pc:spChg>
      </pc:sldChg>
      <pc:sldChg chg="addSp delSp modSp mod">
        <pc:chgData name="Nora Lindner" userId="9ebfeaef-3ca1-48f0-8c07-4329c180c55a" providerId="ADAL" clId="{F960FC1D-FA25-4167-9A56-4110E890FE7A}" dt="2021-10-19T14:31:09.442" v="73" actId="478"/>
        <pc:sldMkLst>
          <pc:docMk/>
          <pc:sldMk cId="3253904514" sldId="283"/>
        </pc:sldMkLst>
        <pc:spChg chg="del">
          <ac:chgData name="Nora Lindner" userId="9ebfeaef-3ca1-48f0-8c07-4329c180c55a" providerId="ADAL" clId="{F960FC1D-FA25-4167-9A56-4110E890FE7A}" dt="2021-10-19T14:25:38.622" v="2" actId="478"/>
          <ac:spMkLst>
            <pc:docMk/>
            <pc:sldMk cId="3253904514" sldId="283"/>
            <ac:spMk id="7" creationId="{00000000-0000-0000-0000-000000000000}"/>
          </ac:spMkLst>
        </pc:spChg>
        <pc:spChg chg="add del mod">
          <ac:chgData name="Nora Lindner" userId="9ebfeaef-3ca1-48f0-8c07-4329c180c55a" providerId="ADAL" clId="{F960FC1D-FA25-4167-9A56-4110E890FE7A}" dt="2021-10-19T14:27:56.966" v="11" actId="478"/>
          <ac:spMkLst>
            <pc:docMk/>
            <pc:sldMk cId="3253904514" sldId="283"/>
            <ac:spMk id="9" creationId="{FE985269-AAEB-46A4-A32D-184DAC811593}"/>
          </ac:spMkLst>
        </pc:spChg>
        <pc:spChg chg="add del mod">
          <ac:chgData name="Nora Lindner" userId="9ebfeaef-3ca1-48f0-8c07-4329c180c55a" providerId="ADAL" clId="{F960FC1D-FA25-4167-9A56-4110E890FE7A}" dt="2021-10-19T14:28:16.033" v="16" actId="478"/>
          <ac:spMkLst>
            <pc:docMk/>
            <pc:sldMk cId="3253904514" sldId="283"/>
            <ac:spMk id="11" creationId="{30749E74-3B6F-48D2-BAC3-186F27ABA375}"/>
          </ac:spMkLst>
        </pc:spChg>
        <pc:spChg chg="add mod topLvl">
          <ac:chgData name="Nora Lindner" userId="9ebfeaef-3ca1-48f0-8c07-4329c180c55a" providerId="ADAL" clId="{F960FC1D-FA25-4167-9A56-4110E890FE7A}" dt="2021-10-19T14:31:09.442" v="73" actId="478"/>
          <ac:spMkLst>
            <pc:docMk/>
            <pc:sldMk cId="3253904514" sldId="283"/>
            <ac:spMk id="13" creationId="{786D53B0-A262-4084-BD8E-359062489064}"/>
          </ac:spMkLst>
        </pc:spChg>
        <pc:spChg chg="add del mod ord topLvl">
          <ac:chgData name="Nora Lindner" userId="9ebfeaef-3ca1-48f0-8c07-4329c180c55a" providerId="ADAL" clId="{F960FC1D-FA25-4167-9A56-4110E890FE7A}" dt="2021-10-19T14:31:09.442" v="73" actId="478"/>
          <ac:spMkLst>
            <pc:docMk/>
            <pc:sldMk cId="3253904514" sldId="283"/>
            <ac:spMk id="14" creationId="{A40BFBB2-274F-4482-AB34-6995A856FCE1}"/>
          </ac:spMkLst>
        </pc:spChg>
        <pc:spChg chg="add del mod">
          <ac:chgData name="Nora Lindner" userId="9ebfeaef-3ca1-48f0-8c07-4329c180c55a" providerId="ADAL" clId="{F960FC1D-FA25-4167-9A56-4110E890FE7A}" dt="2021-10-19T14:28:42.695" v="22" actId="478"/>
          <ac:spMkLst>
            <pc:docMk/>
            <pc:sldMk cId="3253904514" sldId="283"/>
            <ac:spMk id="15" creationId="{D54A50A9-F5DC-4C65-84F3-B723AA3A1088}"/>
          </ac:spMkLst>
        </pc:spChg>
        <pc:grpChg chg="add del mod">
          <ac:chgData name="Nora Lindner" userId="9ebfeaef-3ca1-48f0-8c07-4329c180c55a" providerId="ADAL" clId="{F960FC1D-FA25-4167-9A56-4110E890FE7A}" dt="2021-10-19T14:31:09.442" v="73" actId="478"/>
          <ac:grpSpMkLst>
            <pc:docMk/>
            <pc:sldMk cId="3253904514" sldId="283"/>
            <ac:grpSpMk id="16" creationId="{CECCAF74-1D8E-41BD-9AC7-5C78C0DC855F}"/>
          </ac:grpSpMkLst>
        </pc:grpChg>
        <pc:picChg chg="del">
          <ac:chgData name="Nora Lindner" userId="9ebfeaef-3ca1-48f0-8c07-4329c180c55a" providerId="ADAL" clId="{F960FC1D-FA25-4167-9A56-4110E890FE7A}" dt="2021-10-19T14:25:34.460" v="1" actId="478"/>
          <ac:picMkLst>
            <pc:docMk/>
            <pc:sldMk cId="3253904514" sldId="283"/>
            <ac:picMk id="5" creationId="{00000000-0000-0000-0000-000000000000}"/>
          </ac:picMkLst>
        </pc:picChg>
        <pc:picChg chg="add mod">
          <ac:chgData name="Nora Lindner" userId="9ebfeaef-3ca1-48f0-8c07-4329c180c55a" providerId="ADAL" clId="{F960FC1D-FA25-4167-9A56-4110E890FE7A}" dt="2021-10-19T14:30:17.317" v="62" actId="1076"/>
          <ac:picMkLst>
            <pc:docMk/>
            <pc:sldMk cId="3253904514" sldId="283"/>
            <ac:picMk id="1026" creationId="{539D4C6D-C503-49FB-99BB-1609906CD0C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A2D4B-E917-4CA8-8114-9FBBC09B875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07D5813-95A7-418B-9AA5-B0C70C477AEA}">
      <dgm:prSet phldrT="[Text]"/>
      <dgm:spPr/>
      <dgm:t>
        <a:bodyPr/>
        <a:lstStyle/>
        <a:p>
          <a:r>
            <a:rPr lang="en-US" dirty="0"/>
            <a:t>Social Media</a:t>
          </a:r>
        </a:p>
      </dgm:t>
    </dgm:pt>
    <dgm:pt modelId="{91221B9B-F86A-4E12-BB24-ECD3F30CF072}" type="parTrans" cxnId="{B5DA010E-0AC8-45A7-8689-EFA72599EB11}">
      <dgm:prSet/>
      <dgm:spPr/>
      <dgm:t>
        <a:bodyPr/>
        <a:lstStyle/>
        <a:p>
          <a:endParaRPr lang="en-US"/>
        </a:p>
      </dgm:t>
    </dgm:pt>
    <dgm:pt modelId="{9A4A055B-58F1-4EE0-AC7E-8310117A67E5}" type="sibTrans" cxnId="{B5DA010E-0AC8-45A7-8689-EFA72599EB11}">
      <dgm:prSet/>
      <dgm:spPr/>
      <dgm:t>
        <a:bodyPr/>
        <a:lstStyle/>
        <a:p>
          <a:endParaRPr lang="en-US"/>
        </a:p>
      </dgm:t>
    </dgm:pt>
    <dgm:pt modelId="{592F6043-1021-4194-88F9-F78C6A5FC34A}">
      <dgm:prSet phldrT="[Text]" custT="1"/>
      <dgm:spPr/>
      <dgm:t>
        <a:bodyPr/>
        <a:lstStyle/>
        <a:p>
          <a:r>
            <a:rPr lang="en-US" sz="1600" dirty="0"/>
            <a:t>Not counted</a:t>
          </a:r>
        </a:p>
      </dgm:t>
      <dgm:extLst>
        <a:ext uri="{E40237B7-FDA0-4F09-8148-C483321AD2D9}">
          <dgm14:cNvPr xmlns:dgm14="http://schemas.microsoft.com/office/drawing/2010/diagram" id="0" name="" descr="Social media and hardcopy materials may not be counted or only certain types are counted. Presentations may require minimum length, frequency or delivered by person with specific qualifications. It is not permitted to count interventions inconsistent with nutrition education definition or types not listed in the sessions definition." title="Examples of State Flexibility"/>
        </a:ext>
      </dgm:extLst>
    </dgm:pt>
    <dgm:pt modelId="{C00C1001-104E-4444-B6B2-699FB850F160}" type="parTrans" cxnId="{BFA1C938-5035-4B97-87EA-87D67F704F45}">
      <dgm:prSet/>
      <dgm:spPr/>
      <dgm:t>
        <a:bodyPr/>
        <a:lstStyle/>
        <a:p>
          <a:endParaRPr lang="en-US"/>
        </a:p>
      </dgm:t>
    </dgm:pt>
    <dgm:pt modelId="{54B29FFE-B291-43A2-9C41-C3BA0AD1AA1E}" type="sibTrans" cxnId="{BFA1C938-5035-4B97-87EA-87D67F704F45}">
      <dgm:prSet/>
      <dgm:spPr/>
      <dgm:t>
        <a:bodyPr/>
        <a:lstStyle/>
        <a:p>
          <a:endParaRPr lang="en-US"/>
        </a:p>
      </dgm:t>
    </dgm:pt>
    <dgm:pt modelId="{BCAE7DDE-8BEE-4D71-925E-88E4D648D1DF}">
      <dgm:prSet phldrT="[Text]" custT="1"/>
      <dgm:spPr/>
      <dgm:t>
        <a:bodyPr/>
        <a:lstStyle/>
        <a:p>
          <a:r>
            <a:rPr lang="en-US" sz="1600" dirty="0"/>
            <a:t>Only certain types</a:t>
          </a:r>
        </a:p>
      </dgm:t>
    </dgm:pt>
    <dgm:pt modelId="{BF101B16-AEEF-4408-AABC-3014A5FDF4CA}" type="parTrans" cxnId="{B2F5436F-5BD1-4AED-88D5-6B5725F35027}">
      <dgm:prSet/>
      <dgm:spPr/>
      <dgm:t>
        <a:bodyPr/>
        <a:lstStyle/>
        <a:p>
          <a:endParaRPr lang="en-US"/>
        </a:p>
      </dgm:t>
    </dgm:pt>
    <dgm:pt modelId="{5E9C20F7-84D6-49C3-8DC3-D95A694AE39B}" type="sibTrans" cxnId="{B2F5436F-5BD1-4AED-88D5-6B5725F35027}">
      <dgm:prSet/>
      <dgm:spPr/>
      <dgm:t>
        <a:bodyPr/>
        <a:lstStyle/>
        <a:p>
          <a:endParaRPr lang="en-US"/>
        </a:p>
      </dgm:t>
    </dgm:pt>
    <dgm:pt modelId="{CBF0C0A8-B27D-447C-A371-A28983722040}">
      <dgm:prSet phldrT="[Text]"/>
      <dgm:spPr/>
      <dgm:t>
        <a:bodyPr/>
        <a:lstStyle/>
        <a:p>
          <a:r>
            <a:rPr lang="en-US" dirty="0"/>
            <a:t>Hardcopy</a:t>
          </a:r>
        </a:p>
      </dgm:t>
    </dgm:pt>
    <dgm:pt modelId="{39BF539B-F950-4CCE-B97B-8B0C8E22A98A}" type="parTrans" cxnId="{9CAAD2BF-79D4-40FD-983E-7473AA2A2155}">
      <dgm:prSet/>
      <dgm:spPr/>
      <dgm:t>
        <a:bodyPr/>
        <a:lstStyle/>
        <a:p>
          <a:endParaRPr lang="en-US"/>
        </a:p>
      </dgm:t>
    </dgm:pt>
    <dgm:pt modelId="{E4244089-B87A-413B-8977-9EF88C2E0C36}" type="sibTrans" cxnId="{9CAAD2BF-79D4-40FD-983E-7473AA2A2155}">
      <dgm:prSet/>
      <dgm:spPr/>
      <dgm:t>
        <a:bodyPr/>
        <a:lstStyle/>
        <a:p>
          <a:endParaRPr lang="en-US"/>
        </a:p>
      </dgm:t>
    </dgm:pt>
    <dgm:pt modelId="{71B61CA5-874C-46BA-9E07-3B972FC71F9A}">
      <dgm:prSet phldrT="[Text]" custT="1"/>
      <dgm:spPr/>
      <dgm:t>
        <a:bodyPr/>
        <a:lstStyle/>
        <a:p>
          <a:r>
            <a:rPr lang="en-US" sz="1600" dirty="0"/>
            <a:t>Not counted</a:t>
          </a:r>
        </a:p>
      </dgm:t>
    </dgm:pt>
    <dgm:pt modelId="{141B9270-E18E-48D5-BD7C-180AD68356EB}" type="parTrans" cxnId="{D57EDF3A-CC11-43BD-8C35-A8990FEC906A}">
      <dgm:prSet/>
      <dgm:spPr/>
      <dgm:t>
        <a:bodyPr/>
        <a:lstStyle/>
        <a:p>
          <a:endParaRPr lang="en-US"/>
        </a:p>
      </dgm:t>
    </dgm:pt>
    <dgm:pt modelId="{9A4B8505-2508-414D-B8D0-11DD8E52FBCC}" type="sibTrans" cxnId="{D57EDF3A-CC11-43BD-8C35-A8990FEC906A}">
      <dgm:prSet/>
      <dgm:spPr/>
      <dgm:t>
        <a:bodyPr/>
        <a:lstStyle/>
        <a:p>
          <a:endParaRPr lang="en-US"/>
        </a:p>
      </dgm:t>
    </dgm:pt>
    <dgm:pt modelId="{9B59DE10-DF3D-4CBB-936D-B7BC99F53050}">
      <dgm:prSet phldrT="[Text]" custT="1"/>
      <dgm:spPr/>
      <dgm:t>
        <a:bodyPr/>
        <a:lstStyle/>
        <a:p>
          <a:r>
            <a:rPr lang="en-US" sz="1600" dirty="0"/>
            <a:t>Only certain types</a:t>
          </a:r>
        </a:p>
      </dgm:t>
    </dgm:pt>
    <dgm:pt modelId="{8FC49E45-DA95-4AF2-B59A-EA38C38CE56A}" type="parTrans" cxnId="{F15EA876-C885-40B0-85A3-4AC15444F20F}">
      <dgm:prSet/>
      <dgm:spPr/>
      <dgm:t>
        <a:bodyPr/>
        <a:lstStyle/>
        <a:p>
          <a:endParaRPr lang="en-US"/>
        </a:p>
      </dgm:t>
    </dgm:pt>
    <dgm:pt modelId="{3EEC1D87-7D9B-45B6-B9F3-5635DDE737E2}" type="sibTrans" cxnId="{F15EA876-C885-40B0-85A3-4AC15444F20F}">
      <dgm:prSet/>
      <dgm:spPr/>
      <dgm:t>
        <a:bodyPr/>
        <a:lstStyle/>
        <a:p>
          <a:endParaRPr lang="en-US"/>
        </a:p>
      </dgm:t>
    </dgm:pt>
    <dgm:pt modelId="{EB697C9F-E86F-4C73-BA8B-29A124A709F2}">
      <dgm:prSet/>
      <dgm:spPr/>
      <dgm:t>
        <a:bodyPr/>
        <a:lstStyle/>
        <a:p>
          <a:r>
            <a:rPr lang="en-US" dirty="0"/>
            <a:t>Presentations</a:t>
          </a:r>
        </a:p>
      </dgm:t>
    </dgm:pt>
    <dgm:pt modelId="{9AB89C66-5D80-4671-95C0-F21EF6199C9F}" type="parTrans" cxnId="{109B9640-4BD6-456B-8CDD-8F6DB3628885}">
      <dgm:prSet/>
      <dgm:spPr/>
      <dgm:t>
        <a:bodyPr/>
        <a:lstStyle/>
        <a:p>
          <a:endParaRPr lang="en-US"/>
        </a:p>
      </dgm:t>
    </dgm:pt>
    <dgm:pt modelId="{EF33DB15-97ED-4CF5-889C-08339BD7BA0B}" type="sibTrans" cxnId="{109B9640-4BD6-456B-8CDD-8F6DB3628885}">
      <dgm:prSet/>
      <dgm:spPr/>
      <dgm:t>
        <a:bodyPr/>
        <a:lstStyle/>
        <a:p>
          <a:endParaRPr lang="en-US"/>
        </a:p>
      </dgm:t>
    </dgm:pt>
    <dgm:pt modelId="{FE314BBF-DC49-44D5-A0D3-7BF3AB0D5A32}">
      <dgm:prSet/>
      <dgm:spPr>
        <a:solidFill>
          <a:srgbClr val="0070C0"/>
        </a:solidFill>
      </dgm:spPr>
      <dgm:t>
        <a:bodyPr/>
        <a:lstStyle/>
        <a:p>
          <a:r>
            <a:rPr lang="en-US" dirty="0"/>
            <a:t>Not Permitted</a:t>
          </a:r>
        </a:p>
      </dgm:t>
    </dgm:pt>
    <dgm:pt modelId="{3B62248E-C5FA-4728-A97F-BA4267D9B809}" type="parTrans" cxnId="{759D5F4F-C16A-476D-81DC-98850C566820}">
      <dgm:prSet/>
      <dgm:spPr/>
      <dgm:t>
        <a:bodyPr/>
        <a:lstStyle/>
        <a:p>
          <a:endParaRPr lang="en-US"/>
        </a:p>
      </dgm:t>
    </dgm:pt>
    <dgm:pt modelId="{8A7DC9EC-5F89-4D01-838A-81F57D677C6A}" type="sibTrans" cxnId="{759D5F4F-C16A-476D-81DC-98850C566820}">
      <dgm:prSet/>
      <dgm:spPr/>
      <dgm:t>
        <a:bodyPr/>
        <a:lstStyle/>
        <a:p>
          <a:endParaRPr lang="en-US"/>
        </a:p>
      </dgm:t>
    </dgm:pt>
    <dgm:pt modelId="{50428AD0-D53E-4840-81BC-B9EEAD4F1871}">
      <dgm:prSet custT="1"/>
      <dgm:spPr/>
      <dgm:t>
        <a:bodyPr/>
        <a:lstStyle/>
        <a:p>
          <a:r>
            <a:rPr lang="en-US" sz="1600" dirty="0"/>
            <a:t>Requiring a minimum length or frequency</a:t>
          </a:r>
        </a:p>
      </dgm:t>
    </dgm:pt>
    <dgm:pt modelId="{139020A8-DA8C-4581-998E-382BEB1BDDEF}" type="parTrans" cxnId="{59CAC9AF-674B-424A-90A9-C71DAC049C3E}">
      <dgm:prSet/>
      <dgm:spPr/>
      <dgm:t>
        <a:bodyPr/>
        <a:lstStyle/>
        <a:p>
          <a:endParaRPr lang="en-US"/>
        </a:p>
      </dgm:t>
    </dgm:pt>
    <dgm:pt modelId="{211C3D6B-BEFE-4CBC-961E-6A00716B0D49}" type="sibTrans" cxnId="{59CAC9AF-674B-424A-90A9-C71DAC049C3E}">
      <dgm:prSet/>
      <dgm:spPr/>
      <dgm:t>
        <a:bodyPr/>
        <a:lstStyle/>
        <a:p>
          <a:endParaRPr lang="en-US"/>
        </a:p>
      </dgm:t>
    </dgm:pt>
    <dgm:pt modelId="{FACD3791-9E8B-4B00-9B94-22D2B4EBEDBD}">
      <dgm:prSet custT="1"/>
      <dgm:spPr/>
      <dgm:t>
        <a:bodyPr/>
        <a:lstStyle/>
        <a:p>
          <a:r>
            <a:rPr lang="en-US" sz="1600" dirty="0"/>
            <a:t>Qualifications required for person delivering nutrition education</a:t>
          </a:r>
        </a:p>
      </dgm:t>
    </dgm:pt>
    <dgm:pt modelId="{84642C80-01C3-40B3-886C-FFBA851A5247}" type="parTrans" cxnId="{74234712-7E34-41FB-B74C-A73EE25CBEF2}">
      <dgm:prSet/>
      <dgm:spPr/>
      <dgm:t>
        <a:bodyPr/>
        <a:lstStyle/>
        <a:p>
          <a:endParaRPr lang="en-US"/>
        </a:p>
      </dgm:t>
    </dgm:pt>
    <dgm:pt modelId="{D6870BEA-7A22-4B2B-873D-2BB1B0DA1E3C}" type="sibTrans" cxnId="{74234712-7E34-41FB-B74C-A73EE25CBEF2}">
      <dgm:prSet/>
      <dgm:spPr/>
      <dgm:t>
        <a:bodyPr/>
        <a:lstStyle/>
        <a:p>
          <a:endParaRPr lang="en-US"/>
        </a:p>
      </dgm:t>
    </dgm:pt>
    <dgm:pt modelId="{6C95DD83-33D3-49B4-9ED8-AD2DCFD2AE6B}">
      <dgm:prSet custT="1"/>
      <dgm:spPr/>
      <dgm:t>
        <a:bodyPr/>
        <a:lstStyle/>
        <a:p>
          <a:r>
            <a:rPr lang="en-US" sz="1600" dirty="0"/>
            <a:t>Interventions inconsistent with nutrition education definition</a:t>
          </a:r>
        </a:p>
      </dgm:t>
    </dgm:pt>
    <dgm:pt modelId="{37597882-8C25-42BC-8F04-A0FEEFB39408}" type="parTrans" cxnId="{BEAF0C3D-492B-43DD-BC9E-D96382020A83}">
      <dgm:prSet/>
      <dgm:spPr/>
      <dgm:t>
        <a:bodyPr/>
        <a:lstStyle/>
        <a:p>
          <a:endParaRPr lang="en-US"/>
        </a:p>
      </dgm:t>
    </dgm:pt>
    <dgm:pt modelId="{A3BEEBFC-CD37-4035-B4A7-A1AB68985A3F}" type="sibTrans" cxnId="{BEAF0C3D-492B-43DD-BC9E-D96382020A83}">
      <dgm:prSet/>
      <dgm:spPr/>
      <dgm:t>
        <a:bodyPr/>
        <a:lstStyle/>
        <a:p>
          <a:endParaRPr lang="en-US"/>
        </a:p>
      </dgm:t>
    </dgm:pt>
    <dgm:pt modelId="{121D8584-FA5F-4745-B810-48DFD80E9290}">
      <dgm:prSet custT="1"/>
      <dgm:spPr/>
      <dgm:t>
        <a:bodyPr/>
        <a:lstStyle/>
        <a:p>
          <a:r>
            <a:rPr lang="en-US" sz="1600" dirty="0"/>
            <a:t>Session types not listed in the SPR/OAAPS session definition</a:t>
          </a:r>
        </a:p>
      </dgm:t>
    </dgm:pt>
    <dgm:pt modelId="{12C5CCB2-F269-40F8-9B6B-2DA38DC1143D}" type="parTrans" cxnId="{0E0C803A-25DE-47F2-A044-94AC32634318}">
      <dgm:prSet/>
      <dgm:spPr/>
      <dgm:t>
        <a:bodyPr/>
        <a:lstStyle/>
        <a:p>
          <a:endParaRPr lang="en-US"/>
        </a:p>
      </dgm:t>
    </dgm:pt>
    <dgm:pt modelId="{9E383238-4868-438C-8E2C-0E2509EA0557}" type="sibTrans" cxnId="{0E0C803A-25DE-47F2-A044-94AC32634318}">
      <dgm:prSet/>
      <dgm:spPr/>
      <dgm:t>
        <a:bodyPr/>
        <a:lstStyle/>
        <a:p>
          <a:endParaRPr lang="en-US"/>
        </a:p>
      </dgm:t>
    </dgm:pt>
    <dgm:pt modelId="{AD57DA46-8DA6-4C62-AD62-8A7A117E4B2F}" type="pres">
      <dgm:prSet presAssocID="{A0DA2D4B-E917-4CA8-8114-9FBBC09B875F}" presName="Name0" presStyleCnt="0">
        <dgm:presLayoutVars>
          <dgm:dir/>
          <dgm:animLvl val="lvl"/>
          <dgm:resizeHandles/>
        </dgm:presLayoutVars>
      </dgm:prSet>
      <dgm:spPr/>
    </dgm:pt>
    <dgm:pt modelId="{96F7DA00-CAA1-4F03-A1A1-721EEC523392}" type="pres">
      <dgm:prSet presAssocID="{207D5813-95A7-418B-9AA5-B0C70C477AEA}" presName="linNode" presStyleCnt="0"/>
      <dgm:spPr/>
    </dgm:pt>
    <dgm:pt modelId="{E29C35F2-88C2-4E7A-8E76-917B88EF90FE}" type="pres">
      <dgm:prSet presAssocID="{207D5813-95A7-418B-9AA5-B0C70C477AEA}" presName="parentShp" presStyleLbl="node1" presStyleIdx="0" presStyleCnt="4">
        <dgm:presLayoutVars>
          <dgm:bulletEnabled val="1"/>
        </dgm:presLayoutVars>
      </dgm:prSet>
      <dgm:spPr/>
    </dgm:pt>
    <dgm:pt modelId="{53DDD01E-60FD-45EC-8117-E9C854BED73B}" type="pres">
      <dgm:prSet presAssocID="{207D5813-95A7-418B-9AA5-B0C70C477AEA}" presName="childShp" presStyleLbl="bgAccFollowNode1" presStyleIdx="0" presStyleCnt="4">
        <dgm:presLayoutVars>
          <dgm:bulletEnabled val="1"/>
        </dgm:presLayoutVars>
      </dgm:prSet>
      <dgm:spPr/>
    </dgm:pt>
    <dgm:pt modelId="{60E5D177-A484-4B96-B773-EC4B513E52D1}" type="pres">
      <dgm:prSet presAssocID="{9A4A055B-58F1-4EE0-AC7E-8310117A67E5}" presName="spacing" presStyleCnt="0"/>
      <dgm:spPr/>
    </dgm:pt>
    <dgm:pt modelId="{E91BDAC7-B30E-41BF-A1D7-194441D979A0}" type="pres">
      <dgm:prSet presAssocID="{CBF0C0A8-B27D-447C-A371-A28983722040}" presName="linNode" presStyleCnt="0"/>
      <dgm:spPr/>
    </dgm:pt>
    <dgm:pt modelId="{F1A03B5B-FE2B-4004-BBE9-740AF5A95DD1}" type="pres">
      <dgm:prSet presAssocID="{CBF0C0A8-B27D-447C-A371-A28983722040}" presName="parentShp" presStyleLbl="node1" presStyleIdx="1" presStyleCnt="4">
        <dgm:presLayoutVars>
          <dgm:bulletEnabled val="1"/>
        </dgm:presLayoutVars>
      </dgm:prSet>
      <dgm:spPr/>
    </dgm:pt>
    <dgm:pt modelId="{71C02B27-DAA0-47F9-9B86-A4345E5E6304}" type="pres">
      <dgm:prSet presAssocID="{CBF0C0A8-B27D-447C-A371-A28983722040}" presName="childShp" presStyleLbl="bgAccFollowNode1" presStyleIdx="1" presStyleCnt="4" custLinFactNeighborX="3165" custLinFactNeighborY="-4156">
        <dgm:presLayoutVars>
          <dgm:bulletEnabled val="1"/>
        </dgm:presLayoutVars>
      </dgm:prSet>
      <dgm:spPr/>
    </dgm:pt>
    <dgm:pt modelId="{99616848-907D-4CEA-A024-B50853B0A661}" type="pres">
      <dgm:prSet presAssocID="{E4244089-B87A-413B-8977-9EF88C2E0C36}" presName="spacing" presStyleCnt="0"/>
      <dgm:spPr/>
    </dgm:pt>
    <dgm:pt modelId="{C095B05C-97D6-4E1D-9B04-C6DA4EEC127E}" type="pres">
      <dgm:prSet presAssocID="{EB697C9F-E86F-4C73-BA8B-29A124A709F2}" presName="linNode" presStyleCnt="0"/>
      <dgm:spPr/>
    </dgm:pt>
    <dgm:pt modelId="{A47B0C96-5FDB-4CC8-B715-B63FDD4FC3BD}" type="pres">
      <dgm:prSet presAssocID="{EB697C9F-E86F-4C73-BA8B-29A124A709F2}" presName="parentShp" presStyleLbl="node1" presStyleIdx="2" presStyleCnt="4">
        <dgm:presLayoutVars>
          <dgm:bulletEnabled val="1"/>
        </dgm:presLayoutVars>
      </dgm:prSet>
      <dgm:spPr/>
    </dgm:pt>
    <dgm:pt modelId="{E6734326-97B7-47C5-9BFA-BFA7B8A80AD2}" type="pres">
      <dgm:prSet presAssocID="{EB697C9F-E86F-4C73-BA8B-29A124A709F2}" presName="childShp" presStyleLbl="bgAccFollowNode1" presStyleIdx="2" presStyleCnt="4" custScaleY="119352">
        <dgm:presLayoutVars>
          <dgm:bulletEnabled val="1"/>
        </dgm:presLayoutVars>
      </dgm:prSet>
      <dgm:spPr/>
    </dgm:pt>
    <dgm:pt modelId="{3E89F244-CDE5-47A5-AF1B-3D1162F69FF3}" type="pres">
      <dgm:prSet presAssocID="{EF33DB15-97ED-4CF5-889C-08339BD7BA0B}" presName="spacing" presStyleCnt="0"/>
      <dgm:spPr/>
    </dgm:pt>
    <dgm:pt modelId="{4713463A-2F47-4091-8821-72CD34E1930D}" type="pres">
      <dgm:prSet presAssocID="{FE314BBF-DC49-44D5-A0D3-7BF3AB0D5A32}" presName="linNode" presStyleCnt="0"/>
      <dgm:spPr/>
    </dgm:pt>
    <dgm:pt modelId="{51421347-0322-4099-9176-E11DA852D64E}" type="pres">
      <dgm:prSet presAssocID="{FE314BBF-DC49-44D5-A0D3-7BF3AB0D5A32}" presName="parentShp" presStyleLbl="node1" presStyleIdx="3" presStyleCnt="4" custScaleY="121863">
        <dgm:presLayoutVars>
          <dgm:bulletEnabled val="1"/>
        </dgm:presLayoutVars>
      </dgm:prSet>
      <dgm:spPr/>
    </dgm:pt>
    <dgm:pt modelId="{B58AAA25-8F68-4BFE-89A7-303417A43DAB}" type="pres">
      <dgm:prSet presAssocID="{FE314BBF-DC49-44D5-A0D3-7BF3AB0D5A32}" presName="childShp" presStyleLbl="bgAccFollowNode1" presStyleIdx="3" presStyleCnt="4" custScaleY="135646" custLinFactNeighborX="1390" custLinFactNeighborY="-3538">
        <dgm:presLayoutVars>
          <dgm:bulletEnabled val="1"/>
        </dgm:presLayoutVars>
      </dgm:prSet>
      <dgm:spPr/>
    </dgm:pt>
  </dgm:ptLst>
  <dgm:cxnLst>
    <dgm:cxn modelId="{B5DA010E-0AC8-45A7-8689-EFA72599EB11}" srcId="{A0DA2D4B-E917-4CA8-8114-9FBBC09B875F}" destId="{207D5813-95A7-418B-9AA5-B0C70C477AEA}" srcOrd="0" destOrd="0" parTransId="{91221B9B-F86A-4E12-BB24-ECD3F30CF072}" sibTransId="{9A4A055B-58F1-4EE0-AC7E-8310117A67E5}"/>
    <dgm:cxn modelId="{74234712-7E34-41FB-B74C-A73EE25CBEF2}" srcId="{EB697C9F-E86F-4C73-BA8B-29A124A709F2}" destId="{FACD3791-9E8B-4B00-9B94-22D2B4EBEDBD}" srcOrd="1" destOrd="0" parTransId="{84642C80-01C3-40B3-886C-FFBA851A5247}" sibTransId="{D6870BEA-7A22-4B2B-873D-2BB1B0DA1E3C}"/>
    <dgm:cxn modelId="{3E6EC116-6DA7-4AAC-AB38-607898B25A1E}" type="presOf" srcId="{FE314BBF-DC49-44D5-A0D3-7BF3AB0D5A32}" destId="{51421347-0322-4099-9176-E11DA852D64E}" srcOrd="0" destOrd="0" presId="urn:microsoft.com/office/officeart/2005/8/layout/vList6"/>
    <dgm:cxn modelId="{D7FA4E1E-FA34-43EB-A521-C1B07E57A69A}" type="presOf" srcId="{50428AD0-D53E-4840-81BC-B9EEAD4F1871}" destId="{E6734326-97B7-47C5-9BFA-BFA7B8A80AD2}" srcOrd="0" destOrd="0" presId="urn:microsoft.com/office/officeart/2005/8/layout/vList6"/>
    <dgm:cxn modelId="{BFA1C938-5035-4B97-87EA-87D67F704F45}" srcId="{207D5813-95A7-418B-9AA5-B0C70C477AEA}" destId="{592F6043-1021-4194-88F9-F78C6A5FC34A}" srcOrd="0" destOrd="0" parTransId="{C00C1001-104E-4444-B6B2-699FB850F160}" sibTransId="{54B29FFE-B291-43A2-9C41-C3BA0AD1AA1E}"/>
    <dgm:cxn modelId="{0E0C803A-25DE-47F2-A044-94AC32634318}" srcId="{FE314BBF-DC49-44D5-A0D3-7BF3AB0D5A32}" destId="{121D8584-FA5F-4745-B810-48DFD80E9290}" srcOrd="1" destOrd="0" parTransId="{12C5CCB2-F269-40F8-9B6B-2DA38DC1143D}" sibTransId="{9E383238-4868-438C-8E2C-0E2509EA0557}"/>
    <dgm:cxn modelId="{D57EDF3A-CC11-43BD-8C35-A8990FEC906A}" srcId="{CBF0C0A8-B27D-447C-A371-A28983722040}" destId="{71B61CA5-874C-46BA-9E07-3B972FC71F9A}" srcOrd="0" destOrd="0" parTransId="{141B9270-E18E-48D5-BD7C-180AD68356EB}" sibTransId="{9A4B8505-2508-414D-B8D0-11DD8E52FBCC}"/>
    <dgm:cxn modelId="{5F0B093C-5C25-4A59-8A72-EC8CFAA2D257}" type="presOf" srcId="{207D5813-95A7-418B-9AA5-B0C70C477AEA}" destId="{E29C35F2-88C2-4E7A-8E76-917B88EF90FE}" srcOrd="0" destOrd="0" presId="urn:microsoft.com/office/officeart/2005/8/layout/vList6"/>
    <dgm:cxn modelId="{BEAF0C3D-492B-43DD-BC9E-D96382020A83}" srcId="{FE314BBF-DC49-44D5-A0D3-7BF3AB0D5A32}" destId="{6C95DD83-33D3-49B4-9ED8-AD2DCFD2AE6B}" srcOrd="0" destOrd="0" parTransId="{37597882-8C25-42BC-8F04-A0FEEFB39408}" sibTransId="{A3BEEBFC-CD37-4035-B4A7-A1AB68985A3F}"/>
    <dgm:cxn modelId="{109B9640-4BD6-456B-8CDD-8F6DB3628885}" srcId="{A0DA2D4B-E917-4CA8-8114-9FBBC09B875F}" destId="{EB697C9F-E86F-4C73-BA8B-29A124A709F2}" srcOrd="2" destOrd="0" parTransId="{9AB89C66-5D80-4671-95C0-F21EF6199C9F}" sibTransId="{EF33DB15-97ED-4CF5-889C-08339BD7BA0B}"/>
    <dgm:cxn modelId="{84342760-38D2-4DF5-8FE8-879924004A35}" type="presOf" srcId="{121D8584-FA5F-4745-B810-48DFD80E9290}" destId="{B58AAA25-8F68-4BFE-89A7-303417A43DAB}" srcOrd="0" destOrd="1" presId="urn:microsoft.com/office/officeart/2005/8/layout/vList6"/>
    <dgm:cxn modelId="{759D5F4F-C16A-476D-81DC-98850C566820}" srcId="{A0DA2D4B-E917-4CA8-8114-9FBBC09B875F}" destId="{FE314BBF-DC49-44D5-A0D3-7BF3AB0D5A32}" srcOrd="3" destOrd="0" parTransId="{3B62248E-C5FA-4728-A97F-BA4267D9B809}" sibTransId="{8A7DC9EC-5F89-4D01-838A-81F57D677C6A}"/>
    <dgm:cxn modelId="{B2F5436F-5BD1-4AED-88D5-6B5725F35027}" srcId="{207D5813-95A7-418B-9AA5-B0C70C477AEA}" destId="{BCAE7DDE-8BEE-4D71-925E-88E4D648D1DF}" srcOrd="1" destOrd="0" parTransId="{BF101B16-AEEF-4408-AABC-3014A5FDF4CA}" sibTransId="{5E9C20F7-84D6-49C3-8DC3-D95A694AE39B}"/>
    <dgm:cxn modelId="{F15EA876-C885-40B0-85A3-4AC15444F20F}" srcId="{CBF0C0A8-B27D-447C-A371-A28983722040}" destId="{9B59DE10-DF3D-4CBB-936D-B7BC99F53050}" srcOrd="1" destOrd="0" parTransId="{8FC49E45-DA95-4AF2-B59A-EA38C38CE56A}" sibTransId="{3EEC1D87-7D9B-45B6-B9F3-5635DDE737E2}"/>
    <dgm:cxn modelId="{C5F52581-3398-43AD-B2A7-A816D7EC0C75}" type="presOf" srcId="{A0DA2D4B-E917-4CA8-8114-9FBBC09B875F}" destId="{AD57DA46-8DA6-4C62-AD62-8A7A117E4B2F}" srcOrd="0" destOrd="0" presId="urn:microsoft.com/office/officeart/2005/8/layout/vList6"/>
    <dgm:cxn modelId="{11967D94-B181-45D2-9985-9C5F473466E8}" type="presOf" srcId="{EB697C9F-E86F-4C73-BA8B-29A124A709F2}" destId="{A47B0C96-5FDB-4CC8-B715-B63FDD4FC3BD}" srcOrd="0" destOrd="0" presId="urn:microsoft.com/office/officeart/2005/8/layout/vList6"/>
    <dgm:cxn modelId="{2CA58B9C-A15D-4FB9-A9C4-734DB84DEA8B}" type="presOf" srcId="{592F6043-1021-4194-88F9-F78C6A5FC34A}" destId="{53DDD01E-60FD-45EC-8117-E9C854BED73B}" srcOrd="0" destOrd="0" presId="urn:microsoft.com/office/officeart/2005/8/layout/vList6"/>
    <dgm:cxn modelId="{3CB1E79F-C8FA-4B5A-8411-0E68CE02FD39}" type="presOf" srcId="{9B59DE10-DF3D-4CBB-936D-B7BC99F53050}" destId="{71C02B27-DAA0-47F9-9B86-A4345E5E6304}" srcOrd="0" destOrd="1" presId="urn:microsoft.com/office/officeart/2005/8/layout/vList6"/>
    <dgm:cxn modelId="{A9AE72A5-10DB-47C7-B76F-6B11F4AD0868}" type="presOf" srcId="{BCAE7DDE-8BEE-4D71-925E-88E4D648D1DF}" destId="{53DDD01E-60FD-45EC-8117-E9C854BED73B}" srcOrd="0" destOrd="1" presId="urn:microsoft.com/office/officeart/2005/8/layout/vList6"/>
    <dgm:cxn modelId="{59CAC9AF-674B-424A-90A9-C71DAC049C3E}" srcId="{EB697C9F-E86F-4C73-BA8B-29A124A709F2}" destId="{50428AD0-D53E-4840-81BC-B9EEAD4F1871}" srcOrd="0" destOrd="0" parTransId="{139020A8-DA8C-4581-998E-382BEB1BDDEF}" sibTransId="{211C3D6B-BEFE-4CBC-961E-6A00716B0D49}"/>
    <dgm:cxn modelId="{D408D8B4-9C22-4222-AB71-15A0F51C04C7}" type="presOf" srcId="{6C95DD83-33D3-49B4-9ED8-AD2DCFD2AE6B}" destId="{B58AAA25-8F68-4BFE-89A7-303417A43DAB}" srcOrd="0" destOrd="0" presId="urn:microsoft.com/office/officeart/2005/8/layout/vList6"/>
    <dgm:cxn modelId="{8A9D14B8-44EA-49C2-9F69-BA404303544D}" type="presOf" srcId="{71B61CA5-874C-46BA-9E07-3B972FC71F9A}" destId="{71C02B27-DAA0-47F9-9B86-A4345E5E6304}" srcOrd="0" destOrd="0" presId="urn:microsoft.com/office/officeart/2005/8/layout/vList6"/>
    <dgm:cxn modelId="{9CAAD2BF-79D4-40FD-983E-7473AA2A2155}" srcId="{A0DA2D4B-E917-4CA8-8114-9FBBC09B875F}" destId="{CBF0C0A8-B27D-447C-A371-A28983722040}" srcOrd="1" destOrd="0" parTransId="{39BF539B-F950-4CCE-B97B-8B0C8E22A98A}" sibTransId="{E4244089-B87A-413B-8977-9EF88C2E0C36}"/>
    <dgm:cxn modelId="{D75E87CE-4601-44BF-9E74-BD6FD6643050}" type="presOf" srcId="{CBF0C0A8-B27D-447C-A371-A28983722040}" destId="{F1A03B5B-FE2B-4004-BBE9-740AF5A95DD1}" srcOrd="0" destOrd="0" presId="urn:microsoft.com/office/officeart/2005/8/layout/vList6"/>
    <dgm:cxn modelId="{8FAA86F0-F179-4100-BE4C-4AAD124FEE61}" type="presOf" srcId="{FACD3791-9E8B-4B00-9B94-22D2B4EBEDBD}" destId="{E6734326-97B7-47C5-9BFA-BFA7B8A80AD2}" srcOrd="0" destOrd="1" presId="urn:microsoft.com/office/officeart/2005/8/layout/vList6"/>
    <dgm:cxn modelId="{EFD3095C-0F4E-44D1-8529-888F400CED8B}" type="presParOf" srcId="{AD57DA46-8DA6-4C62-AD62-8A7A117E4B2F}" destId="{96F7DA00-CAA1-4F03-A1A1-721EEC523392}" srcOrd="0" destOrd="0" presId="urn:microsoft.com/office/officeart/2005/8/layout/vList6"/>
    <dgm:cxn modelId="{A50783F5-D7B1-4D64-B5B0-E3E117EC92D5}" type="presParOf" srcId="{96F7DA00-CAA1-4F03-A1A1-721EEC523392}" destId="{E29C35F2-88C2-4E7A-8E76-917B88EF90FE}" srcOrd="0" destOrd="0" presId="urn:microsoft.com/office/officeart/2005/8/layout/vList6"/>
    <dgm:cxn modelId="{D90A068A-1570-4159-B01F-DC19DDFB04BC}" type="presParOf" srcId="{96F7DA00-CAA1-4F03-A1A1-721EEC523392}" destId="{53DDD01E-60FD-45EC-8117-E9C854BED73B}" srcOrd="1" destOrd="0" presId="urn:microsoft.com/office/officeart/2005/8/layout/vList6"/>
    <dgm:cxn modelId="{CFBCC540-6F65-4546-98DE-D95A3288C5B3}" type="presParOf" srcId="{AD57DA46-8DA6-4C62-AD62-8A7A117E4B2F}" destId="{60E5D177-A484-4B96-B773-EC4B513E52D1}" srcOrd="1" destOrd="0" presId="urn:microsoft.com/office/officeart/2005/8/layout/vList6"/>
    <dgm:cxn modelId="{1A745079-E596-4D8E-92AC-DAE5C8E1DFBF}" type="presParOf" srcId="{AD57DA46-8DA6-4C62-AD62-8A7A117E4B2F}" destId="{E91BDAC7-B30E-41BF-A1D7-194441D979A0}" srcOrd="2" destOrd="0" presId="urn:microsoft.com/office/officeart/2005/8/layout/vList6"/>
    <dgm:cxn modelId="{97D50CAB-E018-42DD-B105-631CF16B5A3A}" type="presParOf" srcId="{E91BDAC7-B30E-41BF-A1D7-194441D979A0}" destId="{F1A03B5B-FE2B-4004-BBE9-740AF5A95DD1}" srcOrd="0" destOrd="0" presId="urn:microsoft.com/office/officeart/2005/8/layout/vList6"/>
    <dgm:cxn modelId="{9C991595-4CFC-4CD8-AC4B-C91E590F4355}" type="presParOf" srcId="{E91BDAC7-B30E-41BF-A1D7-194441D979A0}" destId="{71C02B27-DAA0-47F9-9B86-A4345E5E6304}" srcOrd="1" destOrd="0" presId="urn:microsoft.com/office/officeart/2005/8/layout/vList6"/>
    <dgm:cxn modelId="{581C71EB-97F0-499B-9FC6-90563C213C5B}" type="presParOf" srcId="{AD57DA46-8DA6-4C62-AD62-8A7A117E4B2F}" destId="{99616848-907D-4CEA-A024-B50853B0A661}" srcOrd="3" destOrd="0" presId="urn:microsoft.com/office/officeart/2005/8/layout/vList6"/>
    <dgm:cxn modelId="{57399290-B362-4261-85CD-3FB3C794F2FF}" type="presParOf" srcId="{AD57DA46-8DA6-4C62-AD62-8A7A117E4B2F}" destId="{C095B05C-97D6-4E1D-9B04-C6DA4EEC127E}" srcOrd="4" destOrd="0" presId="urn:microsoft.com/office/officeart/2005/8/layout/vList6"/>
    <dgm:cxn modelId="{B15B3B86-D92A-4756-A901-6DD3126E14E7}" type="presParOf" srcId="{C095B05C-97D6-4E1D-9B04-C6DA4EEC127E}" destId="{A47B0C96-5FDB-4CC8-B715-B63FDD4FC3BD}" srcOrd="0" destOrd="0" presId="urn:microsoft.com/office/officeart/2005/8/layout/vList6"/>
    <dgm:cxn modelId="{593A7463-5CCF-464E-97D3-FB6FA125C07A}" type="presParOf" srcId="{C095B05C-97D6-4E1D-9B04-C6DA4EEC127E}" destId="{E6734326-97B7-47C5-9BFA-BFA7B8A80AD2}" srcOrd="1" destOrd="0" presId="urn:microsoft.com/office/officeart/2005/8/layout/vList6"/>
    <dgm:cxn modelId="{CB56DBCB-CB10-4DA6-A979-53CD0921CA41}" type="presParOf" srcId="{AD57DA46-8DA6-4C62-AD62-8A7A117E4B2F}" destId="{3E89F244-CDE5-47A5-AF1B-3D1162F69FF3}" srcOrd="5" destOrd="0" presId="urn:microsoft.com/office/officeart/2005/8/layout/vList6"/>
    <dgm:cxn modelId="{727B9009-62B9-46B8-A0B4-DD3F3F3320CE}" type="presParOf" srcId="{AD57DA46-8DA6-4C62-AD62-8A7A117E4B2F}" destId="{4713463A-2F47-4091-8821-72CD34E1930D}" srcOrd="6" destOrd="0" presId="urn:microsoft.com/office/officeart/2005/8/layout/vList6"/>
    <dgm:cxn modelId="{7A4E77D8-74FC-4AB9-8B56-8F5185476ADF}" type="presParOf" srcId="{4713463A-2F47-4091-8821-72CD34E1930D}" destId="{51421347-0322-4099-9176-E11DA852D64E}" srcOrd="0" destOrd="0" presId="urn:microsoft.com/office/officeart/2005/8/layout/vList6"/>
    <dgm:cxn modelId="{38CFA101-D03C-420A-BB6E-702414FD39FE}" type="presParOf" srcId="{4713463A-2F47-4091-8821-72CD34E1930D}" destId="{B58AAA25-8F68-4BFE-89A7-303417A43DA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DD01E-60FD-45EC-8117-E9C854BED73B}">
      <dsp:nvSpPr>
        <dsp:cNvPr id="0" name=""/>
        <dsp:cNvSpPr/>
      </dsp:nvSpPr>
      <dsp:spPr>
        <a:xfrm>
          <a:off x="3424843" y="1324"/>
          <a:ext cx="5137265" cy="85434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Not counted</a:t>
          </a:r>
        </a:p>
        <a:p>
          <a:pPr marL="171450" lvl="1" indent="-171450" algn="l" defTabSz="711200">
            <a:lnSpc>
              <a:spcPct val="90000"/>
            </a:lnSpc>
            <a:spcBef>
              <a:spcPct val="0"/>
            </a:spcBef>
            <a:spcAft>
              <a:spcPct val="15000"/>
            </a:spcAft>
            <a:buChar char="•"/>
          </a:pPr>
          <a:r>
            <a:rPr lang="en-US" sz="1600" kern="1200" dirty="0"/>
            <a:t>Only certain types</a:t>
          </a:r>
        </a:p>
      </dsp:txBody>
      <dsp:txXfrm>
        <a:off x="3424843" y="108117"/>
        <a:ext cx="4816886" cy="640758"/>
      </dsp:txXfrm>
    </dsp:sp>
    <dsp:sp modelId="{E29C35F2-88C2-4E7A-8E76-917B88EF90FE}">
      <dsp:nvSpPr>
        <dsp:cNvPr id="0" name=""/>
        <dsp:cNvSpPr/>
      </dsp:nvSpPr>
      <dsp:spPr>
        <a:xfrm>
          <a:off x="0" y="1324"/>
          <a:ext cx="3424843" cy="8543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Social Media</a:t>
          </a:r>
        </a:p>
      </dsp:txBody>
      <dsp:txXfrm>
        <a:off x="41706" y="43030"/>
        <a:ext cx="3341431" cy="770932"/>
      </dsp:txXfrm>
    </dsp:sp>
    <dsp:sp modelId="{71C02B27-DAA0-47F9-9B86-A4345E5E6304}">
      <dsp:nvSpPr>
        <dsp:cNvPr id="0" name=""/>
        <dsp:cNvSpPr/>
      </dsp:nvSpPr>
      <dsp:spPr>
        <a:xfrm>
          <a:off x="3424843" y="905597"/>
          <a:ext cx="5137265" cy="85434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Not counted</a:t>
          </a:r>
        </a:p>
        <a:p>
          <a:pPr marL="171450" lvl="1" indent="-171450" algn="l" defTabSz="711200">
            <a:lnSpc>
              <a:spcPct val="90000"/>
            </a:lnSpc>
            <a:spcBef>
              <a:spcPct val="0"/>
            </a:spcBef>
            <a:spcAft>
              <a:spcPct val="15000"/>
            </a:spcAft>
            <a:buChar char="•"/>
          </a:pPr>
          <a:r>
            <a:rPr lang="en-US" sz="1600" kern="1200" dirty="0"/>
            <a:t>Only certain types</a:t>
          </a:r>
        </a:p>
      </dsp:txBody>
      <dsp:txXfrm>
        <a:off x="3424843" y="1012390"/>
        <a:ext cx="4816886" cy="640758"/>
      </dsp:txXfrm>
    </dsp:sp>
    <dsp:sp modelId="{F1A03B5B-FE2B-4004-BBE9-740AF5A95DD1}">
      <dsp:nvSpPr>
        <dsp:cNvPr id="0" name=""/>
        <dsp:cNvSpPr/>
      </dsp:nvSpPr>
      <dsp:spPr>
        <a:xfrm>
          <a:off x="0" y="941103"/>
          <a:ext cx="3424843" cy="8543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Hardcopy</a:t>
          </a:r>
        </a:p>
      </dsp:txBody>
      <dsp:txXfrm>
        <a:off x="41706" y="982809"/>
        <a:ext cx="3341431" cy="770932"/>
      </dsp:txXfrm>
    </dsp:sp>
    <dsp:sp modelId="{E6734326-97B7-47C5-9BFA-BFA7B8A80AD2}">
      <dsp:nvSpPr>
        <dsp:cNvPr id="0" name=""/>
        <dsp:cNvSpPr/>
      </dsp:nvSpPr>
      <dsp:spPr>
        <a:xfrm>
          <a:off x="3425679" y="1880883"/>
          <a:ext cx="5132248" cy="101967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Requiring a minimum length or frequency</a:t>
          </a:r>
        </a:p>
        <a:p>
          <a:pPr marL="171450" lvl="1" indent="-171450" algn="l" defTabSz="711200">
            <a:lnSpc>
              <a:spcPct val="90000"/>
            </a:lnSpc>
            <a:spcBef>
              <a:spcPct val="0"/>
            </a:spcBef>
            <a:spcAft>
              <a:spcPct val="15000"/>
            </a:spcAft>
            <a:buChar char="•"/>
          </a:pPr>
          <a:r>
            <a:rPr lang="en-US" sz="1600" kern="1200" dirty="0"/>
            <a:t>Qualifications required for person delivering nutrition education</a:t>
          </a:r>
        </a:p>
      </dsp:txBody>
      <dsp:txXfrm>
        <a:off x="3425679" y="2008343"/>
        <a:ext cx="4749869" cy="764757"/>
      </dsp:txXfrm>
    </dsp:sp>
    <dsp:sp modelId="{A47B0C96-5FDB-4CC8-B715-B63FDD4FC3BD}">
      <dsp:nvSpPr>
        <dsp:cNvPr id="0" name=""/>
        <dsp:cNvSpPr/>
      </dsp:nvSpPr>
      <dsp:spPr>
        <a:xfrm>
          <a:off x="4180" y="1963549"/>
          <a:ext cx="3421499" cy="8543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Presentations</a:t>
          </a:r>
        </a:p>
      </dsp:txBody>
      <dsp:txXfrm>
        <a:off x="45886" y="2005255"/>
        <a:ext cx="3338087" cy="770932"/>
      </dsp:txXfrm>
    </dsp:sp>
    <dsp:sp modelId="{B58AAA25-8F68-4BFE-89A7-303417A43DAB}">
      <dsp:nvSpPr>
        <dsp:cNvPr id="0" name=""/>
        <dsp:cNvSpPr/>
      </dsp:nvSpPr>
      <dsp:spPr>
        <a:xfrm>
          <a:off x="3429860" y="2955769"/>
          <a:ext cx="5132248" cy="115888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Interventions inconsistent with nutrition education definition</a:t>
          </a:r>
        </a:p>
        <a:p>
          <a:pPr marL="171450" lvl="1" indent="-171450" algn="l" defTabSz="711200">
            <a:lnSpc>
              <a:spcPct val="90000"/>
            </a:lnSpc>
            <a:spcBef>
              <a:spcPct val="0"/>
            </a:spcBef>
            <a:spcAft>
              <a:spcPct val="15000"/>
            </a:spcAft>
            <a:buChar char="•"/>
          </a:pPr>
          <a:r>
            <a:rPr lang="en-US" sz="1600" kern="1200" dirty="0"/>
            <a:t>Session types not listed in the SPR/OAAPS session definition</a:t>
          </a:r>
        </a:p>
      </dsp:txBody>
      <dsp:txXfrm>
        <a:off x="3429860" y="3100630"/>
        <a:ext cx="4697667" cy="869163"/>
      </dsp:txXfrm>
    </dsp:sp>
    <dsp:sp modelId="{51421347-0322-4099-9176-E11DA852D64E}">
      <dsp:nvSpPr>
        <dsp:cNvPr id="0" name=""/>
        <dsp:cNvSpPr/>
      </dsp:nvSpPr>
      <dsp:spPr>
        <a:xfrm>
          <a:off x="4180" y="3044872"/>
          <a:ext cx="3421499" cy="104113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Not Permitted</a:t>
          </a:r>
        </a:p>
      </dsp:txBody>
      <dsp:txXfrm>
        <a:off x="55004" y="3095696"/>
        <a:ext cx="3319851" cy="93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2/14/2022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2/14/2022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neb.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ypeople.gov/2020/topics-objectives/topic/social-determinants-health/interventions-resources/health-literacy#1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healthypeople.gov/2020/topics-objectives/topic/social-determinants-health/interventions-resources/health-literacy#35" TargetMode="External"/><Relationship Id="rId5" Type="http://schemas.openxmlformats.org/officeDocument/2006/relationships/hyperlink" Target="https://www.healthypeople.gov/2020/topics-objectives/topic/social-determinants-health/interventions-resources/health-literacy#34" TargetMode="External"/><Relationship Id="rId4" Type="http://schemas.openxmlformats.org/officeDocument/2006/relationships/hyperlink" Target="https://www.healthypeople.gov/2020/topics-objectives/topic/social-determinants-health/interventions-resources/health-literacy#27"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ypeople.gov/2020/topics-objectives/topic/social-determinants-health/interventions-resources/health-literacy#27"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healthypeople.gov/2020/topics-objectives/topic/social-determinants-health/interventions-resources/health-literacy#3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a:t>
            </a:fld>
            <a:endParaRPr lang="en-US" dirty="0"/>
          </a:p>
        </p:txBody>
      </p:sp>
    </p:spTree>
    <p:extLst>
      <p:ext uri="{BB962C8B-B14F-4D97-AF65-F5344CB8AC3E}">
        <p14:creationId xmlns:p14="http://schemas.microsoft.com/office/powerpoint/2010/main" val="386191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a:t>In order to develop content unique for your users, you need to further define what they need</a:t>
            </a:r>
          </a:p>
          <a:p>
            <a:pPr marL="171450" indent="-171450">
              <a:buFont typeface="Arial" panose="020B0604020202020204" pitchFamily="34" charset="0"/>
              <a:buChar char="•"/>
            </a:pPr>
            <a:r>
              <a:rPr lang="en-US" b="0" baseline="0" dirty="0"/>
              <a:t>Listen to consumer questions – what do consumers ask when completing annual verifications/nutrition screenings? What do they want to know about a provider’s menu? What are your common consumer comments/questions?</a:t>
            </a:r>
          </a:p>
          <a:p>
            <a:pPr marL="171450" indent="-171450">
              <a:buFont typeface="Arial" panose="020B0604020202020204" pitchFamily="34" charset="0"/>
              <a:buChar char="•"/>
            </a:pPr>
            <a:r>
              <a:rPr lang="en-US" b="0" baseline="0" dirty="0"/>
              <a:t>Talk to consumers, consider asking them what’s of value. What do they want to learn? What would support them in maintaining their health and wellbeing?</a:t>
            </a:r>
          </a:p>
          <a:p>
            <a:pPr marL="171450" indent="-171450">
              <a:buFont typeface="Arial" panose="020B0604020202020204" pitchFamily="34" charset="0"/>
              <a:buChar char="•"/>
            </a:pPr>
            <a:r>
              <a:rPr lang="en-US" b="0" baseline="0" dirty="0"/>
              <a:t>Consider surveying consumers. This could be done directly at a congregate meal site, or a dropped off survey with a home-delivered meal. Seek opportunity to directly ask the consumer. </a:t>
            </a:r>
          </a:p>
          <a:p>
            <a:pPr marL="171450" indent="-171450">
              <a:buFont typeface="Arial" panose="020B0604020202020204" pitchFamily="34" charset="0"/>
              <a:buChar char="•"/>
            </a:pPr>
            <a:r>
              <a:rPr lang="en-US" b="0" baseline="0" dirty="0"/>
              <a:t>You’ll uncover the need, and be able to stand on professional expertise to properly educate on the need. </a:t>
            </a:r>
          </a:p>
          <a:p>
            <a:pPr marL="171450" indent="-171450">
              <a:buFont typeface="Arial" panose="020B0604020202020204" pitchFamily="34" charset="0"/>
              <a:buChar char="•"/>
            </a:pPr>
            <a:r>
              <a:rPr lang="en-US" b="0" baseline="0" dirty="0"/>
              <a:t>Considering analyzing current data to sway decisions of education topics. </a:t>
            </a:r>
          </a:p>
          <a:p>
            <a:pPr marL="171450" indent="-171450">
              <a:buFont typeface="Arial" panose="020B0604020202020204" pitchFamily="34" charset="0"/>
              <a:buChar char="•"/>
            </a:pPr>
            <a:r>
              <a:rPr lang="en-US" b="0" baseline="0" dirty="0"/>
              <a:t>Does your nutrition screening tools indicate a risk of malnutrition or a risk of food insecurity? Can you develop content to address those topics areas? </a:t>
            </a:r>
          </a:p>
          <a:p>
            <a:pPr marL="171450" indent="-171450">
              <a:buFont typeface="Arial" panose="020B0604020202020204" pitchFamily="34" charset="0"/>
              <a:buChar char="•"/>
            </a:pPr>
            <a:r>
              <a:rPr lang="en-US" b="0" baseline="0" dirty="0"/>
              <a:t>Similarly, are you serving a population that experience high rates of chronic disease?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2053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mj-lt"/>
              <a:buNone/>
            </a:pPr>
            <a:r>
              <a:rPr lang="en-US" b="1" baseline="0" dirty="0"/>
              <a:t>Carmen Talking Points:</a:t>
            </a:r>
          </a:p>
          <a:p>
            <a:pPr marL="171450" indent="-171450">
              <a:buFont typeface="Arial" panose="020B0604020202020204" pitchFamily="34" charset="0"/>
              <a:buChar char="•"/>
            </a:pPr>
            <a:r>
              <a:rPr lang="en-US" baseline="0" dirty="0"/>
              <a:t>The plain writing act of 2010 was signed on October 13, 2010. This law requires federal agencies to use clear communication that the general public can understand and use. </a:t>
            </a:r>
          </a:p>
          <a:p>
            <a:pPr marL="171450" indent="-171450">
              <a:buFont typeface="Arial" panose="020B0604020202020204" pitchFamily="34" charset="0"/>
              <a:buChar char="•"/>
            </a:pPr>
            <a:r>
              <a:rPr lang="en-US" baseline="0" dirty="0"/>
              <a:t>While you may not be held accountable to this law and federal requirements, the guidelines do provide valuable recommendations that you may find beneficial to enhance your current nutrition education practice. </a:t>
            </a:r>
          </a:p>
          <a:p>
            <a:pPr marL="171450" indent="-171450">
              <a:buFont typeface="Arial" panose="020B0604020202020204" pitchFamily="34" charset="0"/>
              <a:buChar char="•"/>
            </a:pPr>
            <a:r>
              <a:rPr lang="en-US" baseline="0" dirty="0"/>
              <a:t>Plain language is a style of writing that is clear and to the point. It helps to improve communication and understanding. And , it takes less time to read and understand. </a:t>
            </a:r>
          </a:p>
          <a:p>
            <a:pPr marL="171450" indent="-171450">
              <a:buFont typeface="Arial" panose="020B0604020202020204" pitchFamily="34" charset="0"/>
              <a:buChar char="•"/>
            </a:pPr>
            <a:r>
              <a:rPr lang="en-US" baseline="0" dirty="0"/>
              <a:t>The Plain Language Association defines communication that is plain language when its wording, structure, and design are so clear that the intended audience (our meal consumers, for example) can easily find what they need, understand what they find, and use that information appropriately.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Writing in plain language is not unprofessional. It’s not “dumbing down” the message or “talking down” to the audience. When you write clearly and get to the point without using unnecessary words or technical jargon, you get your message across more quickly and increase the chance the information will be understood and used.</a:t>
            </a:r>
            <a:endParaRPr lang="en-US" baseline="0" dirty="0"/>
          </a:p>
          <a:p>
            <a:pPr marL="171450" indent="-171450">
              <a:buFont typeface="Arial" panose="020B0604020202020204" pitchFamily="34" charset="0"/>
              <a:buChar char="•"/>
            </a:pPr>
            <a:r>
              <a:rPr lang="en-US" baseline="0" dirty="0"/>
              <a:t>The overall goal of your consume-facing education, should touch 3 core components:</a:t>
            </a:r>
          </a:p>
          <a:p>
            <a:pPr marL="628650" lvl="1" indent="-171450">
              <a:buFont typeface="Arial" panose="020B0604020202020204" pitchFamily="34" charset="0"/>
              <a:buChar char="•"/>
            </a:pPr>
            <a:r>
              <a:rPr lang="en-US" dirty="0"/>
              <a:t>find what they need, </a:t>
            </a:r>
          </a:p>
          <a:p>
            <a:pPr marL="628650" lvl="1" indent="-171450">
              <a:buFont typeface="Arial" panose="020B0604020202020204" pitchFamily="34" charset="0"/>
              <a:buChar char="•"/>
            </a:pPr>
            <a:r>
              <a:rPr lang="en-US" dirty="0"/>
              <a:t>understand what they find; and </a:t>
            </a:r>
          </a:p>
          <a:p>
            <a:pPr marL="628650" lvl="1" indent="-171450">
              <a:buFont typeface="Arial" panose="020B0604020202020204" pitchFamily="34" charset="0"/>
              <a:buChar char="•"/>
            </a:pPr>
            <a:r>
              <a:rPr lang="en-US" dirty="0"/>
              <a:t>use what they find to meet their needs</a:t>
            </a:r>
            <a:endParaRPr lang="en-US" baseline="0" dirty="0"/>
          </a:p>
          <a:p>
            <a:pPr marL="171450" indent="-171450">
              <a:buFont typeface="Arial" panose="020B0604020202020204" pitchFamily="34" charset="0"/>
              <a:buChar char="•"/>
            </a:pPr>
            <a:endParaRPr lang="en-US" baseline="0" dirty="0"/>
          </a:p>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6128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Next, I want to actually explore guidelines and recommendations for use when developing consumer-facing educational content. </a:t>
            </a:r>
          </a:p>
          <a:p>
            <a:pPr marL="0" indent="0">
              <a:buFont typeface="Arial" panose="020B0604020202020204" pitchFamily="34" charset="0"/>
              <a:buNone/>
            </a:pPr>
            <a:r>
              <a:rPr lang="en-US" sz="1200" b="0" i="0" kern="1200" dirty="0">
                <a:solidFill>
                  <a:schemeClr val="tx1"/>
                </a:solidFill>
                <a:effectLst/>
                <a:latin typeface="+mn-lt"/>
                <a:ea typeface="+mn-ea"/>
                <a:cs typeface="+mn-cs"/>
              </a:rPr>
              <a:t>While there are many great resources out there, I am partial to this resource developed by MaineHealth. </a:t>
            </a:r>
          </a:p>
          <a:p>
            <a:pPr marL="0" indent="0">
              <a:buFont typeface="Arial" panose="020B0604020202020204" pitchFamily="34" charset="0"/>
              <a:buNone/>
            </a:pPr>
            <a:r>
              <a:rPr lang="en-US" sz="1200" b="0" i="0" kern="1200" dirty="0">
                <a:solidFill>
                  <a:schemeClr val="tx1"/>
                </a:solidFill>
                <a:effectLst/>
                <a:latin typeface="+mn-lt"/>
                <a:ea typeface="+mn-ea"/>
                <a:cs typeface="+mn-cs"/>
              </a:rPr>
              <a:t>This resource IS targeted for patient education in the clinical space, however, many of tips and recommendations are absolutely applicable and valuable when preparing nutrition education for our older adult consumers.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Please also know that these concepts can also apply to in-person and virtual instruction as well as any visuals (flyers, posters, table tents, placemats) you use in your spaces to educate consumers about nutrition.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1818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Another reason worthwhile to share is the CDC’s Simply Put – a guide for creating easy-to-understand materials.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This resource also speaks to many similar components that MaineHealth includes, but also provides great resources for checking your current content and even reviewing for readability. </a:t>
            </a:r>
          </a:p>
          <a:p>
            <a:pPr marL="0" indent="0">
              <a:buFont typeface="Arial" panose="020B0604020202020204" pitchFamily="34" charset="0"/>
              <a:buNone/>
            </a:pPr>
            <a:r>
              <a:rPr lang="en-US" sz="1200" b="0" i="0" kern="1200" dirty="0">
                <a:solidFill>
                  <a:schemeClr val="tx1"/>
                </a:solidFill>
                <a:effectLst/>
                <a:latin typeface="+mn-lt"/>
                <a:ea typeface="+mn-ea"/>
                <a:cs typeface="+mn-cs"/>
              </a:rPr>
              <a:t>It also includes really practical examples of “do this, not this” and offers easy-to-follow recommendations to improve current materials.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I would encourage you to review this guide for easy, helpful tips to improve your current materials and offerings.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0371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beginning to develop consumer education materials (whether handouts, brochures, posters, etc.), start first with your content. </a:t>
            </a:r>
          </a:p>
          <a:p>
            <a:pPr marL="171450" indent="-171450">
              <a:buFont typeface="Arial" panose="020B0604020202020204" pitchFamily="34" charset="0"/>
              <a:buChar char="•"/>
            </a:pPr>
            <a:r>
              <a:rPr lang="en-US" dirty="0"/>
              <a:t>By now you have identified the needs of your audience and what they NEED to know – this is your content focus.</a:t>
            </a:r>
          </a:p>
          <a:p>
            <a:pPr marL="171450" indent="-171450">
              <a:buFont typeface="Arial" panose="020B0604020202020204" pitchFamily="34" charset="0"/>
              <a:buChar char="•"/>
            </a:pPr>
            <a:r>
              <a:rPr lang="en-US" dirty="0"/>
              <a:t>Obviously, it like goes without saying that you need to first guarantee your content is up-to-date and likely evidence based. </a:t>
            </a:r>
          </a:p>
          <a:p>
            <a:pPr marL="628650" lvl="1" indent="-171450">
              <a:buFont typeface="Arial" panose="020B0604020202020204" pitchFamily="34" charset="0"/>
              <a:buChar char="•"/>
            </a:pPr>
            <a:r>
              <a:rPr lang="en-US" dirty="0"/>
              <a:t>For example, have your reviewed the updated Dietary Guidelines for Americans to ensure content you were using in years past aligns with the updated, 2020 – 2025 DGAs?</a:t>
            </a:r>
          </a:p>
          <a:p>
            <a:pPr marL="171450" indent="-171450">
              <a:buFont typeface="Arial" panose="020B0604020202020204" pitchFamily="34" charset="0"/>
              <a:buChar char="•"/>
            </a:pPr>
            <a:r>
              <a:rPr lang="en-US" dirty="0"/>
              <a:t>To ensure the best possibility of consumer understanding, you want to limit your content to ideally three to five major points. limited (three to five points) and action-focused (what to do/need to know) </a:t>
            </a:r>
          </a:p>
          <a:p>
            <a:pPr marL="171450" indent="-171450">
              <a:buFont typeface="Arial" panose="020B0604020202020204" pitchFamily="34" charset="0"/>
              <a:buChar char="•"/>
            </a:pPr>
            <a:r>
              <a:rPr lang="en-US" dirty="0"/>
              <a:t>Framed to gain positive audience response</a:t>
            </a:r>
          </a:p>
          <a:p>
            <a:pPr marL="171450" indent="-171450">
              <a:buFont typeface="Arial" panose="020B0604020202020204" pitchFamily="34" charset="0"/>
              <a:buChar char="•"/>
            </a:pPr>
            <a:r>
              <a:rPr lang="en-US" dirty="0"/>
              <a:t>Includes clear call to action as appropriate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Included here is an example of nutrition education we developed for use with home-delivered meals. This specific example is from a four part series focused on food safety. For this particular nutrition education handout, we focused on one main principle (Cooking to proper temperature) and limited it to really 4 basic points – how to take a temperature, keeping food out of the danger zone, keeping food hot, and microwave use. The call to action is emphasized here – instructing consumers to use temperature, NOT color to assess the “doneness’ of a food.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3046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Content broken into small chunks with important points first ❏ Subtitles/headings are statements, questions or action phrases that guide the reader ❏ Content sequenced according to reader need to know ❏ Key points are repeated as appropriate</a:t>
            </a:r>
          </a:p>
          <a:p>
            <a:pPr marL="171450" indent="-171450">
              <a:buFont typeface="Arial" panose="020B0604020202020204" pitchFamily="34" charset="0"/>
              <a:buChar char="•"/>
            </a:pPr>
            <a:r>
              <a:rPr lang="en-US" baseline="0" dirty="0"/>
              <a:t>Rely on short sentences. These are easier for consumers to understand</a:t>
            </a:r>
          </a:p>
          <a:p>
            <a:pPr marL="171450" indent="-171450">
              <a:buFont typeface="Arial" panose="020B0604020202020204" pitchFamily="34" charset="0"/>
              <a:buChar char="•"/>
            </a:pPr>
            <a:r>
              <a:rPr lang="en-US" baseline="0" dirty="0"/>
              <a:t>Even when educating about a complex topic, diabetes, for example, shorter sentences work best because they can break up information into smaller chunks – better digestible for readers.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Organize information so that the most important points stand out and repeat this information</a:t>
            </a:r>
            <a:endParaRPr lang="en-US" baseline="0" dirty="0"/>
          </a:p>
          <a:p>
            <a:pPr marL="171450" indent="-171450">
              <a:buFont typeface="Arial" panose="020B0604020202020204" pitchFamily="34" charset="0"/>
              <a:buChar char="•"/>
            </a:pPr>
            <a:r>
              <a:rPr lang="en-US" baseline="0" dirty="0"/>
              <a:t>Should your education piece include paragraphs, ensure each paragraph only covers one topic area. </a:t>
            </a:r>
          </a:p>
          <a:p>
            <a:pPr marL="171450" indent="-171450">
              <a:buFont typeface="Arial" panose="020B0604020202020204" pitchFamily="34" charset="0"/>
              <a:buChar char="•"/>
            </a:pPr>
            <a:r>
              <a:rPr lang="en-US" baseline="0" dirty="0"/>
              <a:t>Paragraphs can be daunting to readers, particularly those with a low-literacy level or struggle with reading comprehension. </a:t>
            </a:r>
          </a:p>
          <a:p>
            <a:pPr marL="171450" indent="-171450">
              <a:buFont typeface="Arial" panose="020B0604020202020204" pitchFamily="34" charset="0"/>
              <a:buChar char="•"/>
            </a:pPr>
            <a:r>
              <a:rPr lang="en-US" baseline="0" dirty="0"/>
              <a:t>Long paragraphs discourage your audience from even trying to understand your material. </a:t>
            </a:r>
          </a:p>
          <a:p>
            <a:pPr marL="171450" indent="-171450">
              <a:buFont typeface="Arial" panose="020B0604020202020204" pitchFamily="34" charset="0"/>
              <a:buChar char="•"/>
            </a:pPr>
            <a:r>
              <a:rPr lang="en-US" baseline="0" dirty="0"/>
              <a:t>If you must use paragraphs, write short paragraphs and limit each paragraph to only one topic area.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0130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baseline="0" dirty="0"/>
              <a:t>No matter your education method – visuals, hand-outs, in-person/virtual instruction, your focus should be on keeping the content as simple as possible. </a:t>
            </a:r>
          </a:p>
          <a:p>
            <a:pPr marL="171450" indent="-171450">
              <a:buFont typeface="Arial" panose="020B0604020202020204" pitchFamily="34" charset="0"/>
              <a:buChar char="•"/>
            </a:pPr>
            <a:r>
              <a:rPr lang="en-US" baseline="0" dirty="0"/>
              <a:t>Vocabulary is an important part of communicating clearly. </a:t>
            </a:r>
          </a:p>
          <a:p>
            <a:pPr marL="171450" indent="-171450">
              <a:buFont typeface="Arial" panose="020B0604020202020204" pitchFamily="34" charset="0"/>
              <a:buChar char="•"/>
            </a:pPr>
            <a:r>
              <a:rPr lang="en-US" baseline="0" dirty="0"/>
              <a:t>The words and descriptions you choose make an impact on how well your audience will understand the content. </a:t>
            </a:r>
          </a:p>
          <a:p>
            <a:pPr marL="171450" indent="-171450">
              <a:buFont typeface="Arial" panose="020B0604020202020204" pitchFamily="34" charset="0"/>
              <a:buChar char="•"/>
            </a:pPr>
            <a:r>
              <a:rPr lang="en-US" baseline="0" dirty="0"/>
              <a:t>In making word choices, pick the familiar or frequently used word over the unusual or obscure.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Use the simplest word that conveys your meaning.</a:t>
            </a:r>
            <a:endParaRPr lang="en-US" baseline="0" dirty="0"/>
          </a:p>
          <a:p>
            <a:pPr marL="171450" indent="-171450">
              <a:buFont typeface="Arial" panose="020B0604020202020204" pitchFamily="34" charset="0"/>
              <a:buChar char="•"/>
            </a:pPr>
            <a:r>
              <a:rPr lang="en-US" baseline="0" dirty="0"/>
              <a:t>Remember, the goal with consumer education is to get your reader to understand and apply it.. </a:t>
            </a:r>
          </a:p>
          <a:p>
            <a:pPr marL="171450" indent="-171450">
              <a:buFont typeface="Arial" panose="020B0604020202020204" pitchFamily="34" charset="0"/>
              <a:buChar char="•"/>
            </a:pPr>
            <a:r>
              <a:rPr lang="en-US" baseline="0" dirty="0"/>
              <a:t>Focus on making your content rich, while your words are clear and comprehensive. </a:t>
            </a:r>
          </a:p>
          <a:p>
            <a:pPr marL="628650" lvl="1" indent="-171450">
              <a:buFont typeface="Arial" panose="020B0604020202020204" pitchFamily="34" charset="0"/>
              <a:buChar char="•"/>
            </a:pPr>
            <a:r>
              <a:rPr lang="en-US" baseline="0" dirty="0"/>
              <a:t>PlainLanguage.gov has some great resources for just list, including a list of complex words and suggested substitutes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Jargon:</a:t>
            </a:r>
            <a:r>
              <a:rPr lang="en-US" sz="1200" b="0" i="0" kern="1200" dirty="0">
                <a:solidFill>
                  <a:schemeClr val="tx1"/>
                </a:solidFill>
                <a:effectLst/>
                <a:latin typeface="+mn-lt"/>
                <a:ea typeface="+mn-ea"/>
                <a:cs typeface="+mn-cs"/>
              </a:rPr>
              <a:t> avoid jargon unless your reader is familiar with it, and if they are not, explain technical terms.</a:t>
            </a:r>
            <a:endParaRPr lang="en-US" baseline="0" dirty="0"/>
          </a:p>
          <a:p>
            <a:pPr marL="171450" indent="-171450">
              <a:buFont typeface="Arial" panose="020B0604020202020204" pitchFamily="34" charset="0"/>
              <a:buChar char="•"/>
            </a:pPr>
            <a:r>
              <a:rPr lang="en-US" baseline="0" dirty="0"/>
              <a:t>Remember, even though your education may eventually “speak” to many consumers, you want your education to truly speak to the one person that is reading it. </a:t>
            </a:r>
          </a:p>
          <a:p>
            <a:pPr marL="171450" indent="-171450">
              <a:buFont typeface="Arial" panose="020B0604020202020204" pitchFamily="34" charset="0"/>
              <a:buChar char="•"/>
            </a:pPr>
            <a:r>
              <a:rPr lang="en-US" baseline="0" dirty="0"/>
              <a:t>Ensure your writing reflects this by using clear, singular sentence structure</a:t>
            </a:r>
          </a:p>
          <a:p>
            <a:pPr marL="171450" indent="-171450">
              <a:buFont typeface="Arial" panose="020B0604020202020204" pitchFamily="34" charset="0"/>
              <a:buChar char="•"/>
            </a:pPr>
            <a:r>
              <a:rPr lang="en-US" baseline="0" dirty="0"/>
              <a:t>Use personal pronouns and write in a conversational style. </a:t>
            </a:r>
          </a:p>
          <a:p>
            <a:pPr marL="171450" indent="-171450">
              <a:buFont typeface="Arial" panose="020B0604020202020204" pitchFamily="34" charset="0"/>
              <a:buChar char="•"/>
            </a:pPr>
            <a:r>
              <a:rPr lang="en-US" baseline="0" dirty="0"/>
              <a:t>Rather than he/she, use “you” or “your” as appropriate pronouns </a:t>
            </a:r>
          </a:p>
          <a:p>
            <a:pPr marL="171450" indent="-171450">
              <a:buFont typeface="Arial" panose="020B0604020202020204" pitchFamily="34" charset="0"/>
              <a:buChar char="•"/>
            </a:pPr>
            <a:r>
              <a:rPr lang="en-US" baseline="0" dirty="0"/>
              <a:t>Write in active voice, rather than passive voice. </a:t>
            </a:r>
          </a:p>
          <a:p>
            <a:pPr marL="171450" indent="-171450">
              <a:buFont typeface="Arial" panose="020B0604020202020204" pitchFamily="34" charset="0"/>
              <a:buChar char="•"/>
            </a:pPr>
            <a:r>
              <a:rPr lang="en-US" baseline="0" dirty="0"/>
              <a:t>Active voice makes it clear who is suppose to do what. In an active sentence, the person is the subject. This illustrates a clear point. “You should eat 3 servings of vegetables each day”. “You” is our subject.</a:t>
            </a:r>
          </a:p>
          <a:p>
            <a:pPr marL="171450" indent="-171450">
              <a:buFont typeface="Arial" panose="020B0604020202020204" pitchFamily="34" charset="0"/>
              <a:buChar char="•"/>
            </a:pPr>
            <a:r>
              <a:rPr lang="en-US" baseline="0" dirty="0"/>
              <a:t>I also believe that when writing in active voice, it speaks directly to the consumer. The education seems more relevant and they are able to reflect more on it.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Finally, think about the wording. While some techniques will vary from language to language, key areas to consider include: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60929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kern="1200" dirty="0">
                <a:solidFill>
                  <a:schemeClr val="tx1"/>
                </a:solidFill>
                <a:effectLst/>
                <a:latin typeface="+mn-lt"/>
                <a:ea typeface="+mn-ea"/>
                <a:cs typeface="+mn-cs"/>
              </a:rPr>
              <a:t>Increasingly, the visual appearance of a communication is just as important as the structure and language. </a:t>
            </a:r>
          </a:p>
          <a:p>
            <a:r>
              <a:rPr lang="en-US" sz="1200" b="0" i="0" kern="1200" dirty="0">
                <a:solidFill>
                  <a:schemeClr val="tx1"/>
                </a:solidFill>
                <a:effectLst/>
                <a:latin typeface="+mn-lt"/>
                <a:ea typeface="+mn-ea"/>
                <a:cs typeface="+mn-cs"/>
              </a:rPr>
              <a:t>You want your material to engage your audience and draw them in. </a:t>
            </a:r>
          </a:p>
          <a:p>
            <a:r>
              <a:rPr lang="en-US" sz="1200" b="0" i="0" kern="1200" dirty="0">
                <a:solidFill>
                  <a:schemeClr val="tx1"/>
                </a:solidFill>
                <a:effectLst/>
                <a:latin typeface="+mn-lt"/>
                <a:ea typeface="+mn-ea"/>
                <a:cs typeface="+mn-cs"/>
              </a:rPr>
              <a:t>It’s the whole concept that we eat with our eyes first – if our meal looks more visually appealing, we are more likely to eat it! Right? The same goes with consumer-facing content. The more visually appealing, the increased likelihood of the consumer reviewing it.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developing your consumer-facing content, consider the design and overall appeal of the piece (whether that be a poster, flyer, or educational handout)</a:t>
            </a:r>
          </a:p>
          <a:p>
            <a:r>
              <a:rPr lang="en-US" sz="1200" b="0" i="0" kern="1200" dirty="0">
                <a:solidFill>
                  <a:schemeClr val="tx1"/>
                </a:solidFill>
                <a:effectLst/>
                <a:latin typeface="+mn-lt"/>
                <a:ea typeface="+mn-ea"/>
                <a:cs typeface="+mn-cs"/>
              </a:rPr>
              <a:t>Consider: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Layout</a:t>
            </a:r>
          </a:p>
          <a:p>
            <a:pPr marL="628650" lvl="1" indent="-171450">
              <a:buFont typeface="Arial" panose="020B0604020202020204" pitchFamily="34" charset="0"/>
              <a:buChar char="•"/>
            </a:pPr>
            <a:r>
              <a:rPr lang="en-US" dirty="0"/>
              <a:t>Text design makes it easy to skim and scan content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Make sure that the layout and margins include plenty of white space as that helps to separate different parts of the text. This helps to guide the eye and not make the page appear so busy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already discussed the structure and organization of the piece, but keep in mind your headers and subtitles will help your readers navigate the material. Make sure it’s meaningful and navigating appropriately.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 pulled this example from the CDC’s Simply Put guide. While this is a bit difficult to actually read, the concept here is all about white-space. Both documents (Document A on the left and Document B on the right) present similar content. However, document A is easier to read because there is more white space.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is very much a less is more approach.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Too much content can be overwhelming. If you have lots of content, consider breaking it up into multiple materials.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Typography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Select a font and type size that will be easy to read.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Make sure there is plenty of contrast between the text and the background, and the spacing between lines and paragraphs is at least the same as the size of the type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Information graphics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Also consider visual devices such as tables, diagrams, photos, charts, and bulleted lists to present information in an accessible and engaging form.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Keep in mind, these visuals should be use to enhance your message. The whole concept of repeating key points – try not to teach NEW content through tables or charts, but rather, use them as another way of presenting materials.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61809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Culture affects how people understand and respond to health messages. </a:t>
            </a:r>
          </a:p>
          <a:p>
            <a:r>
              <a:rPr lang="en-US" dirty="0"/>
              <a:t>The best way to ensure that your materials are culturally appropriate is to engage members of the target audience early on in the communication planning phase – this is the phase we already discussed – learning who your audience is. Talk to them, but most importantly, listen!</a:t>
            </a:r>
          </a:p>
          <a:p>
            <a:r>
              <a:rPr lang="en-US" dirty="0"/>
              <a:t>Your audience will help you identify messages and images that are likely to work best within their culture. </a:t>
            </a:r>
          </a:p>
          <a:p>
            <a:r>
              <a:rPr lang="en-US" dirty="0"/>
              <a:t>Your educational materials should uniquely reflect the needs and values of the groups that you serve, including their culture</a:t>
            </a:r>
          </a:p>
          <a:p>
            <a:r>
              <a:rPr lang="en-US" dirty="0"/>
              <a:t>This may be defined by their ability/disability, gender orientation, race/ethnicity, socio-economic status, etc.</a:t>
            </a:r>
          </a:p>
          <a:p>
            <a:r>
              <a:rPr lang="en-US" dirty="0"/>
              <a:t>Considerations to keep in mind:</a:t>
            </a:r>
          </a:p>
          <a:p>
            <a:pPr marL="171450" indent="-171450">
              <a:buFont typeface="Arial" panose="020B0604020202020204" pitchFamily="34" charset="0"/>
              <a:buChar char="•"/>
            </a:pPr>
            <a:r>
              <a:rPr lang="en-US" dirty="0"/>
              <a:t>Uses preferred and respectful terms to refer to the group or condition, and focuses on the person Example: “a person or patient with diabetes” instead of “the diabetic” </a:t>
            </a:r>
          </a:p>
          <a:p>
            <a:pPr marL="171450" indent="-171450">
              <a:buFont typeface="Arial" panose="020B0604020202020204" pitchFamily="34" charset="0"/>
              <a:buChar char="•"/>
            </a:pPr>
            <a:r>
              <a:rPr lang="en-US" dirty="0"/>
              <a:t>Be careful about language as some words may have different meaning to older adults than to you or your professional peers. </a:t>
            </a:r>
          </a:p>
          <a:p>
            <a:pPr marL="628650" lvl="1" indent="-171450">
              <a:buFont typeface="Arial" panose="020B0604020202020204" pitchFamily="34" charset="0"/>
              <a:buChar char="•"/>
            </a:pPr>
            <a:r>
              <a:rPr lang="en-US" dirty="0"/>
              <a:t>For example, the word “dementia” may connote “insanity” is some cultures. If you use the word “dementia” ensure you define it for your audience. </a:t>
            </a:r>
          </a:p>
          <a:p>
            <a:pPr marL="171450" indent="-171450">
              <a:buFont typeface="Arial" panose="020B0604020202020204" pitchFamily="34" charset="0"/>
              <a:buChar char="•"/>
            </a:pPr>
            <a:r>
              <a:rPr lang="en-US" dirty="0"/>
              <a:t>Reflects group understanding of health/illness </a:t>
            </a:r>
          </a:p>
          <a:p>
            <a:pPr marL="171450" indent="-171450">
              <a:buFont typeface="Arial" panose="020B0604020202020204" pitchFamily="34" charset="0"/>
              <a:buChar char="•"/>
            </a:pPr>
            <a:r>
              <a:rPr lang="en-US" dirty="0"/>
              <a:t>Considers use of complementary medicine, dietary practices (vegan, vegetarian, etc.)</a:t>
            </a:r>
          </a:p>
          <a:p>
            <a:pPr marL="171450" indent="-171450">
              <a:buFont typeface="Arial" panose="020B0604020202020204" pitchFamily="34" charset="0"/>
              <a:buChar char="•"/>
            </a:pPr>
            <a:r>
              <a:rPr lang="en-US" dirty="0"/>
              <a:t>Reflects expected roles of individual and family. </a:t>
            </a:r>
          </a:p>
          <a:p>
            <a:pPr marL="171450" indent="-171450">
              <a:buFont typeface="Arial" panose="020B0604020202020204" pitchFamily="34" charset="0"/>
              <a:buChar char="•"/>
            </a:pPr>
            <a:r>
              <a:rPr lang="en-US" dirty="0"/>
              <a:t>If you are going to use pictures or illustrations, choose pictures that show your actual audience. For example, if you serve a high Hispanic population, choose images in which their culture is represented. </a:t>
            </a:r>
          </a:p>
          <a:p>
            <a:pPr marL="171450" indent="-171450">
              <a:buFont typeface="Arial" panose="020B0604020202020204" pitchFamily="34" charset="0"/>
              <a:buChar char="•"/>
            </a:pPr>
            <a:r>
              <a:rPr lang="en-US" dirty="0"/>
              <a:t>Considers ease of potential translation/</a:t>
            </a:r>
            <a:r>
              <a:rPr lang="en-US" dirty="0" err="1"/>
              <a:t>transadaptation</a:t>
            </a:r>
            <a:r>
              <a:rPr lang="en-US" dirty="0"/>
              <a:t> if applicable </a:t>
            </a:r>
          </a:p>
          <a:p>
            <a:pPr marL="628650" lvl="1" indent="-171450">
              <a:buFont typeface="Arial" panose="020B0604020202020204" pitchFamily="34" charset="0"/>
              <a:buChar char="•"/>
            </a:pPr>
            <a:r>
              <a:rPr lang="en-US" dirty="0"/>
              <a:t>You may even consider getting advice from community organizations that are familiar with the culture to understand more about the unique needs and how best to communicate. </a:t>
            </a:r>
          </a:p>
          <a:p>
            <a:pPr marL="171450" indent="-171450">
              <a:buFont typeface="Arial" panose="020B0604020202020204" pitchFamily="34" charset="0"/>
              <a:buChar char="•"/>
            </a:pP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12386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buFont typeface="+mj-lt"/>
              <a:buNone/>
            </a:pPr>
            <a:r>
              <a:rPr lang="en-US" sz="1200" b="0" i="0" kern="1200" dirty="0">
                <a:solidFill>
                  <a:schemeClr val="tx1"/>
                </a:solidFill>
                <a:effectLst/>
                <a:latin typeface="+mn-lt"/>
                <a:ea typeface="+mn-ea"/>
                <a:cs typeface="+mn-cs"/>
              </a:rPr>
              <a:t>Finally, to assess a the applicability and success of developed material, you need to evaluate it. </a:t>
            </a:r>
          </a:p>
          <a:p>
            <a:pPr marL="0" indent="0">
              <a:buFont typeface="+mj-lt"/>
              <a:buNone/>
            </a:pPr>
            <a:r>
              <a:rPr lang="en-US" sz="1200" b="0" i="0" kern="1200" dirty="0">
                <a:solidFill>
                  <a:schemeClr val="tx1"/>
                </a:solidFill>
                <a:effectLst/>
                <a:latin typeface="+mn-lt"/>
                <a:ea typeface="+mn-ea"/>
                <a:cs typeface="+mn-cs"/>
              </a:rPr>
              <a:t>One goal of evaluation is to determine whether or not nutrition education has been successfully delivered to people. </a:t>
            </a:r>
          </a:p>
          <a:p>
            <a:pPr marL="0" indent="0">
              <a:buFont typeface="+mj-lt"/>
              <a:buNone/>
            </a:pPr>
            <a:r>
              <a:rPr lang="en-US" sz="1200" b="0" i="0" kern="1200" dirty="0">
                <a:solidFill>
                  <a:schemeClr val="tx1"/>
                </a:solidFill>
                <a:effectLst/>
                <a:latin typeface="+mn-lt"/>
                <a:ea typeface="+mn-ea"/>
                <a:cs typeface="+mn-cs"/>
              </a:rPr>
              <a:t>A second goal of evaluation is to learn if people who have participated in nutrition education have benefited in a way that may lead them to practicing healthier eating behaviors in the future. </a:t>
            </a:r>
          </a:p>
          <a:p>
            <a:pPr marL="0" indent="0">
              <a:buFont typeface="+mj-lt"/>
              <a:buNone/>
            </a:pPr>
            <a:r>
              <a:rPr lang="en-US" sz="1200" b="0" i="0" kern="1200" dirty="0">
                <a:solidFill>
                  <a:schemeClr val="tx1"/>
                </a:solidFill>
                <a:effectLst/>
                <a:latin typeface="+mn-lt"/>
                <a:ea typeface="+mn-ea"/>
                <a:cs typeface="+mn-cs"/>
              </a:rPr>
              <a:t>It is important to keep in mind that although the same education intervention may be delivered to many people, individual experiences and outcomes will vary, sometimes significantly. </a:t>
            </a:r>
          </a:p>
          <a:p>
            <a:pPr marL="0" indent="0">
              <a:buFont typeface="+mj-lt"/>
              <a:buNone/>
            </a:pPr>
            <a:r>
              <a:rPr lang="en-US" sz="1200" b="0" i="0" kern="1200" dirty="0">
                <a:solidFill>
                  <a:schemeClr val="tx1"/>
                </a:solidFill>
                <a:effectLst/>
                <a:latin typeface="+mn-lt"/>
                <a:ea typeface="+mn-ea"/>
                <a:cs typeface="+mn-cs"/>
              </a:rPr>
              <a:t>Also, the frequency of nutrition education, one versus multiple exposures, may influence individual experiences, too.</a:t>
            </a:r>
          </a:p>
          <a:p>
            <a:pPr marL="0" indent="0">
              <a:buFont typeface="+mj-lt"/>
              <a:buNone/>
            </a:pPr>
            <a:endParaRPr lang="en-US" sz="1200" b="0" i="0" kern="1200" baseline="0" dirty="0">
              <a:solidFill>
                <a:schemeClr val="tx1"/>
              </a:solidFill>
              <a:effectLst/>
              <a:latin typeface="+mn-lt"/>
              <a:ea typeface="+mn-ea"/>
              <a:cs typeface="+mn-cs"/>
            </a:endParaRPr>
          </a:p>
          <a:p>
            <a:pPr marL="0" indent="0">
              <a:buFont typeface="+mj-lt"/>
              <a:buNone/>
            </a:pPr>
            <a:r>
              <a:rPr lang="en-US" sz="1200" b="0" i="0" kern="1200" baseline="0" dirty="0">
                <a:solidFill>
                  <a:schemeClr val="tx1"/>
                </a:solidFill>
                <a:effectLst/>
                <a:latin typeface="+mn-lt"/>
                <a:ea typeface="+mn-ea"/>
                <a:cs typeface="+mn-cs"/>
              </a:rPr>
              <a:t>In Ohio, we require the service provider to </a:t>
            </a:r>
            <a:r>
              <a:rPr lang="en-US" sz="1200" b="0" i="0" kern="1200" dirty="0">
                <a:solidFill>
                  <a:schemeClr val="tx1"/>
                </a:solidFill>
                <a:effectLst/>
                <a:latin typeface="+mn-lt"/>
                <a:ea typeface="+mn-ea"/>
                <a:cs typeface="+mn-cs"/>
              </a:rPr>
              <a:t>implement a methodology for evaluating the effectiveness of its nutrition education. We want to ensure the education being delivered is meets their needs</a:t>
            </a:r>
          </a:p>
          <a:p>
            <a:pPr lvl="1"/>
            <a:r>
              <a:rPr lang="en-US" b="1" dirty="0"/>
              <a:t>Find</a:t>
            </a:r>
            <a:r>
              <a:rPr lang="en-US" dirty="0"/>
              <a:t> what they need</a:t>
            </a:r>
          </a:p>
          <a:p>
            <a:pPr lvl="1"/>
            <a:r>
              <a:rPr lang="en-US" b="1" dirty="0"/>
              <a:t>Understand</a:t>
            </a:r>
            <a:r>
              <a:rPr lang="en-US" dirty="0"/>
              <a:t> what they find</a:t>
            </a:r>
          </a:p>
          <a:p>
            <a:pPr lvl="1"/>
            <a:r>
              <a:rPr lang="en-US" b="1" dirty="0"/>
              <a:t>Use</a:t>
            </a:r>
            <a:r>
              <a:rPr lang="en-US" dirty="0"/>
              <a:t> what they find to meet their needs</a:t>
            </a:r>
          </a:p>
          <a:p>
            <a:pPr marL="0" indent="0">
              <a:buFont typeface="+mj-lt"/>
              <a:buNone/>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 very simple level, this may involve editing the communication against a standard or checklist, or having another person review it.</a:t>
            </a:r>
          </a:p>
          <a:p>
            <a:r>
              <a:rPr lang="en-US" sz="1200" b="0" i="0" kern="1200" dirty="0">
                <a:solidFill>
                  <a:schemeClr val="tx1"/>
                </a:solidFill>
                <a:effectLst/>
                <a:latin typeface="+mn-lt"/>
                <a:ea typeface="+mn-ea"/>
                <a:cs typeface="+mn-cs"/>
              </a:rPr>
              <a:t>Wherever possible, carry out some user testing with your audience. This might be through surveys, interviews, or testing with people who are representative of your readers.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are multiple checklists available on the internet that you can use to evaluate developed content. Both resources I shared with you today, </a:t>
            </a:r>
            <a:r>
              <a:rPr lang="en-US" sz="1200" b="0" i="0" kern="1200" dirty="0" err="1">
                <a:solidFill>
                  <a:schemeClr val="tx1"/>
                </a:solidFill>
                <a:effectLst/>
                <a:latin typeface="+mn-lt"/>
                <a:ea typeface="+mn-ea"/>
                <a:cs typeface="+mn-cs"/>
              </a:rPr>
              <a:t>MaineHealth’s</a:t>
            </a:r>
            <a:r>
              <a:rPr lang="en-US" sz="1200" b="0" i="0" kern="1200" dirty="0">
                <a:solidFill>
                  <a:schemeClr val="tx1"/>
                </a:solidFill>
                <a:effectLst/>
                <a:latin typeface="+mn-lt"/>
                <a:ea typeface="+mn-ea"/>
                <a:cs typeface="+mn-cs"/>
              </a:rPr>
              <a:t> guidelines and CDC’s Simply Put include checklists to evaluate consumer-facing materials, as well as formulas to determining and calculating readability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You could also review your existing material alongside this presentation today. Is your content simple? Do you use jargon? Does it speak to the cultures that you serve?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User testing may not always be necessary or cost effective, such as with an internal email. But it becomes more important for a document that has a wider audience, like a user manual.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Additionally, you may test the documents readability. There are several ways to determine reading level. You can test by hand or use software. Several word processing software programs, including Microsoft Word, include reading level assessment capabilities. The BEST way to judge is actually to pre-test it with your audience.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Through your evaluation, you may find opportunities to enhance or modify what you have developed, or simply find new opportunity to change things up! If Mr. Jones has been attended a congregate meal site twice/week for the past 2 years, he should have the opportunity to receive and take away updated education.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7553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a:t>
            </a:fld>
            <a:endParaRPr lang="en-US" dirty="0"/>
          </a:p>
        </p:txBody>
      </p:sp>
    </p:spTree>
    <p:extLst>
      <p:ext uri="{BB962C8B-B14F-4D97-AF65-F5344CB8AC3E}">
        <p14:creationId xmlns:p14="http://schemas.microsoft.com/office/powerpoint/2010/main" val="1443669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Earlier, I mentioned that evidence also supports the teach-back method as being a powerful solution to improve consumer comprehension</a:t>
            </a:r>
          </a:p>
          <a:p>
            <a:pPr fontAlgn="base"/>
            <a:r>
              <a:rPr lang="en-US" sz="1200" b="0" i="0" kern="1200" dirty="0">
                <a:solidFill>
                  <a:schemeClr val="tx1"/>
                </a:solidFill>
                <a:effectLst/>
                <a:latin typeface="+mn-lt"/>
                <a:ea typeface="+mn-ea"/>
                <a:cs typeface="+mn-cs"/>
              </a:rPr>
              <a:t>In the event you have an opportunity, to encourage and implement teach-back methods, strive for this!</a:t>
            </a:r>
          </a:p>
          <a:p>
            <a:pPr fontAlgn="base"/>
            <a:r>
              <a:rPr lang="en-US" sz="1200" b="0" i="0" kern="1200" dirty="0">
                <a:solidFill>
                  <a:schemeClr val="tx1"/>
                </a:solidFill>
                <a:effectLst/>
                <a:latin typeface="+mn-lt"/>
                <a:ea typeface="+mn-ea"/>
                <a:cs typeface="+mn-cs"/>
              </a:rPr>
              <a:t>This may not be feasible in all setting, such as home-delivered meal drop-offs, but within a congregate nutrition setting, it can be a great opportunity to enhance learning, foster relationships and socialization, and an evaluation tool to determine if the education your delivering is meeting the mark.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Ask patients to explain your instructions (teach back method) or demonstrate the procedure</a:t>
            </a:r>
          </a:p>
          <a:p>
            <a:pPr fontAlgn="base"/>
            <a:r>
              <a:rPr lang="en-US" sz="1200" b="0" i="0" kern="1200" dirty="0">
                <a:solidFill>
                  <a:schemeClr val="tx1"/>
                </a:solidFill>
                <a:effectLst/>
                <a:latin typeface="+mn-lt"/>
                <a:ea typeface="+mn-ea"/>
                <a:cs typeface="+mn-cs"/>
              </a:rPr>
              <a:t>Ask questions that begin with “how” and “what,” rather than closed-ended yes/no questions</a:t>
            </a: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51494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a:t>Finally, there are valuable resources easily accessible on the internet for your use. </a:t>
            </a:r>
          </a:p>
          <a:p>
            <a:pPr marL="0" indent="0">
              <a:buFont typeface="+mj-lt"/>
              <a:buNone/>
            </a:pPr>
            <a:r>
              <a:rPr lang="en-US" baseline="0" dirty="0"/>
              <a:t>Some of these resources I referred to during my discussion today, but I would encourage you to explore further. </a:t>
            </a:r>
          </a:p>
          <a:p>
            <a:pPr marL="0" indent="0">
              <a:buFont typeface="+mj-lt"/>
              <a:buNone/>
            </a:pPr>
            <a:endParaRPr lang="en-US" baseline="0" dirty="0"/>
          </a:p>
          <a:p>
            <a:pPr marL="0" indent="0">
              <a:buFont typeface="+mj-lt"/>
              <a:buNone/>
            </a:pPr>
            <a:r>
              <a:rPr lang="en-US" baseline="0" dirty="0"/>
              <a:t>Next, I will pass it back over to Judy. </a:t>
            </a:r>
          </a:p>
          <a:p>
            <a:pPr marL="0" indent="0">
              <a:buFont typeface="+mj-lt"/>
              <a:buNone/>
            </a:pPr>
            <a:r>
              <a:rPr lang="en-US" baseline="0" dirty="0"/>
              <a:t>Judy…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64118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7093" marR="0" lvl="0" indent="-237093"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What have you seen as the biggest challenges for nutrition providers in identifying or providing nutrition education?</a:t>
            </a:r>
          </a:p>
          <a:p>
            <a:pPr marL="0" indent="0">
              <a:buFont typeface="+mj-lt"/>
              <a:buNone/>
            </a:pPr>
            <a:endParaRPr lang="en-US" baseline="0" dirty="0"/>
          </a:p>
          <a:p>
            <a:pPr marL="0" indent="0">
              <a:buFont typeface="+mj-lt"/>
              <a:buNone/>
            </a:pPr>
            <a:r>
              <a:rPr lang="en-US" baseline="0" dirty="0"/>
              <a:t>Within the past year, the biggest challenge has absolutely been the ability to continue providing effective nutrition education despite the pandemic. In Ohio, and I would be in many places nationwide, our congregate meal sites, including senior centers, have been closed. This also included other community locations, such as libraries, that hosted congregate education events or even nutritional evidence-based programs. AAAs and nutrition service providers have had to pivot and find other avenues to meet nutrition education needs of consumers – for many, this included exploring virtual options (virtual congregate meals) and the ability to deliver nutrition education over the phone or through web-based meeting platforms. Many partners took social media outlets – promoting sound nutrition through Facebook, Instagram, or blog posts. </a:t>
            </a:r>
          </a:p>
          <a:p>
            <a:pPr marL="0" indent="0">
              <a:buFont typeface="+mj-lt"/>
              <a:buNone/>
            </a:pPr>
            <a:endParaRPr lang="en-US" baseline="0" dirty="0"/>
          </a:p>
          <a:p>
            <a:pPr marL="0" indent="0">
              <a:buFont typeface="+mj-lt"/>
              <a:buNone/>
            </a:pPr>
            <a:r>
              <a:rPr lang="en-US" baseline="0" dirty="0"/>
              <a:t>I think the another struggle will continue to reside with identifying the need of our homebound consumers – some may say these are our most at-risk. These home-delivered meal consumers may benefit the most for sound nutrition education, but the tricky part is adapting to meet their unique needs. This is the audience that is challenging to determine what their nutrition needs are beyond just providing a meal. </a:t>
            </a:r>
          </a:p>
          <a:p>
            <a:pPr marL="0" indent="0">
              <a:buFont typeface="+mj-lt"/>
              <a:buNone/>
            </a:pPr>
            <a:endParaRPr lang="en-US" baseline="0" dirty="0"/>
          </a:p>
          <a:p>
            <a:pPr marL="0" indent="0">
              <a:buFont typeface="+mj-lt"/>
              <a:buNone/>
            </a:pPr>
            <a:r>
              <a:rPr lang="en-US" baseline="0" dirty="0"/>
              <a:t>And finally, while I have only been with the aging network for 2 years, I have notice that we and our partners seem to fall into the way – this is how we have always done things. I’ve notice a hurdle and sometimes, a struggle to truly acknowledge and appreciate the benefit of nutrition education. We need to think of it not as simply checking the box as an OAA requirement, but really as a strategy to prevent poor health outcomes and an opportunity to further enhance the health and wellness of an older adult. This means ensuring the nutrition education we offer is tasteful, attractive and up-to-date. Participants are not receiving the SAME education each time. Keep it fresh – keep it inviting.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84850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093" marR="0" lvl="0" indent="-237093"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What are the resources you use to develop nutrition education and how do you find or decide on topics?</a:t>
            </a:r>
          </a:p>
          <a:p>
            <a:pPr marL="237093" marR="0" lvl="0" indent="-237093"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This is a great question and really goes back to learning about your audience.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If you have the opportunity to talk with your consumers, and really </a:t>
            </a:r>
            <a:r>
              <a:rPr lang="en-US" sz="1200" i="1" kern="1200" dirty="0">
                <a:solidFill>
                  <a:schemeClr val="tx1"/>
                </a:solidFill>
                <a:effectLst/>
                <a:latin typeface="+mn-lt"/>
                <a:ea typeface="+mn-ea"/>
                <a:cs typeface="+mn-cs"/>
              </a:rPr>
              <a:t>learn </a:t>
            </a:r>
            <a:r>
              <a:rPr lang="en-US" sz="1200" i="0" kern="1200" dirty="0">
                <a:solidFill>
                  <a:schemeClr val="tx1"/>
                </a:solidFill>
                <a:effectLst/>
                <a:latin typeface="+mn-lt"/>
                <a:ea typeface="+mn-ea"/>
                <a:cs typeface="+mn-cs"/>
              </a:rPr>
              <a:t>about their needs and what information they need to stay well, that’s the perfect recipe!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0" kern="1200" dirty="0">
                <a:solidFill>
                  <a:schemeClr val="tx1"/>
                </a:solidFill>
                <a:effectLst/>
                <a:latin typeface="+mn-lt"/>
                <a:ea typeface="+mn-ea"/>
                <a:cs typeface="+mn-cs"/>
              </a:rPr>
              <a:t>Going back to those points I discussed about identifying your audience will ensure you develop nutrition education tailored to your consumers.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0" kern="1200" dirty="0">
                <a:solidFill>
                  <a:schemeClr val="tx1"/>
                </a:solidFill>
                <a:effectLst/>
                <a:latin typeface="+mn-lt"/>
                <a:ea typeface="+mn-ea"/>
                <a:cs typeface="+mn-cs"/>
              </a:rPr>
              <a:t>One of the best approaches you may consider implementing is actual post-testing. Develop the resource (whatever it may be – handout, poster, table tent, etc.) provide it to a sample of consumers and evaluate their response – did the nutrition education resound with them? Did it meet the need?</a:t>
            </a:r>
            <a:endParaRPr lang="en-US" sz="1200" kern="1200" dirty="0">
              <a:solidFill>
                <a:schemeClr val="tx1"/>
              </a:solidFill>
              <a:effectLst/>
              <a:latin typeface="+mn-lt"/>
              <a:ea typeface="+mn-ea"/>
              <a:cs typeface="+mn-cs"/>
            </a:endParaRPr>
          </a:p>
          <a:p>
            <a:pPr marL="237093" indent="-237093">
              <a:buFont typeface="+mj-lt"/>
              <a:buAutoNum type="arabicPeriod"/>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31644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With the OAAPs coming October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and the Nutrition Education definition change, what are your plans to assist your AAAs and nutrition projects?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As a State Unit on Aging, we are seeking opportunities to better support our AAAs, nutrition service providers, and aging partners to enhance nutrition education. We are looking to develop statewide resources these partners can use in the field – ensuring resources meet the health literacy needs as well as our goal for enhancing overall nutritional knowledge for older adults.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Additionally, many of our partners already have great resources and nutrition education tools that resound well with consumers. We believe this to be a grand opportunity to share resources statewide. No need to reinvent the wheel – focusing on collaborations and resource sharing will benefit all.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Nutrition education and counseling, is and should continue to be an a very important component of caring for the older adult. It is both prevention and maintenance.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1652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8</a:t>
            </a:fld>
            <a:endParaRPr lang="en-US" dirty="0"/>
          </a:p>
        </p:txBody>
      </p:sp>
    </p:spTree>
    <p:extLst>
      <p:ext uri="{BB962C8B-B14F-4D97-AF65-F5344CB8AC3E}">
        <p14:creationId xmlns:p14="http://schemas.microsoft.com/office/powerpoint/2010/main" val="126518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Judy for that warm hand off. </a:t>
            </a:r>
          </a:p>
          <a:p>
            <a:endParaRPr lang="en-US" dirty="0"/>
          </a:p>
          <a:p>
            <a:r>
              <a:rPr lang="en-US" dirty="0"/>
              <a:t>Next, I will focus on exploring the topic of nutrition education by reviewing the importance of health literacy and plain language guidelines when developing appropriate content. </a:t>
            </a:r>
          </a:p>
          <a:p>
            <a:endParaRPr lang="en-US" dirty="0"/>
          </a:p>
          <a:p>
            <a:r>
              <a:rPr lang="en-US" dirty="0"/>
              <a:t>In Ohio, we define nutrition education as </a:t>
            </a:r>
            <a:r>
              <a:rPr lang="en-US" sz="1200" b="0" i="0" kern="1200" dirty="0">
                <a:solidFill>
                  <a:schemeClr val="tx1"/>
                </a:solidFill>
                <a:effectLst/>
                <a:latin typeface="+mn-lt"/>
                <a:ea typeface="+mn-ea"/>
                <a:cs typeface="+mn-cs"/>
              </a:rPr>
              <a:t> "a service that promotes better health by providing consumers or caregivers with accurate and culturally-sensitive information and instruction on nutrition, physical activity, food safety, or disease prevention. We also require education material delivered to our consumers to be tailored to their needs, interests, and abilities (which include their current level of literacy)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1246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u="none" strike="noStrike" kern="1200" dirty="0">
                <a:solidFill>
                  <a:schemeClr val="tx1"/>
                </a:solidFill>
                <a:effectLst/>
                <a:latin typeface="+mn-lt"/>
                <a:ea typeface="+mn-ea"/>
                <a:cs typeface="+mn-cs"/>
                <a:hlinkClick r:id="rId3"/>
              </a:rPr>
              <a:t>Nutrition education</a:t>
            </a:r>
            <a:r>
              <a:rPr lang="en-US" sz="1200" b="0" i="0" kern="1200" dirty="0">
                <a:solidFill>
                  <a:schemeClr val="tx1"/>
                </a:solidFill>
                <a:effectLst/>
                <a:latin typeface="+mn-lt"/>
                <a:ea typeface="+mn-ea"/>
                <a:cs typeface="+mn-cs"/>
              </a:rPr>
              <a:t> is any combination of educational strategies, accompanied by environmental supports, designed to facilitate voluntary adoption of food choices and other food- and nutrition-related behaviors conducive to health and well-being. Nutrition education is delivered through multiple venues and involves activities at the individual, community, and policy levels</a:t>
            </a:r>
            <a:endParaRPr lang="en-US" dirty="0"/>
          </a:p>
          <a:p>
            <a:pPr marL="0" indent="0">
              <a:buFont typeface="+mj-lt"/>
              <a:buNone/>
            </a:pPr>
            <a:endParaRPr lang="en-US" dirty="0"/>
          </a:p>
          <a:p>
            <a:pPr marL="0" indent="0">
              <a:buFont typeface="+mj-lt"/>
              <a:buNone/>
            </a:pPr>
            <a:r>
              <a:rPr lang="en-US" dirty="0"/>
              <a:t>To support these goals, nutrition education for senior nutrition program participants must:</a:t>
            </a:r>
          </a:p>
          <a:p>
            <a:pPr marL="228600" indent="-228600">
              <a:buFont typeface="+mj-lt"/>
              <a:buAutoNum type="arabicPeriod"/>
            </a:pPr>
            <a:r>
              <a:rPr lang="en-US" dirty="0"/>
              <a:t>Meet OAA nutrition program goals </a:t>
            </a:r>
          </a:p>
          <a:p>
            <a:pPr marL="228600" indent="-228600">
              <a:buFont typeface="+mj-lt"/>
              <a:buAutoNum type="arabicPeriod"/>
            </a:pPr>
            <a:r>
              <a:rPr lang="en-US" dirty="0"/>
              <a:t>Be relevant and of interest to the audience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Support adult learning needs and Build off previous knowledge of the participants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Actively involve individuals in determining personal goals and Include hands-on activities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Focus on behavior modification and Be achievable or able to be implemented</a:t>
            </a:r>
          </a:p>
          <a:p>
            <a:pPr marL="228600" indent="-228600">
              <a:buFont typeface="+mj-lt"/>
              <a:buAutoNum type="arabicPeriod"/>
            </a:pPr>
            <a:r>
              <a:rPr lang="en-US" dirty="0"/>
              <a:t>Include contact with health or nutrition professionals </a:t>
            </a:r>
          </a:p>
          <a:p>
            <a:pPr marL="228600" indent="-228600">
              <a:buFont typeface="+mj-lt"/>
              <a:buAutoNum type="arabicPeriod"/>
            </a:pPr>
            <a:r>
              <a:rPr lang="en-US" dirty="0"/>
              <a:t>Be presented in short sessions </a:t>
            </a:r>
          </a:p>
          <a:p>
            <a:pPr marL="228600" indent="-228600">
              <a:buFont typeface="+mj-lt"/>
              <a:buAutoNum type="arabicPeriod"/>
            </a:pPr>
            <a:r>
              <a:rPr lang="en-US" dirty="0"/>
              <a:t>Have an evaluation component that allows for both process and outcome measures to be tracked </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8272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Health literacy is the degree to which individuals have the capacity to obtain, process, and understand basic health information needed to make appropriate health decisions.</a:t>
            </a:r>
          </a:p>
          <a:p>
            <a:pPr fontAlgn="base"/>
            <a:r>
              <a:rPr lang="en-US" sz="1200" b="0" i="0" kern="1200" dirty="0">
                <a:solidFill>
                  <a:schemeClr val="tx1"/>
                </a:solidFill>
                <a:effectLst/>
                <a:latin typeface="+mn-lt"/>
                <a:ea typeface="+mn-ea"/>
                <a:cs typeface="+mn-cs"/>
              </a:rPr>
              <a:t>Results of the 2003 National Assessment of Adult Literacy showed that only 12 percent of American adults have proficient health literacy skills. </a:t>
            </a:r>
          </a:p>
          <a:p>
            <a:pPr fontAlgn="base"/>
            <a:r>
              <a:rPr lang="en-US" sz="1200" b="0" i="0" kern="1200" dirty="0">
                <a:solidFill>
                  <a:schemeClr val="tx1"/>
                </a:solidFill>
                <a:effectLst/>
                <a:latin typeface="+mn-lt"/>
                <a:ea typeface="+mn-ea"/>
                <a:cs typeface="+mn-cs"/>
              </a:rPr>
              <a:t>With that, nearly half of American adults lack adequate literacy skills</a:t>
            </a:r>
          </a:p>
          <a:p>
            <a:pPr fontAlgn="base"/>
            <a:r>
              <a:rPr lang="en-US" sz="1200" b="0" i="0" kern="1200" dirty="0">
                <a:solidFill>
                  <a:schemeClr val="tx1"/>
                </a:solidFill>
                <a:effectLst/>
                <a:latin typeface="+mn-lt"/>
                <a:ea typeface="+mn-ea"/>
                <a:cs typeface="+mn-cs"/>
              </a:rPr>
              <a:t>Low health literacy is more prevalent among:</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Older adults</a:t>
            </a:r>
          </a:p>
          <a:p>
            <a:pPr marL="1085850" lvl="2" indent="-171450" fontAlgn="base">
              <a:buFont typeface="Arial" panose="020B0604020202020204" pitchFamily="34" charset="0"/>
              <a:buChar char="•"/>
            </a:pPr>
            <a:r>
              <a:rPr lang="en-US" sz="1200" b="0" i="0" kern="1200" dirty="0">
                <a:solidFill>
                  <a:schemeClr val="tx1"/>
                </a:solidFill>
                <a:effectLst/>
                <a:latin typeface="+mn-lt"/>
                <a:ea typeface="+mn-ea"/>
                <a:cs typeface="+mn-cs"/>
              </a:rPr>
              <a:t>Health literacy challenges may impact older adults more than other age groups.</a:t>
            </a:r>
            <a:r>
              <a:rPr lang="en-US" sz="1200" b="1" i="0" u="none" strike="noStrike" kern="1200" baseline="30000" dirty="0">
                <a:solidFill>
                  <a:schemeClr val="tx1"/>
                </a:solidFill>
                <a:effectLst/>
                <a:latin typeface="+mn-lt"/>
                <a:ea typeface="+mn-ea"/>
                <a:cs typeface="+mn-cs"/>
                <a:hlinkClick r:id="rId3"/>
              </a:rPr>
              <a:t>12</a:t>
            </a:r>
            <a:r>
              <a:rPr lang="en-US" sz="1200" b="0" i="0" kern="1200" dirty="0">
                <a:solidFill>
                  <a:schemeClr val="tx1"/>
                </a:solidFill>
                <a:effectLst/>
                <a:latin typeface="+mn-lt"/>
                <a:ea typeface="+mn-ea"/>
                <a:cs typeface="+mn-cs"/>
              </a:rPr>
              <a:t> On average, adults age 65 and older have lower health literacy than adults under the age of 65.</a:t>
            </a:r>
            <a:r>
              <a:rPr lang="en-US" sz="1200" b="1" i="0" u="none" strike="noStrike" kern="1200" baseline="30000" dirty="0">
                <a:solidFill>
                  <a:schemeClr val="tx1"/>
                </a:solidFill>
                <a:effectLst/>
                <a:latin typeface="+mn-lt"/>
                <a:ea typeface="+mn-ea"/>
                <a:cs typeface="+mn-cs"/>
                <a:hlinkClick r:id="rId4"/>
              </a:rPr>
              <a:t>27</a:t>
            </a:r>
            <a:r>
              <a:rPr lang="en-US" sz="1200" b="0" i="0" kern="1200" dirty="0">
                <a:solidFill>
                  <a:schemeClr val="tx1"/>
                </a:solidFill>
                <a:effectLst/>
                <a:latin typeface="+mn-lt"/>
                <a:ea typeface="+mn-ea"/>
                <a:cs typeface="+mn-cs"/>
              </a:rPr>
              <a:t> Low health literacy among older adults is associated with increased reports of poor physical functioning, pain, limitations of daily activities, poor mental health status</a:t>
            </a:r>
            <a:r>
              <a:rPr lang="en-US" sz="1200" b="1" i="0" u="none" strike="noStrike" kern="1200" baseline="30000" dirty="0">
                <a:solidFill>
                  <a:schemeClr val="tx1"/>
                </a:solidFill>
                <a:effectLst/>
                <a:latin typeface="+mn-lt"/>
                <a:ea typeface="+mn-ea"/>
                <a:cs typeface="+mn-cs"/>
                <a:hlinkClick r:id="rId5"/>
              </a:rPr>
              <a:t>34</a:t>
            </a:r>
            <a:r>
              <a:rPr lang="en-US" sz="1200" b="1" i="0" u="none" strike="noStrike" kern="1200" baseline="30000" dirty="0">
                <a:solidFill>
                  <a:schemeClr val="tx1"/>
                </a:solidFill>
                <a:effectLst/>
                <a:latin typeface="+mn-lt"/>
                <a:ea typeface="+mn-ea"/>
                <a:cs typeface="+mn-cs"/>
              </a:rPr>
              <a:t>, </a:t>
            </a:r>
            <a:r>
              <a:rPr lang="en-US" sz="1200" b="1" i="0" u="none" strike="noStrike" kern="1200" baseline="30000" dirty="0">
                <a:solidFill>
                  <a:schemeClr val="tx1"/>
                </a:solidFill>
                <a:effectLst/>
                <a:latin typeface="+mn-lt"/>
                <a:ea typeface="+mn-ea"/>
                <a:cs typeface="+mn-cs"/>
                <a:hlinkClick r:id="rId6"/>
              </a:rPr>
              <a:t>35</a:t>
            </a:r>
            <a:endParaRPr lang="en-US" sz="1200" b="0" i="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Minority populations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Those who have low socioeconomic status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Medically underserved people</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1934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fontAlgn="base"/>
            <a:r>
              <a:rPr lang="en-US" sz="1200" b="0" i="0" kern="1200" dirty="0">
                <a:solidFill>
                  <a:schemeClr val="tx1"/>
                </a:solidFill>
                <a:effectLst/>
                <a:latin typeface="+mn-lt"/>
                <a:ea typeface="+mn-ea"/>
                <a:cs typeface="+mn-cs"/>
              </a:rPr>
              <a:t>Health literacy is a common thread through all of our programs. A large portion of the people we serve are poor and medically underserved.</a:t>
            </a:r>
          </a:p>
          <a:p>
            <a:pPr fontAlgn="base"/>
            <a:r>
              <a:rPr lang="en-US" sz="1200" b="0" i="0" kern="1200" dirty="0">
                <a:solidFill>
                  <a:schemeClr val="tx1"/>
                </a:solidFill>
                <a:effectLst/>
                <a:latin typeface="+mn-lt"/>
                <a:ea typeface="+mn-ea"/>
                <a:cs typeface="+mn-cs"/>
              </a:rPr>
              <a:t>They need help understanding and navigating a complex health care system. They require culturally competent providers who speak their language so they can make informed health care choices.</a:t>
            </a:r>
          </a:p>
          <a:p>
            <a:pPr fontAlgn="base"/>
            <a:r>
              <a:rPr lang="en-US" sz="1200" b="0" i="0" kern="1200" dirty="0">
                <a:solidFill>
                  <a:schemeClr val="tx1"/>
                </a:solidFill>
                <a:effectLst/>
                <a:latin typeface="+mn-lt"/>
                <a:ea typeface="+mn-ea"/>
                <a:cs typeface="+mn-cs"/>
              </a:rPr>
              <a:t>A number of patients may be confused with certain medical language, have difficulty understanding English, struggle with filling out forms, or have limited access to health providers in their community.</a:t>
            </a:r>
          </a:p>
          <a:p>
            <a:pPr fontAlgn="base"/>
            <a:r>
              <a:rPr lang="en-US" sz="1200" b="0" i="0" kern="1200" dirty="0">
                <a:solidFill>
                  <a:schemeClr val="tx1"/>
                </a:solidFill>
                <a:effectLst/>
                <a:latin typeface="+mn-lt"/>
                <a:ea typeface="+mn-ea"/>
                <a:cs typeface="+mn-cs"/>
              </a:rPr>
              <a:t>With the proper training, health care professionals can identify patients' specific health literacy levels and make simple communication adjustments.</a:t>
            </a:r>
            <a:endParaRPr lang="en-US" sz="1200" b="0" i="0" kern="1200" baseline="0" dirty="0">
              <a:solidFill>
                <a:schemeClr val="tx1"/>
              </a:solidFill>
              <a:effectLst/>
              <a:latin typeface="+mn-lt"/>
              <a:ea typeface="+mn-ea"/>
              <a:cs typeface="+mn-cs"/>
            </a:endParaRP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Reasons for an individual’s low-health literacy can also be related to:</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Health care professionals using words consumers don’t understand</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Low education skills</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Cultural barriers</a:t>
            </a:r>
          </a:p>
          <a:p>
            <a:pPr fontAlgn="base"/>
            <a:r>
              <a:rPr lang="en-US" sz="1200" b="0" i="0" kern="1200" baseline="0" dirty="0">
                <a:solidFill>
                  <a:schemeClr val="tx1"/>
                </a:solidFill>
                <a:effectLst/>
                <a:latin typeface="+mn-lt"/>
                <a:ea typeface="+mn-ea"/>
                <a:cs typeface="+mn-cs"/>
              </a:rPr>
              <a:t>Limited English proficiency. </a:t>
            </a:r>
            <a:r>
              <a:rPr lang="en-US" sz="1200" b="0" i="0" kern="1200" dirty="0">
                <a:solidFill>
                  <a:schemeClr val="tx1"/>
                </a:solidFill>
                <a:effectLst/>
                <a:latin typeface="+mn-lt"/>
                <a:ea typeface="+mn-ea"/>
                <a:cs typeface="+mn-cs"/>
              </a:rPr>
              <a:t>Individuals who do not speak English as their primary language. They have a limited ability to read, speak, write, or understand English and may be limited English proficient, or "LEP."</a:t>
            </a:r>
          </a:p>
          <a:p>
            <a:pPr fontAlgn="base"/>
            <a:r>
              <a:rPr lang="en-US" sz="1200" b="0" i="0" kern="1200" dirty="0">
                <a:solidFill>
                  <a:schemeClr val="tx1"/>
                </a:solidFill>
                <a:effectLst/>
                <a:latin typeface="+mn-lt"/>
                <a:ea typeface="+mn-ea"/>
                <a:cs typeface="+mn-cs"/>
              </a:rPr>
              <a:t>These individuals may be entitled language assistance with respect to a particular type or service, benefit, or encounter.</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Results from the National Assessment of Adult Literacy demonstrated that Hispanic adults have the lowest average health literacy scores of all racial/ethnic groups, followed by black and then American Indian/Alaska Native adults.</a:t>
            </a:r>
            <a:r>
              <a:rPr lang="en-US" sz="1200" b="1" i="0" u="none" strike="noStrike" kern="1200" baseline="30000" dirty="0">
                <a:solidFill>
                  <a:schemeClr val="tx1"/>
                </a:solidFill>
                <a:effectLst/>
                <a:latin typeface="+mn-lt"/>
                <a:ea typeface="+mn-ea"/>
                <a:cs typeface="+mn-cs"/>
                <a:hlinkClick r:id="rId3"/>
              </a:rPr>
              <a:t>27</a:t>
            </a:r>
            <a:r>
              <a:rPr lang="en-US" sz="1200" b="0" i="0" kern="1200" dirty="0">
                <a:solidFill>
                  <a:schemeClr val="tx1"/>
                </a:solidFill>
                <a:effectLst/>
                <a:latin typeface="+mn-lt"/>
                <a:ea typeface="+mn-ea"/>
                <a:cs typeface="+mn-cs"/>
              </a:rPr>
              <a:t> People with low health literacy and limited English proficiency are twice as likely as individuals without these barriers to report poor health status.</a:t>
            </a:r>
            <a:r>
              <a:rPr lang="en-US" sz="1200" b="1" i="0" u="none" strike="noStrike" kern="1200" baseline="30000" dirty="0">
                <a:solidFill>
                  <a:schemeClr val="tx1"/>
                </a:solidFill>
                <a:effectLst/>
                <a:latin typeface="+mn-lt"/>
                <a:ea typeface="+mn-ea"/>
                <a:cs typeface="+mn-cs"/>
                <a:hlinkClick r:id="rId4"/>
              </a:rPr>
              <a:t>31</a:t>
            </a:r>
            <a:r>
              <a:rPr lang="en-US" sz="1200" b="0" i="0" kern="1200" dirty="0">
                <a:solidFill>
                  <a:schemeClr val="tx1"/>
                </a:solidFill>
                <a:effectLst/>
                <a:latin typeface="+mn-lt"/>
                <a:ea typeface="+mn-ea"/>
                <a:cs typeface="+mn-cs"/>
              </a:rPr>
              <a:t>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Evidence supports 2 major solutions to improve consumer comprehension – plain language and teach-back. We will touch on both today. </a:t>
            </a: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9030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US" sz="1200" b="0" i="0" kern="1200" baseline="0" dirty="0">
                <a:solidFill>
                  <a:schemeClr val="tx1"/>
                </a:solidFill>
                <a:effectLst/>
                <a:latin typeface="+mn-lt"/>
                <a:ea typeface="+mn-ea"/>
                <a:cs typeface="+mn-cs"/>
              </a:rPr>
              <a:t>Consumers with low health literacy may have difficulty filling out enrollment/application forms, seek out preventative health care (including health promotion programs), understand the connection between unhealthy behaviors and their overall health and wellness, and then finally, may experience great challenge understanding information provided to them and how to apply it to their own wellness. </a:t>
            </a:r>
          </a:p>
          <a:p>
            <a:pPr marL="0" indent="0" fontAlgn="base">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baseline="0" dirty="0">
                <a:solidFill>
                  <a:schemeClr val="tx1"/>
                </a:solidFill>
                <a:effectLst/>
                <a:latin typeface="+mn-lt"/>
                <a:ea typeface="+mn-ea"/>
                <a:cs typeface="+mn-cs"/>
              </a:rPr>
              <a:t>The good news is, there is plenty we, as health professionals and service providers can do. Today, I’m hopeful that the information I share with you with resound well and help you provided the best nutrition education to all consumers, regardless of their health literacy status</a:t>
            </a:r>
            <a:endParaRPr lang="en-US" dirty="0"/>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46341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 typeface="+mj-lt"/>
              <a:buNone/>
            </a:pPr>
            <a:r>
              <a:rPr lang="en-US" b="1" baseline="0" dirty="0"/>
              <a:t>Carmen Talking Points:</a:t>
            </a:r>
          </a:p>
          <a:p>
            <a:pPr marL="171450" indent="-171450">
              <a:buFont typeface="Arial" panose="020B0604020202020204" pitchFamily="34" charset="0"/>
              <a:buChar char="•"/>
            </a:pPr>
            <a:r>
              <a:rPr lang="en-US" baseline="0" dirty="0"/>
              <a:t>The best way to grab someone’s attention, it to figure out who they are and what they want to know, right? Exactly! The same is true with nutrition education that delivers a benefit to the consumer. </a:t>
            </a:r>
          </a:p>
          <a:p>
            <a:pPr marL="171450" indent="-171450">
              <a:buFont typeface="Arial" panose="020B0604020202020204" pitchFamily="34" charset="0"/>
              <a:buChar char="•"/>
            </a:pPr>
            <a:r>
              <a:rPr lang="en-US" baseline="0" dirty="0"/>
              <a:t>When preparing nutrition education content, one of the best places to start if first determining who your audience is. </a:t>
            </a:r>
          </a:p>
          <a:p>
            <a:pPr marL="171450" indent="-171450">
              <a:buFont typeface="Arial" panose="020B0604020202020204" pitchFamily="34" charset="0"/>
              <a:buChar char="•"/>
            </a:pPr>
            <a:r>
              <a:rPr lang="en-US" baseline="0" dirty="0"/>
              <a:t>Understand their key demographics, including their age, education, skills</a:t>
            </a:r>
          </a:p>
          <a:p>
            <a:pPr marL="171450" indent="-171450">
              <a:buFont typeface="Arial" panose="020B0604020202020204" pitchFamily="34" charset="0"/>
              <a:buChar char="•"/>
            </a:pPr>
            <a:r>
              <a:rPr lang="en-US" baseline="0" dirty="0"/>
              <a:t>Do not assume or guess who they are or what their needs are. </a:t>
            </a:r>
          </a:p>
          <a:p>
            <a:pPr marL="171450" indent="-171450">
              <a:buFont typeface="Arial" panose="020B0604020202020204" pitchFamily="34" charset="0"/>
              <a:buChar char="•"/>
            </a:pPr>
            <a:r>
              <a:rPr lang="en-US" baseline="0" dirty="0"/>
              <a:t>Identifying your audience will do more than ensure you write clearly. It will also help you focus on their need. </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Reflect the age, cultural, ethnic and racial diversity of patients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For Limited English Proficiency (LEP) patients, provide information in their primary language</a:t>
            </a:r>
          </a:p>
          <a:p>
            <a:pPr marL="171450" indent="-171450">
              <a:buFont typeface="Arial" panose="020B0604020202020204" pitchFamily="34" charset="0"/>
              <a:buChar char="•"/>
            </a:pPr>
            <a:r>
              <a:rPr lang="en-US" baseline="0" dirty="0"/>
              <a:t>Use language and examples that your audience knows and feel comfortable with. </a:t>
            </a:r>
          </a:p>
          <a:p>
            <a:pPr marL="171450" indent="-171450">
              <a:buFont typeface="Arial" panose="020B0604020202020204" pitchFamily="34" charset="0"/>
              <a:buChar char="•"/>
            </a:pPr>
            <a:r>
              <a:rPr lang="en-US" baseline="0" dirty="0"/>
              <a:t>If needed, identify cultural considerations to take into account, or even food preferences. </a:t>
            </a:r>
          </a:p>
          <a:p>
            <a:pPr marL="171450" indent="-171450">
              <a:buFont typeface="Arial" panose="020B0604020202020204" pitchFamily="34" charset="0"/>
              <a:buChar char="•"/>
            </a:pPr>
            <a:r>
              <a:rPr lang="en-US" baseline="0" dirty="0"/>
              <a:t>If possible, identify the reading level of your consumers. If you do not know this, aim for a 6</a:t>
            </a:r>
            <a:r>
              <a:rPr lang="en-US" baseline="30000" dirty="0"/>
              <a:t>th</a:t>
            </a:r>
            <a:r>
              <a:rPr lang="en-US" baseline="0" dirty="0"/>
              <a:t> grade and 8</a:t>
            </a:r>
            <a:r>
              <a:rPr lang="en-US" baseline="30000" dirty="0"/>
              <a:t>th</a:t>
            </a:r>
            <a:r>
              <a:rPr lang="en-US" baseline="0" dirty="0"/>
              <a:t> grade reading level. </a:t>
            </a:r>
          </a:p>
          <a:p>
            <a:pPr marL="171450" indent="-171450">
              <a:buFont typeface="Arial" panose="020B0604020202020204" pitchFamily="34" charset="0"/>
              <a:buChar char="•"/>
            </a:pPr>
            <a:r>
              <a:rPr lang="en-US" baseline="0" dirty="0"/>
              <a:t>First start out by thinking about their current situation. </a:t>
            </a:r>
          </a:p>
          <a:p>
            <a:pPr marL="171450" indent="-171450">
              <a:buFont typeface="Arial" panose="020B0604020202020204" pitchFamily="34" charset="0"/>
              <a:buChar char="•"/>
            </a:pPr>
            <a:r>
              <a:rPr lang="en-US" baseline="0" dirty="0"/>
              <a:t>Then, think about how to guide them from their current knowledge to what you need them to know. </a:t>
            </a:r>
          </a:p>
          <a:p>
            <a:pPr marL="171450" indent="-171450">
              <a:buFont typeface="Arial" panose="020B0604020202020204" pitchFamily="34" charset="0"/>
              <a:buChar char="•"/>
            </a:pPr>
            <a:r>
              <a:rPr lang="en-US" baseline="0" dirty="0"/>
              <a:t>For example, if a congregate meal site really struggles with consumers complaints of lack of salt shakers on tables, first acknowledge that. YOU may know that this meal site tries to avoid the lure of table salt, but do your consumers really understand why? If we took the opportunity to educate on putting a halt to the salt, would the lack of salt shakers be an issue?</a:t>
            </a:r>
          </a:p>
          <a:p>
            <a:pPr marL="171450" indent="-171450">
              <a:buFont typeface="Arial" panose="020B0604020202020204" pitchFamily="34" charset="0"/>
              <a:buChar char="•"/>
            </a:pPr>
            <a:r>
              <a:rPr lang="en-US" baseline="0" dirty="0"/>
              <a:t>To help you do this in your current practice, consider the following questions:</a:t>
            </a:r>
          </a:p>
          <a:p>
            <a:pPr marL="628650" lvl="1" indent="-171450">
              <a:buFont typeface="Arial" panose="020B0604020202020204" pitchFamily="34" charset="0"/>
              <a:buChar char="•"/>
            </a:pPr>
            <a:r>
              <a:rPr lang="en-US" baseline="0" dirty="0"/>
              <a:t>Who is my audience?</a:t>
            </a:r>
          </a:p>
          <a:p>
            <a:pPr marL="628650" lvl="1" indent="-171450">
              <a:buFont typeface="Arial" panose="020B0604020202020204" pitchFamily="34" charset="0"/>
              <a:buChar char="•"/>
            </a:pPr>
            <a:r>
              <a:rPr lang="en-US" baseline="0" dirty="0"/>
              <a:t>What does my audience already know about the given subject?</a:t>
            </a:r>
          </a:p>
          <a:p>
            <a:pPr marL="628650" lvl="1" indent="-171450">
              <a:buFont typeface="Arial" panose="020B0604020202020204" pitchFamily="34" charset="0"/>
              <a:buChar char="•"/>
            </a:pPr>
            <a:r>
              <a:rPr lang="en-US" baseline="0" dirty="0"/>
              <a:t>What does my audience need to know?</a:t>
            </a:r>
          </a:p>
          <a:p>
            <a:pPr marL="628650" lvl="1" indent="-171450">
              <a:buFont typeface="Arial" panose="020B0604020202020204" pitchFamily="34" charset="0"/>
              <a:buChar char="•"/>
            </a:pPr>
            <a:r>
              <a:rPr lang="en-US" baseline="0" dirty="0"/>
              <a:t>What questions will they have?</a:t>
            </a:r>
          </a:p>
          <a:p>
            <a:pPr marL="628650" lvl="1" indent="-171450">
              <a:buFont typeface="Arial" panose="020B0604020202020204" pitchFamily="34" charset="0"/>
              <a:buChar char="•"/>
            </a:pPr>
            <a:r>
              <a:rPr lang="en-US" baseline="0" dirty="0"/>
              <a:t>And then finally, don’t forget to acknowledge the outcomes – what are the desired outcomes for your consumers AND your agency? Is it to meet nutrition education standards? Is it solely to educate more people on the benefit of eating a reduce sodium diet? This will be truly individualized. </a:t>
            </a:r>
          </a:p>
          <a:p>
            <a:pPr marL="0" lv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AAFD15-4FDF-4308-85F0-C4173C1D623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12825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ging.ohio.gov/"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a:t>Optional tagline, disclaimer, contributors, etc.</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3E91EC-1C0B-4230-A752-299960AA703B}"/>
              </a:ext>
            </a:extLst>
          </p:cNvPr>
          <p:cNvSpPr/>
          <p:nvPr userDrawn="1"/>
        </p:nvSpPr>
        <p:spPr>
          <a:xfrm>
            <a:off x="0" y="6477000"/>
            <a:ext cx="9144000" cy="381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 name="Date Placeholder 3"/>
          <p:cNvSpPr>
            <a:spLocks noGrp="1"/>
          </p:cNvSpPr>
          <p:nvPr>
            <p:ph type="dt" sz="half" idx="10"/>
          </p:nvPr>
        </p:nvSpPr>
        <p:spPr/>
        <p:txBody>
          <a:bodyPr/>
          <a:lstStyle/>
          <a:p>
            <a:fld id="{E5C964A9-7351-4736-8A17-C0E1A75F8BCA}" type="datetimeFigureOut">
              <a:rPr lang="en-US" smtClean="0"/>
              <a:t>2/14/2022</a:t>
            </a:fld>
            <a:endParaRPr lang="en-US"/>
          </a:p>
        </p:txBody>
      </p:sp>
      <p:sp>
        <p:nvSpPr>
          <p:cNvPr id="6" name="Slide Number Placeholder 5"/>
          <p:cNvSpPr>
            <a:spLocks noGrp="1"/>
          </p:cNvSpPr>
          <p:nvPr>
            <p:ph type="sldNum" sz="quarter" idx="12"/>
          </p:nvPr>
        </p:nvSpPr>
        <p:spPr/>
        <p:txBody>
          <a:bodyPr/>
          <a:lstStyle/>
          <a:p>
            <a:fld id="{0AA53B3F-601E-45CA-92DB-7B633FDBFA27}" type="slidenum">
              <a:rPr lang="en-US" smtClean="0"/>
              <a:t>‹#›</a:t>
            </a:fld>
            <a:endParaRPr lang="en-US"/>
          </a:p>
        </p:txBody>
      </p:sp>
      <p:sp>
        <p:nvSpPr>
          <p:cNvPr id="9" name="Title 1"/>
          <p:cNvSpPr>
            <a:spLocks noGrp="1"/>
          </p:cNvSpPr>
          <p:nvPr>
            <p:ph type="ctrTitle"/>
          </p:nvPr>
        </p:nvSpPr>
        <p:spPr>
          <a:xfrm>
            <a:off x="1207294" y="4219802"/>
            <a:ext cx="6729413" cy="1336386"/>
          </a:xfrm>
        </p:spPr>
        <p:txBody>
          <a:bodyPr>
            <a:normAutofit/>
          </a:bodyPr>
          <a:lstStyle>
            <a:lvl1pPr algn="ctr">
              <a:defRPr sz="3600" b="1" i="1">
                <a:solidFill>
                  <a:srgbClr val="700017"/>
                </a:solidFill>
              </a:defRPr>
            </a:lvl1pPr>
          </a:lstStyle>
          <a:p>
            <a:r>
              <a:rPr lang="en-US" dirty="0"/>
              <a:t>Click to edit Master title style</a:t>
            </a:r>
          </a:p>
        </p:txBody>
      </p:sp>
      <p:sp>
        <p:nvSpPr>
          <p:cNvPr id="10" name="Subtitle 2"/>
          <p:cNvSpPr>
            <a:spLocks noGrp="1"/>
          </p:cNvSpPr>
          <p:nvPr>
            <p:ph type="subTitle" idx="1"/>
          </p:nvPr>
        </p:nvSpPr>
        <p:spPr>
          <a:xfrm>
            <a:off x="1207294" y="5411225"/>
            <a:ext cx="6729413" cy="914463"/>
          </a:xfrm>
        </p:spPr>
        <p:txBody>
          <a:bodyPr anchor="ctr" anchorCtr="1">
            <a:normAutofit/>
          </a:bodyPr>
          <a:lstStyle>
            <a:lvl1pPr marL="0" indent="0" algn="ctr">
              <a:buNone/>
              <a:defRPr sz="21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3" name="Rectangle 12">
            <a:extLst>
              <a:ext uri="{FF2B5EF4-FFF2-40B4-BE49-F238E27FC236}">
                <a16:creationId xmlns:a16="http://schemas.microsoft.com/office/drawing/2014/main" id="{5EAE2356-49C1-4AD8-B989-B34CB1E789E5}"/>
              </a:ext>
            </a:extLst>
          </p:cNvPr>
          <p:cNvSpPr/>
          <p:nvPr userDrawn="1"/>
        </p:nvSpPr>
        <p:spPr>
          <a:xfrm>
            <a:off x="0" y="1"/>
            <a:ext cx="9144000" cy="152400"/>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023F9D55-7E45-43F9-AE87-A9DD28693A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3394" y="1197430"/>
            <a:ext cx="6737211" cy="1837760"/>
          </a:xfrm>
          <a:prstGeom prst="rect">
            <a:avLst/>
          </a:prstGeom>
        </p:spPr>
      </p:pic>
      <p:sp>
        <p:nvSpPr>
          <p:cNvPr id="5" name="Rectangle 4">
            <a:extLst>
              <a:ext uri="{FF2B5EF4-FFF2-40B4-BE49-F238E27FC236}">
                <a16:creationId xmlns:a16="http://schemas.microsoft.com/office/drawing/2014/main" id="{CB4505DF-1791-4352-A244-BCBABFBA1578}"/>
              </a:ext>
            </a:extLst>
          </p:cNvPr>
          <p:cNvSpPr/>
          <p:nvPr userDrawn="1"/>
        </p:nvSpPr>
        <p:spPr>
          <a:xfrm>
            <a:off x="1203394" y="3171151"/>
            <a:ext cx="6737211" cy="646331"/>
          </a:xfrm>
          <a:prstGeom prst="rect">
            <a:avLst/>
          </a:prstGeom>
        </p:spPr>
        <p:txBody>
          <a:bodyPr wrap="square">
            <a:spAutoFit/>
          </a:bodyPr>
          <a:lstStyle/>
          <a:p>
            <a:pPr algn="ctr"/>
            <a:r>
              <a:rPr lang="en-US" sz="1800" b="1" i="1" dirty="0">
                <a:solidFill>
                  <a:schemeClr val="accent1">
                    <a:lumMod val="50000"/>
                  </a:schemeClr>
                </a:solidFill>
                <a:latin typeface="Cambria" panose="02040503050406030204" pitchFamily="18" charset="0"/>
              </a:rPr>
              <a:t>Fostering sound public policy, research, and initiatives that </a:t>
            </a:r>
          </a:p>
          <a:p>
            <a:pPr algn="ctr"/>
            <a:r>
              <a:rPr lang="en-US" sz="1800" b="1" i="1" dirty="0">
                <a:solidFill>
                  <a:schemeClr val="accent1">
                    <a:lumMod val="50000"/>
                  </a:schemeClr>
                </a:solidFill>
                <a:latin typeface="Cambria" panose="02040503050406030204" pitchFamily="18" charset="0"/>
              </a:rPr>
              <a:t>benefit older Ohioans.</a:t>
            </a:r>
          </a:p>
        </p:txBody>
      </p:sp>
    </p:spTree>
    <p:extLst>
      <p:ext uri="{BB962C8B-B14F-4D97-AF65-F5344CB8AC3E}">
        <p14:creationId xmlns:p14="http://schemas.microsoft.com/office/powerpoint/2010/main" val="102345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ondary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2E4E47-A573-40D2-B096-CC1F76D68516}"/>
              </a:ext>
            </a:extLst>
          </p:cNvPr>
          <p:cNvSpPr/>
          <p:nvPr userDrawn="1"/>
        </p:nvSpPr>
        <p:spPr>
          <a:xfrm>
            <a:off x="0" y="1"/>
            <a:ext cx="9144000" cy="714375"/>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E5C964A9-7351-4736-8A17-C0E1A75F8BCA}" type="datetimeFigureOut">
              <a:rPr lang="en-US" smtClean="0"/>
              <a:t>2/14/2022</a:t>
            </a:fld>
            <a:endParaRPr lang="en-US"/>
          </a:p>
        </p:txBody>
      </p:sp>
      <p:sp>
        <p:nvSpPr>
          <p:cNvPr id="6" name="Slide Number Placeholder 5"/>
          <p:cNvSpPr>
            <a:spLocks noGrp="1"/>
          </p:cNvSpPr>
          <p:nvPr>
            <p:ph type="sldNum" sz="quarter" idx="12"/>
          </p:nvPr>
        </p:nvSpPr>
        <p:spPr/>
        <p:txBody>
          <a:bodyPr/>
          <a:lstStyle/>
          <a:p>
            <a:fld id="{0AA53B3F-601E-45CA-92DB-7B633FDBFA27}" type="slidenum">
              <a:rPr lang="en-US" smtClean="0"/>
              <a:t>‹#›</a:t>
            </a:fld>
            <a:endParaRPr lang="en-US"/>
          </a:p>
        </p:txBody>
      </p:sp>
      <p:sp>
        <p:nvSpPr>
          <p:cNvPr id="14" name="TextBox 13">
            <a:extLst>
              <a:ext uri="{FF2B5EF4-FFF2-40B4-BE49-F238E27FC236}">
                <a16:creationId xmlns:a16="http://schemas.microsoft.com/office/drawing/2014/main" id="{B9FFDB71-EA34-49C6-81A4-2C310A4DA2EC}"/>
              </a:ext>
            </a:extLst>
          </p:cNvPr>
          <p:cNvSpPr txBox="1"/>
          <p:nvPr userDrawn="1"/>
        </p:nvSpPr>
        <p:spPr>
          <a:xfrm>
            <a:off x="2488475" y="6505277"/>
            <a:ext cx="4023360" cy="300082"/>
          </a:xfrm>
          <a:prstGeom prst="rect">
            <a:avLst/>
          </a:prstGeom>
          <a:noFill/>
        </p:spPr>
        <p:txBody>
          <a:bodyPr wrap="square" rtlCol="0" anchor="ctr" anchorCtr="0">
            <a:spAutoFit/>
          </a:bodyPr>
          <a:lstStyle/>
          <a:p>
            <a:pPr algn="ctr"/>
            <a:r>
              <a:rPr lang="en-US" sz="1350" b="0" i="1" dirty="0">
                <a:solidFill>
                  <a:schemeClr val="bg1"/>
                </a:solidFill>
                <a:latin typeface="Cambria" panose="02040503050406030204" pitchFamily="18" charset="0"/>
              </a:rPr>
              <a:t>Empowering Elders. Strengthening Communities.</a:t>
            </a:r>
          </a:p>
        </p:txBody>
      </p:sp>
      <p:pic>
        <p:nvPicPr>
          <p:cNvPr id="7" name="Picture 6">
            <a:extLst>
              <a:ext uri="{FF2B5EF4-FFF2-40B4-BE49-F238E27FC236}">
                <a16:creationId xmlns:a16="http://schemas.microsoft.com/office/drawing/2014/main" id="{76D9E708-607C-4FB6-9AFC-55C3AA9E06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14" y="75802"/>
            <a:ext cx="2062844" cy="562770"/>
          </a:xfrm>
          <a:prstGeom prst="rect">
            <a:avLst/>
          </a:prstGeom>
        </p:spPr>
      </p:pic>
    </p:spTree>
    <p:extLst>
      <p:ext uri="{BB962C8B-B14F-4D97-AF65-F5344CB8AC3E}">
        <p14:creationId xmlns:p14="http://schemas.microsoft.com/office/powerpoint/2010/main" val="256142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ondary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2E4E47-A573-40D2-B096-CC1F76D68516}"/>
              </a:ext>
            </a:extLst>
          </p:cNvPr>
          <p:cNvSpPr/>
          <p:nvPr userDrawn="1"/>
        </p:nvSpPr>
        <p:spPr>
          <a:xfrm>
            <a:off x="0" y="1"/>
            <a:ext cx="9144000" cy="714375"/>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609600" y="2132068"/>
            <a:ext cx="7848600" cy="1228368"/>
          </a:xfrm>
        </p:spPr>
        <p:txBody>
          <a:bodyPr/>
          <a:lstStyle>
            <a:lvl1pPr algn="ctr">
              <a:defRPr b="1" i="1">
                <a:solidFill>
                  <a:srgbClr val="700017"/>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684287"/>
            <a:ext cx="7848600" cy="1464491"/>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964A9-7351-4736-8A17-C0E1A75F8BCA}" type="datetimeFigureOut">
              <a:rPr lang="en-US" smtClean="0"/>
              <a:t>2/14/2022</a:t>
            </a:fld>
            <a:endParaRPr lang="en-US"/>
          </a:p>
        </p:txBody>
      </p:sp>
      <p:sp>
        <p:nvSpPr>
          <p:cNvPr id="6" name="Slide Number Placeholder 5"/>
          <p:cNvSpPr>
            <a:spLocks noGrp="1"/>
          </p:cNvSpPr>
          <p:nvPr>
            <p:ph type="sldNum" sz="quarter" idx="12"/>
          </p:nvPr>
        </p:nvSpPr>
        <p:spPr/>
        <p:txBody>
          <a:bodyPr/>
          <a:lstStyle/>
          <a:p>
            <a:fld id="{0AA53B3F-601E-45CA-92DB-7B633FDBFA27}" type="slidenum">
              <a:rPr lang="en-US" smtClean="0"/>
              <a:t>‹#›</a:t>
            </a:fld>
            <a:endParaRPr lang="en-US"/>
          </a:p>
        </p:txBody>
      </p:sp>
      <p:pic>
        <p:nvPicPr>
          <p:cNvPr id="7" name="Picture 6">
            <a:extLst>
              <a:ext uri="{FF2B5EF4-FFF2-40B4-BE49-F238E27FC236}">
                <a16:creationId xmlns:a16="http://schemas.microsoft.com/office/drawing/2014/main" id="{76D9E708-607C-4FB6-9AFC-55C3AA9E06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14" y="75802"/>
            <a:ext cx="2062844" cy="562770"/>
          </a:xfrm>
          <a:prstGeom prst="rect">
            <a:avLst/>
          </a:prstGeom>
        </p:spPr>
      </p:pic>
    </p:spTree>
    <p:extLst>
      <p:ext uri="{BB962C8B-B14F-4D97-AF65-F5344CB8AC3E}">
        <p14:creationId xmlns:p14="http://schemas.microsoft.com/office/powerpoint/2010/main" val="1674072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448CC0-F8E9-4F59-AE27-8BD9720CA64B}"/>
              </a:ext>
            </a:extLst>
          </p:cNvPr>
          <p:cNvSpPr/>
          <p:nvPr userDrawn="1"/>
        </p:nvSpPr>
        <p:spPr>
          <a:xfrm>
            <a:off x="0" y="1"/>
            <a:ext cx="9144000" cy="714375"/>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736600"/>
            <a:ext cx="8229600" cy="1143000"/>
          </a:xfrm>
        </p:spPr>
        <p:txBody>
          <a:bodyPr/>
          <a:lstStyle>
            <a:lvl1pPr>
              <a:defRPr b="1" i="1"/>
            </a:lvl1pPr>
          </a:lstStyle>
          <a:p>
            <a:r>
              <a:rPr lang="en-US"/>
              <a:t>Click to edit Master title style</a:t>
            </a:r>
            <a:endParaRPr lang="en-US" dirty="0"/>
          </a:p>
        </p:txBody>
      </p:sp>
      <p:sp>
        <p:nvSpPr>
          <p:cNvPr id="3" name="Content Placeholder 2"/>
          <p:cNvSpPr>
            <a:spLocks noGrp="1"/>
          </p:cNvSpPr>
          <p:nvPr>
            <p:ph idx="1"/>
          </p:nvPr>
        </p:nvSpPr>
        <p:spPr>
          <a:xfrm>
            <a:off x="457200" y="1879600"/>
            <a:ext cx="8229600" cy="4394200"/>
          </a:xfrm>
        </p:spPr>
        <p:txBody>
          <a:bodyPr/>
          <a:lstStyle>
            <a:lvl1pPr>
              <a:buClr>
                <a:srgbClr val="C00000"/>
              </a:buClr>
              <a:defRPr/>
            </a:lvl1pPr>
            <a:lvl2pPr marL="685800" indent="-342900">
              <a:buClr>
                <a:srgbClr val="C00000"/>
              </a:buClr>
              <a:defRPr/>
            </a:lvl2pPr>
            <a:lvl3pPr marL="1028700" indent="-342900">
              <a:buClr>
                <a:srgbClr val="C00000"/>
              </a:buClr>
              <a:defRPr/>
            </a:lvl3pPr>
            <a:lvl4pPr marL="1371600" indent="-342900">
              <a:buClr>
                <a:srgbClr val="C00000"/>
              </a:buClr>
              <a:defRPr/>
            </a:lvl4pPr>
            <a:lvl5pPr marL="1714500" indent="-342900">
              <a:buClr>
                <a:srgbClr val="C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964A9-7351-4736-8A17-C0E1A75F8BCA}" type="datetimeFigureOut">
              <a:rPr lang="en-US" smtClean="0"/>
              <a:t>2/14/2022</a:t>
            </a:fld>
            <a:endParaRPr lang="en-US"/>
          </a:p>
        </p:txBody>
      </p:sp>
      <p:sp>
        <p:nvSpPr>
          <p:cNvPr id="6" name="Slide Number Placeholder 5"/>
          <p:cNvSpPr>
            <a:spLocks noGrp="1"/>
          </p:cNvSpPr>
          <p:nvPr>
            <p:ph type="sldNum" sz="quarter" idx="12"/>
          </p:nvPr>
        </p:nvSpPr>
        <p:spPr/>
        <p:txBody>
          <a:bodyPr/>
          <a:lstStyle/>
          <a:p>
            <a:fld id="{0AA53B3F-601E-45CA-92DB-7B633FDBFA27}" type="slidenum">
              <a:rPr lang="en-US" smtClean="0"/>
              <a:t>‹#›</a:t>
            </a:fld>
            <a:endParaRPr lang="en-US"/>
          </a:p>
        </p:txBody>
      </p:sp>
      <p:pic>
        <p:nvPicPr>
          <p:cNvPr id="12" name="Picture 11">
            <a:extLst>
              <a:ext uri="{FF2B5EF4-FFF2-40B4-BE49-F238E27FC236}">
                <a16:creationId xmlns:a16="http://schemas.microsoft.com/office/drawing/2014/main" id="{DB877582-CDD3-47D5-96B7-17A04430D0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14" y="75802"/>
            <a:ext cx="2062844" cy="562770"/>
          </a:xfrm>
          <a:prstGeom prst="rect">
            <a:avLst/>
          </a:prstGeom>
        </p:spPr>
      </p:pic>
    </p:spTree>
    <p:extLst>
      <p:ext uri="{BB962C8B-B14F-4D97-AF65-F5344CB8AC3E}">
        <p14:creationId xmlns:p14="http://schemas.microsoft.com/office/powerpoint/2010/main" val="538322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Bulle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2A67A-FAC3-46AC-A360-720D231F714E}"/>
              </a:ext>
            </a:extLst>
          </p:cNvPr>
          <p:cNvSpPr/>
          <p:nvPr userDrawn="1"/>
        </p:nvSpPr>
        <p:spPr>
          <a:xfrm>
            <a:off x="0" y="1"/>
            <a:ext cx="9144000" cy="714375"/>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740664"/>
            <a:ext cx="8229600" cy="1143000"/>
          </a:xfrm>
        </p:spPr>
        <p:txBody>
          <a:bodyPr/>
          <a:lstStyle>
            <a:lvl1pPr>
              <a:defRPr b="1" i="1"/>
            </a:lvl1pPr>
          </a:lstStyle>
          <a:p>
            <a:r>
              <a:rPr lang="en-US"/>
              <a:t>Click to edit Master title style</a:t>
            </a:r>
            <a:endParaRPr lang="en-US" dirty="0"/>
          </a:p>
        </p:txBody>
      </p:sp>
      <p:sp>
        <p:nvSpPr>
          <p:cNvPr id="3" name="Content Placeholder 2"/>
          <p:cNvSpPr>
            <a:spLocks noGrp="1"/>
          </p:cNvSpPr>
          <p:nvPr>
            <p:ph sz="half" idx="1"/>
          </p:nvPr>
        </p:nvSpPr>
        <p:spPr>
          <a:xfrm>
            <a:off x="457200" y="1883664"/>
            <a:ext cx="4023360" cy="4398264"/>
          </a:xfrm>
        </p:spPr>
        <p:txBody>
          <a:bodyPr/>
          <a:lstStyle>
            <a:lvl1pPr>
              <a:buClr>
                <a:srgbClr val="C00000"/>
              </a:buClr>
              <a:defRPr sz="2800"/>
            </a:lvl1pPr>
            <a:lvl2pPr marL="685800" indent="-342900">
              <a:buClr>
                <a:srgbClr val="C00000"/>
              </a:buClr>
              <a:defRPr sz="2400"/>
            </a:lvl2pPr>
            <a:lvl3pPr marL="1028700" indent="-342900">
              <a:buClr>
                <a:srgbClr val="C00000"/>
              </a:buClr>
              <a:defRPr sz="2000"/>
            </a:lvl3pPr>
            <a:lvl4pPr marL="1371600" indent="-342900">
              <a:buClr>
                <a:srgbClr val="C00000"/>
              </a:buClr>
              <a:defRPr sz="1800"/>
            </a:lvl4pPr>
            <a:lvl5pPr marL="1714500" indent="-342900">
              <a:buClr>
                <a:srgbClr val="C0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83664"/>
            <a:ext cx="4023360" cy="4398264"/>
          </a:xfrm>
        </p:spPr>
        <p:txBody>
          <a:bodyPr/>
          <a:lstStyle>
            <a:lvl1pPr>
              <a:buClr>
                <a:srgbClr val="C00000"/>
              </a:buClr>
              <a:defRPr sz="2800"/>
            </a:lvl1pPr>
            <a:lvl2pPr marL="685800" indent="-342900">
              <a:buClr>
                <a:srgbClr val="C00000"/>
              </a:buClr>
              <a:defRPr sz="2400"/>
            </a:lvl2pPr>
            <a:lvl3pPr marL="1028700" indent="-342900">
              <a:buClr>
                <a:srgbClr val="C00000"/>
              </a:buClr>
              <a:defRPr sz="2000"/>
            </a:lvl3pPr>
            <a:lvl4pPr marL="1371600" indent="-342900">
              <a:buClr>
                <a:srgbClr val="C00000"/>
              </a:buClr>
              <a:defRPr sz="1800"/>
            </a:lvl4pPr>
            <a:lvl5pPr marL="1714500" indent="-342900">
              <a:buClr>
                <a:srgbClr val="C0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964A9-7351-4736-8A17-C0E1A75F8BCA}" type="datetimeFigureOut">
              <a:rPr lang="en-US" smtClean="0"/>
              <a:t>2/14/2022</a:t>
            </a:fld>
            <a:endParaRPr lang="en-US"/>
          </a:p>
        </p:txBody>
      </p:sp>
      <p:sp>
        <p:nvSpPr>
          <p:cNvPr id="7" name="Slide Number Placeholder 6"/>
          <p:cNvSpPr>
            <a:spLocks noGrp="1"/>
          </p:cNvSpPr>
          <p:nvPr>
            <p:ph type="sldNum" sz="quarter" idx="12"/>
          </p:nvPr>
        </p:nvSpPr>
        <p:spPr/>
        <p:txBody>
          <a:bodyPr/>
          <a:lstStyle/>
          <a:p>
            <a:fld id="{0AA53B3F-601E-45CA-92DB-7B633FDBFA27}" type="slidenum">
              <a:rPr lang="en-US" smtClean="0"/>
              <a:t>‹#›</a:t>
            </a:fld>
            <a:endParaRPr lang="en-US"/>
          </a:p>
        </p:txBody>
      </p:sp>
      <p:pic>
        <p:nvPicPr>
          <p:cNvPr id="13" name="Picture 12">
            <a:extLst>
              <a:ext uri="{FF2B5EF4-FFF2-40B4-BE49-F238E27FC236}">
                <a16:creationId xmlns:a16="http://schemas.microsoft.com/office/drawing/2014/main" id="{2F3A2878-0D38-4AD0-9C94-3A5B32409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14" y="75802"/>
            <a:ext cx="2062844" cy="562770"/>
          </a:xfrm>
          <a:prstGeom prst="rect">
            <a:avLst/>
          </a:prstGeom>
        </p:spPr>
      </p:pic>
    </p:spTree>
    <p:extLst>
      <p:ext uri="{BB962C8B-B14F-4D97-AF65-F5344CB8AC3E}">
        <p14:creationId xmlns:p14="http://schemas.microsoft.com/office/powerpoint/2010/main" val="3747103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A22A8F2-B204-405E-A425-0FD99783EB5F}"/>
              </a:ext>
            </a:extLst>
          </p:cNvPr>
          <p:cNvSpPr/>
          <p:nvPr userDrawn="1"/>
        </p:nvSpPr>
        <p:spPr>
          <a:xfrm>
            <a:off x="0" y="1"/>
            <a:ext cx="9144000" cy="714375"/>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723900"/>
            <a:ext cx="8229600" cy="845820"/>
          </a:xfrm>
        </p:spPr>
        <p:txBody>
          <a:bodyPr/>
          <a:lstStyle>
            <a:lvl1pPr>
              <a:defRPr b="1" i="1"/>
            </a:lvl1pPr>
          </a:lstStyle>
          <a:p>
            <a:r>
              <a:rPr lang="en-US"/>
              <a:t>Click to edit Master title style</a:t>
            </a:r>
            <a:endParaRPr lang="en-US" dirty="0"/>
          </a:p>
        </p:txBody>
      </p:sp>
      <p:sp>
        <p:nvSpPr>
          <p:cNvPr id="3" name="Text Placeholder 2"/>
          <p:cNvSpPr>
            <a:spLocks noGrp="1"/>
          </p:cNvSpPr>
          <p:nvPr>
            <p:ph type="body" idx="1"/>
          </p:nvPr>
        </p:nvSpPr>
        <p:spPr>
          <a:xfrm>
            <a:off x="457195" y="1581151"/>
            <a:ext cx="4023360" cy="639763"/>
          </a:xfrm>
        </p:spPr>
        <p:txBody>
          <a:bodyPr anchor="b"/>
          <a:lstStyle>
            <a:lvl1pPr marL="0" indent="0">
              <a:buNone/>
              <a:defRPr sz="2400" b="1">
                <a:solidFill>
                  <a:srgbClr val="C00000"/>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195" y="2232345"/>
            <a:ext cx="4023360" cy="4049583"/>
          </a:xfrm>
        </p:spPr>
        <p:txBody>
          <a:bodyPr/>
          <a:lstStyle>
            <a:lvl1pPr marL="342892" indent="-342892">
              <a:buClr>
                <a:srgbClr val="C00000"/>
              </a:buClr>
              <a:buSzPct val="70000"/>
              <a:buFont typeface="Wingdings" panose="05000000000000000000" pitchFamily="2" charset="2"/>
              <a:buChar char=""/>
              <a:defRPr sz="2400"/>
            </a:lvl1pPr>
            <a:lvl2pPr marL="685800" indent="-342900">
              <a:buClr>
                <a:srgbClr val="C00000"/>
              </a:buClr>
              <a:buFont typeface="Courier New" panose="02070309020205020404" pitchFamily="49" charset="0"/>
              <a:buChar char="o"/>
              <a:defRPr sz="2000"/>
            </a:lvl2pPr>
            <a:lvl3pPr marL="1028700" indent="-342900">
              <a:buClr>
                <a:srgbClr val="C00000"/>
              </a:buClr>
              <a:defRPr sz="1800"/>
            </a:lvl3pPr>
            <a:lvl4pPr marL="1371600" indent="-342900">
              <a:buClr>
                <a:srgbClr val="C00000"/>
              </a:buClr>
              <a:defRPr sz="1600"/>
            </a:lvl4pPr>
            <a:lvl5pPr marL="1714500" indent="-342900">
              <a:buClr>
                <a:srgbClr val="C0000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581151"/>
            <a:ext cx="4023360" cy="639763"/>
          </a:xfrm>
        </p:spPr>
        <p:txBody>
          <a:bodyPr anchor="b"/>
          <a:lstStyle>
            <a:lvl1pPr marL="0" indent="0">
              <a:buNone/>
              <a:defRPr sz="2400" b="1">
                <a:solidFill>
                  <a:srgbClr val="C00000"/>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20914"/>
            <a:ext cx="4023360" cy="4061014"/>
          </a:xfrm>
        </p:spPr>
        <p:txBody>
          <a:bodyPr/>
          <a:lstStyle>
            <a:lvl1pPr marL="342892" indent="-342892">
              <a:buClr>
                <a:srgbClr val="C00000"/>
              </a:buClr>
              <a:defRPr lang="en-US" sz="2400" kern="1200" dirty="0">
                <a:solidFill>
                  <a:schemeClr val="tx1">
                    <a:lumMod val="65000"/>
                    <a:lumOff val="35000"/>
                  </a:schemeClr>
                </a:solidFill>
                <a:latin typeface="+mn-lt"/>
                <a:ea typeface="+mn-ea"/>
                <a:cs typeface="+mn-cs"/>
              </a:defRPr>
            </a:lvl1pPr>
            <a:lvl2pPr marL="685800" indent="-342900">
              <a:buClr>
                <a:srgbClr val="C00000"/>
              </a:buClr>
              <a:buFont typeface="Courier New" panose="02070309020205020404" pitchFamily="49" charset="0"/>
              <a:buChar char="o"/>
              <a:defRPr lang="en-US" sz="2000" kern="1200" dirty="0">
                <a:solidFill>
                  <a:schemeClr val="tx1">
                    <a:lumMod val="65000"/>
                    <a:lumOff val="35000"/>
                  </a:schemeClr>
                </a:solidFill>
                <a:latin typeface="+mn-lt"/>
                <a:ea typeface="+mn-ea"/>
                <a:cs typeface="+mn-cs"/>
              </a:defRPr>
            </a:lvl2pPr>
            <a:lvl3pPr marL="1028700" indent="-342900">
              <a:buClr>
                <a:srgbClr val="C01217"/>
              </a:buClr>
              <a:defRPr sz="1800"/>
            </a:lvl3pPr>
            <a:lvl4pPr marL="1371600" indent="-342900">
              <a:buClr>
                <a:srgbClr val="C00000"/>
              </a:buClr>
              <a:defRPr sz="1600"/>
            </a:lvl4pPr>
            <a:lvl5pPr marL="1714500" indent="-342900">
              <a:buClr>
                <a:srgbClr val="C00000"/>
              </a:buClr>
              <a:defRPr lang="en-US" sz="1600" kern="1200" dirty="0" smtClean="0">
                <a:solidFill>
                  <a:schemeClr val="tx1">
                    <a:lumMod val="65000"/>
                    <a:lumOff val="35000"/>
                  </a:schemeClr>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964A9-7351-4736-8A17-C0E1A75F8BCA}" type="datetimeFigureOut">
              <a:rPr lang="en-US" smtClean="0"/>
              <a:t>2/14/2022</a:t>
            </a:fld>
            <a:endParaRPr lang="en-US"/>
          </a:p>
        </p:txBody>
      </p:sp>
      <p:sp>
        <p:nvSpPr>
          <p:cNvPr id="9" name="Slide Number Placeholder 8"/>
          <p:cNvSpPr>
            <a:spLocks noGrp="1"/>
          </p:cNvSpPr>
          <p:nvPr>
            <p:ph type="sldNum" sz="quarter" idx="12"/>
          </p:nvPr>
        </p:nvSpPr>
        <p:spPr/>
        <p:txBody>
          <a:bodyPr/>
          <a:lstStyle/>
          <a:p>
            <a:fld id="{0AA53B3F-601E-45CA-92DB-7B633FDBFA27}" type="slidenum">
              <a:rPr lang="en-US" smtClean="0"/>
              <a:t>‹#›</a:t>
            </a:fld>
            <a:endParaRPr lang="en-US"/>
          </a:p>
        </p:txBody>
      </p:sp>
      <p:pic>
        <p:nvPicPr>
          <p:cNvPr id="15" name="Picture 14">
            <a:extLst>
              <a:ext uri="{FF2B5EF4-FFF2-40B4-BE49-F238E27FC236}">
                <a16:creationId xmlns:a16="http://schemas.microsoft.com/office/drawing/2014/main" id="{EA50D73F-B4D5-4C6B-A7B2-7A4B7CE069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14" y="75802"/>
            <a:ext cx="2062844" cy="562770"/>
          </a:xfrm>
          <a:prstGeom prst="rect">
            <a:avLst/>
          </a:prstGeom>
        </p:spPr>
      </p:pic>
    </p:spTree>
    <p:extLst>
      <p:ext uri="{BB962C8B-B14F-4D97-AF65-F5344CB8AC3E}">
        <p14:creationId xmlns:p14="http://schemas.microsoft.com/office/powerpoint/2010/main" val="140807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Numbe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7C057D-7240-4941-A935-BE240D051542}"/>
              </a:ext>
            </a:extLst>
          </p:cNvPr>
          <p:cNvSpPr/>
          <p:nvPr userDrawn="1"/>
        </p:nvSpPr>
        <p:spPr>
          <a:xfrm>
            <a:off x="0" y="6477000"/>
            <a:ext cx="9144000" cy="381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9" name="Rectangle 8">
            <a:extLst>
              <a:ext uri="{FF2B5EF4-FFF2-40B4-BE49-F238E27FC236}">
                <a16:creationId xmlns:a16="http://schemas.microsoft.com/office/drawing/2014/main" id="{E3448CC0-F8E9-4F59-AE27-8BD9720CA64B}"/>
              </a:ext>
            </a:extLst>
          </p:cNvPr>
          <p:cNvSpPr/>
          <p:nvPr userDrawn="1"/>
        </p:nvSpPr>
        <p:spPr>
          <a:xfrm>
            <a:off x="0" y="1"/>
            <a:ext cx="9144000" cy="714375"/>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736600"/>
            <a:ext cx="8229600" cy="1143000"/>
          </a:xfrm>
        </p:spPr>
        <p:txBody>
          <a:bodyPr/>
          <a:lstStyle>
            <a:lvl1pPr>
              <a:defRPr b="1" i="1"/>
            </a:lvl1pPr>
          </a:lstStyle>
          <a:p>
            <a:r>
              <a:rPr lang="en-US"/>
              <a:t>Click to edit Master title style</a:t>
            </a:r>
            <a:endParaRPr lang="en-US" dirty="0"/>
          </a:p>
        </p:txBody>
      </p:sp>
      <p:sp>
        <p:nvSpPr>
          <p:cNvPr id="3" name="Content Placeholder 2"/>
          <p:cNvSpPr>
            <a:spLocks noGrp="1"/>
          </p:cNvSpPr>
          <p:nvPr>
            <p:ph idx="1"/>
          </p:nvPr>
        </p:nvSpPr>
        <p:spPr>
          <a:xfrm>
            <a:off x="457200" y="1879600"/>
            <a:ext cx="8229600" cy="4394200"/>
          </a:xfrm>
        </p:spPr>
        <p:txBody>
          <a:bodyPr/>
          <a:lstStyle>
            <a:lvl1pPr marL="548640" indent="-548640">
              <a:buClr>
                <a:srgbClr val="C00000"/>
              </a:buClr>
              <a:buFont typeface="+mj-lt"/>
              <a:buAutoNum type="arabicPeriod"/>
              <a:defRPr/>
            </a:lvl1pPr>
            <a:lvl2pPr marL="1097280" indent="-548640">
              <a:buClr>
                <a:srgbClr val="C00000"/>
              </a:buClr>
              <a:buFont typeface="+mj-lt"/>
              <a:buAutoNum type="alphaUcPeriod"/>
              <a:defRPr/>
            </a:lvl2pPr>
            <a:lvl3pPr marL="1645920" indent="-548640">
              <a:buClr>
                <a:schemeClr val="bg1">
                  <a:lumMod val="65000"/>
                </a:schemeClr>
              </a:buClr>
              <a:buFont typeface="+mj-lt"/>
              <a:buAutoNum type="arabicParenR"/>
              <a:defRPr/>
            </a:lvl3pPr>
            <a:lvl4pPr marL="2194560" indent="-548640">
              <a:buClr>
                <a:schemeClr val="bg1">
                  <a:lumMod val="65000"/>
                </a:schemeClr>
              </a:buClr>
              <a:buFont typeface="+mj-lt"/>
              <a:buAutoNum type="alphaLcParenR"/>
              <a:defRPr/>
            </a:lvl4pPr>
            <a:lvl5pPr marL="2743200" indent="-548640">
              <a:buClr>
                <a:srgbClr val="C00000"/>
              </a:buClr>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964A9-7351-4736-8A17-C0E1A75F8BCA}" type="datetimeFigureOut">
              <a:rPr lang="en-US" smtClean="0"/>
              <a:t>2/14/2022</a:t>
            </a:fld>
            <a:endParaRPr lang="en-US"/>
          </a:p>
        </p:txBody>
      </p:sp>
      <p:sp>
        <p:nvSpPr>
          <p:cNvPr id="6" name="Slide Number Placeholder 5"/>
          <p:cNvSpPr>
            <a:spLocks noGrp="1"/>
          </p:cNvSpPr>
          <p:nvPr>
            <p:ph type="sldNum" sz="quarter" idx="12"/>
          </p:nvPr>
        </p:nvSpPr>
        <p:spPr/>
        <p:txBody>
          <a:bodyPr/>
          <a:lstStyle/>
          <a:p>
            <a:fld id="{0AA53B3F-601E-45CA-92DB-7B633FDBFA27}" type="slidenum">
              <a:rPr lang="en-US" smtClean="0"/>
              <a:t>‹#›</a:t>
            </a:fld>
            <a:endParaRPr lang="en-US"/>
          </a:p>
        </p:txBody>
      </p:sp>
      <p:pic>
        <p:nvPicPr>
          <p:cNvPr id="12" name="Picture 11">
            <a:extLst>
              <a:ext uri="{FF2B5EF4-FFF2-40B4-BE49-F238E27FC236}">
                <a16:creationId xmlns:a16="http://schemas.microsoft.com/office/drawing/2014/main" id="{72690737-BD01-4E39-BEB0-0643F7D03E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14" y="75802"/>
            <a:ext cx="2062844" cy="562770"/>
          </a:xfrm>
          <a:prstGeom prst="rect">
            <a:avLst/>
          </a:prstGeom>
        </p:spPr>
      </p:pic>
    </p:spTree>
    <p:extLst>
      <p:ext uri="{BB962C8B-B14F-4D97-AF65-F5344CB8AC3E}">
        <p14:creationId xmlns:p14="http://schemas.microsoft.com/office/powerpoint/2010/main" val="198979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 Numbe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2A67A-FAC3-46AC-A360-720D231F714E}"/>
              </a:ext>
            </a:extLst>
          </p:cNvPr>
          <p:cNvSpPr/>
          <p:nvPr userDrawn="1"/>
        </p:nvSpPr>
        <p:spPr>
          <a:xfrm>
            <a:off x="0" y="1"/>
            <a:ext cx="9144000" cy="714375"/>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740664"/>
            <a:ext cx="8229600" cy="1143000"/>
          </a:xfrm>
        </p:spPr>
        <p:txBody>
          <a:bodyPr/>
          <a:lstStyle>
            <a:lvl1pPr>
              <a:defRPr b="1" i="1"/>
            </a:lvl1pPr>
          </a:lstStyle>
          <a:p>
            <a:r>
              <a:rPr lang="en-US"/>
              <a:t>Click to edit Master title style</a:t>
            </a:r>
            <a:endParaRPr lang="en-US" dirty="0"/>
          </a:p>
        </p:txBody>
      </p:sp>
      <p:sp>
        <p:nvSpPr>
          <p:cNvPr id="3" name="Content Placeholder 2"/>
          <p:cNvSpPr>
            <a:spLocks noGrp="1"/>
          </p:cNvSpPr>
          <p:nvPr>
            <p:ph sz="half" idx="1"/>
          </p:nvPr>
        </p:nvSpPr>
        <p:spPr>
          <a:xfrm>
            <a:off x="457200" y="1883664"/>
            <a:ext cx="4023360" cy="4398264"/>
          </a:xfrm>
        </p:spPr>
        <p:txBody>
          <a:bodyPr/>
          <a:lstStyle>
            <a:lvl1pPr marL="480060" indent="-480060">
              <a:buClr>
                <a:srgbClr val="C00000"/>
              </a:buClr>
              <a:buFont typeface="+mj-lt"/>
              <a:buAutoNum type="arabicPeriod"/>
              <a:defRPr sz="2800"/>
            </a:lvl1pPr>
            <a:lvl2pPr marL="960120" indent="-480060">
              <a:buClr>
                <a:srgbClr val="C00000"/>
              </a:buClr>
              <a:buFont typeface="+mj-lt"/>
              <a:buAutoNum type="alphaUcPeriod"/>
              <a:defRPr sz="2400"/>
            </a:lvl2pPr>
            <a:lvl3pPr marL="1440180" indent="-480060">
              <a:buClr>
                <a:schemeClr val="bg1">
                  <a:lumMod val="65000"/>
                </a:schemeClr>
              </a:buClr>
              <a:buFont typeface="+mj-lt"/>
              <a:buAutoNum type="arabicParenR"/>
              <a:defRPr sz="2000"/>
            </a:lvl3pPr>
            <a:lvl4pPr marL="1920240" indent="-480060">
              <a:buClr>
                <a:schemeClr val="bg1">
                  <a:lumMod val="65000"/>
                </a:schemeClr>
              </a:buClr>
              <a:buFont typeface="+mj-lt"/>
              <a:buAutoNum type="alphaLcParenR"/>
              <a:defRPr sz="1800"/>
            </a:lvl4pPr>
            <a:lvl5pPr marL="2400300" indent="-480060">
              <a:buClr>
                <a:srgbClr val="C00000"/>
              </a:buClr>
              <a:buFont typeface="+mj-lt"/>
              <a:buAutoNum type="arabicPeriod"/>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83664"/>
            <a:ext cx="4023360" cy="4398264"/>
          </a:xfrm>
        </p:spPr>
        <p:txBody>
          <a:bodyPr/>
          <a:lstStyle>
            <a:lvl1pPr marL="480060" indent="-480060">
              <a:buClr>
                <a:srgbClr val="C00000"/>
              </a:buClr>
              <a:buFont typeface="+mj-lt"/>
              <a:buAutoNum type="arabicPeriod"/>
              <a:defRPr sz="2800"/>
            </a:lvl1pPr>
            <a:lvl2pPr marL="960120" indent="-480060">
              <a:buClr>
                <a:srgbClr val="C00000"/>
              </a:buClr>
              <a:buFont typeface="+mj-lt"/>
              <a:buAutoNum type="arabicPeriod"/>
              <a:defRPr sz="2400"/>
            </a:lvl2pPr>
            <a:lvl3pPr marL="1440180" indent="-480060">
              <a:buClr>
                <a:schemeClr val="bg1">
                  <a:lumMod val="50000"/>
                </a:schemeClr>
              </a:buClr>
              <a:buFont typeface="+mj-lt"/>
              <a:buAutoNum type="arabicParenR"/>
              <a:defRPr sz="2000"/>
            </a:lvl3pPr>
            <a:lvl4pPr marL="1920240" indent="-480060">
              <a:buClr>
                <a:schemeClr val="bg1">
                  <a:lumMod val="50000"/>
                </a:schemeClr>
              </a:buClr>
              <a:buFont typeface="+mj-lt"/>
              <a:buAutoNum type="alphaLcParenR"/>
              <a:defRPr sz="1800"/>
            </a:lvl4pPr>
            <a:lvl5pPr marL="2400300" indent="-480060">
              <a:buClr>
                <a:srgbClr val="C00000"/>
              </a:buClr>
              <a:buFont typeface="+mj-lt"/>
              <a:buAutoNum type="arabicPeriod"/>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964A9-7351-4736-8A17-C0E1A75F8BCA}" type="datetimeFigureOut">
              <a:rPr lang="en-US" smtClean="0"/>
              <a:t>2/14/2022</a:t>
            </a:fld>
            <a:endParaRPr lang="en-US"/>
          </a:p>
        </p:txBody>
      </p:sp>
      <p:sp>
        <p:nvSpPr>
          <p:cNvPr id="7" name="Slide Number Placeholder 6"/>
          <p:cNvSpPr>
            <a:spLocks noGrp="1"/>
          </p:cNvSpPr>
          <p:nvPr>
            <p:ph type="sldNum" sz="quarter" idx="12"/>
          </p:nvPr>
        </p:nvSpPr>
        <p:spPr/>
        <p:txBody>
          <a:bodyPr/>
          <a:lstStyle/>
          <a:p>
            <a:fld id="{0AA53B3F-601E-45CA-92DB-7B633FDBFA27}" type="slidenum">
              <a:rPr lang="en-US" smtClean="0"/>
              <a:t>‹#›</a:t>
            </a:fld>
            <a:endParaRPr lang="en-US"/>
          </a:p>
        </p:txBody>
      </p:sp>
      <p:sp>
        <p:nvSpPr>
          <p:cNvPr id="12" name="TextBox 11">
            <a:extLst>
              <a:ext uri="{FF2B5EF4-FFF2-40B4-BE49-F238E27FC236}">
                <a16:creationId xmlns:a16="http://schemas.microsoft.com/office/drawing/2014/main" id="{5699A573-0F19-4392-B669-CBEA720FC712}"/>
              </a:ext>
            </a:extLst>
          </p:cNvPr>
          <p:cNvSpPr txBox="1"/>
          <p:nvPr userDrawn="1"/>
        </p:nvSpPr>
        <p:spPr>
          <a:xfrm>
            <a:off x="2488475" y="6505277"/>
            <a:ext cx="4023360" cy="300082"/>
          </a:xfrm>
          <a:prstGeom prst="rect">
            <a:avLst/>
          </a:prstGeom>
          <a:noFill/>
        </p:spPr>
        <p:txBody>
          <a:bodyPr wrap="square" rtlCol="0" anchor="ctr" anchorCtr="0">
            <a:spAutoFit/>
          </a:bodyPr>
          <a:lstStyle/>
          <a:p>
            <a:pPr algn="ctr"/>
            <a:r>
              <a:rPr lang="en-US" sz="1350" b="0" i="1" dirty="0">
                <a:solidFill>
                  <a:schemeClr val="bg1"/>
                </a:solidFill>
                <a:latin typeface="Cambria" panose="02040503050406030204" pitchFamily="18" charset="0"/>
              </a:rPr>
              <a:t>Empowering Elders. Strengthening Communities.</a:t>
            </a:r>
          </a:p>
        </p:txBody>
      </p:sp>
      <p:pic>
        <p:nvPicPr>
          <p:cNvPr id="13" name="Picture 12">
            <a:extLst>
              <a:ext uri="{FF2B5EF4-FFF2-40B4-BE49-F238E27FC236}">
                <a16:creationId xmlns:a16="http://schemas.microsoft.com/office/drawing/2014/main" id="{9A1CD4ED-2407-4848-B489-26D248D7E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14" y="75802"/>
            <a:ext cx="2062844" cy="562770"/>
          </a:xfrm>
          <a:prstGeom prst="rect">
            <a:avLst/>
          </a:prstGeom>
        </p:spPr>
      </p:pic>
    </p:spTree>
    <p:extLst>
      <p:ext uri="{BB962C8B-B14F-4D97-AF65-F5344CB8AC3E}">
        <p14:creationId xmlns:p14="http://schemas.microsoft.com/office/powerpoint/2010/main" val="1570392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Numbe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A22A8F2-B204-405E-A425-0FD99783EB5F}"/>
              </a:ext>
            </a:extLst>
          </p:cNvPr>
          <p:cNvSpPr/>
          <p:nvPr userDrawn="1"/>
        </p:nvSpPr>
        <p:spPr>
          <a:xfrm>
            <a:off x="0" y="1"/>
            <a:ext cx="9144000" cy="714375"/>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723900"/>
            <a:ext cx="8229600" cy="845820"/>
          </a:xfrm>
        </p:spPr>
        <p:txBody>
          <a:bodyPr/>
          <a:lstStyle>
            <a:lvl1pPr>
              <a:defRPr b="1" i="1"/>
            </a:lvl1pPr>
          </a:lstStyle>
          <a:p>
            <a:r>
              <a:rPr lang="en-US"/>
              <a:t>Click to edit Master title style</a:t>
            </a:r>
            <a:endParaRPr lang="en-US" dirty="0"/>
          </a:p>
        </p:txBody>
      </p:sp>
      <p:sp>
        <p:nvSpPr>
          <p:cNvPr id="3" name="Text Placeholder 2"/>
          <p:cNvSpPr>
            <a:spLocks noGrp="1"/>
          </p:cNvSpPr>
          <p:nvPr>
            <p:ph type="body" idx="1"/>
          </p:nvPr>
        </p:nvSpPr>
        <p:spPr>
          <a:xfrm>
            <a:off x="457195" y="1581151"/>
            <a:ext cx="4023360" cy="639763"/>
          </a:xfrm>
        </p:spPr>
        <p:txBody>
          <a:bodyPr anchor="b"/>
          <a:lstStyle>
            <a:lvl1pPr marL="0" indent="0">
              <a:buNone/>
              <a:defRPr sz="2400" b="1">
                <a:solidFill>
                  <a:srgbClr val="C00000"/>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195" y="2232345"/>
            <a:ext cx="4023360" cy="4049583"/>
          </a:xfrm>
        </p:spPr>
        <p:txBody>
          <a:bodyPr/>
          <a:lstStyle>
            <a:lvl1pPr marL="385763" indent="-385763">
              <a:buClr>
                <a:srgbClr val="C00000"/>
              </a:buClr>
              <a:buSzPct val="70000"/>
              <a:buFont typeface="+mj-lt"/>
              <a:buAutoNum type="arabicPeriod"/>
              <a:defRPr sz="2400"/>
            </a:lvl1pPr>
            <a:lvl2pPr marL="728663" indent="-385763">
              <a:buClr>
                <a:srgbClr val="C00000"/>
              </a:buClr>
              <a:buFont typeface="+mj-lt"/>
              <a:buAutoNum type="alphaUcPeriod"/>
              <a:defRPr sz="2000"/>
            </a:lvl2pPr>
            <a:lvl3pPr marL="1028700" indent="-342900">
              <a:buClr>
                <a:schemeClr val="bg1">
                  <a:lumMod val="65000"/>
                </a:schemeClr>
              </a:buClr>
              <a:buFont typeface="+mj-lt"/>
              <a:buAutoNum type="arabicParenR"/>
              <a:defRPr sz="1800"/>
            </a:lvl3pPr>
            <a:lvl4pPr marL="1371600" indent="-342900">
              <a:buClr>
                <a:schemeClr val="bg1">
                  <a:lumMod val="65000"/>
                </a:schemeClr>
              </a:buClr>
              <a:buFont typeface="+mj-lt"/>
              <a:buAutoNum type="alphaLcParenR"/>
              <a:defRPr sz="1600"/>
            </a:lvl4pPr>
            <a:lvl5pPr marL="1714500" indent="-342900">
              <a:buClr>
                <a:srgbClr val="C00000"/>
              </a:buClr>
              <a:buFont typeface="+mj-lt"/>
              <a:buAutoNum type="arabicPeriod"/>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581151"/>
            <a:ext cx="4023360" cy="639763"/>
          </a:xfrm>
        </p:spPr>
        <p:txBody>
          <a:bodyPr anchor="b"/>
          <a:lstStyle>
            <a:lvl1pPr marL="0" indent="0">
              <a:buNone/>
              <a:defRPr sz="2400" b="1">
                <a:solidFill>
                  <a:srgbClr val="C00000"/>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20914"/>
            <a:ext cx="4023360" cy="4061014"/>
          </a:xfrm>
        </p:spPr>
        <p:txBody>
          <a:bodyPr/>
          <a:lstStyle>
            <a:lvl1pPr marL="385763" indent="-385763">
              <a:buClr>
                <a:srgbClr val="C00000"/>
              </a:buClr>
              <a:buFont typeface="+mj-lt"/>
              <a:buAutoNum type="arabicPeriod"/>
              <a:defRPr lang="en-US" sz="2400" kern="1200" dirty="0">
                <a:solidFill>
                  <a:schemeClr val="tx1">
                    <a:lumMod val="65000"/>
                    <a:lumOff val="35000"/>
                  </a:schemeClr>
                </a:solidFill>
                <a:latin typeface="+mn-lt"/>
                <a:ea typeface="+mn-ea"/>
                <a:cs typeface="+mn-cs"/>
              </a:defRPr>
            </a:lvl1pPr>
            <a:lvl2pPr marL="728663" indent="-385763">
              <a:buClr>
                <a:srgbClr val="C00000"/>
              </a:buClr>
              <a:buFont typeface="+mj-lt"/>
              <a:buAutoNum type="alphaUcPeriod"/>
              <a:defRPr lang="en-US" sz="2000" kern="1200" dirty="0">
                <a:solidFill>
                  <a:schemeClr val="tx1">
                    <a:lumMod val="65000"/>
                    <a:lumOff val="35000"/>
                  </a:schemeClr>
                </a:solidFill>
                <a:latin typeface="+mn-lt"/>
                <a:ea typeface="+mn-ea"/>
                <a:cs typeface="+mn-cs"/>
              </a:defRPr>
            </a:lvl2pPr>
            <a:lvl3pPr marL="1028700" indent="-342900">
              <a:buClr>
                <a:schemeClr val="bg1">
                  <a:lumMod val="65000"/>
                </a:schemeClr>
              </a:buClr>
              <a:buFont typeface="+mj-lt"/>
              <a:buAutoNum type="arabicParenR"/>
              <a:defRPr sz="1800"/>
            </a:lvl3pPr>
            <a:lvl4pPr marL="1371600" indent="-342900">
              <a:buClr>
                <a:schemeClr val="bg1">
                  <a:lumMod val="65000"/>
                </a:schemeClr>
              </a:buClr>
              <a:buFont typeface="+mj-lt"/>
              <a:buAutoNum type="alphaLcParenR"/>
              <a:defRPr sz="1600"/>
            </a:lvl4pPr>
            <a:lvl5pPr marL="1714500" indent="-342900">
              <a:buClr>
                <a:srgbClr val="C00000"/>
              </a:buClr>
              <a:buFont typeface="+mj-lt"/>
              <a:buAutoNum type="arabicPeriod"/>
              <a:defRPr lang="en-US" sz="1600" kern="1200" dirty="0" smtClean="0">
                <a:solidFill>
                  <a:schemeClr val="tx1">
                    <a:lumMod val="65000"/>
                    <a:lumOff val="35000"/>
                  </a:schemeClr>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964A9-7351-4736-8A17-C0E1A75F8BCA}" type="datetimeFigureOut">
              <a:rPr lang="en-US" smtClean="0"/>
              <a:t>2/14/2022</a:t>
            </a:fld>
            <a:endParaRPr lang="en-US"/>
          </a:p>
        </p:txBody>
      </p:sp>
      <p:sp>
        <p:nvSpPr>
          <p:cNvPr id="9" name="Slide Number Placeholder 8"/>
          <p:cNvSpPr>
            <a:spLocks noGrp="1"/>
          </p:cNvSpPr>
          <p:nvPr>
            <p:ph type="sldNum" sz="quarter" idx="12"/>
          </p:nvPr>
        </p:nvSpPr>
        <p:spPr/>
        <p:txBody>
          <a:bodyPr/>
          <a:lstStyle/>
          <a:p>
            <a:fld id="{0AA53B3F-601E-45CA-92DB-7B633FDBFA27}" type="slidenum">
              <a:rPr lang="en-US" smtClean="0"/>
              <a:t>‹#›</a:t>
            </a:fld>
            <a:endParaRPr lang="en-US"/>
          </a:p>
        </p:txBody>
      </p:sp>
      <p:pic>
        <p:nvPicPr>
          <p:cNvPr id="15" name="Picture 14">
            <a:extLst>
              <a:ext uri="{FF2B5EF4-FFF2-40B4-BE49-F238E27FC236}">
                <a16:creationId xmlns:a16="http://schemas.microsoft.com/office/drawing/2014/main" id="{B2645FCD-D643-4D46-9055-18C1E55B1B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14" y="75802"/>
            <a:ext cx="2062844" cy="562770"/>
          </a:xfrm>
          <a:prstGeom prst="rect">
            <a:avLst/>
          </a:prstGeom>
        </p:spPr>
      </p:pic>
    </p:spTree>
    <p:extLst>
      <p:ext uri="{BB962C8B-B14F-4D97-AF65-F5344CB8AC3E}">
        <p14:creationId xmlns:p14="http://schemas.microsoft.com/office/powerpoint/2010/main" val="1803778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7D6D8C-1E35-4774-9498-6EC1890D1E31}"/>
              </a:ext>
            </a:extLst>
          </p:cNvPr>
          <p:cNvSpPr/>
          <p:nvPr userDrawn="1"/>
        </p:nvSpPr>
        <p:spPr>
          <a:xfrm>
            <a:off x="0" y="6477000"/>
            <a:ext cx="9144000" cy="381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8" name="Rectangle 7">
            <a:extLst>
              <a:ext uri="{FF2B5EF4-FFF2-40B4-BE49-F238E27FC236}">
                <a16:creationId xmlns:a16="http://schemas.microsoft.com/office/drawing/2014/main" id="{B936A158-6E3E-40FC-90DC-9006675646EA}"/>
              </a:ext>
            </a:extLst>
          </p:cNvPr>
          <p:cNvSpPr/>
          <p:nvPr userDrawn="1"/>
        </p:nvSpPr>
        <p:spPr>
          <a:xfrm>
            <a:off x="0" y="1"/>
            <a:ext cx="9144000" cy="714375"/>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733424"/>
            <a:ext cx="8229600" cy="1185992"/>
          </a:xfrm>
        </p:spPr>
        <p:txBody>
          <a:bodyPr/>
          <a:lstStyle>
            <a:lvl1pPr>
              <a:defRPr b="1" i="1"/>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964A9-7351-4736-8A17-C0E1A75F8BCA}" type="datetimeFigureOut">
              <a:rPr lang="en-US" smtClean="0"/>
              <a:t>2/14/2022</a:t>
            </a:fld>
            <a:endParaRPr lang="en-US"/>
          </a:p>
        </p:txBody>
      </p:sp>
      <p:sp>
        <p:nvSpPr>
          <p:cNvPr id="5" name="Slide Number Placeholder 4"/>
          <p:cNvSpPr>
            <a:spLocks noGrp="1"/>
          </p:cNvSpPr>
          <p:nvPr>
            <p:ph type="sldNum" sz="quarter" idx="12"/>
          </p:nvPr>
        </p:nvSpPr>
        <p:spPr/>
        <p:txBody>
          <a:bodyPr/>
          <a:lstStyle/>
          <a:p>
            <a:fld id="{0AA53B3F-601E-45CA-92DB-7B633FDBFA27}" type="slidenum">
              <a:rPr lang="en-US" smtClean="0"/>
              <a:t>‹#›</a:t>
            </a:fld>
            <a:endParaRPr lang="en-US"/>
          </a:p>
        </p:txBody>
      </p:sp>
      <p:pic>
        <p:nvPicPr>
          <p:cNvPr id="11" name="Picture 10">
            <a:extLst>
              <a:ext uri="{FF2B5EF4-FFF2-40B4-BE49-F238E27FC236}">
                <a16:creationId xmlns:a16="http://schemas.microsoft.com/office/drawing/2014/main" id="{86F6FAB4-63BB-45B1-9214-185C04C2BF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14" y="75802"/>
            <a:ext cx="2062844" cy="562770"/>
          </a:xfrm>
          <a:prstGeom prst="rect">
            <a:avLst/>
          </a:prstGeom>
        </p:spPr>
      </p:pic>
    </p:spTree>
    <p:extLst>
      <p:ext uri="{BB962C8B-B14F-4D97-AF65-F5344CB8AC3E}">
        <p14:creationId xmlns:p14="http://schemas.microsoft.com/office/powerpoint/2010/main" val="143554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a:t>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774022-5DA9-4B05-AAB4-111E9ABEF751}"/>
              </a:ext>
            </a:extLst>
          </p:cNvPr>
          <p:cNvSpPr/>
          <p:nvPr userDrawn="1"/>
        </p:nvSpPr>
        <p:spPr>
          <a:xfrm>
            <a:off x="0" y="1"/>
            <a:ext cx="9144000" cy="714375"/>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E5C964A9-7351-4736-8A17-C0E1A75F8BCA}" type="datetimeFigureOut">
              <a:rPr lang="en-US" smtClean="0"/>
              <a:t>2/14/2022</a:t>
            </a:fld>
            <a:endParaRPr lang="en-US"/>
          </a:p>
        </p:txBody>
      </p:sp>
      <p:sp>
        <p:nvSpPr>
          <p:cNvPr id="4" name="Slide Number Placeholder 3"/>
          <p:cNvSpPr>
            <a:spLocks noGrp="1"/>
          </p:cNvSpPr>
          <p:nvPr>
            <p:ph type="sldNum" sz="quarter" idx="12"/>
          </p:nvPr>
        </p:nvSpPr>
        <p:spPr/>
        <p:txBody>
          <a:bodyPr/>
          <a:lstStyle/>
          <a:p>
            <a:fld id="{0AA53B3F-601E-45CA-92DB-7B633FDBFA27}" type="slidenum">
              <a:rPr lang="en-US" smtClean="0"/>
              <a:t>‹#›</a:t>
            </a:fld>
            <a:endParaRPr lang="en-US"/>
          </a:p>
        </p:txBody>
      </p:sp>
      <p:pic>
        <p:nvPicPr>
          <p:cNvPr id="10" name="Picture 9">
            <a:extLst>
              <a:ext uri="{FF2B5EF4-FFF2-40B4-BE49-F238E27FC236}">
                <a16:creationId xmlns:a16="http://schemas.microsoft.com/office/drawing/2014/main" id="{597B49AD-AE96-4CFB-9E1E-2BC54ACCFB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14" y="75802"/>
            <a:ext cx="2062844" cy="562770"/>
          </a:xfrm>
          <a:prstGeom prst="rect">
            <a:avLst/>
          </a:prstGeom>
        </p:spPr>
      </p:pic>
    </p:spTree>
    <p:extLst>
      <p:ext uri="{BB962C8B-B14F-4D97-AF65-F5344CB8AC3E}">
        <p14:creationId xmlns:p14="http://schemas.microsoft.com/office/powerpoint/2010/main" val="537637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964A9-7351-4736-8A17-C0E1A75F8BCA}" type="datetimeFigureOut">
              <a:rPr lang="en-US" smtClean="0"/>
              <a:t>2/14/2022</a:t>
            </a:fld>
            <a:endParaRPr lang="en-US"/>
          </a:p>
        </p:txBody>
      </p:sp>
      <p:sp>
        <p:nvSpPr>
          <p:cNvPr id="4" name="Slide Number Placeholder 3"/>
          <p:cNvSpPr>
            <a:spLocks noGrp="1"/>
          </p:cNvSpPr>
          <p:nvPr>
            <p:ph type="sldNum" sz="quarter" idx="12"/>
          </p:nvPr>
        </p:nvSpPr>
        <p:spPr/>
        <p:txBody>
          <a:bodyPr/>
          <a:lstStyle/>
          <a:p>
            <a:fld id="{0AA53B3F-601E-45CA-92DB-7B633FDBFA27}" type="slidenum">
              <a:rPr lang="en-US" smtClean="0"/>
              <a:t>‹#›</a:t>
            </a:fld>
            <a:endParaRPr lang="en-US"/>
          </a:p>
        </p:txBody>
      </p:sp>
    </p:spTree>
    <p:extLst>
      <p:ext uri="{BB962C8B-B14F-4D97-AF65-F5344CB8AC3E}">
        <p14:creationId xmlns:p14="http://schemas.microsoft.com/office/powerpoint/2010/main" val="2648694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 Contac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5CD5BD-6139-45D6-907B-B57E0F1BD6F3}"/>
              </a:ext>
            </a:extLst>
          </p:cNvPr>
          <p:cNvSpPr/>
          <p:nvPr userDrawn="1"/>
        </p:nvSpPr>
        <p:spPr>
          <a:xfrm>
            <a:off x="0" y="6477000"/>
            <a:ext cx="9144000" cy="381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 name="Date Placeholder 1"/>
          <p:cNvSpPr>
            <a:spLocks noGrp="1"/>
          </p:cNvSpPr>
          <p:nvPr>
            <p:ph type="dt" sz="half" idx="10"/>
          </p:nvPr>
        </p:nvSpPr>
        <p:spPr/>
        <p:txBody>
          <a:bodyPr/>
          <a:lstStyle/>
          <a:p>
            <a:fld id="{E5C964A9-7351-4736-8A17-C0E1A75F8BCA}" type="datetimeFigureOut">
              <a:rPr lang="en-US" smtClean="0"/>
              <a:t>2/14/2022</a:t>
            </a:fld>
            <a:endParaRPr lang="en-US"/>
          </a:p>
        </p:txBody>
      </p:sp>
      <p:sp>
        <p:nvSpPr>
          <p:cNvPr id="4" name="Slide Number Placeholder 3"/>
          <p:cNvSpPr>
            <a:spLocks noGrp="1"/>
          </p:cNvSpPr>
          <p:nvPr>
            <p:ph type="sldNum" sz="quarter" idx="12"/>
          </p:nvPr>
        </p:nvSpPr>
        <p:spPr/>
        <p:txBody>
          <a:bodyPr/>
          <a:lstStyle/>
          <a:p>
            <a:fld id="{0AA53B3F-601E-45CA-92DB-7B633FDBFA27}" type="slidenum">
              <a:rPr lang="en-US" smtClean="0"/>
              <a:t>‹#›</a:t>
            </a:fld>
            <a:endParaRPr lang="en-US"/>
          </a:p>
        </p:txBody>
      </p:sp>
      <p:sp>
        <p:nvSpPr>
          <p:cNvPr id="8" name="Subtitle 5">
            <a:extLst>
              <a:ext uri="{FF2B5EF4-FFF2-40B4-BE49-F238E27FC236}">
                <a16:creationId xmlns:a16="http://schemas.microsoft.com/office/drawing/2014/main" id="{5A65B4CF-01B9-417B-93DA-C9AEB8F0E7D7}"/>
              </a:ext>
            </a:extLst>
          </p:cNvPr>
          <p:cNvSpPr txBox="1">
            <a:spLocks/>
          </p:cNvSpPr>
          <p:nvPr userDrawn="1"/>
        </p:nvSpPr>
        <p:spPr>
          <a:xfrm>
            <a:off x="1505495" y="3689647"/>
            <a:ext cx="5886450" cy="643457"/>
          </a:xfrm>
          <a:prstGeom prst="rect">
            <a:avLst/>
          </a:prstGeom>
        </p:spPr>
        <p:txBody>
          <a:bodyPr vert="horz" lIns="68580" tIns="34290" rIns="68580" bIns="34290" rtlCol="0">
            <a:normAutofit/>
          </a:bodyPr>
          <a:lstStyle>
            <a:lvl1pPr marL="0" indent="0" algn="ctr" defTabSz="1219170" rtl="0" eaLnBrk="1" latinLnBrk="0" hangingPunct="1">
              <a:spcBef>
                <a:spcPct val="20000"/>
              </a:spcBef>
              <a:buClr>
                <a:schemeClr val="accent1"/>
              </a:buClr>
              <a:buFont typeface="Arial" panose="020B0604020202020204"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Clr>
                <a:srgbClr val="73A5CC"/>
              </a:buClr>
              <a:buFont typeface="Arial" panose="020B0604020202020204"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Clr>
                <a:srgbClr val="73A5CC"/>
              </a:buClr>
              <a:buFont typeface="Arial" panose="020B0604020202020204"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Clr>
                <a:srgbClr val="73A5CC"/>
              </a:buClr>
              <a:buFont typeface="Arial" panose="020B0604020202020204"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Clr>
                <a:srgbClr val="73A5CC"/>
              </a:buClr>
              <a:buFont typeface="Arial" panose="020B0604020202020204"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fontAlgn="auto">
              <a:spcAft>
                <a:spcPts val="0"/>
              </a:spcAft>
            </a:pPr>
            <a:r>
              <a:rPr lang="en-US" sz="2400" dirty="0">
                <a:solidFill>
                  <a:srgbClr val="B50A37"/>
                </a:solidFill>
                <a:hlinkClick r:id="rId2"/>
              </a:rPr>
              <a:t>www.aging.ohio.gov</a:t>
            </a:r>
            <a:endParaRPr lang="en-US" sz="2400" dirty="0"/>
          </a:p>
        </p:txBody>
      </p:sp>
      <p:sp>
        <p:nvSpPr>
          <p:cNvPr id="10" name="Subtitle 2">
            <a:extLst>
              <a:ext uri="{FF2B5EF4-FFF2-40B4-BE49-F238E27FC236}">
                <a16:creationId xmlns:a16="http://schemas.microsoft.com/office/drawing/2014/main" id="{F0B0B901-FC84-4E98-8397-1A20FBA0EEE2}"/>
              </a:ext>
            </a:extLst>
          </p:cNvPr>
          <p:cNvSpPr>
            <a:spLocks noGrp="1"/>
          </p:cNvSpPr>
          <p:nvPr>
            <p:ph type="subTitle" idx="1"/>
          </p:nvPr>
        </p:nvSpPr>
        <p:spPr>
          <a:xfrm>
            <a:off x="2405607" y="4333103"/>
            <a:ext cx="4086226" cy="1598140"/>
          </a:xfrm>
        </p:spPr>
        <p:txBody>
          <a:bodyPr anchor="ctr">
            <a:normAutofit/>
          </a:bodyPr>
          <a:lstStyle>
            <a:lvl1pPr marL="0" indent="0" algn="ctr">
              <a:buNone/>
              <a:defRPr sz="2100">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993878DB-B44C-4C07-82AA-CC455F8922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1754" y="1048619"/>
            <a:ext cx="4876802" cy="1330282"/>
          </a:xfrm>
          <a:prstGeom prst="rect">
            <a:avLst/>
          </a:prstGeom>
        </p:spPr>
      </p:pic>
      <p:sp>
        <p:nvSpPr>
          <p:cNvPr id="12" name="Rectangle 11">
            <a:extLst>
              <a:ext uri="{FF2B5EF4-FFF2-40B4-BE49-F238E27FC236}">
                <a16:creationId xmlns:a16="http://schemas.microsoft.com/office/drawing/2014/main" id="{0E2F522D-CEEA-4E2F-9A1C-3C89CA3764BA}"/>
              </a:ext>
            </a:extLst>
          </p:cNvPr>
          <p:cNvSpPr/>
          <p:nvPr userDrawn="1"/>
        </p:nvSpPr>
        <p:spPr>
          <a:xfrm>
            <a:off x="1203394" y="2626866"/>
            <a:ext cx="6737211" cy="530915"/>
          </a:xfrm>
          <a:prstGeom prst="rect">
            <a:avLst/>
          </a:prstGeom>
        </p:spPr>
        <p:txBody>
          <a:bodyPr wrap="square">
            <a:spAutoFit/>
          </a:bodyPr>
          <a:lstStyle/>
          <a:p>
            <a:pPr algn="ctr"/>
            <a:r>
              <a:rPr lang="en-US" sz="1425" b="1" i="1" dirty="0">
                <a:solidFill>
                  <a:schemeClr val="accent1">
                    <a:lumMod val="50000"/>
                  </a:schemeClr>
                </a:solidFill>
                <a:latin typeface="Cambria" panose="02040503050406030204" pitchFamily="18" charset="0"/>
              </a:rPr>
              <a:t>Fostering sound public policy, research, and initiatives </a:t>
            </a:r>
          </a:p>
          <a:p>
            <a:pPr algn="ctr"/>
            <a:r>
              <a:rPr lang="en-US" sz="1425" b="1" i="1" dirty="0">
                <a:solidFill>
                  <a:schemeClr val="accent1">
                    <a:lumMod val="50000"/>
                  </a:schemeClr>
                </a:solidFill>
                <a:latin typeface="Cambria" panose="02040503050406030204" pitchFamily="18" charset="0"/>
              </a:rPr>
              <a:t>that benefit older Ohioans.</a:t>
            </a:r>
          </a:p>
        </p:txBody>
      </p:sp>
    </p:spTree>
    <p:extLst>
      <p:ext uri="{BB962C8B-B14F-4D97-AF65-F5344CB8AC3E}">
        <p14:creationId xmlns:p14="http://schemas.microsoft.com/office/powerpoint/2010/main" val="32909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a:t>Add slide content</a:t>
            </a:r>
          </a:p>
          <a:p>
            <a:pPr lvl="1"/>
            <a:r>
              <a:rPr lang="en-US"/>
              <a:t>Add second level</a:t>
            </a:r>
          </a:p>
          <a:p>
            <a:pPr lvl="2"/>
            <a:r>
              <a:rPr lang="en-US"/>
              <a:t>Add third level</a:t>
            </a:r>
          </a:p>
          <a:p>
            <a:pPr lvl="3"/>
            <a:r>
              <a:rPr lang="en-US"/>
              <a:t>Add fourth level</a:t>
            </a:r>
          </a:p>
          <a:p>
            <a:pPr lvl="4"/>
            <a:r>
              <a:rPr lang="en-US"/>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1 content</a:t>
            </a:r>
          </a:p>
          <a:p>
            <a:pPr lvl="1"/>
            <a:r>
              <a:rPr lang="en-US"/>
              <a:t>Add second level</a:t>
            </a:r>
          </a:p>
          <a:p>
            <a:pPr lvl="2"/>
            <a:r>
              <a:rPr lang="en-US"/>
              <a:t>Add third level</a:t>
            </a:r>
          </a:p>
          <a:p>
            <a:pPr lvl="3"/>
            <a:r>
              <a:rPr lang="en-US"/>
              <a:t>Add fourth level</a:t>
            </a:r>
          </a:p>
          <a:p>
            <a:pPr lvl="4"/>
            <a:r>
              <a:rPr lang="en-US"/>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2 content</a:t>
            </a:r>
          </a:p>
          <a:p>
            <a:pPr lvl="1"/>
            <a:r>
              <a:rPr lang="en-US"/>
              <a:t>Add second level</a:t>
            </a:r>
          </a:p>
          <a:p>
            <a:pPr lvl="2"/>
            <a:r>
              <a:rPr lang="en-US"/>
              <a:t>Add third level</a:t>
            </a:r>
          </a:p>
          <a:p>
            <a:pPr lvl="3"/>
            <a:r>
              <a:rPr lang="en-US"/>
              <a:t>Add fourth level</a:t>
            </a:r>
          </a:p>
          <a:p>
            <a:pPr lvl="4"/>
            <a:r>
              <a:rPr lang="en-US"/>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a:t>Add column 1 content</a:t>
            </a:r>
          </a:p>
          <a:p>
            <a:pPr lvl="1"/>
            <a:r>
              <a:rPr lang="en-US"/>
              <a:t>Add second level</a:t>
            </a:r>
          </a:p>
          <a:p>
            <a:pPr lvl="2"/>
            <a:r>
              <a:rPr lang="en-US"/>
              <a:t>Add third level</a:t>
            </a:r>
          </a:p>
          <a:p>
            <a:pPr lvl="3"/>
            <a:r>
              <a:rPr lang="en-US"/>
              <a:t>Add fourth level</a:t>
            </a:r>
          </a:p>
          <a:p>
            <a:pPr lvl="4"/>
            <a:r>
              <a:rPr lang="en-US"/>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a:t>Add column 2 content</a:t>
            </a:r>
          </a:p>
          <a:p>
            <a:pPr lvl="1"/>
            <a:r>
              <a:rPr lang="en-US"/>
              <a:t>Add second level</a:t>
            </a:r>
          </a:p>
          <a:p>
            <a:pPr lvl="2"/>
            <a:r>
              <a:rPr lang="en-US"/>
              <a:t>Add third level</a:t>
            </a:r>
          </a:p>
          <a:p>
            <a:pPr lvl="3"/>
            <a:r>
              <a:rPr lang="en-US"/>
              <a:t>Add fourth level</a:t>
            </a:r>
          </a:p>
          <a:p>
            <a:pPr lvl="4"/>
            <a:r>
              <a:rPr lang="en-US"/>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618"/>
            <a:ext cx="9143999" cy="7065818"/>
          </a:xfrm>
          <a:prstGeom prst="rect">
            <a:avLst/>
          </a:prstGeom>
        </p:spPr>
      </p:pic>
      <p:sp>
        <p:nvSpPr>
          <p:cNvPr id="8" name="Title 1"/>
          <p:cNvSpPr>
            <a:spLocks noGrp="1"/>
          </p:cNvSpPr>
          <p:nvPr>
            <p:ph type="title" hasCustomPrompt="1"/>
          </p:nvPr>
        </p:nvSpPr>
        <p:spPr>
          <a:xfrm>
            <a:off x="457200" y="1981200"/>
            <a:ext cx="8229600" cy="1143000"/>
          </a:xfrm>
        </p:spPr>
        <p:txBody>
          <a:bodyPr/>
          <a:lstStyle>
            <a:lvl1pPr>
              <a:defRPr>
                <a:solidFill>
                  <a:schemeClr val="bg1"/>
                </a:solidFill>
              </a:defRPr>
            </a:lvl1pPr>
          </a:lstStyle>
          <a:p>
            <a:r>
              <a:rPr lang="en-US"/>
              <a:t>Add closing slide title</a:t>
            </a: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5760433"/>
            <a:ext cx="2323714" cy="961042"/>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pPr/>
              <a:t>‹#›</a:t>
            </a:fld>
            <a:endParaRPr lang="en-US" dirty="0"/>
          </a:p>
        </p:txBody>
      </p:sp>
      <p:sp>
        <p:nvSpPr>
          <p:cNvPr id="4" name="Text Placeholder 3">
            <a:extLst>
              <a:ext uri="{FF2B5EF4-FFF2-40B4-BE49-F238E27FC236}">
                <a16:creationId xmlns:a16="http://schemas.microsoft.com/office/drawing/2014/main" id="{90432018-85A8-4DF4-94A9-3FA3C487DDA2}"/>
              </a:ext>
            </a:extLst>
          </p:cNvPr>
          <p:cNvSpPr>
            <a:spLocks noGrp="1"/>
          </p:cNvSpPr>
          <p:nvPr>
            <p:ph type="body" sz="quarter" idx="13"/>
          </p:nvPr>
        </p:nvSpPr>
        <p:spPr>
          <a:xfrm>
            <a:off x="2133600" y="3733800"/>
            <a:ext cx="4876800" cy="121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5A4945-AE0D-485D-A525-B636C9BBAB7A}"/>
              </a:ext>
            </a:extLst>
          </p:cNvPr>
          <p:cNvSpPr/>
          <p:nvPr userDrawn="1"/>
        </p:nvSpPr>
        <p:spPr>
          <a:xfrm>
            <a:off x="0" y="6477000"/>
            <a:ext cx="9144000" cy="381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latin typeface="Cambria" panose="02040503050406030204" pitchFamily="18" charset="0"/>
              </a:rPr>
              <a:t>Fostering sound public policy, research, and initiatives that benefit older Ohioans.</a:t>
            </a:r>
          </a:p>
        </p:txBody>
      </p:sp>
      <p:sp>
        <p:nvSpPr>
          <p:cNvPr id="15" name="Rectangle 14">
            <a:extLst>
              <a:ext uri="{FF2B5EF4-FFF2-40B4-BE49-F238E27FC236}">
                <a16:creationId xmlns:a16="http://schemas.microsoft.com/office/drawing/2014/main" id="{4F8F42E9-D582-4C64-BF04-5D528DC5A2EA}"/>
              </a:ext>
            </a:extLst>
          </p:cNvPr>
          <p:cNvSpPr/>
          <p:nvPr userDrawn="1"/>
        </p:nvSpPr>
        <p:spPr>
          <a:xfrm>
            <a:off x="0" y="1"/>
            <a:ext cx="9144000" cy="152400"/>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60248" y="84137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84375"/>
            <a:ext cx="8229600" cy="428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470653"/>
            <a:ext cx="2133600" cy="365125"/>
          </a:xfrm>
          <a:prstGeom prst="rect">
            <a:avLst/>
          </a:prstGeom>
        </p:spPr>
        <p:txBody>
          <a:bodyPr vert="horz" lIns="91440" tIns="45720" rIns="91440" bIns="45720" rtlCol="0" anchor="ctr"/>
          <a:lstStyle>
            <a:lvl1pPr algn="l">
              <a:defRPr sz="1200">
                <a:solidFill>
                  <a:schemeClr val="bg1"/>
                </a:solidFill>
              </a:defRPr>
            </a:lvl1pPr>
          </a:lstStyle>
          <a:p>
            <a:fld id="{E5C964A9-7351-4736-8A17-C0E1A75F8BCA}" type="datetimeFigureOut">
              <a:rPr lang="en-US" smtClean="0"/>
              <a:pPr/>
              <a:t>2/14/2022</a:t>
            </a:fld>
            <a:endParaRPr lang="en-US" dirty="0"/>
          </a:p>
        </p:txBody>
      </p:sp>
      <p:sp>
        <p:nvSpPr>
          <p:cNvPr id="6" name="Slide Number Placeholder 5"/>
          <p:cNvSpPr>
            <a:spLocks noGrp="1"/>
          </p:cNvSpPr>
          <p:nvPr>
            <p:ph type="sldNum" sz="quarter" idx="4"/>
          </p:nvPr>
        </p:nvSpPr>
        <p:spPr>
          <a:xfrm>
            <a:off x="7010400" y="6470653"/>
            <a:ext cx="2133600" cy="365125"/>
          </a:xfrm>
          <a:prstGeom prst="rect">
            <a:avLst/>
          </a:prstGeom>
        </p:spPr>
        <p:txBody>
          <a:bodyPr vert="horz" lIns="91440" tIns="45720" rIns="91440" bIns="45720" rtlCol="0" anchor="ctr"/>
          <a:lstStyle>
            <a:lvl1pPr algn="r">
              <a:defRPr sz="1200">
                <a:solidFill>
                  <a:schemeClr val="bg1"/>
                </a:solidFill>
              </a:defRPr>
            </a:lvl1pPr>
          </a:lstStyle>
          <a:p>
            <a:fld id="{0AA53B3F-601E-45CA-92DB-7B633FDBFA27}" type="slidenum">
              <a:rPr lang="en-US" smtClean="0"/>
              <a:pPr/>
              <a:t>‹#›</a:t>
            </a:fld>
            <a:endParaRPr lang="en-US" dirty="0"/>
          </a:p>
        </p:txBody>
      </p:sp>
    </p:spTree>
    <p:extLst>
      <p:ext uri="{BB962C8B-B14F-4D97-AF65-F5344CB8AC3E}">
        <p14:creationId xmlns:p14="http://schemas.microsoft.com/office/powerpoint/2010/main" val="333477987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378" rtl="0" eaLnBrk="1" latinLnBrk="0" hangingPunct="1">
        <a:spcBef>
          <a:spcPct val="0"/>
        </a:spcBef>
        <a:buNone/>
        <a:defRPr sz="4400" kern="1200">
          <a:solidFill>
            <a:srgbClr val="700017"/>
          </a:solidFill>
          <a:latin typeface="+mj-lt"/>
          <a:ea typeface="+mj-ea"/>
          <a:cs typeface="+mj-cs"/>
        </a:defRPr>
      </a:lvl1pPr>
    </p:titleStyle>
    <p:bodyStyle>
      <a:lvl1pPr marL="342892" indent="-342892" algn="l" defTabSz="914378" rtl="0" eaLnBrk="1" latinLnBrk="0" hangingPunct="1">
        <a:spcBef>
          <a:spcPct val="20000"/>
        </a:spcBef>
        <a:buClr>
          <a:srgbClr val="EF1217"/>
        </a:buClr>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31" indent="-285743" algn="l" defTabSz="914378" rtl="0" eaLnBrk="1" latinLnBrk="0" hangingPunct="1">
        <a:spcBef>
          <a:spcPct val="20000"/>
        </a:spcBef>
        <a:buClr>
          <a:srgbClr val="EF1217"/>
        </a:buClr>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2972" indent="-228594" algn="l" defTabSz="914378" rtl="0" eaLnBrk="1" latinLnBrk="0" hangingPunct="1">
        <a:spcBef>
          <a:spcPct val="20000"/>
        </a:spcBef>
        <a:buClr>
          <a:srgbClr val="EF1217"/>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60" indent="-228594" algn="l" defTabSz="914378" rtl="0" eaLnBrk="1" latinLnBrk="0" hangingPunct="1">
        <a:spcBef>
          <a:spcPct val="20000"/>
        </a:spcBef>
        <a:buClr>
          <a:srgbClr val="EF1217"/>
        </a:buClr>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348" indent="-228594" algn="l" defTabSz="914378" rtl="0" eaLnBrk="1" latinLnBrk="0" hangingPunct="1">
        <a:spcBef>
          <a:spcPct val="20000"/>
        </a:spcBef>
        <a:buClr>
          <a:srgbClr val="EF1217"/>
        </a:buClr>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emediagroup.com/training-library/track-post-views-facebook/" TargetMode="External"/><Relationship Id="rId2" Type="http://schemas.openxmlformats.org/officeDocument/2006/relationships/hyperlink" Target="https://www.lifewire.com/find-out-who-watches-your-youtube-videos-1616423" TargetMode="Externa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help.twitter.com/en/managing-your-account/using-the-tweet-activity-dashboar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www.emptycagesdesign.org/eat-2017-a-whole-bunch-of-exciting-courses-happening-this-yea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global.com/article/training-development/understanding-the-role-of-trainers-in-empowering-the-employees-1612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owl.excelsior.edu/educator-resources/owl-across-disciplines/owl-across-the-disciplines-grammar-and-usag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www.privytrifles.co.in/2016/05/in-conversation-manan-kapoor.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www.thebluediamondgallery.com/wooden-tile/o/organiz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www.flickr.com/photos/gdsteam/1406412362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l21c.trubox.ca/2016/75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thenewcode.com/168/HTML-Forms-Checkbox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www.maxpixel.net/Speech-Bubbles-Question-Speech-Bubble-Faq-1828268"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seniornutrition.acl.gov/" TargetMode="External"/><Relationship Id="rId3" Type="http://schemas.openxmlformats.org/officeDocument/2006/relationships/hyperlink" Target="https://www.cdc.gov/healthliteracy/index.html" TargetMode="External"/><Relationship Id="rId7" Type="http://schemas.openxmlformats.org/officeDocument/2006/relationships/hyperlink" Target="https://www.mainehealth.org/-/media/community-education-program-cep/health-literacy/mh-print-guidelines.pdf?la=en"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www.plainlanguage.gov/media/FederalPLGuidelines.pdf" TargetMode="External"/><Relationship Id="rId11" Type="http://schemas.openxmlformats.org/officeDocument/2006/relationships/hyperlink" Target="https://hungerandhealth.feedingamerica.org/explore-our-work/nutrition-education-initiatives/strategies/" TargetMode="External"/><Relationship Id="rId5" Type="http://schemas.openxmlformats.org/officeDocument/2006/relationships/hyperlink" Target="https://www.plainlanguage.gov/" TargetMode="External"/><Relationship Id="rId10" Type="http://schemas.openxmlformats.org/officeDocument/2006/relationships/hyperlink" Target="https://www.nutrition.gov/topics/nutrition-age/older-individuals" TargetMode="External"/><Relationship Id="rId4" Type="http://schemas.openxmlformats.org/officeDocument/2006/relationships/hyperlink" Target="https://www.cdc.gov/healthliteracy/pdf/simply_put.pdf" TargetMode="External"/><Relationship Id="rId9" Type="http://schemas.openxmlformats.org/officeDocument/2006/relationships/hyperlink" Target="https://acl.gov/SeniorNutrition/CommunityK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acl.gov/senior-nutrition/about-us"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hyperlink" Target="https://www.nal.usda.gov/fnic"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hyperlink" Target="https://acl.gov/sites/default/files/nutrition/Virtual-Nutrition-Education-for-Older-Adults-Final-8.11.20_508.pdf" TargetMode="External"/><Relationship Id="rId7" Type="http://schemas.openxmlformats.org/officeDocument/2006/relationships/image" Target="../media/image48.png"/><Relationship Id="rId2" Type="http://schemas.openxmlformats.org/officeDocument/2006/relationships/hyperlink" Target="https://acl.gov/senior-nutrition/models" TargetMode="External"/><Relationship Id="rId1" Type="http://schemas.openxmlformats.org/officeDocument/2006/relationships/slideLayout" Target="../slideLayouts/slideLayout3.xml"/><Relationship Id="rId6" Type="http://schemas.openxmlformats.org/officeDocument/2006/relationships/hyperlink" Target="https://www.oaaps-pilot.acl.gov/api/upload/download?title=III&amp;downloadType=FAQ" TargetMode="External"/><Relationship Id="rId5" Type="http://schemas.openxmlformats.org/officeDocument/2006/relationships/hyperlink" Target="https://www.oaaps-pilot.acl.gov/api/upload/download?title=III&amp;downloadType=AppendixA" TargetMode="External"/><Relationship Id="rId4" Type="http://schemas.openxmlformats.org/officeDocument/2006/relationships/hyperlink" Target="https://acl.gov/sites/default/files/nutrition/Caregiver-Nutrition-Education-Toolkit-FInal_508.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cclutter@age.ohio.gov" TargetMode="External"/><Relationship Id="rId2" Type="http://schemas.openxmlformats.org/officeDocument/2006/relationships/hyperlink" Target="mailto:judy.simon@acl.hhs.gov"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ab.com/insights/daily-briefing/student-success/why-nudges-work-and-how-to-use-them-to-keep-students-on-track/" TargetMode="External"/><Relationship Id="rId2" Type="http://schemas.openxmlformats.org/officeDocument/2006/relationships/hyperlink" Target="https://www.sciencedirect.com/science/article/pii/S0272775717306374" TargetMode="Externa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eric.ed.gov/?id=ED57410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aaps-pilot.acl.gov/api/upload/download?title=III&amp;downloadType=FAQ" TargetMode="External"/><Relationship Id="rId2" Type="http://schemas.openxmlformats.org/officeDocument/2006/relationships/hyperlink" Target="https://www.oaaps-pilot.acl.gov/api/upload/download?title=III&amp;downloadType=AppendixA" TargetMode="Externa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agid.acl.gov/Resources/OAA_SPR.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0A29E-447B-45ED-9D4D-AD20779654AF}"/>
              </a:ext>
            </a:extLst>
          </p:cNvPr>
          <p:cNvSpPr>
            <a:spLocks noGrp="1"/>
          </p:cNvSpPr>
          <p:nvPr>
            <p:ph type="title" idx="4294967295"/>
          </p:nvPr>
        </p:nvSpPr>
        <p:spPr>
          <a:xfrm>
            <a:off x="105156" y="114300"/>
            <a:ext cx="8229600" cy="457200"/>
          </a:xfrm>
        </p:spPr>
        <p:txBody>
          <a:bodyPr vert="horz" lIns="91440" tIns="45720" rIns="91440" bIns="45720" rtlCol="0" anchor="b">
            <a:noAutofit/>
          </a:bodyPr>
          <a:lstStyle/>
          <a:p>
            <a:pPr algn="l"/>
            <a:r>
              <a:rPr lang="en-US" sz="2400" dirty="0">
                <a:solidFill>
                  <a:schemeClr val="bg1"/>
                </a:solidFill>
              </a:rPr>
              <a:t>National Resource Center on Nutrition &amp; Aging</a:t>
            </a:r>
          </a:p>
        </p:txBody>
      </p:sp>
      <p:sp>
        <p:nvSpPr>
          <p:cNvPr id="39" name="Text Placeholder 38">
            <a:extLst>
              <a:ext uri="{FF2B5EF4-FFF2-40B4-BE49-F238E27FC236}">
                <a16:creationId xmlns:a16="http://schemas.microsoft.com/office/drawing/2014/main" id="{58F89821-4D88-4D5C-AB06-5906E38BE175}"/>
              </a:ext>
            </a:extLst>
          </p:cNvPr>
          <p:cNvSpPr>
            <a:spLocks noGrp="1"/>
          </p:cNvSpPr>
          <p:nvPr>
            <p:ph type="body" sz="quarter" idx="14"/>
          </p:nvPr>
        </p:nvSpPr>
        <p:spPr>
          <a:xfrm>
            <a:off x="3124200" y="3124200"/>
            <a:ext cx="6019800" cy="533400"/>
          </a:xfrm>
        </p:spPr>
        <p:txBody>
          <a:bodyPr>
            <a:normAutofit fontScale="25000" lnSpcReduction="20000"/>
          </a:bodyPr>
          <a:lstStyle/>
          <a:p>
            <a:pPr marL="0" indent="0"/>
            <a:r>
              <a:rPr lang="en-US" sz="12800" dirty="0">
                <a:solidFill>
                  <a:schemeClr val="accent1"/>
                </a:solidFill>
                <a:latin typeface="+mj-lt"/>
              </a:rPr>
              <a:t>Nutrition Education</a:t>
            </a:r>
            <a:r>
              <a:rPr lang="en-US" sz="12800" dirty="0">
                <a:latin typeface="+mj-lt"/>
              </a:rPr>
              <a:t> </a:t>
            </a:r>
          </a:p>
          <a:p>
            <a:pPr marL="0" indent="0">
              <a:spcBef>
                <a:spcPts val="0"/>
              </a:spcBef>
            </a:pPr>
            <a:r>
              <a:rPr lang="en-US" sz="11200" dirty="0">
                <a:latin typeface="+mj-lt"/>
              </a:rPr>
              <a:t>What’s New for Reporting and Connecting with Clients</a:t>
            </a:r>
          </a:p>
        </p:txBody>
      </p:sp>
      <p:sp>
        <p:nvSpPr>
          <p:cNvPr id="40" name="Text Placeholder 39">
            <a:extLst>
              <a:ext uri="{FF2B5EF4-FFF2-40B4-BE49-F238E27FC236}">
                <a16:creationId xmlns:a16="http://schemas.microsoft.com/office/drawing/2014/main" id="{E6024A09-B2AA-40F7-B612-56B0E165C592}"/>
              </a:ext>
            </a:extLst>
          </p:cNvPr>
          <p:cNvSpPr>
            <a:spLocks noGrp="1"/>
          </p:cNvSpPr>
          <p:nvPr>
            <p:ph type="body" sz="quarter" idx="15"/>
          </p:nvPr>
        </p:nvSpPr>
        <p:spPr>
          <a:xfrm>
            <a:off x="3124200" y="4449145"/>
            <a:ext cx="6019800" cy="533400"/>
          </a:xfrm>
        </p:spPr>
        <p:txBody>
          <a:bodyPr>
            <a:noAutofit/>
          </a:bodyPr>
          <a:lstStyle/>
          <a:p>
            <a:pPr marL="0" indent="0"/>
            <a:r>
              <a:rPr lang="en-US" sz="2000" dirty="0"/>
              <a:t>Judy Simon, MS, RD, LDN, National Nutritionist </a:t>
            </a:r>
            <a:r>
              <a:rPr lang="en-US" sz="2000" i="1" dirty="0"/>
              <a:t>Administration for Community Living</a:t>
            </a:r>
          </a:p>
        </p:txBody>
      </p:sp>
      <p:sp>
        <p:nvSpPr>
          <p:cNvPr id="41" name="Text Placeholder 40">
            <a:extLst>
              <a:ext uri="{FF2B5EF4-FFF2-40B4-BE49-F238E27FC236}">
                <a16:creationId xmlns:a16="http://schemas.microsoft.com/office/drawing/2014/main" id="{B0B3166B-3E8E-4CF9-AE29-2481CA5D3BF6}"/>
              </a:ext>
            </a:extLst>
          </p:cNvPr>
          <p:cNvSpPr>
            <a:spLocks noGrp="1"/>
          </p:cNvSpPr>
          <p:nvPr>
            <p:ph type="body" sz="quarter" idx="16"/>
          </p:nvPr>
        </p:nvSpPr>
        <p:spPr>
          <a:xfrm>
            <a:off x="3124200" y="5134945"/>
            <a:ext cx="6019800" cy="533400"/>
          </a:xfrm>
        </p:spPr>
        <p:txBody>
          <a:bodyPr>
            <a:noAutofit/>
          </a:bodyPr>
          <a:lstStyle/>
          <a:p>
            <a:pPr marL="0" indent="0"/>
            <a:r>
              <a:rPr lang="en-US" sz="2000" dirty="0"/>
              <a:t>Carmen Clutter, MS, RDN, LD, Population Health and Nutrition Manager</a:t>
            </a:r>
          </a:p>
          <a:p>
            <a:pPr marL="0" indent="0">
              <a:spcBef>
                <a:spcPts val="0"/>
              </a:spcBef>
            </a:pPr>
            <a:r>
              <a:rPr lang="en-US" sz="2000" i="1" dirty="0"/>
              <a:t>Ohio Department of Aging</a:t>
            </a:r>
          </a:p>
        </p:txBody>
      </p:sp>
      <p:sp>
        <p:nvSpPr>
          <p:cNvPr id="38" name="Text Placeholder 37">
            <a:extLst>
              <a:ext uri="{FF2B5EF4-FFF2-40B4-BE49-F238E27FC236}">
                <a16:creationId xmlns:a16="http://schemas.microsoft.com/office/drawing/2014/main" id="{A610DA8C-9520-45CB-B7B7-E077FBAF2BBE}"/>
              </a:ext>
            </a:extLst>
          </p:cNvPr>
          <p:cNvSpPr>
            <a:spLocks noGrp="1"/>
          </p:cNvSpPr>
          <p:nvPr>
            <p:ph type="body" sz="quarter" idx="12"/>
          </p:nvPr>
        </p:nvSpPr>
        <p:spPr>
          <a:xfrm>
            <a:off x="3124200" y="6205702"/>
            <a:ext cx="3962400" cy="457200"/>
          </a:xfrm>
        </p:spPr>
        <p:txBody>
          <a:bodyPr/>
          <a:lstStyle/>
          <a:p>
            <a:pPr marL="228600" marR="0" lvl="0" indent="-22860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Fall 2021</a:t>
            </a:r>
          </a:p>
        </p:txBody>
      </p:sp>
    </p:spTree>
    <p:extLst>
      <p:ext uri="{BB962C8B-B14F-4D97-AF65-F5344CB8AC3E}">
        <p14:creationId xmlns:p14="http://schemas.microsoft.com/office/powerpoint/2010/main" val="113401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BC32-9454-4190-BBEF-8B39D7B45CEE}"/>
              </a:ext>
            </a:extLst>
          </p:cNvPr>
          <p:cNvSpPr>
            <a:spLocks noGrp="1"/>
          </p:cNvSpPr>
          <p:nvPr>
            <p:ph type="title"/>
          </p:nvPr>
        </p:nvSpPr>
        <p:spPr/>
        <p:txBody>
          <a:bodyPr/>
          <a:lstStyle/>
          <a:p>
            <a:r>
              <a:rPr lang="en-US" dirty="0"/>
              <a:t>Social Media Audiences</a:t>
            </a:r>
          </a:p>
        </p:txBody>
      </p:sp>
      <p:sp>
        <p:nvSpPr>
          <p:cNvPr id="3" name="Content Placeholder 2">
            <a:extLst>
              <a:ext uri="{FF2B5EF4-FFF2-40B4-BE49-F238E27FC236}">
                <a16:creationId xmlns:a16="http://schemas.microsoft.com/office/drawing/2014/main" id="{953B525E-4182-4BDC-87C5-D4635C877CD8}"/>
              </a:ext>
            </a:extLst>
          </p:cNvPr>
          <p:cNvSpPr>
            <a:spLocks noGrp="1"/>
          </p:cNvSpPr>
          <p:nvPr>
            <p:ph sz="half" idx="1"/>
          </p:nvPr>
        </p:nvSpPr>
        <p:spPr>
          <a:xfrm>
            <a:off x="838200" y="1828800"/>
            <a:ext cx="4038600" cy="3810001"/>
          </a:xfrm>
        </p:spPr>
        <p:txBody>
          <a:bodyPr/>
          <a:lstStyle/>
          <a:p>
            <a:pPr marL="0" indent="0">
              <a:buNone/>
            </a:pPr>
            <a:r>
              <a:rPr lang="en-US" dirty="0"/>
              <a:t>Estimated Audience Size Resources</a:t>
            </a:r>
          </a:p>
          <a:p>
            <a:pPr marL="0" indent="0">
              <a:spcBef>
                <a:spcPts val="1200"/>
              </a:spcBef>
              <a:buNone/>
            </a:pPr>
            <a:r>
              <a:rPr lang="en-US" sz="2000" dirty="0">
                <a:hlinkClick r:id="rId2"/>
              </a:rPr>
              <a:t>How to Find out Who Is Watching Your YouTube Videos</a:t>
            </a:r>
            <a:r>
              <a:rPr lang="en-US" sz="2000" dirty="0"/>
              <a:t> </a:t>
            </a:r>
            <a:r>
              <a:rPr lang="en-US" sz="1600" i="1" dirty="0"/>
              <a:t>Livewire</a:t>
            </a:r>
            <a:endParaRPr lang="en-US" sz="2000" i="1" dirty="0"/>
          </a:p>
          <a:p>
            <a:pPr marL="0" indent="0">
              <a:spcBef>
                <a:spcPts val="1800"/>
              </a:spcBef>
              <a:buNone/>
            </a:pPr>
            <a:r>
              <a:rPr lang="en-US" sz="2000" dirty="0">
                <a:hlinkClick r:id="rId3"/>
              </a:rPr>
              <a:t>How to track post views on Facebook</a:t>
            </a:r>
            <a:r>
              <a:rPr lang="en-US" sz="2000" dirty="0"/>
              <a:t> </a:t>
            </a:r>
            <a:r>
              <a:rPr lang="en-US" sz="1600" i="1" dirty="0"/>
              <a:t>Lee Media Group</a:t>
            </a:r>
          </a:p>
          <a:p>
            <a:pPr marL="0" indent="0">
              <a:spcBef>
                <a:spcPts val="1800"/>
              </a:spcBef>
              <a:buNone/>
            </a:pPr>
            <a:r>
              <a:rPr lang="en-US" sz="2000" dirty="0">
                <a:hlinkClick r:id="rId4"/>
              </a:rPr>
              <a:t>About your activity dashboard</a:t>
            </a:r>
            <a:r>
              <a:rPr lang="en-US" sz="2000" dirty="0"/>
              <a:t> </a:t>
            </a:r>
            <a:r>
              <a:rPr lang="en-US" sz="1600" i="1" dirty="0"/>
              <a:t>Twitter Help Center</a:t>
            </a:r>
          </a:p>
        </p:txBody>
      </p:sp>
      <p:sp>
        <p:nvSpPr>
          <p:cNvPr id="5" name="Slide Number Placeholder 4">
            <a:extLst>
              <a:ext uri="{FF2B5EF4-FFF2-40B4-BE49-F238E27FC236}">
                <a16:creationId xmlns:a16="http://schemas.microsoft.com/office/drawing/2014/main" id="{C5B6A40C-70D4-473C-BBAC-C73DE305E220}"/>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10</a:t>
            </a:fld>
            <a:endParaRPr lang="en-US" dirty="0"/>
          </a:p>
        </p:txBody>
      </p:sp>
      <p:pic>
        <p:nvPicPr>
          <p:cNvPr id="11" name="Content Placeholder 10">
            <a:extLst>
              <a:ext uri="{FF2B5EF4-FFF2-40B4-BE49-F238E27FC236}">
                <a16:creationId xmlns:a16="http://schemas.microsoft.com/office/drawing/2014/main" id="{77755145-F0AD-4F91-8025-2F27EAB7E10E}"/>
              </a:ext>
              <a:ext uri="{C183D7F6-B498-43B3-948B-1728B52AA6E4}">
                <adec:decorative xmlns:adec="http://schemas.microsoft.com/office/drawing/2017/decorative" val="1"/>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6800" y="1638300"/>
            <a:ext cx="3581400" cy="3581400"/>
          </a:xfrm>
        </p:spPr>
      </p:pic>
    </p:spTree>
    <p:extLst>
      <p:ext uri="{BB962C8B-B14F-4D97-AF65-F5344CB8AC3E}">
        <p14:creationId xmlns:p14="http://schemas.microsoft.com/office/powerpoint/2010/main" val="348623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14F9-DD3C-403F-AF31-7DF2DA8FC8C3}"/>
              </a:ext>
            </a:extLst>
          </p:cNvPr>
          <p:cNvSpPr>
            <a:spLocks noGrp="1"/>
          </p:cNvSpPr>
          <p:nvPr>
            <p:ph type="title"/>
          </p:nvPr>
        </p:nvSpPr>
        <p:spPr/>
        <p:txBody>
          <a:bodyPr/>
          <a:lstStyle/>
          <a:p>
            <a:r>
              <a:rPr lang="en-US" dirty="0"/>
              <a:t>Audience Size Examples</a:t>
            </a:r>
          </a:p>
        </p:txBody>
      </p:sp>
      <p:sp>
        <p:nvSpPr>
          <p:cNvPr id="3" name="Text Placeholder 2">
            <a:extLst>
              <a:ext uri="{FF2B5EF4-FFF2-40B4-BE49-F238E27FC236}">
                <a16:creationId xmlns:a16="http://schemas.microsoft.com/office/drawing/2014/main" id="{B6F67765-FAE3-4C04-A858-5470FC0FB1E4}"/>
              </a:ext>
            </a:extLst>
          </p:cNvPr>
          <p:cNvSpPr>
            <a:spLocks noGrp="1"/>
          </p:cNvSpPr>
          <p:nvPr>
            <p:ph type="body" idx="1"/>
          </p:nvPr>
        </p:nvSpPr>
        <p:spPr/>
        <p:txBody>
          <a:bodyPr/>
          <a:lstStyle/>
          <a:p>
            <a:r>
              <a:rPr lang="en-US" dirty="0"/>
              <a:t>Gut Health Workshop</a:t>
            </a:r>
          </a:p>
        </p:txBody>
      </p:sp>
      <p:sp>
        <p:nvSpPr>
          <p:cNvPr id="4" name="Content Placeholder 3">
            <a:extLst>
              <a:ext uri="{FF2B5EF4-FFF2-40B4-BE49-F238E27FC236}">
                <a16:creationId xmlns:a16="http://schemas.microsoft.com/office/drawing/2014/main" id="{F80AB2E4-F1BD-44F8-8261-84CDF9100805}"/>
              </a:ext>
            </a:extLst>
          </p:cNvPr>
          <p:cNvSpPr>
            <a:spLocks noGrp="1"/>
          </p:cNvSpPr>
          <p:nvPr>
            <p:ph sz="half" idx="2"/>
          </p:nvPr>
        </p:nvSpPr>
        <p:spPr/>
        <p:txBody>
          <a:bodyPr/>
          <a:lstStyle/>
          <a:p>
            <a:r>
              <a:rPr lang="en-US" dirty="0"/>
              <a:t>Delivered across state</a:t>
            </a:r>
          </a:p>
          <a:p>
            <a:r>
              <a:rPr lang="en-US" dirty="0"/>
              <a:t>5 different providers</a:t>
            </a:r>
          </a:p>
          <a:p>
            <a:r>
              <a:rPr lang="en-US" dirty="0"/>
              <a:t>50 attendees at each</a:t>
            </a:r>
          </a:p>
          <a:p>
            <a:pPr marL="0" indent="0">
              <a:spcBef>
                <a:spcPts val="1800"/>
              </a:spcBef>
              <a:buNone/>
            </a:pPr>
            <a:r>
              <a:rPr lang="en-US" sz="2200" b="1" dirty="0"/>
              <a:t>Session count: 1</a:t>
            </a:r>
          </a:p>
          <a:p>
            <a:pPr marL="0" indent="0">
              <a:buNone/>
            </a:pPr>
            <a:r>
              <a:rPr lang="en-US" dirty="0">
                <a:solidFill>
                  <a:schemeClr val="accent1"/>
                </a:solidFill>
              </a:rPr>
              <a:t>Estimated audience: 250</a:t>
            </a:r>
          </a:p>
        </p:txBody>
      </p:sp>
      <p:sp>
        <p:nvSpPr>
          <p:cNvPr id="5" name="Text Placeholder 4">
            <a:extLst>
              <a:ext uri="{FF2B5EF4-FFF2-40B4-BE49-F238E27FC236}">
                <a16:creationId xmlns:a16="http://schemas.microsoft.com/office/drawing/2014/main" id="{964EF318-CA9A-4DB1-8769-0D4F8FB02E48}"/>
              </a:ext>
            </a:extLst>
          </p:cNvPr>
          <p:cNvSpPr>
            <a:spLocks noGrp="1"/>
          </p:cNvSpPr>
          <p:nvPr>
            <p:ph type="body" sz="quarter" idx="3"/>
          </p:nvPr>
        </p:nvSpPr>
        <p:spPr/>
        <p:txBody>
          <a:bodyPr/>
          <a:lstStyle/>
          <a:p>
            <a:r>
              <a:rPr lang="en-US" dirty="0"/>
              <a:t>Social Media Campaign</a:t>
            </a:r>
          </a:p>
        </p:txBody>
      </p:sp>
      <p:sp>
        <p:nvSpPr>
          <p:cNvPr id="6" name="Content Placeholder 5">
            <a:extLst>
              <a:ext uri="{FF2B5EF4-FFF2-40B4-BE49-F238E27FC236}">
                <a16:creationId xmlns:a16="http://schemas.microsoft.com/office/drawing/2014/main" id="{7FC4914E-129A-4C28-A269-CE1110FADCD6}"/>
              </a:ext>
            </a:extLst>
          </p:cNvPr>
          <p:cNvSpPr>
            <a:spLocks noGrp="1"/>
          </p:cNvSpPr>
          <p:nvPr>
            <p:ph sz="quarter" idx="4"/>
          </p:nvPr>
        </p:nvSpPr>
        <p:spPr/>
        <p:txBody>
          <a:bodyPr/>
          <a:lstStyle/>
          <a:p>
            <a:r>
              <a:rPr lang="en-US" dirty="0"/>
              <a:t>Messages on importance of eating fruits/vegetables</a:t>
            </a:r>
          </a:p>
          <a:p>
            <a:pPr>
              <a:spcBef>
                <a:spcPts val="1000"/>
              </a:spcBef>
            </a:pPr>
            <a:r>
              <a:rPr lang="en-US" dirty="0"/>
              <a:t>1,000 followers </a:t>
            </a:r>
          </a:p>
          <a:p>
            <a:pPr marL="0" indent="0">
              <a:spcBef>
                <a:spcPts val="1900"/>
              </a:spcBef>
              <a:buNone/>
            </a:pPr>
            <a:r>
              <a:rPr lang="en-US" sz="2200" b="1" dirty="0"/>
              <a:t>Session count: 1</a:t>
            </a:r>
          </a:p>
          <a:p>
            <a:pPr marL="0" indent="0">
              <a:buNone/>
            </a:pPr>
            <a:r>
              <a:rPr lang="en-US" dirty="0">
                <a:solidFill>
                  <a:schemeClr val="accent1"/>
                </a:solidFill>
              </a:rPr>
              <a:t>Estimated audience: 1,000</a:t>
            </a:r>
          </a:p>
        </p:txBody>
      </p:sp>
      <p:sp>
        <p:nvSpPr>
          <p:cNvPr id="7" name="Slide Number Placeholder 6">
            <a:extLst>
              <a:ext uri="{FF2B5EF4-FFF2-40B4-BE49-F238E27FC236}">
                <a16:creationId xmlns:a16="http://schemas.microsoft.com/office/drawing/2014/main" id="{B01FB717-DA8C-4139-9FC2-48EE4D06EE0A}"/>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11</a:t>
            </a:fld>
            <a:endParaRPr lang="en-US" dirty="0"/>
          </a:p>
        </p:txBody>
      </p:sp>
      <p:sp>
        <p:nvSpPr>
          <p:cNvPr id="8" name="TextBox 7">
            <a:extLst>
              <a:ext uri="{FF2B5EF4-FFF2-40B4-BE49-F238E27FC236}">
                <a16:creationId xmlns:a16="http://schemas.microsoft.com/office/drawing/2014/main" id="{A6373C80-3501-47DD-A631-2BBD207A31D0}"/>
              </a:ext>
            </a:extLst>
          </p:cNvPr>
          <p:cNvSpPr txBox="1"/>
          <p:nvPr/>
        </p:nvSpPr>
        <p:spPr>
          <a:xfrm>
            <a:off x="4303712" y="4719931"/>
            <a:ext cx="4724400" cy="877163"/>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accent4"/>
                </a:solidFill>
              </a:rPr>
              <a:t>Remember, state-specific guidance applies.</a:t>
            </a:r>
          </a:p>
          <a:p>
            <a:pPr marL="285750" indent="-285750">
              <a:buFont typeface="Arial" panose="020B0604020202020204" pitchFamily="34" charset="0"/>
              <a:buChar char="•"/>
            </a:pPr>
            <a:r>
              <a:rPr lang="en-US" sz="1700" dirty="0">
                <a:solidFill>
                  <a:schemeClr val="accent4"/>
                </a:solidFill>
              </a:rPr>
              <a:t>Consider ability to collect information about offering the same program across the state.</a:t>
            </a:r>
          </a:p>
        </p:txBody>
      </p:sp>
      <p:pic>
        <p:nvPicPr>
          <p:cNvPr id="9" name="Graphic 8">
            <a:extLst>
              <a:ext uri="{FF2B5EF4-FFF2-40B4-BE49-F238E27FC236}">
                <a16:creationId xmlns:a16="http://schemas.microsoft.com/office/drawing/2014/main" id="{29841CF8-C72E-44D3-81A3-3270E6913D8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96230" y="4659869"/>
            <a:ext cx="674168" cy="674168"/>
          </a:xfrm>
          <a:prstGeom prst="rect">
            <a:avLst/>
          </a:prstGeom>
        </p:spPr>
      </p:pic>
    </p:spTree>
    <p:extLst>
      <p:ext uri="{BB962C8B-B14F-4D97-AF65-F5344CB8AC3E}">
        <p14:creationId xmlns:p14="http://schemas.microsoft.com/office/powerpoint/2010/main" val="263156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F52575-217C-41C4-AEDF-C8D6A72C16B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15" t="6584" r="6168" b="9211"/>
          <a:stretch/>
        </p:blipFill>
        <p:spPr>
          <a:xfrm>
            <a:off x="5937585" y="1488908"/>
            <a:ext cx="2878556" cy="4145906"/>
          </a:xfrm>
          <a:prstGeom prst="rect">
            <a:avLst/>
          </a:prstGeom>
        </p:spPr>
      </p:pic>
      <p:sp>
        <p:nvSpPr>
          <p:cNvPr id="2" name="Title 1">
            <a:extLst>
              <a:ext uri="{FF2B5EF4-FFF2-40B4-BE49-F238E27FC236}">
                <a16:creationId xmlns:a16="http://schemas.microsoft.com/office/drawing/2014/main" id="{264C9CAE-7B0B-4373-80A3-64F0C0DFDCC8}"/>
              </a:ext>
            </a:extLst>
          </p:cNvPr>
          <p:cNvSpPr>
            <a:spLocks noGrp="1"/>
          </p:cNvSpPr>
          <p:nvPr>
            <p:ph type="ctrTitle"/>
          </p:nvPr>
        </p:nvSpPr>
        <p:spPr>
          <a:xfrm>
            <a:off x="609600" y="2456301"/>
            <a:ext cx="4555331" cy="1958537"/>
          </a:xfrm>
        </p:spPr>
        <p:txBody>
          <a:bodyPr>
            <a:normAutofit fontScale="90000"/>
          </a:bodyPr>
          <a:lstStyle/>
          <a:p>
            <a:r>
              <a:rPr lang="en-US" sz="4950" i="0" dirty="0">
                <a:latin typeface="Abadi" panose="020B0604020104020204" pitchFamily="34" charset="0"/>
                <a:ea typeface="Meiryo" panose="020B0400000000000000" pitchFamily="34" charset="-128"/>
              </a:rPr>
              <a:t>What is Nutrition Education?</a:t>
            </a:r>
          </a:p>
        </p:txBody>
      </p:sp>
    </p:spTree>
    <p:extLst>
      <p:ext uri="{BB962C8B-B14F-4D97-AF65-F5344CB8AC3E}">
        <p14:creationId xmlns:p14="http://schemas.microsoft.com/office/powerpoint/2010/main" val="389327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E8D29F-91BA-418F-9DCE-3239C89EF9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60601" y="1978531"/>
            <a:ext cx="2862865" cy="3295650"/>
          </a:xfrm>
          <a:prstGeom prst="rect">
            <a:avLst/>
          </a:prstGeom>
        </p:spPr>
      </p:pic>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Nutrition Education</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457200" y="2266950"/>
            <a:ext cx="5902037" cy="3295650"/>
          </a:xfrm>
        </p:spPr>
        <p:txBody>
          <a:bodyPr>
            <a:normAutofit fontScale="85000" lnSpcReduction="10000"/>
          </a:bodyPr>
          <a:lstStyle/>
          <a:p>
            <a:r>
              <a:rPr lang="en-US" b="1" dirty="0"/>
              <a:t>Relevant</a:t>
            </a:r>
            <a:r>
              <a:rPr lang="en-US" dirty="0"/>
              <a:t> and </a:t>
            </a:r>
            <a:r>
              <a:rPr lang="en-US" b="1" dirty="0"/>
              <a:t>interesting</a:t>
            </a:r>
          </a:p>
          <a:p>
            <a:r>
              <a:rPr lang="en-US" b="1" dirty="0"/>
              <a:t>Support</a:t>
            </a:r>
            <a:r>
              <a:rPr lang="en-US" dirty="0"/>
              <a:t> learning needs</a:t>
            </a:r>
          </a:p>
          <a:p>
            <a:r>
              <a:rPr lang="en-US" b="1" dirty="0"/>
              <a:t>Involve</a:t>
            </a:r>
            <a:r>
              <a:rPr lang="en-US" dirty="0"/>
              <a:t> participants</a:t>
            </a:r>
          </a:p>
          <a:p>
            <a:r>
              <a:rPr lang="en-US" b="1" dirty="0"/>
              <a:t>Focus on behaviors </a:t>
            </a:r>
            <a:r>
              <a:rPr lang="en-US" dirty="0"/>
              <a:t>and be </a:t>
            </a:r>
            <a:r>
              <a:rPr lang="en-US" b="1" dirty="0"/>
              <a:t>achievable</a:t>
            </a:r>
          </a:p>
          <a:p>
            <a:r>
              <a:rPr lang="en-US" dirty="0"/>
              <a:t>Include </a:t>
            </a:r>
            <a:r>
              <a:rPr lang="en-US" b="1" dirty="0"/>
              <a:t>contact with professionals</a:t>
            </a:r>
          </a:p>
          <a:p>
            <a:r>
              <a:rPr lang="en-US" dirty="0"/>
              <a:t>Presented in </a:t>
            </a:r>
            <a:r>
              <a:rPr lang="en-US" b="1" dirty="0"/>
              <a:t>short sessions</a:t>
            </a:r>
          </a:p>
          <a:p>
            <a:r>
              <a:rPr lang="en-US" b="1" dirty="0"/>
              <a:t>Evaluation</a:t>
            </a:r>
            <a:r>
              <a:rPr lang="en-US" dirty="0"/>
              <a:t> component </a:t>
            </a:r>
          </a:p>
        </p:txBody>
      </p:sp>
      <p:sp>
        <p:nvSpPr>
          <p:cNvPr id="6" name="TextBox 5">
            <a:extLst>
              <a:ext uri="{FF2B5EF4-FFF2-40B4-BE49-F238E27FC236}">
                <a16:creationId xmlns:a16="http://schemas.microsoft.com/office/drawing/2014/main" id="{E3EBBEC8-212F-4497-9256-DB3D9942D113}"/>
              </a:ext>
            </a:extLst>
          </p:cNvPr>
          <p:cNvSpPr txBox="1"/>
          <p:nvPr/>
        </p:nvSpPr>
        <p:spPr>
          <a:xfrm>
            <a:off x="6878781" y="5171301"/>
            <a:ext cx="1525387" cy="300082"/>
          </a:xfrm>
          <a:prstGeom prst="rect">
            <a:avLst/>
          </a:prstGeom>
          <a:noFill/>
        </p:spPr>
        <p:txBody>
          <a:bodyPr wrap="square" rtlCol="0">
            <a:spAutoFit/>
          </a:bodyPr>
          <a:lstStyle/>
          <a:p>
            <a:pPr defTabSz="685800" fontAlgn="base">
              <a:spcBef>
                <a:spcPct val="0"/>
              </a:spcBef>
              <a:spcAft>
                <a:spcPct val="0"/>
              </a:spcAft>
            </a:pPr>
            <a:r>
              <a:rPr lang="en-US" sz="675" dirty="0">
                <a:solidFill>
                  <a:prstClr val="black"/>
                </a:solidFill>
                <a:latin typeface="Arial" charset="0"/>
                <a:hlinkClick r:id="rId4" tooltip="http://www.emptycagesdesign.org/eat-2017-a-whole-bunch-of-exciting-courses-happening-this-year/"/>
              </a:rPr>
              <a:t>This Photo</a:t>
            </a:r>
            <a:r>
              <a:rPr lang="en-US" sz="675" dirty="0">
                <a:solidFill>
                  <a:prstClr val="black"/>
                </a:solidFill>
                <a:latin typeface="Arial" charset="0"/>
              </a:rPr>
              <a:t> by Unknown Author is licensed under </a:t>
            </a:r>
            <a:r>
              <a:rPr lang="en-US" sz="675" dirty="0">
                <a:solidFill>
                  <a:prstClr val="black"/>
                </a:solidFill>
                <a:latin typeface="Arial" charset="0"/>
                <a:hlinkClick r:id="rId5" tooltip="https://creativecommons.org/licenses/by/3.0/"/>
              </a:rPr>
              <a:t>CC BY</a:t>
            </a:r>
            <a:endParaRPr lang="en-US" sz="675" dirty="0">
              <a:solidFill>
                <a:prstClr val="black"/>
              </a:solidFill>
              <a:latin typeface="Arial" charset="0"/>
            </a:endParaRPr>
          </a:p>
        </p:txBody>
      </p:sp>
    </p:spTree>
    <p:extLst>
      <p:ext uri="{BB962C8B-B14F-4D97-AF65-F5344CB8AC3E}">
        <p14:creationId xmlns:p14="http://schemas.microsoft.com/office/powerpoint/2010/main" val="375341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06FF3A-8E57-4A67-8E9D-87C247B03E1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350" t="6394" r="12718" b="7001"/>
          <a:stretch/>
        </p:blipFill>
        <p:spPr>
          <a:xfrm>
            <a:off x="5317597" y="2902181"/>
            <a:ext cx="3826403" cy="2591425"/>
          </a:xfrm>
          <a:prstGeom prst="rect">
            <a:avLst/>
          </a:prstGeom>
        </p:spPr>
      </p:pic>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Health Literacy</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457200" y="2266950"/>
            <a:ext cx="6338455" cy="3295650"/>
          </a:xfrm>
        </p:spPr>
        <p:txBody>
          <a:bodyPr>
            <a:normAutofit fontScale="85000" lnSpcReduction="10000"/>
          </a:bodyPr>
          <a:lstStyle/>
          <a:p>
            <a:r>
              <a:rPr lang="en-US" dirty="0"/>
              <a:t>Level individuals can </a:t>
            </a:r>
            <a:r>
              <a:rPr lang="en-US" b="1" dirty="0"/>
              <a:t>obtain, process, and understand </a:t>
            </a:r>
            <a:r>
              <a:rPr lang="en-US" dirty="0"/>
              <a:t>basic health information.</a:t>
            </a:r>
          </a:p>
          <a:p>
            <a:r>
              <a:rPr lang="en-US" dirty="0"/>
              <a:t>Low health literacy more prevalent among:</a:t>
            </a:r>
          </a:p>
          <a:p>
            <a:pPr lvl="1"/>
            <a:r>
              <a:rPr lang="en-US" dirty="0"/>
              <a:t>Older Adults</a:t>
            </a:r>
          </a:p>
          <a:p>
            <a:pPr lvl="1"/>
            <a:r>
              <a:rPr lang="en-US" dirty="0"/>
              <a:t>Minorities</a:t>
            </a:r>
          </a:p>
          <a:p>
            <a:pPr lvl="1"/>
            <a:r>
              <a:rPr lang="en-US" dirty="0"/>
              <a:t>Low-Income</a:t>
            </a:r>
          </a:p>
          <a:p>
            <a:pPr lvl="1"/>
            <a:r>
              <a:rPr lang="en-US" dirty="0"/>
              <a:t>Medically underserved</a:t>
            </a:r>
          </a:p>
        </p:txBody>
      </p:sp>
      <p:sp>
        <p:nvSpPr>
          <p:cNvPr id="12" name="TextBox 11">
            <a:extLst>
              <a:ext uri="{FF2B5EF4-FFF2-40B4-BE49-F238E27FC236}">
                <a16:creationId xmlns:a16="http://schemas.microsoft.com/office/drawing/2014/main" id="{CAE9CDBF-C24C-4B32-A938-B1F42808E7DA}"/>
              </a:ext>
              <a:ext uri="{C183D7F6-B498-43B3-948B-1728B52AA6E4}">
                <adec:decorative xmlns:adec="http://schemas.microsoft.com/office/drawing/2017/decorative" val="1"/>
              </a:ext>
            </a:extLst>
          </p:cNvPr>
          <p:cNvSpPr txBox="1"/>
          <p:nvPr/>
        </p:nvSpPr>
        <p:spPr>
          <a:xfrm>
            <a:off x="6204932" y="5441541"/>
            <a:ext cx="3072591" cy="196208"/>
          </a:xfrm>
          <a:prstGeom prst="rect">
            <a:avLst/>
          </a:prstGeom>
          <a:noFill/>
        </p:spPr>
        <p:txBody>
          <a:bodyPr wrap="square" rtlCol="0">
            <a:spAutoFit/>
          </a:bodyPr>
          <a:lstStyle/>
          <a:p>
            <a:pPr defTabSz="685800" fontAlgn="base">
              <a:spcBef>
                <a:spcPct val="0"/>
              </a:spcBef>
              <a:spcAft>
                <a:spcPct val="0"/>
              </a:spcAft>
            </a:pPr>
            <a:r>
              <a:rPr lang="en-US" sz="675" dirty="0">
                <a:solidFill>
                  <a:prstClr val="black"/>
                </a:solidFill>
                <a:latin typeface="Arial" charset="0"/>
                <a:hlinkClick r:id="rId4" tooltip="https://www.peoplemattersglobal.com/article/training-development/understanding-the-role-of-trainers-in-empowering-the-employees-16125"/>
              </a:rPr>
              <a:t>This Photo</a:t>
            </a:r>
            <a:r>
              <a:rPr lang="en-US" sz="675" dirty="0">
                <a:solidFill>
                  <a:prstClr val="black"/>
                </a:solidFill>
                <a:latin typeface="Arial" charset="0"/>
              </a:rPr>
              <a:t> by Unknown Author is licensed under </a:t>
            </a:r>
            <a:r>
              <a:rPr lang="en-US" sz="675" dirty="0">
                <a:solidFill>
                  <a:prstClr val="black"/>
                </a:solidFill>
                <a:latin typeface="Arial" charset="0"/>
                <a:hlinkClick r:id="rId5" tooltip="https://creativecommons.org/licenses/by-nc-sa/3.0/"/>
              </a:rPr>
              <a:t>CC BY-SA-NC</a:t>
            </a:r>
            <a:endParaRPr lang="en-US" sz="675" dirty="0">
              <a:solidFill>
                <a:prstClr val="black"/>
              </a:solidFill>
              <a:latin typeface="Arial" charset="0"/>
            </a:endParaRPr>
          </a:p>
        </p:txBody>
      </p:sp>
    </p:spTree>
    <p:extLst>
      <p:ext uri="{BB962C8B-B14F-4D97-AF65-F5344CB8AC3E}">
        <p14:creationId xmlns:p14="http://schemas.microsoft.com/office/powerpoint/2010/main" val="404869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Health Literacy (cont.)</a:t>
            </a:r>
          </a:p>
        </p:txBody>
      </p:sp>
      <p:sp>
        <p:nvSpPr>
          <p:cNvPr id="14" name="Content Placeholder 2">
            <a:extLst>
              <a:ext uri="{FF2B5EF4-FFF2-40B4-BE49-F238E27FC236}">
                <a16:creationId xmlns:a16="http://schemas.microsoft.com/office/drawing/2014/main" id="{4862BDE2-C47C-4838-B413-A1C227CF3C2C}"/>
              </a:ext>
            </a:extLst>
          </p:cNvPr>
          <p:cNvSpPr>
            <a:spLocks noGrp="1"/>
          </p:cNvSpPr>
          <p:nvPr>
            <p:ph idx="1"/>
          </p:nvPr>
        </p:nvSpPr>
        <p:spPr>
          <a:xfrm>
            <a:off x="457201" y="2266950"/>
            <a:ext cx="4742411" cy="3295650"/>
          </a:xfrm>
        </p:spPr>
        <p:txBody>
          <a:bodyPr>
            <a:normAutofit lnSpcReduction="10000"/>
          </a:bodyPr>
          <a:lstStyle/>
          <a:p>
            <a:pPr marL="0" indent="0">
              <a:buNone/>
            </a:pPr>
            <a:r>
              <a:rPr lang="en-US" dirty="0"/>
              <a:t>Reasons for low-health literacy:</a:t>
            </a:r>
          </a:p>
          <a:p>
            <a:r>
              <a:rPr lang="en-US" dirty="0"/>
              <a:t>Complex words</a:t>
            </a:r>
          </a:p>
          <a:p>
            <a:r>
              <a:rPr lang="en-US" dirty="0"/>
              <a:t>Low-education skills</a:t>
            </a:r>
          </a:p>
          <a:p>
            <a:r>
              <a:rPr lang="en-US" dirty="0"/>
              <a:t>Cultural barriers</a:t>
            </a:r>
          </a:p>
          <a:p>
            <a:r>
              <a:rPr lang="en-US" dirty="0"/>
              <a:t>Limited-English</a:t>
            </a:r>
          </a:p>
        </p:txBody>
      </p:sp>
      <p:pic>
        <p:nvPicPr>
          <p:cNvPr id="13" name="Picture 2" descr="9/10 people lack skills needed to manage health and prevent disease.">
            <a:extLst>
              <a:ext uri="{FF2B5EF4-FFF2-40B4-BE49-F238E27FC236}">
                <a16:creationId xmlns:a16="http://schemas.microsoft.com/office/drawing/2014/main" id="{17467868-82A6-4A88-8D64-974727B77B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0" t="5195" r="2152" b="4441"/>
          <a:stretch/>
        </p:blipFill>
        <p:spPr bwMode="auto">
          <a:xfrm>
            <a:off x="5199611" y="2418830"/>
            <a:ext cx="3697967" cy="26004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9E8B077-2592-4414-B716-9A28F68731D3}"/>
              </a:ext>
              <a:ext uri="{C183D7F6-B498-43B3-948B-1728B52AA6E4}">
                <adec:decorative xmlns:adec="http://schemas.microsoft.com/office/drawing/2017/decorative" val="1"/>
              </a:ext>
            </a:extLst>
          </p:cNvPr>
          <p:cNvSpPr txBox="1"/>
          <p:nvPr/>
        </p:nvSpPr>
        <p:spPr>
          <a:xfrm>
            <a:off x="5199612" y="5019256"/>
            <a:ext cx="2755669" cy="253916"/>
          </a:xfrm>
          <a:prstGeom prst="rect">
            <a:avLst/>
          </a:prstGeom>
          <a:noFill/>
        </p:spPr>
        <p:txBody>
          <a:bodyPr wrap="square" rtlCol="0">
            <a:spAutoFit/>
          </a:bodyPr>
          <a:lstStyle/>
          <a:p>
            <a:pPr defTabSz="685800" fontAlgn="base">
              <a:spcBef>
                <a:spcPct val="0"/>
              </a:spcBef>
              <a:spcAft>
                <a:spcPct val="0"/>
              </a:spcAft>
            </a:pPr>
            <a:r>
              <a:rPr lang="en-US" sz="1050" dirty="0">
                <a:solidFill>
                  <a:prstClr val="black"/>
                </a:solidFill>
                <a:latin typeface="Calibri"/>
              </a:rPr>
              <a:t>National Action Plan to Improve Health Literacy</a:t>
            </a:r>
          </a:p>
        </p:txBody>
      </p:sp>
    </p:spTree>
    <p:extLst>
      <p:ext uri="{BB962C8B-B14F-4D97-AF65-F5344CB8AC3E}">
        <p14:creationId xmlns:p14="http://schemas.microsoft.com/office/powerpoint/2010/main" val="388867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D9F0-819A-4CF0-B1D8-CEA8089DFEF5}"/>
              </a:ext>
            </a:extLst>
          </p:cNvPr>
          <p:cNvSpPr>
            <a:spLocks noGrp="1"/>
          </p:cNvSpPr>
          <p:nvPr>
            <p:ph type="title" idx="4294967295"/>
          </p:nvPr>
        </p:nvSpPr>
        <p:spPr>
          <a:xfrm>
            <a:off x="460248" y="-1143000"/>
            <a:ext cx="8229600" cy="1143000"/>
          </a:xfrm>
        </p:spPr>
        <p:txBody>
          <a:bodyPr vert="horz" lIns="91440" tIns="45720" rIns="91440" bIns="45720" rtlCol="0" anchor="b">
            <a:normAutofit/>
          </a:bodyPr>
          <a:lstStyle/>
          <a:p>
            <a:r>
              <a:rPr lang="en-US" dirty="0"/>
              <a:t>Why health literacy is important</a:t>
            </a:r>
          </a:p>
        </p:txBody>
      </p:sp>
      <p:pic>
        <p:nvPicPr>
          <p:cNvPr id="6" name="Picture 2" descr="Low health literacy affects how you: navigate the health system, understand nutrition, organize health care appointments, complete paperwork, analyze risks and benefits of treatments, understand medical instructions, and seek support.">
            <a:extLst>
              <a:ext uri="{FF2B5EF4-FFF2-40B4-BE49-F238E27FC236}">
                <a16:creationId xmlns:a16="http://schemas.microsoft.com/office/drawing/2014/main" id="{6ADE22AC-95D8-471C-95BA-A2C60D62532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5" t="2793" r="1439" b="2882"/>
          <a:stretch/>
        </p:blipFill>
        <p:spPr bwMode="auto">
          <a:xfrm>
            <a:off x="2102427" y="1031818"/>
            <a:ext cx="4942610" cy="45507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9E8B077-2592-4414-B716-9A28F68731D3}"/>
              </a:ext>
              <a:ext uri="{C183D7F6-B498-43B3-948B-1728B52AA6E4}">
                <adec:decorative xmlns:adec="http://schemas.microsoft.com/office/drawing/2017/decorative" val="1"/>
              </a:ext>
            </a:extLst>
          </p:cNvPr>
          <p:cNvSpPr txBox="1"/>
          <p:nvPr/>
        </p:nvSpPr>
        <p:spPr>
          <a:xfrm>
            <a:off x="2098964" y="5342975"/>
            <a:ext cx="2755669" cy="253916"/>
          </a:xfrm>
          <a:prstGeom prst="rect">
            <a:avLst/>
          </a:prstGeom>
          <a:noFill/>
        </p:spPr>
        <p:txBody>
          <a:bodyPr wrap="square" rtlCol="0">
            <a:spAutoFit/>
          </a:bodyPr>
          <a:lstStyle/>
          <a:p>
            <a:pPr defTabSz="685800" fontAlgn="base">
              <a:spcBef>
                <a:spcPct val="0"/>
              </a:spcBef>
              <a:spcAft>
                <a:spcPct val="0"/>
              </a:spcAft>
            </a:pPr>
            <a:r>
              <a:rPr lang="en-US" sz="1050" dirty="0">
                <a:solidFill>
                  <a:prstClr val="black"/>
                </a:solidFill>
                <a:latin typeface="Calibri"/>
              </a:rPr>
              <a:t>World Literacy Foundation</a:t>
            </a:r>
          </a:p>
        </p:txBody>
      </p:sp>
    </p:spTree>
    <p:extLst>
      <p:ext uri="{BB962C8B-B14F-4D97-AF65-F5344CB8AC3E}">
        <p14:creationId xmlns:p14="http://schemas.microsoft.com/office/powerpoint/2010/main" val="94399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DBE0B-63B0-4C91-B073-71168DC4B1C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81550" y="2097352"/>
            <a:ext cx="3295651" cy="3295651"/>
          </a:xfrm>
          <a:prstGeom prst="rect">
            <a:avLst/>
          </a:prstGeom>
        </p:spPr>
      </p:pic>
      <p:sp>
        <p:nvSpPr>
          <p:cNvPr id="6" name="TextBox 5">
            <a:extLst>
              <a:ext uri="{FF2B5EF4-FFF2-40B4-BE49-F238E27FC236}">
                <a16:creationId xmlns:a16="http://schemas.microsoft.com/office/drawing/2014/main" id="{CEAE6D81-0423-4CD7-8924-B706DFA0897F}"/>
              </a:ext>
              <a:ext uri="{C183D7F6-B498-43B3-948B-1728B52AA6E4}">
                <adec:decorative xmlns:adec="http://schemas.microsoft.com/office/drawing/2017/decorative" val="1"/>
              </a:ext>
            </a:extLst>
          </p:cNvPr>
          <p:cNvSpPr txBox="1"/>
          <p:nvPr/>
        </p:nvSpPr>
        <p:spPr>
          <a:xfrm>
            <a:off x="6222077" y="5215119"/>
            <a:ext cx="2343150" cy="196208"/>
          </a:xfrm>
          <a:prstGeom prst="rect">
            <a:avLst/>
          </a:prstGeom>
          <a:noFill/>
        </p:spPr>
        <p:txBody>
          <a:bodyPr wrap="square" rtlCol="0">
            <a:spAutoFit/>
          </a:bodyPr>
          <a:lstStyle/>
          <a:p>
            <a:pPr defTabSz="685800" fontAlgn="base">
              <a:spcBef>
                <a:spcPct val="0"/>
              </a:spcBef>
              <a:spcAft>
                <a:spcPct val="0"/>
              </a:spcAft>
            </a:pPr>
            <a:r>
              <a:rPr lang="en-US" sz="675" dirty="0">
                <a:solidFill>
                  <a:prstClr val="black"/>
                </a:solidFill>
                <a:latin typeface="Arial" charset="0"/>
                <a:hlinkClick r:id="rId4" tooltip="https://owl.excelsior.edu/educator-resources/owl-across-disciplines/owl-across-the-disciplines-grammar-and-usage/"/>
              </a:rPr>
              <a:t>This Photo</a:t>
            </a:r>
            <a:r>
              <a:rPr lang="en-US" sz="675" dirty="0">
                <a:solidFill>
                  <a:prstClr val="black"/>
                </a:solidFill>
                <a:latin typeface="Arial" charset="0"/>
              </a:rPr>
              <a:t> by Unknown Author is licensed under </a:t>
            </a:r>
            <a:r>
              <a:rPr lang="en-US" sz="675" dirty="0">
                <a:solidFill>
                  <a:prstClr val="black"/>
                </a:solidFill>
                <a:latin typeface="Arial" charset="0"/>
                <a:hlinkClick r:id="rId5" tooltip="https://creativecommons.org/licenses/by/3.0/"/>
              </a:rPr>
              <a:t>CC BY</a:t>
            </a:r>
            <a:endParaRPr lang="en-US" sz="675" dirty="0">
              <a:solidFill>
                <a:prstClr val="black"/>
              </a:solidFill>
              <a:latin typeface="Arial" charset="0"/>
            </a:endParaRPr>
          </a:p>
        </p:txBody>
      </p:sp>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What’s the Audience’s Need?</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p:txBody>
          <a:bodyPr/>
          <a:lstStyle/>
          <a:p>
            <a:r>
              <a:rPr lang="en-US" dirty="0"/>
              <a:t>Who is my audience?</a:t>
            </a:r>
          </a:p>
          <a:p>
            <a:r>
              <a:rPr lang="en-US" dirty="0"/>
              <a:t>What do they already know?</a:t>
            </a:r>
          </a:p>
          <a:p>
            <a:r>
              <a:rPr lang="en-US" dirty="0"/>
              <a:t>What do they need to know?</a:t>
            </a:r>
          </a:p>
          <a:p>
            <a:r>
              <a:rPr lang="en-US" dirty="0"/>
              <a:t>What questions will they have?</a:t>
            </a:r>
          </a:p>
          <a:p>
            <a:r>
              <a:rPr lang="en-US" dirty="0"/>
              <a:t>What are the outcomes?</a:t>
            </a:r>
          </a:p>
        </p:txBody>
      </p:sp>
    </p:spTree>
    <p:extLst>
      <p:ext uri="{BB962C8B-B14F-4D97-AF65-F5344CB8AC3E}">
        <p14:creationId xmlns:p14="http://schemas.microsoft.com/office/powerpoint/2010/main" val="340735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normAutofit fontScale="90000"/>
          </a:bodyPr>
          <a:lstStyle/>
          <a:p>
            <a:r>
              <a:rPr lang="en-US" i="0" dirty="0">
                <a:latin typeface="Abadi" panose="020B0604020104020204" pitchFamily="34" charset="0"/>
              </a:rPr>
              <a:t>What’s the Audience’s Need? (cont.)</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679788" y="2428875"/>
            <a:ext cx="4800600" cy="2771775"/>
          </a:xfrm>
        </p:spPr>
        <p:txBody>
          <a:bodyPr/>
          <a:lstStyle/>
          <a:p>
            <a:r>
              <a:rPr lang="en-US" b="1" dirty="0"/>
              <a:t>Listen</a:t>
            </a:r>
            <a:r>
              <a:rPr lang="en-US" dirty="0"/>
              <a:t> to consumer questions</a:t>
            </a:r>
          </a:p>
          <a:p>
            <a:r>
              <a:rPr lang="en-US" b="1" dirty="0"/>
              <a:t>Talk</a:t>
            </a:r>
            <a:r>
              <a:rPr lang="en-US" dirty="0"/>
              <a:t> to understand</a:t>
            </a:r>
          </a:p>
          <a:p>
            <a:r>
              <a:rPr lang="en-US" b="1" dirty="0"/>
              <a:t>Analyze</a:t>
            </a:r>
            <a:r>
              <a:rPr lang="en-US" dirty="0"/>
              <a:t> findings and data</a:t>
            </a:r>
          </a:p>
        </p:txBody>
      </p:sp>
      <p:pic>
        <p:nvPicPr>
          <p:cNvPr id="8" name="Picture 7">
            <a:extLst>
              <a:ext uri="{FF2B5EF4-FFF2-40B4-BE49-F238E27FC236}">
                <a16:creationId xmlns:a16="http://schemas.microsoft.com/office/drawing/2014/main" id="{0176433D-4B29-402C-BE1F-527806EBCE0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23252" y="2266950"/>
            <a:ext cx="3206412" cy="3200400"/>
          </a:xfrm>
          <a:prstGeom prst="rect">
            <a:avLst/>
          </a:prstGeom>
        </p:spPr>
      </p:pic>
      <p:sp>
        <p:nvSpPr>
          <p:cNvPr id="9" name="TextBox 8">
            <a:extLst>
              <a:ext uri="{FF2B5EF4-FFF2-40B4-BE49-F238E27FC236}">
                <a16:creationId xmlns:a16="http://schemas.microsoft.com/office/drawing/2014/main" id="{4B64010C-3CA5-427D-994E-714A5E7A666F}"/>
              </a:ext>
            </a:extLst>
          </p:cNvPr>
          <p:cNvSpPr txBox="1"/>
          <p:nvPr/>
        </p:nvSpPr>
        <p:spPr>
          <a:xfrm>
            <a:off x="5523253" y="5467350"/>
            <a:ext cx="5153162" cy="196208"/>
          </a:xfrm>
          <a:prstGeom prst="rect">
            <a:avLst/>
          </a:prstGeom>
          <a:noFill/>
        </p:spPr>
        <p:txBody>
          <a:bodyPr wrap="square" rtlCol="0">
            <a:spAutoFit/>
          </a:bodyPr>
          <a:lstStyle/>
          <a:p>
            <a:pPr defTabSz="685800" fontAlgn="base">
              <a:spcBef>
                <a:spcPct val="0"/>
              </a:spcBef>
              <a:spcAft>
                <a:spcPct val="0"/>
              </a:spcAft>
            </a:pPr>
            <a:r>
              <a:rPr lang="en-US" sz="675">
                <a:solidFill>
                  <a:prstClr val="black"/>
                </a:solidFill>
                <a:latin typeface="Arial" charset="0"/>
                <a:hlinkClick r:id="rId4" tooltip="http://www.privytrifles.co.in/2016/05/in-conversation-manan-kapoor.html"/>
              </a:rPr>
              <a:t>This Photo</a:t>
            </a:r>
            <a:r>
              <a:rPr lang="en-US" sz="675">
                <a:solidFill>
                  <a:prstClr val="black"/>
                </a:solidFill>
                <a:latin typeface="Arial" charset="0"/>
              </a:rPr>
              <a:t> by Unknown Author is licensed under </a:t>
            </a:r>
            <a:r>
              <a:rPr lang="en-US" sz="675">
                <a:solidFill>
                  <a:prstClr val="black"/>
                </a:solidFill>
                <a:latin typeface="Arial" charset="0"/>
                <a:hlinkClick r:id="rId5" tooltip="https://creativecommons.org/licenses/by-nc-sa/3.0/"/>
              </a:rPr>
              <a:t>CC BY-SA-NC</a:t>
            </a:r>
            <a:endParaRPr lang="en-US" sz="675">
              <a:solidFill>
                <a:prstClr val="black"/>
              </a:solidFill>
              <a:latin typeface="Arial" charset="0"/>
            </a:endParaRPr>
          </a:p>
        </p:txBody>
      </p:sp>
    </p:spTree>
    <p:extLst>
      <p:ext uri="{BB962C8B-B14F-4D97-AF65-F5344CB8AC3E}">
        <p14:creationId xmlns:p14="http://schemas.microsoft.com/office/powerpoint/2010/main" val="422896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a:xfrm>
            <a:off x="457200" y="1557838"/>
            <a:ext cx="8229600" cy="799599"/>
          </a:xfrm>
        </p:spPr>
        <p:txBody>
          <a:bodyPr>
            <a:normAutofit/>
          </a:bodyPr>
          <a:lstStyle/>
          <a:p>
            <a:r>
              <a:rPr lang="en-US" i="0" dirty="0">
                <a:latin typeface="Abadi" panose="020B0604020104020204" pitchFamily="34" charset="0"/>
              </a:rPr>
              <a:t>Plain Language</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457201" y="2357437"/>
            <a:ext cx="5877098" cy="3200660"/>
          </a:xfrm>
        </p:spPr>
        <p:txBody>
          <a:bodyPr>
            <a:normAutofit fontScale="85000" lnSpcReduction="10000"/>
          </a:bodyPr>
          <a:lstStyle/>
          <a:p>
            <a:r>
              <a:rPr lang="en-US" dirty="0"/>
              <a:t>Style of writing that is clear and to the point, thereby improving communication and understanding. </a:t>
            </a:r>
            <a:endParaRPr lang="en-US" b="1" dirty="0"/>
          </a:p>
          <a:p>
            <a:r>
              <a:rPr lang="en-US" b="1" dirty="0"/>
              <a:t>Goals:</a:t>
            </a:r>
          </a:p>
          <a:p>
            <a:pPr lvl="1"/>
            <a:r>
              <a:rPr lang="en-US" b="1" dirty="0"/>
              <a:t>Find</a:t>
            </a:r>
            <a:r>
              <a:rPr lang="en-US" dirty="0"/>
              <a:t> what they need</a:t>
            </a:r>
          </a:p>
          <a:p>
            <a:pPr lvl="1"/>
            <a:r>
              <a:rPr lang="en-US" b="1" dirty="0"/>
              <a:t>Understand</a:t>
            </a:r>
            <a:r>
              <a:rPr lang="en-US" dirty="0"/>
              <a:t> what they find</a:t>
            </a:r>
          </a:p>
          <a:p>
            <a:pPr lvl="1"/>
            <a:r>
              <a:rPr lang="en-US" b="1" dirty="0"/>
              <a:t>Use</a:t>
            </a:r>
            <a:r>
              <a:rPr lang="en-US" dirty="0"/>
              <a:t> what they find to meet their needs</a:t>
            </a:r>
          </a:p>
        </p:txBody>
      </p:sp>
      <p:pic>
        <p:nvPicPr>
          <p:cNvPr id="3074" name="Picture 2" descr="plain-language1">
            <a:extLst>
              <a:ext uri="{FF2B5EF4-FFF2-40B4-BE49-F238E27FC236}">
                <a16:creationId xmlns:a16="http://schemas.microsoft.com/office/drawing/2014/main" id="{C72D1110-909C-443E-B5EC-E32C40E61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633" y="2357437"/>
            <a:ext cx="2502392" cy="2502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7572A4-EB8F-49BB-853F-5ABE00B2AE0E}"/>
              </a:ext>
            </a:extLst>
          </p:cNvPr>
          <p:cNvSpPr txBox="1"/>
          <p:nvPr/>
        </p:nvSpPr>
        <p:spPr>
          <a:xfrm>
            <a:off x="6334298" y="4847360"/>
            <a:ext cx="2655917" cy="253916"/>
          </a:xfrm>
          <a:prstGeom prst="rect">
            <a:avLst/>
          </a:prstGeom>
          <a:noFill/>
        </p:spPr>
        <p:txBody>
          <a:bodyPr wrap="square" rtlCol="0">
            <a:spAutoFit/>
          </a:bodyPr>
          <a:lstStyle/>
          <a:p>
            <a:pPr defTabSz="685800" fontAlgn="base">
              <a:spcBef>
                <a:spcPct val="0"/>
              </a:spcBef>
              <a:spcAft>
                <a:spcPct val="0"/>
              </a:spcAft>
            </a:pPr>
            <a:r>
              <a:rPr lang="en-US" sz="1050" dirty="0">
                <a:solidFill>
                  <a:prstClr val="black"/>
                </a:solidFill>
                <a:latin typeface="Calibri"/>
              </a:rPr>
              <a:t>Plain Language Association International</a:t>
            </a:r>
          </a:p>
        </p:txBody>
      </p:sp>
    </p:spTree>
    <p:extLst>
      <p:ext uri="{BB962C8B-B14F-4D97-AF65-F5344CB8AC3E}">
        <p14:creationId xmlns:p14="http://schemas.microsoft.com/office/powerpoint/2010/main" val="87145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in Brief</a:t>
            </a:r>
          </a:p>
        </p:txBody>
      </p:sp>
      <p:sp>
        <p:nvSpPr>
          <p:cNvPr id="3" name="Content Placeholder 2"/>
          <p:cNvSpPr>
            <a:spLocks noGrp="1"/>
          </p:cNvSpPr>
          <p:nvPr>
            <p:ph idx="1"/>
          </p:nvPr>
        </p:nvSpPr>
        <p:spPr/>
        <p:txBody>
          <a:bodyPr>
            <a:normAutofit/>
          </a:bodyPr>
          <a:lstStyle/>
          <a:p>
            <a:r>
              <a:rPr lang="en-US" sz="2200" dirty="0"/>
              <a:t>Nutrition education and why it’s important as people age</a:t>
            </a:r>
          </a:p>
          <a:p>
            <a:r>
              <a:rPr lang="en-US" sz="2200" dirty="0"/>
              <a:t>SPR/OAAPS changes to definitions and descriptions</a:t>
            </a:r>
          </a:p>
          <a:p>
            <a:r>
              <a:rPr lang="en-US" sz="2200" dirty="0"/>
              <a:t>Nutrition education and health literacy</a:t>
            </a:r>
          </a:p>
          <a:p>
            <a:r>
              <a:rPr lang="en-US" sz="2200" dirty="0"/>
              <a:t>Q&amp;A segment</a:t>
            </a:r>
          </a:p>
          <a:p>
            <a:pPr lvl="1"/>
            <a:r>
              <a:rPr lang="en-US" sz="1800" dirty="0"/>
              <a:t>Challenges and solutions around education delivery</a:t>
            </a:r>
          </a:p>
          <a:p>
            <a:pPr lvl="1"/>
            <a:r>
              <a:rPr lang="en-US" sz="1800" dirty="0"/>
              <a:t>Recommended resources</a:t>
            </a:r>
          </a:p>
          <a:p>
            <a:pPr lvl="1"/>
            <a:r>
              <a:rPr lang="en-US" sz="1800" dirty="0"/>
              <a:t>Preparing for change</a:t>
            </a:r>
          </a:p>
          <a:p>
            <a:r>
              <a:rPr lang="en-US" sz="2200" dirty="0"/>
              <a:t>ACL Innovation in Nutrition grantees’ best practices</a:t>
            </a:r>
          </a:p>
        </p:txBody>
      </p:sp>
      <p:sp>
        <p:nvSpPr>
          <p:cNvPr id="9" name="TextBox 8">
            <a:extLst>
              <a:ext uri="{FF2B5EF4-FFF2-40B4-BE49-F238E27FC236}">
                <a16:creationId xmlns:a16="http://schemas.microsoft.com/office/drawing/2014/main" id="{6006E6D3-9EA3-49FA-A561-3F6F3BE4D1BB}"/>
              </a:ext>
            </a:extLst>
          </p:cNvPr>
          <p:cNvSpPr txBox="1"/>
          <p:nvPr/>
        </p:nvSpPr>
        <p:spPr>
          <a:xfrm>
            <a:off x="4212273" y="4947716"/>
            <a:ext cx="4838700" cy="353943"/>
          </a:xfrm>
          <a:prstGeom prst="rect">
            <a:avLst/>
          </a:prstGeom>
          <a:noFill/>
        </p:spPr>
        <p:txBody>
          <a:bodyPr wrap="square" rtlCol="0">
            <a:spAutoFit/>
          </a:bodyPr>
          <a:lstStyle/>
          <a:p>
            <a:r>
              <a:rPr lang="en-US" sz="1700" dirty="0">
                <a:solidFill>
                  <a:schemeClr val="accent4"/>
                </a:solidFill>
              </a:rPr>
              <a:t>Resource links provided throughout the session </a:t>
            </a:r>
          </a:p>
        </p:txBody>
      </p:sp>
      <p:pic>
        <p:nvPicPr>
          <p:cNvPr id="13" name="Graphic 12">
            <a:extLst>
              <a:ext uri="{FF2B5EF4-FFF2-40B4-BE49-F238E27FC236}">
                <a16:creationId xmlns:a16="http://schemas.microsoft.com/office/drawing/2014/main" id="{6C6B3151-94E2-433E-9C00-56C50F8DD07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775" y="4611126"/>
            <a:ext cx="744423" cy="744423"/>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2</a:t>
            </a:fld>
            <a:endParaRPr lang="en-US" dirty="0"/>
          </a:p>
        </p:txBody>
      </p:sp>
    </p:spTree>
    <p:extLst>
      <p:ext uri="{BB962C8B-B14F-4D97-AF65-F5344CB8AC3E}">
        <p14:creationId xmlns:p14="http://schemas.microsoft.com/office/powerpoint/2010/main" val="347548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a:xfrm>
            <a:off x="457200" y="2357438"/>
            <a:ext cx="3529013" cy="857250"/>
          </a:xfrm>
        </p:spPr>
        <p:txBody>
          <a:bodyPr/>
          <a:lstStyle/>
          <a:p>
            <a:r>
              <a:rPr lang="en-US" i="0" dirty="0">
                <a:latin typeface="Abadi" panose="020B0604020104020204" pitchFamily="34" charset="0"/>
              </a:rPr>
              <a:t>MaineHealth</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457200" y="3214687"/>
            <a:ext cx="4471988" cy="2347913"/>
          </a:xfrm>
        </p:spPr>
        <p:txBody>
          <a:bodyPr/>
          <a:lstStyle/>
          <a:p>
            <a:pPr marL="0" indent="0">
              <a:buNone/>
            </a:pPr>
            <a:r>
              <a:rPr lang="en-US" dirty="0"/>
              <a:t>Guidelines for Effective Print Communication</a:t>
            </a:r>
          </a:p>
          <a:p>
            <a:pPr marL="0" indent="0">
              <a:buNone/>
            </a:pPr>
            <a:endParaRPr lang="en-US" dirty="0"/>
          </a:p>
        </p:txBody>
      </p:sp>
      <p:pic>
        <p:nvPicPr>
          <p:cNvPr id="6" name="Picture 5">
            <a:extLst>
              <a:ext uri="{FF2B5EF4-FFF2-40B4-BE49-F238E27FC236}">
                <a16:creationId xmlns:a16="http://schemas.microsoft.com/office/drawing/2014/main" id="{90B77DC3-4B4B-4662-8030-92FDA30F14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65931" y="2561579"/>
            <a:ext cx="2058291" cy="2684315"/>
          </a:xfrm>
          <a:prstGeom prst="rect">
            <a:avLst/>
          </a:prstGeom>
          <a:ln>
            <a:solidFill>
              <a:schemeClr val="tx1"/>
            </a:solidFill>
          </a:ln>
        </p:spPr>
      </p:pic>
      <p:pic>
        <p:nvPicPr>
          <p:cNvPr id="5" name="Picture 4">
            <a:extLst>
              <a:ext uri="{FF2B5EF4-FFF2-40B4-BE49-F238E27FC236}">
                <a16:creationId xmlns:a16="http://schemas.microsoft.com/office/drawing/2014/main" id="{B28E09A9-3AF7-4045-AB2B-92B7160B54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79629" y="2588315"/>
            <a:ext cx="2058290" cy="2657579"/>
          </a:xfrm>
          <a:prstGeom prst="rect">
            <a:avLst/>
          </a:prstGeom>
          <a:ln>
            <a:solidFill>
              <a:schemeClr val="tx1"/>
            </a:solidFill>
          </a:ln>
        </p:spPr>
      </p:pic>
      <p:pic>
        <p:nvPicPr>
          <p:cNvPr id="4" name="Picture 3">
            <a:extLst>
              <a:ext uri="{FF2B5EF4-FFF2-40B4-BE49-F238E27FC236}">
                <a16:creationId xmlns:a16="http://schemas.microsoft.com/office/drawing/2014/main" id="{098068C6-6470-4B30-9174-9B035135928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30330" y="1713183"/>
            <a:ext cx="2065103" cy="2684315"/>
          </a:xfrm>
          <a:prstGeom prst="rect">
            <a:avLst/>
          </a:prstGeom>
          <a:ln>
            <a:solidFill>
              <a:schemeClr val="tx1"/>
            </a:solidFill>
          </a:ln>
        </p:spPr>
      </p:pic>
    </p:spTree>
    <p:extLst>
      <p:ext uri="{BB962C8B-B14F-4D97-AF65-F5344CB8AC3E}">
        <p14:creationId xmlns:p14="http://schemas.microsoft.com/office/powerpoint/2010/main" val="1212406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a:xfrm>
            <a:off x="457200" y="2357438"/>
            <a:ext cx="3529013" cy="857250"/>
          </a:xfrm>
        </p:spPr>
        <p:txBody>
          <a:bodyPr/>
          <a:lstStyle/>
          <a:p>
            <a:r>
              <a:rPr lang="en-US" i="0" dirty="0">
                <a:latin typeface="Abadi" panose="020B0604020104020204" pitchFamily="34" charset="0"/>
              </a:rPr>
              <a:t>Simply Put</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457200" y="3214687"/>
            <a:ext cx="4471988" cy="2347913"/>
          </a:xfrm>
        </p:spPr>
        <p:txBody>
          <a:bodyPr/>
          <a:lstStyle/>
          <a:p>
            <a:pPr marL="0" indent="0">
              <a:buNone/>
            </a:pPr>
            <a:r>
              <a:rPr lang="en-US" dirty="0"/>
              <a:t>A guide for creating easy-to-understand materials</a:t>
            </a:r>
          </a:p>
          <a:p>
            <a:pPr marL="0" indent="0">
              <a:buNone/>
            </a:pPr>
            <a:endParaRPr lang="en-US" dirty="0"/>
          </a:p>
        </p:txBody>
      </p:sp>
      <p:pic>
        <p:nvPicPr>
          <p:cNvPr id="7" name="Picture 6">
            <a:extLst>
              <a:ext uri="{FF2B5EF4-FFF2-40B4-BE49-F238E27FC236}">
                <a16:creationId xmlns:a16="http://schemas.microsoft.com/office/drawing/2014/main" id="{E74D6916-4B36-4825-9973-898374FF11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8794" y="1638300"/>
            <a:ext cx="3164329" cy="3924300"/>
          </a:xfrm>
          <a:prstGeom prst="rect">
            <a:avLst/>
          </a:prstGeom>
          <a:ln>
            <a:solidFill>
              <a:schemeClr val="tx1"/>
            </a:solidFill>
          </a:ln>
        </p:spPr>
      </p:pic>
    </p:spTree>
    <p:extLst>
      <p:ext uri="{BB962C8B-B14F-4D97-AF65-F5344CB8AC3E}">
        <p14:creationId xmlns:p14="http://schemas.microsoft.com/office/powerpoint/2010/main" val="1676284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Content</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457200" y="2266950"/>
            <a:ext cx="4386263" cy="3295650"/>
          </a:xfrm>
        </p:spPr>
        <p:txBody>
          <a:bodyPr/>
          <a:lstStyle/>
          <a:p>
            <a:r>
              <a:rPr lang="en-US" dirty="0"/>
              <a:t>Evidence-Based</a:t>
            </a:r>
          </a:p>
          <a:p>
            <a:r>
              <a:rPr lang="en-US" dirty="0"/>
              <a:t>Limited (3 to 5 points)</a:t>
            </a:r>
          </a:p>
          <a:p>
            <a:r>
              <a:rPr lang="en-US" dirty="0"/>
              <a:t>Action focused</a:t>
            </a:r>
          </a:p>
          <a:p>
            <a:r>
              <a:rPr lang="en-US" dirty="0"/>
              <a:t>Call to Act</a:t>
            </a:r>
          </a:p>
          <a:p>
            <a:endParaRPr lang="en-US" dirty="0"/>
          </a:p>
        </p:txBody>
      </p:sp>
      <p:pic>
        <p:nvPicPr>
          <p:cNvPr id="4" name="Picture 3">
            <a:extLst>
              <a:ext uri="{FF2B5EF4-FFF2-40B4-BE49-F238E27FC236}">
                <a16:creationId xmlns:a16="http://schemas.microsoft.com/office/drawing/2014/main" id="{BBA18DCE-A91F-4760-B7FE-2504CB7F4F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15012" y="1625070"/>
            <a:ext cx="2871788" cy="3823230"/>
          </a:xfrm>
          <a:prstGeom prst="rect">
            <a:avLst/>
          </a:prstGeom>
          <a:ln>
            <a:solidFill>
              <a:schemeClr val="tx1"/>
            </a:solidFill>
          </a:ln>
        </p:spPr>
      </p:pic>
    </p:spTree>
    <p:extLst>
      <p:ext uri="{BB962C8B-B14F-4D97-AF65-F5344CB8AC3E}">
        <p14:creationId xmlns:p14="http://schemas.microsoft.com/office/powerpoint/2010/main" val="1261878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Structure &amp; Organization</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457200" y="2266950"/>
            <a:ext cx="6229350" cy="3295650"/>
          </a:xfrm>
        </p:spPr>
        <p:txBody>
          <a:bodyPr>
            <a:normAutofit fontScale="92500" lnSpcReduction="20000"/>
          </a:bodyPr>
          <a:lstStyle/>
          <a:p>
            <a:r>
              <a:rPr lang="en-US" dirty="0"/>
              <a:t>Use </a:t>
            </a:r>
            <a:r>
              <a:rPr lang="en-US" b="1" dirty="0"/>
              <a:t>headers</a:t>
            </a:r>
            <a:r>
              <a:rPr lang="en-US" dirty="0"/>
              <a:t> and </a:t>
            </a:r>
            <a:r>
              <a:rPr lang="en-US" b="1" dirty="0"/>
              <a:t>subtitles</a:t>
            </a:r>
            <a:r>
              <a:rPr lang="en-US" dirty="0"/>
              <a:t> to guide</a:t>
            </a:r>
          </a:p>
          <a:p>
            <a:r>
              <a:rPr lang="en-US" dirty="0"/>
              <a:t>Break up into </a:t>
            </a:r>
            <a:r>
              <a:rPr lang="en-US" b="1" dirty="0"/>
              <a:t>small chunks</a:t>
            </a:r>
          </a:p>
          <a:p>
            <a:r>
              <a:rPr lang="en-US" dirty="0"/>
              <a:t>Use </a:t>
            </a:r>
            <a:r>
              <a:rPr lang="en-US" b="1" dirty="0"/>
              <a:t>short sentences</a:t>
            </a:r>
          </a:p>
          <a:p>
            <a:r>
              <a:rPr lang="en-US" b="1" dirty="0"/>
              <a:t>One-topic</a:t>
            </a:r>
            <a:r>
              <a:rPr lang="en-US" dirty="0"/>
              <a:t> paragraphs</a:t>
            </a:r>
          </a:p>
          <a:p>
            <a:r>
              <a:rPr lang="en-US" b="1" dirty="0"/>
              <a:t>Sequence</a:t>
            </a:r>
            <a:r>
              <a:rPr lang="en-US" dirty="0"/>
              <a:t> content</a:t>
            </a:r>
          </a:p>
          <a:p>
            <a:r>
              <a:rPr lang="en-US" b="1" dirty="0"/>
              <a:t>Repeat</a:t>
            </a:r>
            <a:r>
              <a:rPr lang="en-US" dirty="0"/>
              <a:t> key points</a:t>
            </a:r>
          </a:p>
          <a:p>
            <a:r>
              <a:rPr lang="en-US" b="1" dirty="0"/>
              <a:t>Define</a:t>
            </a:r>
            <a:r>
              <a:rPr lang="en-US" dirty="0"/>
              <a:t> technical terms</a:t>
            </a:r>
          </a:p>
          <a:p>
            <a:endParaRPr lang="en-US" dirty="0"/>
          </a:p>
        </p:txBody>
      </p:sp>
      <p:pic>
        <p:nvPicPr>
          <p:cNvPr id="5" name="Picture 4">
            <a:extLst>
              <a:ext uri="{FF2B5EF4-FFF2-40B4-BE49-F238E27FC236}">
                <a16:creationId xmlns:a16="http://schemas.microsoft.com/office/drawing/2014/main" id="{08E77CE5-BD72-411E-80D1-8E7E1CE7C43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93494" y="2713510"/>
            <a:ext cx="3707606" cy="2471738"/>
          </a:xfrm>
          <a:prstGeom prst="rect">
            <a:avLst/>
          </a:prstGeom>
          <a:ln>
            <a:noFill/>
          </a:ln>
          <a:effectLst>
            <a:softEdge rad="112500"/>
          </a:effectLst>
        </p:spPr>
      </p:pic>
      <p:sp>
        <p:nvSpPr>
          <p:cNvPr id="6" name="TextBox 5">
            <a:extLst>
              <a:ext uri="{FF2B5EF4-FFF2-40B4-BE49-F238E27FC236}">
                <a16:creationId xmlns:a16="http://schemas.microsoft.com/office/drawing/2014/main" id="{08273257-A53E-4C9D-823D-8B3ED35450AD}"/>
              </a:ext>
            </a:extLst>
          </p:cNvPr>
          <p:cNvSpPr txBox="1"/>
          <p:nvPr/>
        </p:nvSpPr>
        <p:spPr>
          <a:xfrm>
            <a:off x="6372225" y="5185248"/>
            <a:ext cx="3443288" cy="196208"/>
          </a:xfrm>
          <a:prstGeom prst="rect">
            <a:avLst/>
          </a:prstGeom>
          <a:noFill/>
        </p:spPr>
        <p:txBody>
          <a:bodyPr wrap="square" rtlCol="0">
            <a:spAutoFit/>
          </a:bodyPr>
          <a:lstStyle/>
          <a:p>
            <a:pPr defTabSz="685800" fontAlgn="base">
              <a:spcBef>
                <a:spcPct val="0"/>
              </a:spcBef>
              <a:spcAft>
                <a:spcPct val="0"/>
              </a:spcAft>
            </a:pPr>
            <a:r>
              <a:rPr lang="en-US" sz="675">
                <a:solidFill>
                  <a:prstClr val="black"/>
                </a:solidFill>
                <a:latin typeface="Arial" charset="0"/>
                <a:hlinkClick r:id="rId4" tooltip="http://www.thebluediamondgallery.com/wooden-tile/o/organize.html"/>
              </a:rPr>
              <a:t>This Photo</a:t>
            </a:r>
            <a:r>
              <a:rPr lang="en-US" sz="675">
                <a:solidFill>
                  <a:prstClr val="black"/>
                </a:solidFill>
                <a:latin typeface="Arial" charset="0"/>
              </a:rPr>
              <a:t> by Unknown Author is licensed under </a:t>
            </a:r>
            <a:r>
              <a:rPr lang="en-US" sz="675">
                <a:solidFill>
                  <a:prstClr val="black"/>
                </a:solidFill>
                <a:latin typeface="Arial" charset="0"/>
                <a:hlinkClick r:id="rId5" tooltip="https://creativecommons.org/licenses/by-sa/3.0/"/>
              </a:rPr>
              <a:t>CC BY-SA</a:t>
            </a:r>
            <a:endParaRPr lang="en-US" sz="675">
              <a:solidFill>
                <a:prstClr val="black"/>
              </a:solidFill>
              <a:latin typeface="Arial" charset="0"/>
            </a:endParaRPr>
          </a:p>
        </p:txBody>
      </p:sp>
    </p:spTree>
    <p:extLst>
      <p:ext uri="{BB962C8B-B14F-4D97-AF65-F5344CB8AC3E}">
        <p14:creationId xmlns:p14="http://schemas.microsoft.com/office/powerpoint/2010/main" val="35667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Writing Style</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457200" y="2266950"/>
            <a:ext cx="5000625" cy="3295650"/>
          </a:xfrm>
        </p:spPr>
        <p:txBody>
          <a:bodyPr>
            <a:normAutofit fontScale="92500" lnSpcReduction="20000"/>
          </a:bodyPr>
          <a:lstStyle/>
          <a:p>
            <a:r>
              <a:rPr lang="en-US" dirty="0"/>
              <a:t>Use </a:t>
            </a:r>
            <a:r>
              <a:rPr lang="en-US" b="1" dirty="0"/>
              <a:t>familiar words</a:t>
            </a:r>
          </a:p>
          <a:p>
            <a:r>
              <a:rPr lang="en-US" b="1" dirty="0"/>
              <a:t>Avoid jargon</a:t>
            </a:r>
          </a:p>
          <a:p>
            <a:r>
              <a:rPr lang="en-US" dirty="0"/>
              <a:t>Use </a:t>
            </a:r>
            <a:r>
              <a:rPr lang="en-US" b="1" dirty="0"/>
              <a:t>personal pronouns</a:t>
            </a:r>
          </a:p>
          <a:p>
            <a:pPr lvl="1"/>
            <a:r>
              <a:rPr lang="en-US" dirty="0"/>
              <a:t>“You”</a:t>
            </a:r>
          </a:p>
          <a:p>
            <a:pPr lvl="1"/>
            <a:r>
              <a:rPr lang="en-US" dirty="0"/>
              <a:t>“Your”</a:t>
            </a:r>
          </a:p>
          <a:p>
            <a:r>
              <a:rPr lang="en-US" dirty="0"/>
              <a:t>Address a </a:t>
            </a:r>
            <a:r>
              <a:rPr lang="en-US" b="1" dirty="0"/>
              <a:t>single person</a:t>
            </a:r>
          </a:p>
          <a:p>
            <a:r>
              <a:rPr lang="en-US" dirty="0"/>
              <a:t>Maintain </a:t>
            </a:r>
            <a:r>
              <a:rPr lang="en-US" b="1" dirty="0"/>
              <a:t>active</a:t>
            </a:r>
            <a:r>
              <a:rPr lang="en-US" dirty="0"/>
              <a:t> voice</a:t>
            </a:r>
          </a:p>
          <a:p>
            <a:endParaRPr lang="en-US" dirty="0"/>
          </a:p>
        </p:txBody>
      </p:sp>
      <p:pic>
        <p:nvPicPr>
          <p:cNvPr id="4" name="Picture 3">
            <a:extLst>
              <a:ext uri="{FF2B5EF4-FFF2-40B4-BE49-F238E27FC236}">
                <a16:creationId xmlns:a16="http://schemas.microsoft.com/office/drawing/2014/main" id="{B31902FE-D158-4A7D-869C-7EA3E855632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553" r="22938"/>
          <a:stretch/>
        </p:blipFill>
        <p:spPr>
          <a:xfrm>
            <a:off x="5457825" y="1755530"/>
            <a:ext cx="3057525" cy="3346940"/>
          </a:xfrm>
          <a:prstGeom prst="rect">
            <a:avLst/>
          </a:prstGeom>
          <a:ln>
            <a:noFill/>
          </a:ln>
          <a:effectLst>
            <a:softEdge rad="112500"/>
          </a:effectLst>
        </p:spPr>
      </p:pic>
      <p:sp>
        <p:nvSpPr>
          <p:cNvPr id="5" name="TextBox 4">
            <a:extLst>
              <a:ext uri="{FF2B5EF4-FFF2-40B4-BE49-F238E27FC236}">
                <a16:creationId xmlns:a16="http://schemas.microsoft.com/office/drawing/2014/main" id="{2D6310A8-9D2D-411B-97FD-0A95B63DE87C}"/>
              </a:ext>
            </a:extLst>
          </p:cNvPr>
          <p:cNvSpPr txBox="1"/>
          <p:nvPr/>
        </p:nvSpPr>
        <p:spPr>
          <a:xfrm>
            <a:off x="5503084" y="5102470"/>
            <a:ext cx="3097991" cy="196208"/>
          </a:xfrm>
          <a:prstGeom prst="rect">
            <a:avLst/>
          </a:prstGeom>
          <a:noFill/>
        </p:spPr>
        <p:txBody>
          <a:bodyPr wrap="square" rtlCol="0">
            <a:spAutoFit/>
          </a:bodyPr>
          <a:lstStyle/>
          <a:p>
            <a:pPr defTabSz="685800" fontAlgn="base">
              <a:spcBef>
                <a:spcPct val="0"/>
              </a:spcBef>
              <a:spcAft>
                <a:spcPct val="0"/>
              </a:spcAft>
            </a:pPr>
            <a:r>
              <a:rPr lang="en-US" sz="675" dirty="0">
                <a:solidFill>
                  <a:prstClr val="black"/>
                </a:solidFill>
                <a:latin typeface="Arial" charset="0"/>
                <a:hlinkClick r:id="rId4" tooltip="https://www.flickr.com/photos/gdsteam/14064123625"/>
              </a:rPr>
              <a:t>This Photo</a:t>
            </a:r>
            <a:r>
              <a:rPr lang="en-US" sz="675" dirty="0">
                <a:solidFill>
                  <a:prstClr val="black"/>
                </a:solidFill>
                <a:latin typeface="Arial" charset="0"/>
              </a:rPr>
              <a:t> by Unknown Author is licensed under </a:t>
            </a:r>
            <a:r>
              <a:rPr lang="en-US" sz="675" dirty="0">
                <a:solidFill>
                  <a:prstClr val="black"/>
                </a:solidFill>
                <a:latin typeface="Arial" charset="0"/>
                <a:hlinkClick r:id="rId5" tooltip="https://creativecommons.org/licenses/by/3.0/"/>
              </a:rPr>
              <a:t>CC BY</a:t>
            </a:r>
            <a:endParaRPr lang="en-US" sz="675" dirty="0">
              <a:solidFill>
                <a:prstClr val="black"/>
              </a:solidFill>
              <a:latin typeface="Arial" charset="0"/>
            </a:endParaRPr>
          </a:p>
        </p:txBody>
      </p:sp>
    </p:spTree>
    <p:extLst>
      <p:ext uri="{BB962C8B-B14F-4D97-AF65-F5344CB8AC3E}">
        <p14:creationId xmlns:p14="http://schemas.microsoft.com/office/powerpoint/2010/main" val="1328921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Design</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457200" y="2266950"/>
            <a:ext cx="5915026" cy="3490913"/>
          </a:xfrm>
        </p:spPr>
        <p:txBody>
          <a:bodyPr>
            <a:normAutofit fontScale="92500" lnSpcReduction="20000"/>
          </a:bodyPr>
          <a:lstStyle/>
          <a:p>
            <a:r>
              <a:rPr lang="en-US" b="1" dirty="0"/>
              <a:t>Layout</a:t>
            </a:r>
          </a:p>
          <a:p>
            <a:pPr lvl="1"/>
            <a:r>
              <a:rPr lang="en-US" dirty="0"/>
              <a:t>White space</a:t>
            </a:r>
          </a:p>
          <a:p>
            <a:pPr lvl="1"/>
            <a:r>
              <a:rPr lang="en-US" dirty="0"/>
              <a:t>Headers &amp; subtitles</a:t>
            </a:r>
          </a:p>
          <a:p>
            <a:r>
              <a:rPr lang="en-US" b="1" dirty="0"/>
              <a:t>Typography</a:t>
            </a:r>
          </a:p>
          <a:p>
            <a:pPr lvl="1"/>
            <a:r>
              <a:rPr lang="en-US" dirty="0"/>
              <a:t>Font</a:t>
            </a:r>
          </a:p>
          <a:p>
            <a:pPr lvl="1"/>
            <a:r>
              <a:rPr lang="en-US" dirty="0"/>
              <a:t>Type Size</a:t>
            </a:r>
          </a:p>
          <a:p>
            <a:pPr lvl="1"/>
            <a:r>
              <a:rPr lang="en-US" dirty="0"/>
              <a:t>Spacing </a:t>
            </a:r>
          </a:p>
          <a:p>
            <a:r>
              <a:rPr lang="en-US" b="1" dirty="0"/>
              <a:t>Information Graphics</a:t>
            </a:r>
            <a:endParaRPr lang="en-US" dirty="0"/>
          </a:p>
        </p:txBody>
      </p:sp>
      <p:pic>
        <p:nvPicPr>
          <p:cNvPr id="4" name="Picture 3">
            <a:extLst>
              <a:ext uri="{FF2B5EF4-FFF2-40B4-BE49-F238E27FC236}">
                <a16:creationId xmlns:a16="http://schemas.microsoft.com/office/drawing/2014/main" id="{6258B90F-A3E5-4C00-BA41-2E977846C3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27558" y="2046428"/>
            <a:ext cx="4689335" cy="3200400"/>
          </a:xfrm>
          <a:prstGeom prst="rect">
            <a:avLst/>
          </a:prstGeom>
        </p:spPr>
      </p:pic>
    </p:spTree>
    <p:extLst>
      <p:ext uri="{BB962C8B-B14F-4D97-AF65-F5344CB8AC3E}">
        <p14:creationId xmlns:p14="http://schemas.microsoft.com/office/powerpoint/2010/main" val="3045023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Cultural Considerations</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457200" y="2266950"/>
            <a:ext cx="5378335" cy="2933700"/>
          </a:xfrm>
        </p:spPr>
        <p:txBody>
          <a:bodyPr>
            <a:normAutofit fontScale="92500"/>
          </a:bodyPr>
          <a:lstStyle/>
          <a:p>
            <a:r>
              <a:rPr lang="en-US" dirty="0"/>
              <a:t>Use preferred and respectful terms</a:t>
            </a:r>
          </a:p>
          <a:p>
            <a:r>
              <a:rPr lang="en-US" dirty="0"/>
              <a:t>Focus on the person</a:t>
            </a:r>
          </a:p>
          <a:p>
            <a:r>
              <a:rPr lang="en-US" dirty="0"/>
              <a:t>Depict culture through images</a:t>
            </a:r>
          </a:p>
          <a:p>
            <a:r>
              <a:rPr lang="en-US" dirty="0"/>
              <a:t>Translate when needed</a:t>
            </a:r>
          </a:p>
        </p:txBody>
      </p:sp>
      <p:pic>
        <p:nvPicPr>
          <p:cNvPr id="5" name="Picture 4">
            <a:extLst>
              <a:ext uri="{FF2B5EF4-FFF2-40B4-BE49-F238E27FC236}">
                <a16:creationId xmlns:a16="http://schemas.microsoft.com/office/drawing/2014/main" id="{EA5B7058-E4D7-4F75-A43D-3F8A999D4AA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71185" y="2613906"/>
            <a:ext cx="3272790" cy="2045494"/>
          </a:xfrm>
          <a:prstGeom prst="rect">
            <a:avLst/>
          </a:prstGeom>
          <a:ln>
            <a:noFill/>
          </a:ln>
          <a:effectLst>
            <a:softEdge rad="112500"/>
          </a:effectLst>
        </p:spPr>
      </p:pic>
      <p:sp>
        <p:nvSpPr>
          <p:cNvPr id="6" name="TextBox 5">
            <a:extLst>
              <a:ext uri="{FF2B5EF4-FFF2-40B4-BE49-F238E27FC236}">
                <a16:creationId xmlns:a16="http://schemas.microsoft.com/office/drawing/2014/main" id="{0948D304-BFB7-4555-BFD5-DCD37E9081F7}"/>
              </a:ext>
            </a:extLst>
          </p:cNvPr>
          <p:cNvSpPr txBox="1"/>
          <p:nvPr/>
        </p:nvSpPr>
        <p:spPr>
          <a:xfrm>
            <a:off x="6623685" y="4659399"/>
            <a:ext cx="2463165" cy="196208"/>
          </a:xfrm>
          <a:prstGeom prst="rect">
            <a:avLst/>
          </a:prstGeom>
          <a:noFill/>
        </p:spPr>
        <p:txBody>
          <a:bodyPr wrap="square" rtlCol="0">
            <a:spAutoFit/>
          </a:bodyPr>
          <a:lstStyle/>
          <a:p>
            <a:pPr defTabSz="685800" fontAlgn="base">
              <a:spcBef>
                <a:spcPct val="0"/>
              </a:spcBef>
              <a:spcAft>
                <a:spcPct val="0"/>
              </a:spcAft>
            </a:pPr>
            <a:r>
              <a:rPr lang="en-US" sz="675" dirty="0">
                <a:solidFill>
                  <a:prstClr val="black"/>
                </a:solidFill>
                <a:latin typeface="Arial" charset="0"/>
                <a:hlinkClick r:id="rId4" tooltip="https://l21c.trubox.ca/2016/753"/>
              </a:rPr>
              <a:t>This Photo</a:t>
            </a:r>
            <a:r>
              <a:rPr lang="en-US" sz="675" dirty="0">
                <a:solidFill>
                  <a:prstClr val="black"/>
                </a:solidFill>
                <a:latin typeface="Arial" charset="0"/>
              </a:rPr>
              <a:t> by Unknown Author is licensed under </a:t>
            </a:r>
            <a:r>
              <a:rPr lang="en-US" sz="675" dirty="0">
                <a:solidFill>
                  <a:prstClr val="black"/>
                </a:solidFill>
                <a:latin typeface="Arial" charset="0"/>
                <a:hlinkClick r:id="rId5" tooltip="https://creativecommons.org/licenses/by/3.0/"/>
              </a:rPr>
              <a:t>CC BY</a:t>
            </a:r>
            <a:endParaRPr lang="en-US" sz="675" dirty="0">
              <a:solidFill>
                <a:prstClr val="black"/>
              </a:solidFill>
              <a:latin typeface="Arial" charset="0"/>
            </a:endParaRPr>
          </a:p>
        </p:txBody>
      </p:sp>
    </p:spTree>
    <p:extLst>
      <p:ext uri="{BB962C8B-B14F-4D97-AF65-F5344CB8AC3E}">
        <p14:creationId xmlns:p14="http://schemas.microsoft.com/office/powerpoint/2010/main" val="2423050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Evaluate &amp; Improve</a:t>
            </a:r>
          </a:p>
        </p:txBody>
      </p:sp>
      <p:pic>
        <p:nvPicPr>
          <p:cNvPr id="11" name="Picture 10">
            <a:extLst>
              <a:ext uri="{FF2B5EF4-FFF2-40B4-BE49-F238E27FC236}">
                <a16:creationId xmlns:a16="http://schemas.microsoft.com/office/drawing/2014/main" id="{A5FBF8F9-264B-40A0-8CD6-FB365D3796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611" t="11732" r="32500" b="16567"/>
          <a:stretch/>
        </p:blipFill>
        <p:spPr>
          <a:xfrm>
            <a:off x="5130799" y="1838325"/>
            <a:ext cx="3556001" cy="3295651"/>
          </a:xfrm>
          <a:prstGeom prst="rect">
            <a:avLst/>
          </a:prstGeom>
        </p:spPr>
      </p:pic>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a:xfrm>
            <a:off x="457200" y="2266950"/>
            <a:ext cx="4965700" cy="3295650"/>
          </a:xfrm>
        </p:spPr>
        <p:txBody>
          <a:bodyPr/>
          <a:lstStyle/>
          <a:p>
            <a:r>
              <a:rPr lang="en-US" dirty="0"/>
              <a:t>Checklist &amp; internal review</a:t>
            </a:r>
          </a:p>
          <a:p>
            <a:r>
              <a:rPr lang="en-US" dirty="0"/>
              <a:t>User Testing</a:t>
            </a:r>
          </a:p>
          <a:p>
            <a:r>
              <a:rPr lang="en-US" dirty="0"/>
              <a:t>Surveying/Post-Test</a:t>
            </a:r>
          </a:p>
          <a:p>
            <a:r>
              <a:rPr lang="en-US" dirty="0"/>
              <a:t>Readability</a:t>
            </a:r>
          </a:p>
        </p:txBody>
      </p:sp>
      <p:sp>
        <p:nvSpPr>
          <p:cNvPr id="12" name="TextBox 11">
            <a:extLst>
              <a:ext uri="{FF2B5EF4-FFF2-40B4-BE49-F238E27FC236}">
                <a16:creationId xmlns:a16="http://schemas.microsoft.com/office/drawing/2014/main" id="{6B492370-F04B-4E23-AB94-9D38817A2D90}"/>
              </a:ext>
            </a:extLst>
          </p:cNvPr>
          <p:cNvSpPr txBox="1"/>
          <p:nvPr/>
        </p:nvSpPr>
        <p:spPr>
          <a:xfrm>
            <a:off x="6057899" y="5258552"/>
            <a:ext cx="2717801" cy="196208"/>
          </a:xfrm>
          <a:prstGeom prst="rect">
            <a:avLst/>
          </a:prstGeom>
          <a:noFill/>
        </p:spPr>
        <p:txBody>
          <a:bodyPr wrap="square" rtlCol="0">
            <a:spAutoFit/>
          </a:bodyPr>
          <a:lstStyle/>
          <a:p>
            <a:pPr defTabSz="685800" fontAlgn="base">
              <a:spcBef>
                <a:spcPct val="0"/>
              </a:spcBef>
              <a:spcAft>
                <a:spcPct val="0"/>
              </a:spcAft>
            </a:pPr>
            <a:r>
              <a:rPr lang="en-US" sz="675">
                <a:solidFill>
                  <a:prstClr val="black"/>
                </a:solidFill>
                <a:latin typeface="Arial" charset="0"/>
                <a:hlinkClick r:id="rId4" tooltip="https://thenewcode.com/168/HTML-Forms-Checkboxes"/>
              </a:rPr>
              <a:t>This Photo</a:t>
            </a:r>
            <a:r>
              <a:rPr lang="en-US" sz="675">
                <a:solidFill>
                  <a:prstClr val="black"/>
                </a:solidFill>
                <a:latin typeface="Arial" charset="0"/>
              </a:rPr>
              <a:t> by Unknown Author is licensed under </a:t>
            </a:r>
            <a:r>
              <a:rPr lang="en-US" sz="675">
                <a:solidFill>
                  <a:prstClr val="black"/>
                </a:solidFill>
                <a:latin typeface="Arial" charset="0"/>
                <a:hlinkClick r:id="rId5" tooltip="https://creativecommons.org/licenses/by-nc-sa/3.0/"/>
              </a:rPr>
              <a:t>CC BY-SA-NC</a:t>
            </a:r>
            <a:endParaRPr lang="en-US" sz="675">
              <a:solidFill>
                <a:prstClr val="black"/>
              </a:solidFill>
              <a:latin typeface="Arial" charset="0"/>
            </a:endParaRPr>
          </a:p>
        </p:txBody>
      </p:sp>
    </p:spTree>
    <p:extLst>
      <p:ext uri="{BB962C8B-B14F-4D97-AF65-F5344CB8AC3E}">
        <p14:creationId xmlns:p14="http://schemas.microsoft.com/office/powerpoint/2010/main" val="3215691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Teach-Back Method</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p:txBody>
          <a:bodyPr/>
          <a:lstStyle/>
          <a:p>
            <a:r>
              <a:rPr lang="en-US" dirty="0"/>
              <a:t>Ask consumers to:</a:t>
            </a:r>
          </a:p>
          <a:p>
            <a:pPr lvl="1"/>
            <a:r>
              <a:rPr lang="en-US" dirty="0"/>
              <a:t>Explain what they learned</a:t>
            </a:r>
          </a:p>
          <a:p>
            <a:pPr lvl="1"/>
            <a:r>
              <a:rPr lang="en-US" dirty="0"/>
              <a:t>Demonstrate what they learned</a:t>
            </a:r>
          </a:p>
          <a:p>
            <a:r>
              <a:rPr lang="en-US" dirty="0"/>
              <a:t>Ask questions</a:t>
            </a:r>
          </a:p>
          <a:p>
            <a:pPr lvl="1"/>
            <a:r>
              <a:rPr lang="en-US" dirty="0"/>
              <a:t>“How…”</a:t>
            </a:r>
          </a:p>
          <a:p>
            <a:pPr lvl="1"/>
            <a:r>
              <a:rPr lang="en-US" dirty="0"/>
              <a:t>“What…” </a:t>
            </a:r>
          </a:p>
          <a:p>
            <a:endParaRPr lang="en-US" dirty="0"/>
          </a:p>
        </p:txBody>
      </p:sp>
      <p:pic>
        <p:nvPicPr>
          <p:cNvPr id="5" name="Picture 4">
            <a:extLst>
              <a:ext uri="{FF2B5EF4-FFF2-40B4-BE49-F238E27FC236}">
                <a16:creationId xmlns:a16="http://schemas.microsoft.com/office/drawing/2014/main" id="{03FB945A-A756-42A3-9430-C50DA9FFD4D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81700" y="2266950"/>
            <a:ext cx="2705100" cy="2705100"/>
          </a:xfrm>
          <a:prstGeom prst="rect">
            <a:avLst/>
          </a:prstGeom>
        </p:spPr>
      </p:pic>
    </p:spTree>
    <p:extLst>
      <p:ext uri="{BB962C8B-B14F-4D97-AF65-F5344CB8AC3E}">
        <p14:creationId xmlns:p14="http://schemas.microsoft.com/office/powerpoint/2010/main" val="2497460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p:txBody>
          <a:bodyPr/>
          <a:lstStyle/>
          <a:p>
            <a:r>
              <a:rPr lang="en-US" i="0" dirty="0">
                <a:latin typeface="Abadi" panose="020B0604020104020204" pitchFamily="34" charset="0"/>
              </a:rPr>
              <a:t>Resources</a:t>
            </a:r>
          </a:p>
        </p:txBody>
      </p:sp>
      <p:sp>
        <p:nvSpPr>
          <p:cNvPr id="3" name="Content Placeholder 2">
            <a:extLst>
              <a:ext uri="{FF2B5EF4-FFF2-40B4-BE49-F238E27FC236}">
                <a16:creationId xmlns:a16="http://schemas.microsoft.com/office/drawing/2014/main" id="{DACC8A73-551A-4A45-B5B2-B550428ED6E7}"/>
              </a:ext>
            </a:extLst>
          </p:cNvPr>
          <p:cNvSpPr>
            <a:spLocks noGrp="1"/>
          </p:cNvSpPr>
          <p:nvPr>
            <p:ph idx="1"/>
          </p:nvPr>
        </p:nvSpPr>
        <p:spPr/>
        <p:txBody>
          <a:bodyPr>
            <a:normAutofit fontScale="92500" lnSpcReduction="20000"/>
          </a:bodyPr>
          <a:lstStyle/>
          <a:p>
            <a:r>
              <a:rPr lang="en-US" dirty="0">
                <a:hlinkClick r:id="rId3"/>
              </a:rPr>
              <a:t>CDC.gov/</a:t>
            </a:r>
            <a:r>
              <a:rPr lang="en-US" dirty="0" err="1">
                <a:hlinkClick r:id="rId3"/>
              </a:rPr>
              <a:t>HealthLiteracy</a:t>
            </a:r>
            <a:endParaRPr lang="en-US" dirty="0"/>
          </a:p>
          <a:p>
            <a:pPr lvl="1"/>
            <a:r>
              <a:rPr lang="en-US" dirty="0">
                <a:hlinkClick r:id="rId4"/>
              </a:rPr>
              <a:t>Simply Put</a:t>
            </a:r>
            <a:endParaRPr lang="en-US" dirty="0"/>
          </a:p>
          <a:p>
            <a:r>
              <a:rPr lang="en-US" dirty="0">
                <a:hlinkClick r:id="rId5"/>
              </a:rPr>
              <a:t>PlainLanguage.gov </a:t>
            </a:r>
            <a:endParaRPr lang="en-US" dirty="0"/>
          </a:p>
          <a:p>
            <a:pPr lvl="1"/>
            <a:r>
              <a:rPr lang="en-US" dirty="0">
                <a:hlinkClick r:id="rId6"/>
              </a:rPr>
              <a:t>Federal Plan Language Guidelines</a:t>
            </a:r>
            <a:endParaRPr lang="en-US" dirty="0"/>
          </a:p>
          <a:p>
            <a:r>
              <a:rPr lang="en-US" dirty="0">
                <a:hlinkClick r:id="rId7"/>
              </a:rPr>
              <a:t>MaineHealth Guidelines for Effective Communication </a:t>
            </a:r>
            <a:endParaRPr lang="en-US" dirty="0"/>
          </a:p>
          <a:p>
            <a:r>
              <a:rPr lang="en-US" dirty="0">
                <a:hlinkClick r:id="rId8"/>
              </a:rPr>
              <a:t>SeniorNutrition.ACL.gov</a:t>
            </a:r>
            <a:endParaRPr lang="en-US" dirty="0"/>
          </a:p>
          <a:p>
            <a:r>
              <a:rPr lang="en-US" dirty="0">
                <a:hlinkClick r:id="rId9"/>
              </a:rPr>
              <a:t>ACL.gov/</a:t>
            </a:r>
            <a:r>
              <a:rPr lang="en-US" dirty="0" err="1">
                <a:hlinkClick r:id="rId9"/>
              </a:rPr>
              <a:t>SeniorNutrition</a:t>
            </a:r>
            <a:r>
              <a:rPr lang="en-US" dirty="0">
                <a:hlinkClick r:id="rId9"/>
              </a:rPr>
              <a:t>/</a:t>
            </a:r>
            <a:r>
              <a:rPr lang="en-US" dirty="0" err="1">
                <a:hlinkClick r:id="rId9"/>
              </a:rPr>
              <a:t>CommunityKit</a:t>
            </a:r>
            <a:endParaRPr lang="en-US" dirty="0"/>
          </a:p>
          <a:p>
            <a:r>
              <a:rPr lang="en-US" dirty="0">
                <a:hlinkClick r:id="rId10"/>
              </a:rPr>
              <a:t>Nutrition.gov/Topics/Nutrition-Age/Older-Adults</a:t>
            </a:r>
            <a:endParaRPr lang="en-US" dirty="0"/>
          </a:p>
          <a:p>
            <a:r>
              <a:rPr lang="en-US" dirty="0">
                <a:hlinkClick r:id="rId11"/>
              </a:rPr>
              <a:t>HungerandHealth.FeedingAmerica.org</a:t>
            </a:r>
            <a:endParaRPr lang="en-US" dirty="0"/>
          </a:p>
        </p:txBody>
      </p:sp>
    </p:spTree>
    <p:extLst>
      <p:ext uri="{BB962C8B-B14F-4D97-AF65-F5344CB8AC3E}">
        <p14:creationId xmlns:p14="http://schemas.microsoft.com/office/powerpoint/2010/main" val="263118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F27A9B8-DC21-4DE0-A445-BF4228CF932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52251" y="3950446"/>
            <a:ext cx="1351560" cy="1351560"/>
          </a:xfrm>
          <a:prstGeom prst="rect">
            <a:avLst/>
          </a:prstGeom>
        </p:spPr>
      </p:pic>
      <p:sp>
        <p:nvSpPr>
          <p:cNvPr id="2" name="Title 1">
            <a:extLst>
              <a:ext uri="{FF2B5EF4-FFF2-40B4-BE49-F238E27FC236}">
                <a16:creationId xmlns:a16="http://schemas.microsoft.com/office/drawing/2014/main" id="{F31F7FCE-1242-49EA-AE4E-8BE6D1BFDFAC}"/>
              </a:ext>
            </a:extLst>
          </p:cNvPr>
          <p:cNvSpPr>
            <a:spLocks noGrp="1"/>
          </p:cNvSpPr>
          <p:nvPr>
            <p:ph type="title"/>
          </p:nvPr>
        </p:nvSpPr>
        <p:spPr/>
        <p:txBody>
          <a:bodyPr/>
          <a:lstStyle/>
          <a:p>
            <a:r>
              <a:rPr lang="en-US" dirty="0"/>
              <a:t>Federal Reporting in FY 2022</a:t>
            </a:r>
          </a:p>
        </p:txBody>
      </p:sp>
      <p:sp>
        <p:nvSpPr>
          <p:cNvPr id="3" name="Content Placeholder 2">
            <a:extLst>
              <a:ext uri="{FF2B5EF4-FFF2-40B4-BE49-F238E27FC236}">
                <a16:creationId xmlns:a16="http://schemas.microsoft.com/office/drawing/2014/main" id="{39BBC940-E052-43C9-A0CF-C9ACD346ABCB}"/>
              </a:ext>
            </a:extLst>
          </p:cNvPr>
          <p:cNvSpPr>
            <a:spLocks noGrp="1"/>
          </p:cNvSpPr>
          <p:nvPr>
            <p:ph idx="1"/>
          </p:nvPr>
        </p:nvSpPr>
        <p:spPr>
          <a:xfrm>
            <a:off x="457200" y="1600201"/>
            <a:ext cx="8229600" cy="2223341"/>
          </a:xfrm>
        </p:spPr>
        <p:txBody>
          <a:bodyPr>
            <a:noAutofit/>
          </a:bodyPr>
          <a:lstStyle/>
          <a:p>
            <a:r>
              <a:rPr lang="en-US" sz="2400" dirty="0"/>
              <a:t>New SPR implementation: October 2021</a:t>
            </a:r>
          </a:p>
          <a:p>
            <a:r>
              <a:rPr lang="en-US" sz="2400" dirty="0"/>
              <a:t>Title III SPR data elements ≠ policy</a:t>
            </a:r>
          </a:p>
          <a:p>
            <a:r>
              <a:rPr lang="en-US" sz="2400" dirty="0"/>
              <a:t>SUAs develop policies, regulations, and procedures</a:t>
            </a:r>
          </a:p>
          <a:p>
            <a:r>
              <a:rPr lang="en-US" sz="2400" dirty="0"/>
              <a:t>State policies will vary</a:t>
            </a:r>
          </a:p>
        </p:txBody>
      </p:sp>
      <p:sp>
        <p:nvSpPr>
          <p:cNvPr id="4" name="Slide Number Placeholder 3">
            <a:extLst>
              <a:ext uri="{FF2B5EF4-FFF2-40B4-BE49-F238E27FC236}">
                <a16:creationId xmlns:a16="http://schemas.microsoft.com/office/drawing/2014/main" id="{3DA92DD9-2CA5-452F-A551-2ABFAB274929}"/>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a:t>
            </a:fld>
            <a:endParaRPr lang="en-US" dirty="0"/>
          </a:p>
        </p:txBody>
      </p:sp>
      <p:sp>
        <p:nvSpPr>
          <p:cNvPr id="6" name="TextBox 5">
            <a:extLst>
              <a:ext uri="{FF2B5EF4-FFF2-40B4-BE49-F238E27FC236}">
                <a16:creationId xmlns:a16="http://schemas.microsoft.com/office/drawing/2014/main" id="{45CD14D3-68C2-43B7-8AE0-1FFDA6A307ED}"/>
              </a:ext>
            </a:extLst>
          </p:cNvPr>
          <p:cNvSpPr txBox="1"/>
          <p:nvPr/>
        </p:nvSpPr>
        <p:spPr>
          <a:xfrm>
            <a:off x="3733800" y="4337447"/>
            <a:ext cx="5219700" cy="615553"/>
          </a:xfrm>
          <a:prstGeom prst="rect">
            <a:avLst/>
          </a:prstGeom>
          <a:noFill/>
        </p:spPr>
        <p:txBody>
          <a:bodyPr wrap="square" rtlCol="0">
            <a:spAutoFit/>
          </a:bodyPr>
          <a:lstStyle/>
          <a:p>
            <a:r>
              <a:rPr lang="en-US" sz="1700" dirty="0">
                <a:solidFill>
                  <a:schemeClr val="accent4"/>
                </a:solidFill>
              </a:rPr>
              <a:t>Older Americans Act Performance System (OAAPS)</a:t>
            </a:r>
          </a:p>
          <a:p>
            <a:r>
              <a:rPr lang="en-US" sz="1700" dirty="0">
                <a:solidFill>
                  <a:schemeClr val="accent4"/>
                </a:solidFill>
              </a:rPr>
              <a:t>State Performance Report (SPR)</a:t>
            </a:r>
          </a:p>
        </p:txBody>
      </p:sp>
    </p:spTree>
    <p:extLst>
      <p:ext uri="{BB962C8B-B14F-4D97-AF65-F5344CB8AC3E}">
        <p14:creationId xmlns:p14="http://schemas.microsoft.com/office/powerpoint/2010/main" val="2292361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F52575-217C-41C4-AEDF-C8D6A72C16B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15" t="6584" r="6168" b="9211"/>
          <a:stretch/>
        </p:blipFill>
        <p:spPr>
          <a:xfrm>
            <a:off x="5937585" y="1488908"/>
            <a:ext cx="2878556" cy="4145906"/>
          </a:xfrm>
          <a:prstGeom prst="rect">
            <a:avLst/>
          </a:prstGeom>
        </p:spPr>
      </p:pic>
      <p:sp>
        <p:nvSpPr>
          <p:cNvPr id="2" name="Title 1">
            <a:extLst>
              <a:ext uri="{FF2B5EF4-FFF2-40B4-BE49-F238E27FC236}">
                <a16:creationId xmlns:a16="http://schemas.microsoft.com/office/drawing/2014/main" id="{264C9CAE-7B0B-4373-80A3-64F0C0DFDCC8}"/>
              </a:ext>
            </a:extLst>
          </p:cNvPr>
          <p:cNvSpPr>
            <a:spLocks noGrp="1"/>
          </p:cNvSpPr>
          <p:nvPr>
            <p:ph type="ctrTitle"/>
          </p:nvPr>
        </p:nvSpPr>
        <p:spPr>
          <a:xfrm>
            <a:off x="609600" y="2456301"/>
            <a:ext cx="4555331" cy="1958537"/>
          </a:xfrm>
        </p:spPr>
        <p:txBody>
          <a:bodyPr>
            <a:normAutofit/>
          </a:bodyPr>
          <a:lstStyle/>
          <a:p>
            <a:r>
              <a:rPr lang="en-US" sz="4950" i="0" dirty="0">
                <a:latin typeface="Abadi" panose="020B0604020104020204" pitchFamily="34" charset="0"/>
                <a:ea typeface="Meiryo" panose="020B0400000000000000" pitchFamily="34" charset="-128"/>
              </a:rPr>
              <a:t>Question &amp; Answers</a:t>
            </a:r>
          </a:p>
        </p:txBody>
      </p:sp>
    </p:spTree>
    <p:extLst>
      <p:ext uri="{BB962C8B-B14F-4D97-AF65-F5344CB8AC3E}">
        <p14:creationId xmlns:p14="http://schemas.microsoft.com/office/powerpoint/2010/main" val="2096928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a:xfrm>
            <a:off x="601580" y="3124200"/>
            <a:ext cx="8229600" cy="857250"/>
          </a:xfrm>
        </p:spPr>
        <p:txBody>
          <a:bodyPr>
            <a:noAutofit/>
          </a:bodyPr>
          <a:lstStyle/>
          <a:p>
            <a:pPr algn="ctr"/>
            <a:r>
              <a:rPr lang="en-US" sz="4500" i="0" dirty="0">
                <a:latin typeface="Abadi" panose="020B0604020104020204" pitchFamily="34" charset="0"/>
              </a:rPr>
              <a:t>Biggest challenges in providing nutrition education?</a:t>
            </a:r>
          </a:p>
        </p:txBody>
      </p:sp>
    </p:spTree>
    <p:extLst>
      <p:ext uri="{BB962C8B-B14F-4D97-AF65-F5344CB8AC3E}">
        <p14:creationId xmlns:p14="http://schemas.microsoft.com/office/powerpoint/2010/main" val="591066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a:xfrm>
            <a:off x="601580" y="3124200"/>
            <a:ext cx="8229600" cy="857250"/>
          </a:xfrm>
        </p:spPr>
        <p:txBody>
          <a:bodyPr>
            <a:noAutofit/>
          </a:bodyPr>
          <a:lstStyle/>
          <a:p>
            <a:pPr algn="ctr"/>
            <a:r>
              <a:rPr lang="en-US" sz="4500" i="0" dirty="0">
                <a:latin typeface="Abadi" panose="020B0604020104020204" pitchFamily="34" charset="0"/>
              </a:rPr>
              <a:t>How do I develop nutrition education that is tailored to my consumers?</a:t>
            </a:r>
          </a:p>
        </p:txBody>
      </p:sp>
    </p:spTree>
    <p:extLst>
      <p:ext uri="{BB962C8B-B14F-4D97-AF65-F5344CB8AC3E}">
        <p14:creationId xmlns:p14="http://schemas.microsoft.com/office/powerpoint/2010/main" val="591547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95F-0E56-4A3A-914F-2197E2319244}"/>
              </a:ext>
            </a:extLst>
          </p:cNvPr>
          <p:cNvSpPr>
            <a:spLocks noGrp="1"/>
          </p:cNvSpPr>
          <p:nvPr>
            <p:ph type="title"/>
          </p:nvPr>
        </p:nvSpPr>
        <p:spPr>
          <a:xfrm>
            <a:off x="601580" y="3124200"/>
            <a:ext cx="8229600" cy="857250"/>
          </a:xfrm>
        </p:spPr>
        <p:txBody>
          <a:bodyPr>
            <a:noAutofit/>
          </a:bodyPr>
          <a:lstStyle/>
          <a:p>
            <a:pPr algn="ctr"/>
            <a:r>
              <a:rPr lang="en-US" sz="4500" i="0" dirty="0">
                <a:latin typeface="Abadi" panose="020B0604020104020204" pitchFamily="34" charset="0"/>
              </a:rPr>
              <a:t>How will you assist AAAs and your network of nutrition service providers?</a:t>
            </a:r>
          </a:p>
        </p:txBody>
      </p:sp>
    </p:spTree>
    <p:extLst>
      <p:ext uri="{BB962C8B-B14F-4D97-AF65-F5344CB8AC3E}">
        <p14:creationId xmlns:p14="http://schemas.microsoft.com/office/powerpoint/2010/main" val="3946735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ACL Nutrition Resource Center</a:t>
            </a:r>
          </a:p>
        </p:txBody>
      </p:sp>
      <p:sp>
        <p:nvSpPr>
          <p:cNvPr id="3" name="Slide Number Placeholder 2"/>
          <p:cNvSpPr>
            <a:spLocks noGrp="1"/>
          </p:cNvSpPr>
          <p:nvPr>
            <p:ph type="sldNum" sz="quarter" idx="12"/>
          </p:nvPr>
        </p:nvSpPr>
        <p:spPr/>
        <p:txBody>
          <a:bodyPr/>
          <a:lstStyle/>
          <a:p>
            <a:fld id="{7AA28999-D008-419E-9628-EE1C64F81F4C}" type="slidenum">
              <a:rPr lang="en-US" smtClean="0"/>
              <a:pPr/>
              <a:t>34</a:t>
            </a:fld>
            <a:endParaRPr lang="en-US" dirty="0"/>
          </a:p>
        </p:txBody>
      </p:sp>
      <p:sp>
        <p:nvSpPr>
          <p:cNvPr id="6" name="TextBox 5"/>
          <p:cNvSpPr txBox="1"/>
          <p:nvPr/>
        </p:nvSpPr>
        <p:spPr>
          <a:xfrm>
            <a:off x="5014824" y="2156227"/>
            <a:ext cx="381287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COVID-19 Resources</a:t>
            </a:r>
          </a:p>
          <a:p>
            <a:pPr marL="285750" indent="-285750">
              <a:buFont typeface="Arial" panose="020B0604020202020204" pitchFamily="34" charset="0"/>
              <a:buChar char="•"/>
            </a:pPr>
            <a:r>
              <a:rPr lang="en-US" dirty="0"/>
              <a:t>Service Provider Resources</a:t>
            </a:r>
          </a:p>
          <a:p>
            <a:pPr marL="285750" indent="-285750">
              <a:buFont typeface="Arial" panose="020B0604020202020204" pitchFamily="34" charset="0"/>
              <a:buChar char="•"/>
            </a:pPr>
            <a:r>
              <a:rPr lang="en-US" dirty="0"/>
              <a:t>Innovative Program Ideas</a:t>
            </a:r>
          </a:p>
          <a:p>
            <a:pPr marL="285750" indent="-285750">
              <a:buFont typeface="Arial" panose="020B0604020202020204" pitchFamily="34" charset="0"/>
              <a:buChar char="•"/>
            </a:pPr>
            <a:r>
              <a:rPr lang="en-US" dirty="0"/>
              <a:t>Consumer Information</a:t>
            </a:r>
          </a:p>
          <a:p>
            <a:pPr marL="285750" indent="-285750">
              <a:buFont typeface="Arial" panose="020B0604020202020204" pitchFamily="34" charset="0"/>
              <a:buChar char="•"/>
            </a:pPr>
            <a:r>
              <a:rPr lang="en-US" dirty="0"/>
              <a:t>Program Information, Data, and Evaluation Materials</a:t>
            </a:r>
          </a:p>
          <a:p>
            <a:pPr marL="285750" indent="-28575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539D4C6D-C503-49FB-99BB-1609906CD0C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01" y="1605111"/>
            <a:ext cx="4600335" cy="36477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86D53B0-A262-4084-BD8E-359062489064}"/>
              </a:ext>
            </a:extLst>
          </p:cNvPr>
          <p:cNvSpPr txBox="1"/>
          <p:nvPr/>
        </p:nvSpPr>
        <p:spPr>
          <a:xfrm>
            <a:off x="5375206" y="4223497"/>
            <a:ext cx="3134945" cy="369332"/>
          </a:xfrm>
          <a:prstGeom prst="rect">
            <a:avLst/>
          </a:prstGeom>
          <a:noFill/>
        </p:spPr>
        <p:txBody>
          <a:bodyPr wrap="square">
            <a:spAutoFit/>
          </a:bodyPr>
          <a:lstStyle/>
          <a:p>
            <a:r>
              <a:rPr lang="en-US" b="1" i="0" dirty="0">
                <a:solidFill>
                  <a:srgbClr val="0A4F90"/>
                </a:solidFill>
                <a:effectLst/>
                <a:latin typeface="Arial" panose="020B0604020202020204" pitchFamily="34" charset="0"/>
                <a:hlinkClick r:id="rId3"/>
              </a:rPr>
              <a:t>acl.gov/senior-nutrition</a:t>
            </a:r>
            <a:endParaRPr lang="en-US" dirty="0"/>
          </a:p>
        </p:txBody>
      </p:sp>
    </p:spTree>
    <p:extLst>
      <p:ext uri="{BB962C8B-B14F-4D97-AF65-F5344CB8AC3E}">
        <p14:creationId xmlns:p14="http://schemas.microsoft.com/office/powerpoint/2010/main" val="3253904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8D49-B697-41CD-A3C4-156AF4EB842C}"/>
              </a:ext>
            </a:extLst>
          </p:cNvPr>
          <p:cNvSpPr>
            <a:spLocks noGrp="1"/>
          </p:cNvSpPr>
          <p:nvPr>
            <p:ph type="title"/>
          </p:nvPr>
        </p:nvSpPr>
        <p:spPr>
          <a:xfrm>
            <a:off x="127157" y="577167"/>
            <a:ext cx="8848892" cy="619970"/>
          </a:xfrm>
        </p:spPr>
        <p:txBody>
          <a:bodyPr>
            <a:noAutofit/>
          </a:bodyPr>
          <a:lstStyle/>
          <a:p>
            <a:r>
              <a:rPr lang="en-US" sz="3200" dirty="0"/>
              <a:t>Food and Nutrition Information Center (FNIC)</a:t>
            </a:r>
          </a:p>
        </p:txBody>
      </p:sp>
      <p:pic>
        <p:nvPicPr>
          <p:cNvPr id="8" name="Picture 1" descr="USDA">
            <a:extLst>
              <a:ext uri="{FF2B5EF4-FFF2-40B4-BE49-F238E27FC236}">
                <a16:creationId xmlns:a16="http://schemas.microsoft.com/office/drawing/2014/main" id="{64D67A0C-5D55-4DA5-808F-47FE7F8591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56" y="109992"/>
            <a:ext cx="561865" cy="384048"/>
          </a:xfrm>
          <a:prstGeom prst="rect">
            <a:avLst/>
          </a:prstGeom>
        </p:spPr>
      </p:pic>
      <p:sp>
        <p:nvSpPr>
          <p:cNvPr id="9" name="TextBox 8">
            <a:extLst>
              <a:ext uri="{FF2B5EF4-FFF2-40B4-BE49-F238E27FC236}">
                <a16:creationId xmlns:a16="http://schemas.microsoft.com/office/drawing/2014/main" id="{11721A1B-267B-43C9-810B-93E5C97785DF}"/>
              </a:ext>
            </a:extLst>
          </p:cNvPr>
          <p:cNvSpPr txBox="1"/>
          <p:nvPr/>
        </p:nvSpPr>
        <p:spPr>
          <a:xfrm>
            <a:off x="668465" y="55351"/>
            <a:ext cx="6589869" cy="461665"/>
          </a:xfrm>
          <a:prstGeom prst="rect">
            <a:avLst/>
          </a:prstGeom>
          <a:noFill/>
        </p:spPr>
        <p:txBody>
          <a:bodyPr wrap="square" rtlCol="0" anchor="b">
            <a:spAutoFit/>
          </a:bodyPr>
          <a:lstStyle/>
          <a:p>
            <a:pPr>
              <a:lnSpc>
                <a:spcPct val="100000"/>
              </a:lnSpc>
            </a:pPr>
            <a:r>
              <a:rPr lang="en-US" sz="1400" b="0" i="0" u="none" strike="noStrike" kern="1200" baseline="0" dirty="0">
                <a:solidFill>
                  <a:schemeClr val="tx1"/>
                </a:solidFill>
                <a:effectLst/>
                <a:latin typeface="Helvetica" pitchFamily="2" charset="0"/>
                <a:ea typeface="+mn-ea"/>
                <a:cs typeface="Arial" charset="0"/>
              </a:rPr>
              <a:t>National Agricultural Library</a:t>
            </a:r>
            <a:endParaRPr lang="en-US" sz="1400" b="1" i="0" u="none" strike="noStrike" kern="1200" dirty="0">
              <a:solidFill>
                <a:schemeClr val="tx1"/>
              </a:solidFill>
              <a:effectLst/>
              <a:latin typeface="Helvetica" pitchFamily="2" charset="0"/>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Helvetica" pitchFamily="2" charset="0"/>
                <a:ea typeface="+mn-ea"/>
                <a:cs typeface="Arial" charset="0"/>
              </a:rPr>
              <a:t>United States Department of Agriculture</a:t>
            </a:r>
            <a:endParaRPr lang="en-US" sz="1000" b="1" i="0" u="none" strike="noStrike" kern="1200" dirty="0">
              <a:solidFill>
                <a:schemeClr val="tx1"/>
              </a:solidFill>
              <a:effectLst/>
              <a:latin typeface="Helvetica" pitchFamily="2" charset="0"/>
              <a:ea typeface="+mn-ea"/>
              <a:cs typeface="Arial" charset="0"/>
            </a:endParaRPr>
          </a:p>
        </p:txBody>
      </p:sp>
      <p:pic>
        <p:nvPicPr>
          <p:cNvPr id="16" name="Picture 15">
            <a:extLst>
              <a:ext uri="{FF2B5EF4-FFF2-40B4-BE49-F238E27FC236}">
                <a16:creationId xmlns:a16="http://schemas.microsoft.com/office/drawing/2014/main" id="{9EB819E0-A2F1-413F-9CFA-4948A480057D}"/>
              </a:ext>
              <a:ext uri="{C183D7F6-B498-43B3-948B-1728B52AA6E4}">
                <adec:decorative xmlns:adec="http://schemas.microsoft.com/office/drawing/2017/decorative" val="1"/>
              </a:ext>
            </a:extLst>
          </p:cNvPr>
          <p:cNvPicPr>
            <a:picLocks noChangeAspect="1"/>
          </p:cNvPicPr>
          <p:nvPr/>
        </p:nvPicPr>
        <p:blipFill rotWithShape="1">
          <a:blip r:embed="rId3"/>
          <a:srcRect l="6016" t="1936" r="6202"/>
          <a:stretch/>
        </p:blipFill>
        <p:spPr>
          <a:xfrm>
            <a:off x="383959" y="1456754"/>
            <a:ext cx="6154878" cy="3427975"/>
          </a:xfrm>
          <a:prstGeom prst="rect">
            <a:avLst/>
          </a:prstGeom>
          <a:ln>
            <a:noFill/>
          </a:ln>
          <a:effectLst>
            <a:outerShdw blurRad="63500" sx="102000" sy="102000" algn="ctr" rotWithShape="0">
              <a:prstClr val="black">
                <a:alpha val="40000"/>
              </a:prstClr>
            </a:outerShdw>
          </a:effectLst>
        </p:spPr>
      </p:pic>
      <p:sp>
        <p:nvSpPr>
          <p:cNvPr id="15" name="TextBox 14">
            <a:extLst>
              <a:ext uri="{FF2B5EF4-FFF2-40B4-BE49-F238E27FC236}">
                <a16:creationId xmlns:a16="http://schemas.microsoft.com/office/drawing/2014/main" id="{FCB22C71-FB42-4EF2-A2FB-07EA69BC9E94}"/>
              </a:ext>
            </a:extLst>
          </p:cNvPr>
          <p:cNvSpPr txBox="1"/>
          <p:nvPr/>
        </p:nvSpPr>
        <p:spPr>
          <a:xfrm>
            <a:off x="6749143" y="1634543"/>
            <a:ext cx="2010898" cy="2385268"/>
          </a:xfrm>
          <a:prstGeom prst="rect">
            <a:avLst/>
          </a:prstGeom>
          <a:noFill/>
        </p:spPr>
        <p:txBody>
          <a:bodyPr wrap="square" rtlCol="0">
            <a:spAutoFit/>
          </a:bodyPr>
          <a:lstStyle/>
          <a:p>
            <a:r>
              <a:rPr lang="en-US" sz="1600" dirty="0"/>
              <a:t>Food and nutrition resources for:</a:t>
            </a:r>
          </a:p>
          <a:p>
            <a:pPr marL="285750" indent="-171450">
              <a:spcBef>
                <a:spcPts val="600"/>
              </a:spcBef>
              <a:buFont typeface="Arial" panose="020B0604020202020204" pitchFamily="34" charset="0"/>
              <a:buChar char="•"/>
            </a:pPr>
            <a:r>
              <a:rPr lang="en-US" sz="1600" dirty="0"/>
              <a:t>Educators</a:t>
            </a:r>
          </a:p>
          <a:p>
            <a:pPr marL="285750" indent="-171450">
              <a:buFont typeface="Arial" panose="020B0604020202020204" pitchFamily="34" charset="0"/>
              <a:buChar char="•"/>
            </a:pPr>
            <a:r>
              <a:rPr lang="en-US" sz="1600" dirty="0"/>
              <a:t>Health professionals</a:t>
            </a:r>
          </a:p>
          <a:p>
            <a:pPr marL="285750" indent="-171450">
              <a:buFont typeface="Arial" panose="020B0604020202020204" pitchFamily="34" charset="0"/>
              <a:buChar char="•"/>
            </a:pPr>
            <a:r>
              <a:rPr lang="en-US" sz="1600" dirty="0"/>
              <a:t>Researchers</a:t>
            </a:r>
          </a:p>
          <a:p>
            <a:pPr marL="285750" indent="-171450">
              <a:buFont typeface="Arial" panose="020B0604020202020204" pitchFamily="34" charset="0"/>
              <a:buChar char="•"/>
            </a:pPr>
            <a:r>
              <a:rPr lang="en-US" sz="1600" dirty="0"/>
              <a:t>Policy makers</a:t>
            </a:r>
          </a:p>
          <a:p>
            <a:pPr marL="285750" indent="-171450">
              <a:buFont typeface="Arial" panose="020B0604020202020204" pitchFamily="34" charset="0"/>
              <a:buChar char="•"/>
            </a:pPr>
            <a:r>
              <a:rPr lang="en-US" sz="1600" dirty="0"/>
              <a:t>Public and students</a:t>
            </a:r>
          </a:p>
        </p:txBody>
      </p:sp>
      <p:sp>
        <p:nvSpPr>
          <p:cNvPr id="4" name="TextBox 3">
            <a:extLst>
              <a:ext uri="{FF2B5EF4-FFF2-40B4-BE49-F238E27FC236}">
                <a16:creationId xmlns:a16="http://schemas.microsoft.com/office/drawing/2014/main" id="{3BDB1FD3-C25C-4269-BC3F-B183FC3C7D0C}"/>
              </a:ext>
            </a:extLst>
          </p:cNvPr>
          <p:cNvSpPr txBox="1"/>
          <p:nvPr/>
        </p:nvSpPr>
        <p:spPr>
          <a:xfrm>
            <a:off x="1753590" y="4959680"/>
            <a:ext cx="2467407" cy="369332"/>
          </a:xfrm>
          <a:prstGeom prst="rect">
            <a:avLst/>
          </a:prstGeom>
          <a:noFill/>
        </p:spPr>
        <p:txBody>
          <a:bodyPr wrap="none" rtlCol="0">
            <a:spAutoFit/>
          </a:bodyPr>
          <a:lstStyle/>
          <a:p>
            <a:r>
              <a:rPr lang="en-US" dirty="0">
                <a:hlinkClick r:id="rId4"/>
              </a:rPr>
              <a:t>www.nal.usda.gov/fnic</a:t>
            </a:r>
            <a:endParaRPr lang="en-US" dirty="0"/>
          </a:p>
        </p:txBody>
      </p:sp>
      <p:sp>
        <p:nvSpPr>
          <p:cNvPr id="3" name="Slide Number Placeholder 2">
            <a:extLst>
              <a:ext uri="{FF2B5EF4-FFF2-40B4-BE49-F238E27FC236}">
                <a16:creationId xmlns:a16="http://schemas.microsoft.com/office/drawing/2014/main" id="{508AE9B3-1064-4742-BBED-ECE67EB7E673}"/>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35</a:t>
            </a:fld>
            <a:endParaRPr lang="en-US" dirty="0"/>
          </a:p>
        </p:txBody>
      </p:sp>
    </p:spTree>
    <p:extLst>
      <p:ext uri="{BB962C8B-B14F-4D97-AF65-F5344CB8AC3E}">
        <p14:creationId xmlns:p14="http://schemas.microsoft.com/office/powerpoint/2010/main" val="1948994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8D49-B697-41CD-A3C4-156AF4EB842C}"/>
              </a:ext>
            </a:extLst>
          </p:cNvPr>
          <p:cNvSpPr>
            <a:spLocks noGrp="1"/>
          </p:cNvSpPr>
          <p:nvPr>
            <p:ph type="title"/>
          </p:nvPr>
        </p:nvSpPr>
        <p:spPr>
          <a:xfrm>
            <a:off x="2348345" y="577167"/>
            <a:ext cx="4447309" cy="619970"/>
          </a:xfrm>
        </p:spPr>
        <p:txBody>
          <a:bodyPr>
            <a:normAutofit fontScale="90000"/>
          </a:bodyPr>
          <a:lstStyle/>
          <a:p>
            <a:r>
              <a:rPr lang="en-US" sz="3600" dirty="0"/>
              <a:t>Nutrition.gov</a:t>
            </a:r>
          </a:p>
        </p:txBody>
      </p:sp>
      <p:pic>
        <p:nvPicPr>
          <p:cNvPr id="8" name="Picture 1" descr="USDA">
            <a:extLst>
              <a:ext uri="{FF2B5EF4-FFF2-40B4-BE49-F238E27FC236}">
                <a16:creationId xmlns:a16="http://schemas.microsoft.com/office/drawing/2014/main" id="{64D67A0C-5D55-4DA5-808F-47FE7F8591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56" y="109992"/>
            <a:ext cx="561865" cy="384048"/>
          </a:xfrm>
          <a:prstGeom prst="rect">
            <a:avLst/>
          </a:prstGeom>
        </p:spPr>
      </p:pic>
      <p:sp>
        <p:nvSpPr>
          <p:cNvPr id="9" name="TextBox 8">
            <a:extLst>
              <a:ext uri="{FF2B5EF4-FFF2-40B4-BE49-F238E27FC236}">
                <a16:creationId xmlns:a16="http://schemas.microsoft.com/office/drawing/2014/main" id="{11721A1B-267B-43C9-810B-93E5C97785DF}"/>
              </a:ext>
            </a:extLst>
          </p:cNvPr>
          <p:cNvSpPr txBox="1"/>
          <p:nvPr/>
        </p:nvSpPr>
        <p:spPr>
          <a:xfrm>
            <a:off x="668465" y="55351"/>
            <a:ext cx="6589869" cy="461665"/>
          </a:xfrm>
          <a:prstGeom prst="rect">
            <a:avLst/>
          </a:prstGeom>
          <a:noFill/>
        </p:spPr>
        <p:txBody>
          <a:bodyPr wrap="square" rtlCol="0" anchor="b">
            <a:spAutoFit/>
          </a:bodyPr>
          <a:lstStyle/>
          <a:p>
            <a:pPr>
              <a:lnSpc>
                <a:spcPct val="100000"/>
              </a:lnSpc>
            </a:pPr>
            <a:r>
              <a:rPr lang="en-US" sz="1400" b="0" i="0" u="none" strike="noStrike" kern="1200" baseline="0" dirty="0">
                <a:solidFill>
                  <a:schemeClr val="tx1"/>
                </a:solidFill>
                <a:effectLst/>
                <a:latin typeface="Helvetica" pitchFamily="2" charset="0"/>
                <a:ea typeface="+mn-ea"/>
                <a:cs typeface="Arial" charset="0"/>
              </a:rPr>
              <a:t>National Agricultural Library</a:t>
            </a:r>
            <a:endParaRPr lang="en-US" sz="1400" b="1" i="0" u="none" strike="noStrike" kern="1200" dirty="0">
              <a:solidFill>
                <a:schemeClr val="tx1"/>
              </a:solidFill>
              <a:effectLst/>
              <a:latin typeface="Helvetica" pitchFamily="2" charset="0"/>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Helvetica" pitchFamily="2" charset="0"/>
                <a:ea typeface="+mn-ea"/>
                <a:cs typeface="Arial" charset="0"/>
              </a:rPr>
              <a:t>United States Department of Agriculture</a:t>
            </a:r>
            <a:endParaRPr lang="en-US" sz="1000" b="1" i="0" u="none" strike="noStrike" kern="1200" dirty="0">
              <a:solidFill>
                <a:schemeClr val="tx1"/>
              </a:solidFill>
              <a:effectLst/>
              <a:latin typeface="Helvetica" pitchFamily="2" charset="0"/>
              <a:ea typeface="+mn-ea"/>
              <a:cs typeface="Arial" charset="0"/>
            </a:endParaRPr>
          </a:p>
        </p:txBody>
      </p:sp>
      <p:sp>
        <p:nvSpPr>
          <p:cNvPr id="15" name="TextBox 14">
            <a:extLst>
              <a:ext uri="{FF2B5EF4-FFF2-40B4-BE49-F238E27FC236}">
                <a16:creationId xmlns:a16="http://schemas.microsoft.com/office/drawing/2014/main" id="{FCB22C71-FB42-4EF2-A2FB-07EA69BC9E94}"/>
              </a:ext>
            </a:extLst>
          </p:cNvPr>
          <p:cNvSpPr txBox="1"/>
          <p:nvPr/>
        </p:nvSpPr>
        <p:spPr>
          <a:xfrm>
            <a:off x="5810998" y="1492046"/>
            <a:ext cx="2802577" cy="1323439"/>
          </a:xfrm>
          <a:prstGeom prst="rect">
            <a:avLst/>
          </a:prstGeom>
          <a:noFill/>
        </p:spPr>
        <p:txBody>
          <a:bodyPr wrap="square" rtlCol="0">
            <a:spAutoFit/>
          </a:bodyPr>
          <a:lstStyle/>
          <a:p>
            <a:r>
              <a:rPr lang="en-US" sz="1600" dirty="0"/>
              <a:t>Resources for the public on:</a:t>
            </a:r>
          </a:p>
          <a:p>
            <a:pPr marL="285750" indent="-171450">
              <a:buFont typeface="Arial" panose="020B0604020202020204" pitchFamily="34" charset="0"/>
              <a:buChar char="•"/>
            </a:pPr>
            <a:r>
              <a:rPr lang="en-US" sz="1600" dirty="0"/>
              <a:t>Food</a:t>
            </a:r>
          </a:p>
          <a:p>
            <a:pPr marL="285750" indent="-171450">
              <a:buFont typeface="Arial" panose="020B0604020202020204" pitchFamily="34" charset="0"/>
              <a:buChar char="•"/>
            </a:pPr>
            <a:r>
              <a:rPr lang="en-US" sz="1600" dirty="0"/>
              <a:t>Nutrition</a:t>
            </a:r>
          </a:p>
          <a:p>
            <a:pPr marL="285750" indent="-171450">
              <a:buFont typeface="Arial" panose="020B0604020202020204" pitchFamily="34" charset="0"/>
              <a:buChar char="•"/>
            </a:pPr>
            <a:r>
              <a:rPr lang="en-US" sz="1600" dirty="0"/>
              <a:t>Physical activity</a:t>
            </a:r>
          </a:p>
          <a:p>
            <a:pPr marL="285750" indent="-171450">
              <a:buFont typeface="Arial" panose="020B0604020202020204" pitchFamily="34" charset="0"/>
              <a:buChar char="•"/>
            </a:pPr>
            <a:r>
              <a:rPr lang="en-US" sz="1600" dirty="0"/>
              <a:t>Food safety</a:t>
            </a:r>
          </a:p>
        </p:txBody>
      </p:sp>
      <p:grpSp>
        <p:nvGrpSpPr>
          <p:cNvPr id="14" name="Group 13" descr="For example, on Nutrition.gov, select Topics, then What's In Food, and find guidance for older adults on using the nutrition facts label.">
            <a:extLst>
              <a:ext uri="{FF2B5EF4-FFF2-40B4-BE49-F238E27FC236}">
                <a16:creationId xmlns:a16="http://schemas.microsoft.com/office/drawing/2014/main" id="{F78C1853-7610-4F3F-8EAB-CBE067439260}"/>
              </a:ext>
            </a:extLst>
          </p:cNvPr>
          <p:cNvGrpSpPr/>
          <p:nvPr/>
        </p:nvGrpSpPr>
        <p:grpSpPr>
          <a:xfrm>
            <a:off x="328451" y="1424756"/>
            <a:ext cx="8225741" cy="3951572"/>
            <a:chOff x="328451" y="1424756"/>
            <a:chExt cx="8225741" cy="3951572"/>
          </a:xfrm>
        </p:grpSpPr>
        <p:pic>
          <p:nvPicPr>
            <p:cNvPr id="10" name="Picture 9" descr="Homepage of Nutrition.gov website">
              <a:extLst>
                <a:ext uri="{FF2B5EF4-FFF2-40B4-BE49-F238E27FC236}">
                  <a16:creationId xmlns:a16="http://schemas.microsoft.com/office/drawing/2014/main" id="{881EE697-F207-4793-9BEB-901A41116988}"/>
                </a:ext>
              </a:extLst>
            </p:cNvPr>
            <p:cNvPicPr>
              <a:picLocks noChangeAspect="1"/>
            </p:cNvPicPr>
            <p:nvPr/>
          </p:nvPicPr>
          <p:blipFill rotWithShape="1">
            <a:blip r:embed="rId3"/>
            <a:srcRect t="1266" b="14781"/>
            <a:stretch/>
          </p:blipFill>
          <p:spPr>
            <a:xfrm>
              <a:off x="328451" y="1424756"/>
              <a:ext cx="5248993" cy="3951572"/>
            </a:xfrm>
            <a:prstGeom prst="rect">
              <a:avLst/>
            </a:prstGeom>
            <a:ln>
              <a:noFill/>
            </a:ln>
            <a:effectLst>
              <a:outerShdw blurRad="63500" sx="102000" sy="102000" algn="ctr" rotWithShape="0">
                <a:prstClr val="black">
                  <a:alpha val="40000"/>
                </a:prstClr>
              </a:outerShdw>
            </a:effectLst>
          </p:spPr>
        </p:pic>
        <p:pic>
          <p:nvPicPr>
            <p:cNvPr id="11" name="Picture 10" descr="Using the Nutrition Facts Label: For Older Adults resource">
              <a:extLst>
                <a:ext uri="{FF2B5EF4-FFF2-40B4-BE49-F238E27FC236}">
                  <a16:creationId xmlns:a16="http://schemas.microsoft.com/office/drawing/2014/main" id="{F3104CC7-9F3A-49BD-8950-33695DE0E4A4}"/>
                </a:ext>
              </a:extLst>
            </p:cNvPr>
            <p:cNvPicPr>
              <a:picLocks noChangeAspect="1"/>
            </p:cNvPicPr>
            <p:nvPr/>
          </p:nvPicPr>
          <p:blipFill rotWithShape="1">
            <a:blip r:embed="rId4"/>
            <a:srcRect t="14619" b="31535"/>
            <a:stretch/>
          </p:blipFill>
          <p:spPr>
            <a:xfrm>
              <a:off x="5783282" y="3547015"/>
              <a:ext cx="2770910" cy="1212129"/>
            </a:xfrm>
            <a:prstGeom prst="rect">
              <a:avLst/>
            </a:prstGeom>
            <a:ln>
              <a:noFill/>
            </a:ln>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75C6AAAE-E76B-4C56-9367-964631195EF6}"/>
                </a:ext>
                <a:ext uri="{C183D7F6-B498-43B3-948B-1728B52AA6E4}">
                  <adec:decorative xmlns:adec="http://schemas.microsoft.com/office/drawing/2017/decorative" val="1"/>
                </a:ext>
              </a:extLst>
            </p:cNvPr>
            <p:cNvSpPr/>
            <p:nvPr/>
          </p:nvSpPr>
          <p:spPr>
            <a:xfrm>
              <a:off x="1319224" y="3663916"/>
              <a:ext cx="1000423" cy="172278"/>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756DD799-BA04-4231-AFF1-304878E27D66}"/>
                </a:ext>
                <a:ext uri="{C183D7F6-B498-43B3-948B-1728B52AA6E4}">
                  <adec:decorative xmlns:adec="http://schemas.microsoft.com/office/drawing/2017/decorative" val="1"/>
                </a:ext>
              </a:extLst>
            </p:cNvPr>
            <p:cNvSpPr/>
            <p:nvPr/>
          </p:nvSpPr>
          <p:spPr>
            <a:xfrm rot="161324">
              <a:off x="2321783" y="3745184"/>
              <a:ext cx="3468869" cy="172449"/>
            </a:xfrm>
            <a:prstGeom prs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508AE9B3-1064-4742-BBED-ECE67EB7E673}"/>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36</a:t>
            </a:fld>
            <a:endParaRPr lang="en-US" dirty="0"/>
          </a:p>
        </p:txBody>
      </p:sp>
    </p:spTree>
    <p:extLst>
      <p:ext uri="{BB962C8B-B14F-4D97-AF65-F5344CB8AC3E}">
        <p14:creationId xmlns:p14="http://schemas.microsoft.com/office/powerpoint/2010/main" val="1510802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333B-16D3-4FCC-88A3-CDC9692CA2B5}"/>
              </a:ext>
            </a:extLst>
          </p:cNvPr>
          <p:cNvSpPr>
            <a:spLocks noGrp="1"/>
          </p:cNvSpPr>
          <p:nvPr>
            <p:ph type="title"/>
          </p:nvPr>
        </p:nvSpPr>
        <p:spPr>
          <a:xfrm>
            <a:off x="228600" y="274638"/>
            <a:ext cx="8686800" cy="1143000"/>
          </a:xfrm>
        </p:spPr>
        <p:txBody>
          <a:bodyPr>
            <a:noAutofit/>
          </a:bodyPr>
          <a:lstStyle/>
          <a:p>
            <a:r>
              <a:rPr lang="en-US" sz="3800" dirty="0"/>
              <a:t>Innovations in Nutrition Grantee</a:t>
            </a:r>
            <a:endParaRPr lang="en-US" sz="3800" i="1" dirty="0"/>
          </a:p>
        </p:txBody>
      </p:sp>
      <p:sp>
        <p:nvSpPr>
          <p:cNvPr id="3" name="Content Placeholder 2">
            <a:extLst>
              <a:ext uri="{FF2B5EF4-FFF2-40B4-BE49-F238E27FC236}">
                <a16:creationId xmlns:a16="http://schemas.microsoft.com/office/drawing/2014/main" id="{45097EB8-9265-4E53-85E8-F6741ED56FB7}"/>
              </a:ext>
            </a:extLst>
          </p:cNvPr>
          <p:cNvSpPr>
            <a:spLocks noGrp="1"/>
          </p:cNvSpPr>
          <p:nvPr>
            <p:ph idx="1"/>
          </p:nvPr>
        </p:nvSpPr>
        <p:spPr>
          <a:xfrm>
            <a:off x="457200" y="1371600"/>
            <a:ext cx="8229600" cy="3886200"/>
          </a:xfrm>
        </p:spPr>
        <p:txBody>
          <a:bodyPr>
            <a:normAutofit lnSpcReduction="10000"/>
          </a:bodyPr>
          <a:lstStyle/>
          <a:p>
            <a:pPr marL="0" indent="0">
              <a:buNone/>
            </a:pPr>
            <a:r>
              <a:rPr lang="en-US" sz="2400" b="1" dirty="0"/>
              <a:t>New York’s Public Health Solutions</a:t>
            </a:r>
          </a:p>
          <a:p>
            <a:r>
              <a:rPr lang="en-US" sz="2400" dirty="0"/>
              <a:t>Launched 6-week curriculum</a:t>
            </a:r>
          </a:p>
          <a:p>
            <a:pPr lvl="1"/>
            <a:r>
              <a:rPr lang="en-US" sz="2000" dirty="0"/>
              <a:t>Partnered with Registered Dietitian, Columbia University</a:t>
            </a:r>
          </a:p>
          <a:p>
            <a:pPr lvl="1"/>
            <a:r>
              <a:rPr lang="en-US" sz="2000" dirty="0"/>
              <a:t>Targets older adults in East Harlem</a:t>
            </a:r>
          </a:p>
          <a:p>
            <a:pPr lvl="1"/>
            <a:r>
              <a:rPr lang="en-US" sz="2000" dirty="0"/>
              <a:t>English and Spanish</a:t>
            </a:r>
          </a:p>
          <a:p>
            <a:pPr>
              <a:spcBef>
                <a:spcPts val="1200"/>
              </a:spcBef>
            </a:pPr>
            <a:r>
              <a:rPr lang="en-US" sz="2400" dirty="0"/>
              <a:t>Content includes:</a:t>
            </a:r>
          </a:p>
          <a:p>
            <a:pPr lvl="1"/>
            <a:r>
              <a:rPr lang="en-US" sz="2000" dirty="0"/>
              <a:t>Intro to food environment/culture, health outcomes, food justice</a:t>
            </a:r>
          </a:p>
          <a:p>
            <a:pPr lvl="1"/>
            <a:r>
              <a:rPr lang="en-US" sz="2000" dirty="0"/>
              <a:t>MyPlate, DASH diet, skills-building for seniors</a:t>
            </a:r>
          </a:p>
          <a:p>
            <a:pPr>
              <a:spcBef>
                <a:spcPts val="1200"/>
              </a:spcBef>
            </a:pPr>
            <a:r>
              <a:rPr lang="en-US" sz="2400" dirty="0"/>
              <a:t>Virtual during pandemic</a:t>
            </a:r>
          </a:p>
          <a:p>
            <a:pPr lvl="1"/>
            <a:r>
              <a:rPr lang="en-US" sz="2000" dirty="0"/>
              <a:t>Tablets and Internet service provided if needed</a:t>
            </a:r>
          </a:p>
        </p:txBody>
      </p:sp>
      <p:sp>
        <p:nvSpPr>
          <p:cNvPr id="4" name="Slide Number Placeholder 3">
            <a:extLst>
              <a:ext uri="{FF2B5EF4-FFF2-40B4-BE49-F238E27FC236}">
                <a16:creationId xmlns:a16="http://schemas.microsoft.com/office/drawing/2014/main" id="{0E22D66A-87CC-41C8-A6ED-31A178F77928}"/>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37</a:t>
            </a:fld>
            <a:endParaRPr lang="en-US" dirty="0"/>
          </a:p>
        </p:txBody>
      </p:sp>
    </p:spTree>
    <p:extLst>
      <p:ext uri="{BB962C8B-B14F-4D97-AF65-F5344CB8AC3E}">
        <p14:creationId xmlns:p14="http://schemas.microsoft.com/office/powerpoint/2010/main" val="3528745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C36C-DEDC-408A-B010-1DC9D0B0DC3D}"/>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0DCB8A4F-3D54-4B62-9841-3573FCA97B89}"/>
              </a:ext>
            </a:extLst>
          </p:cNvPr>
          <p:cNvSpPr>
            <a:spLocks noGrp="1"/>
          </p:cNvSpPr>
          <p:nvPr>
            <p:ph idx="1"/>
          </p:nvPr>
        </p:nvSpPr>
        <p:spPr>
          <a:xfrm>
            <a:off x="463421" y="2971800"/>
            <a:ext cx="8229600" cy="1981201"/>
          </a:xfrm>
        </p:spPr>
        <p:txBody>
          <a:bodyPr>
            <a:normAutofit fontScale="92500" lnSpcReduction="20000"/>
          </a:bodyPr>
          <a:lstStyle/>
          <a:p>
            <a:pPr marL="0" indent="0" algn="ctr">
              <a:spcBef>
                <a:spcPts val="1800"/>
              </a:spcBef>
              <a:buNone/>
            </a:pPr>
            <a:r>
              <a:rPr lang="en-US" sz="2400" dirty="0">
                <a:hlinkClick r:id="rId2"/>
              </a:rPr>
              <a:t>Additional Innovations in Nutrition Grantee Highlights</a:t>
            </a:r>
            <a:endParaRPr lang="en-US" sz="2400" dirty="0">
              <a:hlinkClick r:id="rId3"/>
            </a:endParaRPr>
          </a:p>
          <a:p>
            <a:pPr marL="0" indent="0" algn="ctr">
              <a:spcBef>
                <a:spcPts val="1800"/>
              </a:spcBef>
              <a:buNone/>
            </a:pPr>
            <a:r>
              <a:rPr lang="en-US" sz="2400" dirty="0">
                <a:hlinkClick r:id="rId3"/>
              </a:rPr>
              <a:t>NRCNA’s Virtual Nutrition Education for Older Adults </a:t>
            </a:r>
            <a:endParaRPr lang="en-US" sz="2400" dirty="0"/>
          </a:p>
          <a:p>
            <a:pPr marL="0" indent="0" algn="ctr">
              <a:spcBef>
                <a:spcPts val="1800"/>
              </a:spcBef>
              <a:buNone/>
            </a:pPr>
            <a:r>
              <a:rPr lang="en-US" sz="2400" dirty="0">
                <a:hlinkClick r:id="rId4"/>
              </a:rPr>
              <a:t>NCRNA’s Caregiver Nutrition Education Toolkit</a:t>
            </a:r>
            <a:endParaRPr lang="en-US" sz="2400" dirty="0"/>
          </a:p>
          <a:p>
            <a:pPr marL="0" indent="0" algn="ctr">
              <a:spcBef>
                <a:spcPts val="1800"/>
              </a:spcBef>
              <a:buNone/>
            </a:pPr>
            <a:r>
              <a:rPr lang="en-US" sz="2400" dirty="0"/>
              <a:t>SPR/OAAPS  </a:t>
            </a:r>
            <a:r>
              <a:rPr lang="en-US" sz="2400" u="sng" dirty="0">
                <a:hlinkClick r:id="rId5"/>
              </a:rPr>
              <a:t>Appendix A </a:t>
            </a:r>
            <a:r>
              <a:rPr lang="en-US" sz="2400" u="sng" dirty="0">
                <a:solidFill>
                  <a:schemeClr val="tx2"/>
                </a:solidFill>
                <a:hlinkClick r:id="rId5"/>
              </a:rPr>
              <a:t>Definitions</a:t>
            </a:r>
            <a:r>
              <a:rPr lang="en-US" sz="2400" u="sng" dirty="0">
                <a:hlinkClick r:id="rId5"/>
              </a:rPr>
              <a:t> </a:t>
            </a:r>
            <a:r>
              <a:rPr lang="en-US" sz="2400" dirty="0"/>
              <a:t>and </a:t>
            </a:r>
            <a:r>
              <a:rPr lang="en-US" sz="2400" u="sng" dirty="0">
                <a:hlinkClick r:id="rId6"/>
              </a:rPr>
              <a:t>FAQ document</a:t>
            </a:r>
            <a:r>
              <a:rPr lang="en-US" sz="2400" dirty="0">
                <a:hlinkClick r:id="rId6"/>
              </a:rPr>
              <a:t> </a:t>
            </a:r>
            <a:endParaRPr lang="en-US" sz="2400" dirty="0"/>
          </a:p>
        </p:txBody>
      </p:sp>
      <p:sp>
        <p:nvSpPr>
          <p:cNvPr id="4" name="Slide Number Placeholder 3">
            <a:extLst>
              <a:ext uri="{FF2B5EF4-FFF2-40B4-BE49-F238E27FC236}">
                <a16:creationId xmlns:a16="http://schemas.microsoft.com/office/drawing/2014/main" id="{1C663AFE-C7F8-474F-9B0E-5A3A0EE8AC6E}"/>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38</a:t>
            </a:fld>
            <a:endParaRPr lang="en-US" dirty="0"/>
          </a:p>
        </p:txBody>
      </p:sp>
      <p:pic>
        <p:nvPicPr>
          <p:cNvPr id="6" name="Graphic 5">
            <a:extLst>
              <a:ext uri="{FF2B5EF4-FFF2-40B4-BE49-F238E27FC236}">
                <a16:creationId xmlns:a16="http://schemas.microsoft.com/office/drawing/2014/main" id="{B4487832-DF96-45D9-8228-7436FEADF580}"/>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7385"/>
          <a:stretch/>
        </p:blipFill>
        <p:spPr>
          <a:xfrm>
            <a:off x="3533970" y="1060580"/>
            <a:ext cx="2063620" cy="1911220"/>
          </a:xfrm>
          <a:prstGeom prst="rect">
            <a:avLst/>
          </a:prstGeom>
        </p:spPr>
      </p:pic>
    </p:spTree>
    <p:extLst>
      <p:ext uri="{BB962C8B-B14F-4D97-AF65-F5344CB8AC3E}">
        <p14:creationId xmlns:p14="http://schemas.microsoft.com/office/powerpoint/2010/main" val="1013363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F660-BC60-4907-BC97-59524BB3DDB5}"/>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6B8BD2D4-54E8-4796-9038-F698B44955DD}"/>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39</a:t>
            </a:fld>
            <a:endParaRPr lang="en-US" dirty="0"/>
          </a:p>
        </p:txBody>
      </p:sp>
      <p:sp>
        <p:nvSpPr>
          <p:cNvPr id="4" name="Text Placeholder 3">
            <a:extLst>
              <a:ext uri="{FF2B5EF4-FFF2-40B4-BE49-F238E27FC236}">
                <a16:creationId xmlns:a16="http://schemas.microsoft.com/office/drawing/2014/main" id="{F7DFD87D-069C-41B0-81F6-D3F98474E101}"/>
              </a:ext>
            </a:extLst>
          </p:cNvPr>
          <p:cNvSpPr>
            <a:spLocks noGrp="1"/>
          </p:cNvSpPr>
          <p:nvPr>
            <p:ph type="body" sz="quarter" idx="13"/>
          </p:nvPr>
        </p:nvSpPr>
        <p:spPr>
          <a:xfrm>
            <a:off x="1219200" y="3581400"/>
            <a:ext cx="6705600" cy="1219200"/>
          </a:xfrm>
          <a:solidFill>
            <a:schemeClr val="bg1"/>
          </a:solidFill>
        </p:spPr>
        <p:txBody>
          <a:bodyPr>
            <a:noAutofit/>
          </a:bodyPr>
          <a:lstStyle/>
          <a:p>
            <a:pPr marL="0" indent="0" algn="ctr">
              <a:buNone/>
            </a:pPr>
            <a:r>
              <a:rPr lang="en-US" sz="2800" dirty="0">
                <a:solidFill>
                  <a:srgbClr val="FF0000"/>
                </a:solidFill>
                <a:hlinkClick r:id="rId2">
                  <a:extLst>
                    <a:ext uri="{A12FA001-AC4F-418D-AE19-62706E023703}">
                      <ahyp:hlinkClr xmlns:ahyp="http://schemas.microsoft.com/office/drawing/2018/hyperlinkcolor" val="tx"/>
                    </a:ext>
                  </a:extLst>
                </a:hlinkClick>
              </a:rPr>
              <a:t>judy.simon@acl.hhs.gov</a:t>
            </a:r>
            <a:r>
              <a:rPr lang="en-US" sz="2800" dirty="0">
                <a:solidFill>
                  <a:srgbClr val="FF0000"/>
                </a:solidFill>
              </a:rPr>
              <a:t>  </a:t>
            </a:r>
          </a:p>
          <a:p>
            <a:pPr marL="0" indent="0" algn="ctr">
              <a:buNone/>
            </a:pPr>
            <a:r>
              <a:rPr lang="en-US" sz="2800" dirty="0">
                <a:solidFill>
                  <a:srgbClr val="FF0000"/>
                </a:solidFill>
                <a:hlinkClick r:id="rId3">
                  <a:extLst>
                    <a:ext uri="{A12FA001-AC4F-418D-AE19-62706E023703}">
                      <ahyp:hlinkClr xmlns:ahyp="http://schemas.microsoft.com/office/drawing/2018/hyperlinkcolor" val="tx"/>
                    </a:ext>
                  </a:extLst>
                </a:hlinkClick>
              </a:rPr>
              <a:t>cclutter@age.ohio.gov</a:t>
            </a:r>
            <a:r>
              <a:rPr lang="en-US" sz="2800" dirty="0">
                <a:solidFill>
                  <a:srgbClr val="FF0000"/>
                </a:solidFill>
              </a:rPr>
              <a:t> </a:t>
            </a:r>
          </a:p>
        </p:txBody>
      </p:sp>
    </p:spTree>
    <p:extLst>
      <p:ext uri="{BB962C8B-B14F-4D97-AF65-F5344CB8AC3E}">
        <p14:creationId xmlns:p14="http://schemas.microsoft.com/office/powerpoint/2010/main" val="328284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1A9F1-8EA0-42AC-857C-2A7C236404CB}"/>
              </a:ext>
            </a:extLst>
          </p:cNvPr>
          <p:cNvSpPr>
            <a:spLocks noGrp="1"/>
          </p:cNvSpPr>
          <p:nvPr>
            <p:ph type="title"/>
          </p:nvPr>
        </p:nvSpPr>
        <p:spPr/>
        <p:txBody>
          <a:bodyPr/>
          <a:lstStyle/>
          <a:p>
            <a:r>
              <a:rPr lang="en-US" dirty="0"/>
              <a:t>Defining Nutrition Education</a:t>
            </a:r>
          </a:p>
        </p:txBody>
      </p:sp>
      <p:sp>
        <p:nvSpPr>
          <p:cNvPr id="6" name="Content Placeholder 5">
            <a:extLst>
              <a:ext uri="{FF2B5EF4-FFF2-40B4-BE49-F238E27FC236}">
                <a16:creationId xmlns:a16="http://schemas.microsoft.com/office/drawing/2014/main" id="{0F59A560-CAE0-4FE3-BAC6-405106C99FD7}"/>
              </a:ext>
            </a:extLst>
          </p:cNvPr>
          <p:cNvSpPr>
            <a:spLocks noGrp="1"/>
          </p:cNvSpPr>
          <p:nvPr>
            <p:ph idx="1"/>
          </p:nvPr>
        </p:nvSpPr>
        <p:spPr/>
        <p:txBody>
          <a:bodyPr/>
          <a:lstStyle/>
          <a:p>
            <a:pPr marL="0" indent="0">
              <a:buNone/>
            </a:pPr>
            <a:r>
              <a:rPr lang="en-US" sz="2400" b="1" dirty="0"/>
              <a:t>Current Definition</a:t>
            </a:r>
          </a:p>
          <a:p>
            <a:pPr marL="0" indent="0">
              <a:buNone/>
            </a:pPr>
            <a:r>
              <a:rPr lang="en-US" sz="2200" dirty="0"/>
              <a:t>A targeted program to promote better health by providing accurate and culturally sensitive nutrition, physical fitness, or health (as it relates to nutrition) information that is consistent with the current Dietary Guidelines for Americans (DGA) and instruction to participants, caregivers, or participants and caregivers in a group or individual setting overseen by a dietitian or individual of comparable expertise. </a:t>
            </a:r>
          </a:p>
          <a:p>
            <a:pPr marL="0" indent="0">
              <a:buNone/>
            </a:pPr>
            <a:endParaRPr lang="en-US" dirty="0"/>
          </a:p>
        </p:txBody>
      </p:sp>
      <p:sp>
        <p:nvSpPr>
          <p:cNvPr id="4" name="Slide Number Placeholder 3">
            <a:extLst>
              <a:ext uri="{FF2B5EF4-FFF2-40B4-BE49-F238E27FC236}">
                <a16:creationId xmlns:a16="http://schemas.microsoft.com/office/drawing/2014/main" id="{5AA7D324-DE4E-42D6-BCD1-428C0A4B5C3B}"/>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4</a:t>
            </a:fld>
            <a:endParaRPr lang="en-US" dirty="0"/>
          </a:p>
        </p:txBody>
      </p:sp>
    </p:spTree>
    <p:extLst>
      <p:ext uri="{BB962C8B-B14F-4D97-AF65-F5344CB8AC3E}">
        <p14:creationId xmlns:p14="http://schemas.microsoft.com/office/powerpoint/2010/main" val="246354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1A9F1-8EA0-42AC-857C-2A7C236404CB}"/>
              </a:ext>
            </a:extLst>
          </p:cNvPr>
          <p:cNvSpPr>
            <a:spLocks noGrp="1"/>
          </p:cNvSpPr>
          <p:nvPr>
            <p:ph type="title"/>
          </p:nvPr>
        </p:nvSpPr>
        <p:spPr/>
        <p:txBody>
          <a:bodyPr/>
          <a:lstStyle/>
          <a:p>
            <a:r>
              <a:rPr lang="en-US" dirty="0"/>
              <a:t>Redefining Nutrition Education</a:t>
            </a:r>
          </a:p>
        </p:txBody>
      </p:sp>
      <p:sp>
        <p:nvSpPr>
          <p:cNvPr id="6" name="Content Placeholder 5">
            <a:extLst>
              <a:ext uri="{FF2B5EF4-FFF2-40B4-BE49-F238E27FC236}">
                <a16:creationId xmlns:a16="http://schemas.microsoft.com/office/drawing/2014/main" id="{0F59A560-CAE0-4FE3-BAC6-405106C99FD7}"/>
              </a:ext>
            </a:extLst>
          </p:cNvPr>
          <p:cNvSpPr>
            <a:spLocks noGrp="1"/>
          </p:cNvSpPr>
          <p:nvPr>
            <p:ph idx="1"/>
          </p:nvPr>
        </p:nvSpPr>
        <p:spPr/>
        <p:txBody>
          <a:bodyPr/>
          <a:lstStyle/>
          <a:p>
            <a:pPr marL="0" indent="0">
              <a:buNone/>
            </a:pPr>
            <a:r>
              <a:rPr lang="en-US" sz="2400" b="1" dirty="0"/>
              <a:t>New Definition (effective FY 2022)</a:t>
            </a:r>
          </a:p>
          <a:p>
            <a:pPr marL="0" indent="0">
              <a:buNone/>
            </a:pPr>
            <a:r>
              <a:rPr lang="en-US" sz="2000" dirty="0"/>
              <a:t>An </a:t>
            </a:r>
            <a:r>
              <a:rPr lang="en-US" sz="2000" b="1" dirty="0"/>
              <a:t>intervention</a:t>
            </a:r>
            <a:r>
              <a:rPr lang="en-US" sz="2000" dirty="0"/>
              <a:t> targeting OAA participants and caregivers that uses information dissemination, instruction, or training with the intent to support food, nutrition, and physical activity choices and behaviors (related to nutritional status) in order to maintain or improve health and address nutrition-related conditions. </a:t>
            </a:r>
          </a:p>
          <a:p>
            <a:pPr marL="0" indent="0">
              <a:spcBef>
                <a:spcPts val="1800"/>
              </a:spcBef>
              <a:buNone/>
            </a:pPr>
            <a:r>
              <a:rPr lang="en-US" sz="2000" dirty="0"/>
              <a:t>Content is consistent with the DGA; accurate, culturally sensitive, regionally appropriate, and considers personal preferences; and overseen by a registered dietitian or individual of comparable expertise as defined in the OAA. </a:t>
            </a:r>
          </a:p>
          <a:p>
            <a:pPr marL="0" indent="0">
              <a:buNone/>
            </a:pPr>
            <a:endParaRPr lang="en-US" dirty="0"/>
          </a:p>
        </p:txBody>
      </p:sp>
      <p:sp>
        <p:nvSpPr>
          <p:cNvPr id="4" name="Slide Number Placeholder 3">
            <a:extLst>
              <a:ext uri="{FF2B5EF4-FFF2-40B4-BE49-F238E27FC236}">
                <a16:creationId xmlns:a16="http://schemas.microsoft.com/office/drawing/2014/main" id="{5AA7D324-DE4E-42D6-BCD1-428C0A4B5C3B}"/>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5</a:t>
            </a:fld>
            <a:endParaRPr lang="en-US" dirty="0"/>
          </a:p>
        </p:txBody>
      </p:sp>
    </p:spTree>
    <p:extLst>
      <p:ext uri="{BB962C8B-B14F-4D97-AF65-F5344CB8AC3E}">
        <p14:creationId xmlns:p14="http://schemas.microsoft.com/office/powerpoint/2010/main" val="38716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Unit Definition</a:t>
            </a:r>
          </a:p>
        </p:txBody>
      </p:sp>
      <p:sp>
        <p:nvSpPr>
          <p:cNvPr id="6" name="Text Placeholder 5">
            <a:extLst>
              <a:ext uri="{FF2B5EF4-FFF2-40B4-BE49-F238E27FC236}">
                <a16:creationId xmlns:a16="http://schemas.microsoft.com/office/drawing/2014/main" id="{8E74430A-9DA7-43A4-A8A9-5967D5C83670}"/>
              </a:ext>
            </a:extLst>
          </p:cNvPr>
          <p:cNvSpPr>
            <a:spLocks noGrp="1"/>
          </p:cNvSpPr>
          <p:nvPr>
            <p:ph type="body" idx="1"/>
          </p:nvPr>
        </p:nvSpPr>
        <p:spPr/>
        <p:txBody>
          <a:bodyPr/>
          <a:lstStyle/>
          <a:p>
            <a:r>
              <a:rPr lang="en-US" dirty="0"/>
              <a:t>Redefining a Unit</a:t>
            </a:r>
          </a:p>
        </p:txBody>
      </p:sp>
      <p:sp>
        <p:nvSpPr>
          <p:cNvPr id="7" name="Content Placeholder 6">
            <a:extLst>
              <a:ext uri="{FF2B5EF4-FFF2-40B4-BE49-F238E27FC236}">
                <a16:creationId xmlns:a16="http://schemas.microsoft.com/office/drawing/2014/main" id="{7DBC3C35-9DF5-4938-ADF3-E2078F890710}"/>
              </a:ext>
            </a:extLst>
          </p:cNvPr>
          <p:cNvSpPr>
            <a:spLocks noGrp="1"/>
          </p:cNvSpPr>
          <p:nvPr>
            <p:ph sz="half" idx="2"/>
          </p:nvPr>
        </p:nvSpPr>
        <p:spPr>
          <a:xfrm>
            <a:off x="457200" y="2174875"/>
            <a:ext cx="3763818" cy="3200689"/>
          </a:xfrm>
        </p:spPr>
        <p:txBody>
          <a:bodyPr>
            <a:normAutofit/>
          </a:bodyPr>
          <a:lstStyle/>
          <a:p>
            <a:r>
              <a:rPr lang="en-US" sz="2000" dirty="0"/>
              <a:t>Current definition specifies 1 session per participant</a:t>
            </a:r>
          </a:p>
          <a:p>
            <a:pPr marL="0" indent="0">
              <a:buNone/>
            </a:pPr>
            <a:endParaRPr lang="en-US" sz="2000" dirty="0"/>
          </a:p>
          <a:p>
            <a:r>
              <a:rPr lang="en-US" sz="2000" dirty="0"/>
              <a:t>New definition: may be delivered in-person or via video, audio, online, or the distribution of hardcopy materials </a:t>
            </a:r>
          </a:p>
        </p:txBody>
      </p:sp>
      <p:sp>
        <p:nvSpPr>
          <p:cNvPr id="8" name="Text Placeholder 7">
            <a:extLst>
              <a:ext uri="{FF2B5EF4-FFF2-40B4-BE49-F238E27FC236}">
                <a16:creationId xmlns:a16="http://schemas.microsoft.com/office/drawing/2014/main" id="{9A5FFA78-F1CD-4218-A76A-B45092C9F442}"/>
              </a:ext>
            </a:extLst>
          </p:cNvPr>
          <p:cNvSpPr>
            <a:spLocks noGrp="1"/>
          </p:cNvSpPr>
          <p:nvPr>
            <p:ph type="body" sz="quarter" idx="3"/>
          </p:nvPr>
        </p:nvSpPr>
        <p:spPr>
          <a:xfrm>
            <a:off x="5638800" y="1795938"/>
            <a:ext cx="3208443" cy="376148"/>
          </a:xfrm>
        </p:spPr>
        <p:txBody>
          <a:bodyPr>
            <a:noAutofit/>
          </a:bodyPr>
          <a:lstStyle/>
          <a:p>
            <a:r>
              <a:rPr lang="en-US" dirty="0"/>
              <a:t>Related Resources</a:t>
            </a:r>
          </a:p>
        </p:txBody>
      </p:sp>
      <p:sp>
        <p:nvSpPr>
          <p:cNvPr id="9" name="Content Placeholder 8">
            <a:extLst>
              <a:ext uri="{FF2B5EF4-FFF2-40B4-BE49-F238E27FC236}">
                <a16:creationId xmlns:a16="http://schemas.microsoft.com/office/drawing/2014/main" id="{522BC394-6060-425F-A830-0D774C8DD20E}"/>
              </a:ext>
            </a:extLst>
          </p:cNvPr>
          <p:cNvSpPr>
            <a:spLocks noGrp="1"/>
          </p:cNvSpPr>
          <p:nvPr>
            <p:ph sz="quarter" idx="4"/>
          </p:nvPr>
        </p:nvSpPr>
        <p:spPr>
          <a:xfrm>
            <a:off x="5765710" y="2292350"/>
            <a:ext cx="2921090" cy="2667000"/>
          </a:xfrm>
        </p:spPr>
        <p:txBody>
          <a:bodyPr>
            <a:normAutofit/>
          </a:bodyPr>
          <a:lstStyle/>
          <a:p>
            <a:pPr marL="0" indent="0">
              <a:buNone/>
            </a:pPr>
            <a:r>
              <a:rPr lang="en-US" sz="1600" dirty="0">
                <a:hlinkClick r:id="rId2"/>
              </a:rPr>
              <a:t>Nudging in education</a:t>
            </a:r>
            <a:endParaRPr lang="en-US" sz="1600" dirty="0"/>
          </a:p>
          <a:p>
            <a:pPr marL="0" indent="0">
              <a:buNone/>
            </a:pPr>
            <a:r>
              <a:rPr lang="en-US" sz="1600" i="1" dirty="0"/>
              <a:t>Economics of Education Review</a:t>
            </a:r>
          </a:p>
          <a:p>
            <a:pPr marL="0" indent="0">
              <a:spcBef>
                <a:spcPts val="600"/>
              </a:spcBef>
              <a:buNone/>
            </a:pPr>
            <a:r>
              <a:rPr lang="en-US" sz="1600" dirty="0">
                <a:hlinkClick r:id="rId3"/>
              </a:rPr>
              <a:t>Why nudges work and how to use them to keep students on track</a:t>
            </a:r>
            <a:r>
              <a:rPr lang="en-US" sz="1600" dirty="0"/>
              <a:t> </a:t>
            </a:r>
            <a:r>
              <a:rPr lang="en-US" sz="1600" i="1" dirty="0"/>
              <a:t>EAB</a:t>
            </a:r>
          </a:p>
          <a:p>
            <a:pPr marL="0" indent="0">
              <a:spcBef>
                <a:spcPts val="600"/>
              </a:spcBef>
              <a:buNone/>
            </a:pPr>
            <a:r>
              <a:rPr lang="en-US" sz="1600" dirty="0">
                <a:hlinkClick r:id="rId4"/>
              </a:rPr>
              <a:t>The Use of Nudges and Other Behavioural Approaches in Education</a:t>
            </a:r>
            <a:r>
              <a:rPr lang="en-US" sz="1600" dirty="0"/>
              <a:t> </a:t>
            </a:r>
            <a:r>
              <a:rPr lang="en-US" sz="1600" i="1" dirty="0"/>
              <a:t>ERIC</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6</a:t>
            </a:fld>
            <a:endParaRPr lang="en-US" dirty="0"/>
          </a:p>
        </p:txBody>
      </p:sp>
      <p:pic>
        <p:nvPicPr>
          <p:cNvPr id="19" name="Graphic 18">
            <a:extLst>
              <a:ext uri="{FF2B5EF4-FFF2-40B4-BE49-F238E27FC236}">
                <a16:creationId xmlns:a16="http://schemas.microsoft.com/office/drawing/2014/main" id="{656E60FB-1075-47D8-9947-249094456B70}"/>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31156" t="16667" r="31066" b="17315"/>
          <a:stretch/>
        </p:blipFill>
        <p:spPr>
          <a:xfrm>
            <a:off x="4263857" y="2043067"/>
            <a:ext cx="1517673" cy="2667477"/>
          </a:xfrm>
          <a:prstGeom prst="rect">
            <a:avLst/>
          </a:prstGeom>
        </p:spPr>
      </p:pic>
    </p:spTree>
    <p:extLst>
      <p:ext uri="{BB962C8B-B14F-4D97-AF65-F5344CB8AC3E}">
        <p14:creationId xmlns:p14="http://schemas.microsoft.com/office/powerpoint/2010/main" val="315950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6A5A78-A846-41FC-8E0E-DDF8D1262279}"/>
              </a:ext>
            </a:extLst>
          </p:cNvPr>
          <p:cNvSpPr>
            <a:spLocks noGrp="1"/>
          </p:cNvSpPr>
          <p:nvPr>
            <p:ph type="title"/>
          </p:nvPr>
        </p:nvSpPr>
        <p:spPr/>
        <p:txBody>
          <a:bodyPr/>
          <a:lstStyle/>
          <a:p>
            <a:r>
              <a:rPr lang="en-US" dirty="0"/>
              <a:t>Service Unit Examples</a:t>
            </a:r>
          </a:p>
        </p:txBody>
      </p:sp>
      <p:sp>
        <p:nvSpPr>
          <p:cNvPr id="9" name="Content Placeholder 8">
            <a:extLst>
              <a:ext uri="{FF2B5EF4-FFF2-40B4-BE49-F238E27FC236}">
                <a16:creationId xmlns:a16="http://schemas.microsoft.com/office/drawing/2014/main" id="{CC13FDB6-3D8A-4195-A46A-889FCA9CD508}"/>
              </a:ext>
            </a:extLst>
          </p:cNvPr>
          <p:cNvSpPr>
            <a:spLocks noGrp="1"/>
          </p:cNvSpPr>
          <p:nvPr>
            <p:ph idx="1"/>
          </p:nvPr>
        </p:nvSpPr>
        <p:spPr>
          <a:xfrm>
            <a:off x="457200" y="1417638"/>
            <a:ext cx="8229600" cy="4068763"/>
          </a:xfrm>
        </p:spPr>
        <p:txBody>
          <a:bodyPr/>
          <a:lstStyle/>
          <a:p>
            <a:r>
              <a:rPr lang="en-US" sz="2000" dirty="0"/>
              <a:t>1 presentation = 1 session</a:t>
            </a:r>
          </a:p>
          <a:p>
            <a:pPr lvl="1"/>
            <a:r>
              <a:rPr lang="en-US" sz="1800" dirty="0"/>
              <a:t>Even if offered more than 1 time, by more than 1 presenter, and/or in multiple formats</a:t>
            </a:r>
          </a:p>
          <a:p>
            <a:r>
              <a:rPr lang="en-US" sz="2000" dirty="0"/>
              <a:t>1 social media message = 1 session</a:t>
            </a:r>
            <a:endParaRPr lang="en-US" sz="2400" dirty="0"/>
          </a:p>
          <a:p>
            <a:pPr lvl="1"/>
            <a:r>
              <a:rPr lang="en-US" sz="1800" dirty="0"/>
              <a:t>Includes text messages</a:t>
            </a:r>
          </a:p>
          <a:p>
            <a:r>
              <a:rPr lang="en-US" sz="2000" dirty="0"/>
              <a:t>1 newsletter = 1 session </a:t>
            </a:r>
          </a:p>
          <a:p>
            <a:pPr lvl="1"/>
            <a:r>
              <a:rPr lang="en-US" sz="1800" dirty="0"/>
              <a:t>Even if containing more than 1 article</a:t>
            </a:r>
          </a:p>
          <a:p>
            <a:r>
              <a:rPr lang="en-US" sz="2000" dirty="0"/>
              <a:t>1 set of hardcopy materials = 1 session</a:t>
            </a:r>
          </a:p>
          <a:p>
            <a:pPr lvl="1"/>
            <a:r>
              <a:rPr lang="en-US" sz="1800" dirty="0"/>
              <a:t>Each set covering a different topic/message = separate session</a:t>
            </a:r>
          </a:p>
        </p:txBody>
      </p:sp>
      <p:sp>
        <p:nvSpPr>
          <p:cNvPr id="7" name="Slide Number Placeholder 6">
            <a:extLst>
              <a:ext uri="{FF2B5EF4-FFF2-40B4-BE49-F238E27FC236}">
                <a16:creationId xmlns:a16="http://schemas.microsoft.com/office/drawing/2014/main" id="{982F6C45-95E7-41BA-9A8C-6832E8962F36}"/>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7</a:t>
            </a:fld>
            <a:endParaRPr lang="en-US" dirty="0"/>
          </a:p>
        </p:txBody>
      </p:sp>
      <p:pic>
        <p:nvPicPr>
          <p:cNvPr id="11" name="Graphic 10">
            <a:extLst>
              <a:ext uri="{FF2B5EF4-FFF2-40B4-BE49-F238E27FC236}">
                <a16:creationId xmlns:a16="http://schemas.microsoft.com/office/drawing/2014/main" id="{18016E7D-6744-466F-B1A7-991E9B79020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000" r="26667" b="20000"/>
          <a:stretch/>
        </p:blipFill>
        <p:spPr>
          <a:xfrm>
            <a:off x="3272641" y="4673455"/>
            <a:ext cx="838200" cy="685801"/>
          </a:xfrm>
          <a:prstGeom prst="rect">
            <a:avLst/>
          </a:prstGeom>
        </p:spPr>
      </p:pic>
      <p:sp>
        <p:nvSpPr>
          <p:cNvPr id="12" name="TextBox 11">
            <a:extLst>
              <a:ext uri="{FF2B5EF4-FFF2-40B4-BE49-F238E27FC236}">
                <a16:creationId xmlns:a16="http://schemas.microsoft.com/office/drawing/2014/main" id="{EE5B28F0-07EF-4F64-868D-E8BE77AAB777}"/>
              </a:ext>
            </a:extLst>
          </p:cNvPr>
          <p:cNvSpPr txBox="1"/>
          <p:nvPr/>
        </p:nvSpPr>
        <p:spPr>
          <a:xfrm>
            <a:off x="4049485" y="4723969"/>
            <a:ext cx="4855029" cy="584775"/>
          </a:xfrm>
          <a:prstGeom prst="rect">
            <a:avLst/>
          </a:prstGeom>
          <a:noFill/>
        </p:spPr>
        <p:txBody>
          <a:bodyPr wrap="square" rtlCol="0">
            <a:spAutoFit/>
          </a:bodyPr>
          <a:lstStyle/>
          <a:p>
            <a:r>
              <a:rPr lang="en-US" sz="1600" dirty="0">
                <a:solidFill>
                  <a:schemeClr val="accent4"/>
                </a:solidFill>
              </a:rPr>
              <a:t>The same message communicated more than 1 way (e.g., menu notes + social media) = 1 session</a:t>
            </a:r>
          </a:p>
        </p:txBody>
      </p:sp>
    </p:spTree>
    <p:extLst>
      <p:ext uri="{BB962C8B-B14F-4D97-AF65-F5344CB8AC3E}">
        <p14:creationId xmlns:p14="http://schemas.microsoft.com/office/powerpoint/2010/main" val="20891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State Flexibility</a:t>
            </a:r>
          </a:p>
        </p:txBody>
      </p:sp>
      <p:graphicFrame>
        <p:nvGraphicFramePr>
          <p:cNvPr id="6" name="Content Placeholder 5" descr="Social Media: Not counted; Only certain types. Hardcopy: Not counted; Only certain types. Presentations: Requiring minimum length or frequency; Qualifications required for person delivering nutrition education. Not Permitted: Interventions inconsistent with nutrition education definition; Session types not listed in the SPR/OAAPS session definition."/>
          <p:cNvGraphicFramePr>
            <a:graphicFrameLocks noGrp="1"/>
          </p:cNvGraphicFramePr>
          <p:nvPr>
            <p:ph sz="half" idx="2"/>
            <p:extLst>
              <p:ext uri="{D42A27DB-BD31-4B8C-83A1-F6EECF244321}">
                <p14:modId xmlns:p14="http://schemas.microsoft.com/office/powerpoint/2010/main" val="1649507772"/>
              </p:ext>
            </p:extLst>
          </p:nvPr>
        </p:nvGraphicFramePr>
        <p:xfrm>
          <a:off x="277091" y="1353184"/>
          <a:ext cx="8562109" cy="414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7AA28999-D008-419E-9628-EE1C64F81F4C}" type="slidenum">
              <a:rPr lang="en-US" smtClean="0"/>
              <a:pPr/>
              <a:t>8</a:t>
            </a:fld>
            <a:endParaRPr lang="en-US" dirty="0"/>
          </a:p>
        </p:txBody>
      </p:sp>
    </p:spTree>
    <p:extLst>
      <p:ext uri="{BB962C8B-B14F-4D97-AF65-F5344CB8AC3E}">
        <p14:creationId xmlns:p14="http://schemas.microsoft.com/office/powerpoint/2010/main" val="369586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E0440E-9794-4F8D-B751-65B231F7AA0C}"/>
              </a:ext>
            </a:extLst>
          </p:cNvPr>
          <p:cNvSpPr>
            <a:spLocks noGrp="1"/>
          </p:cNvSpPr>
          <p:nvPr>
            <p:ph type="title"/>
          </p:nvPr>
        </p:nvSpPr>
        <p:spPr/>
        <p:txBody>
          <a:bodyPr/>
          <a:lstStyle/>
          <a:p>
            <a:r>
              <a:rPr lang="en-US" dirty="0"/>
              <a:t>New Element: Audience Size</a:t>
            </a:r>
          </a:p>
        </p:txBody>
      </p:sp>
      <p:sp>
        <p:nvSpPr>
          <p:cNvPr id="6" name="Content Placeholder 5">
            <a:extLst>
              <a:ext uri="{FF2B5EF4-FFF2-40B4-BE49-F238E27FC236}">
                <a16:creationId xmlns:a16="http://schemas.microsoft.com/office/drawing/2014/main" id="{4CAD0391-EC5B-4192-B582-3522636C7D02}"/>
              </a:ext>
            </a:extLst>
          </p:cNvPr>
          <p:cNvSpPr>
            <a:spLocks noGrp="1"/>
          </p:cNvSpPr>
          <p:nvPr>
            <p:ph idx="1"/>
          </p:nvPr>
        </p:nvSpPr>
        <p:spPr>
          <a:xfrm>
            <a:off x="457200" y="1600201"/>
            <a:ext cx="8229600" cy="3083559"/>
          </a:xfrm>
        </p:spPr>
        <p:txBody>
          <a:bodyPr>
            <a:normAutofit fontScale="92500" lnSpcReduction="10000"/>
          </a:bodyPr>
          <a:lstStyle/>
          <a:p>
            <a:pPr marL="0" indent="0">
              <a:buNone/>
            </a:pPr>
            <a:r>
              <a:rPr lang="en-US" sz="2200" b="1" dirty="0"/>
              <a:t>Defined by SPR/OAAPS in </a:t>
            </a:r>
            <a:r>
              <a:rPr lang="en-US" sz="2200" b="1" dirty="0">
                <a:hlinkClick r:id="rId2"/>
              </a:rPr>
              <a:t>Appendix A: Data Element Definitions</a:t>
            </a:r>
            <a:r>
              <a:rPr lang="en-US" sz="2200" b="1" dirty="0"/>
              <a:t>:</a:t>
            </a:r>
          </a:p>
          <a:p>
            <a:pPr marL="0" indent="0">
              <a:spcBef>
                <a:spcPts val="1200"/>
              </a:spcBef>
              <a:buNone/>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individual who receives a service funded in whole or in part with OAA funds (see Consumer). </a:t>
            </a:r>
            <a:endParaRPr lang="en-US" sz="2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1200"/>
              </a:spcBef>
              <a:buNone/>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non-registered services (nutrition education and information and assistance) for which an “estimated audience size” is to be reported, an unduplicated count of participants may not be feasible and therefore audience size is acceptable. </a:t>
            </a:r>
            <a:r>
              <a:rPr lang="en-US" sz="2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figure is anticipated to be a duplicated count. </a:t>
            </a:r>
            <a:endParaRPr lang="en-US" sz="2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2D062A2-91F9-4619-85D2-09676BB04CE1}"/>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9</a:t>
            </a:fld>
            <a:endParaRPr lang="en-US" dirty="0"/>
          </a:p>
        </p:txBody>
      </p:sp>
      <p:sp>
        <p:nvSpPr>
          <p:cNvPr id="8" name="TextBox 7">
            <a:extLst>
              <a:ext uri="{FF2B5EF4-FFF2-40B4-BE49-F238E27FC236}">
                <a16:creationId xmlns:a16="http://schemas.microsoft.com/office/drawing/2014/main" id="{FC0C4881-86D8-462A-85F3-C1B1D7F8ACB7}"/>
              </a:ext>
            </a:extLst>
          </p:cNvPr>
          <p:cNvSpPr txBox="1"/>
          <p:nvPr/>
        </p:nvSpPr>
        <p:spPr>
          <a:xfrm>
            <a:off x="3683000" y="4904501"/>
            <a:ext cx="5324669" cy="615553"/>
          </a:xfrm>
          <a:prstGeom prst="rect">
            <a:avLst/>
          </a:prstGeom>
          <a:noFill/>
        </p:spPr>
        <p:txBody>
          <a:bodyPr wrap="square" rtlCol="0">
            <a:spAutoFit/>
          </a:bodyPr>
          <a:lstStyle/>
          <a:p>
            <a:r>
              <a:rPr lang="en-US" sz="1700" dirty="0">
                <a:solidFill>
                  <a:schemeClr val="accent4"/>
                </a:solidFill>
                <a:hlinkClick r:id="rId3"/>
              </a:rPr>
              <a:t>FAQ: Title III New SPR &amp; OAAPS</a:t>
            </a:r>
            <a:endParaRPr lang="en-US" sz="1700" dirty="0">
              <a:solidFill>
                <a:schemeClr val="accent4"/>
              </a:solidFill>
            </a:endParaRPr>
          </a:p>
          <a:p>
            <a:r>
              <a:rPr lang="en-US" sz="1700" dirty="0">
                <a:solidFill>
                  <a:schemeClr val="accent4"/>
                </a:solidFill>
                <a:hlinkClick r:id="rId4"/>
              </a:rPr>
              <a:t>AGID Technical Documentation &amp; Training Resources</a:t>
            </a:r>
            <a:endParaRPr lang="en-US" sz="1700" dirty="0">
              <a:solidFill>
                <a:schemeClr val="accent4"/>
              </a:solidFill>
            </a:endParaRPr>
          </a:p>
        </p:txBody>
      </p:sp>
      <p:pic>
        <p:nvPicPr>
          <p:cNvPr id="10" name="Graphic 9">
            <a:extLst>
              <a:ext uri="{FF2B5EF4-FFF2-40B4-BE49-F238E27FC236}">
                <a16:creationId xmlns:a16="http://schemas.microsoft.com/office/drawing/2014/main" id="{7E123755-0A5B-4E89-8442-5C2BE0715670}"/>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333" t="14906" r="13333" b="18333"/>
          <a:stretch/>
        </p:blipFill>
        <p:spPr>
          <a:xfrm>
            <a:off x="2616200" y="4726674"/>
            <a:ext cx="1066800" cy="971206"/>
          </a:xfrm>
          <a:prstGeom prst="rect">
            <a:avLst/>
          </a:prstGeom>
        </p:spPr>
      </p:pic>
    </p:spTree>
    <p:extLst>
      <p:ext uri="{BB962C8B-B14F-4D97-AF65-F5344CB8AC3E}">
        <p14:creationId xmlns:p14="http://schemas.microsoft.com/office/powerpoint/2010/main" val="1098401216"/>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DA Well Beyond 60">
  <a:themeElements>
    <a:clrScheme name="ODA2018">
      <a:dk1>
        <a:sysClr val="windowText" lastClr="000000"/>
      </a:dk1>
      <a:lt1>
        <a:srgbClr val="FFFFFF"/>
      </a:lt1>
      <a:dk2>
        <a:srgbClr val="BFBFBF"/>
      </a:dk2>
      <a:lt2>
        <a:srgbClr val="FFFFFF"/>
      </a:lt2>
      <a:accent1>
        <a:srgbClr val="C00000"/>
      </a:accent1>
      <a:accent2>
        <a:srgbClr val="FF0000"/>
      </a:accent2>
      <a:accent3>
        <a:srgbClr val="9BBB59"/>
      </a:accent3>
      <a:accent4>
        <a:srgbClr val="8064A2"/>
      </a:accent4>
      <a:accent5>
        <a:srgbClr val="4BACC6"/>
      </a:accent5>
      <a:accent6>
        <a:srgbClr val="F79646"/>
      </a:accent6>
      <a:hlink>
        <a:srgbClr val="C00000"/>
      </a:hlink>
      <a:folHlink>
        <a:srgbClr val="C00000"/>
      </a:folHlink>
    </a:clrScheme>
    <a:fontScheme name="ODA2018">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APresentation2018.potx" id="{732D0B8D-0794-49F3-B876-AD56B305A081}" vid="{95C40984-4ABF-4E7A-BED3-C52E374780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237F8D0945B439A5431E789F0EEE3" ma:contentTypeVersion="13" ma:contentTypeDescription="Create a new document." ma:contentTypeScope="" ma:versionID="f3c6dfa6f33e36f36ec970bcfc5b2462">
  <xsd:schema xmlns:xsd="http://www.w3.org/2001/XMLSchema" xmlns:xs="http://www.w3.org/2001/XMLSchema" xmlns:p="http://schemas.microsoft.com/office/2006/metadata/properties" xmlns:ns2="ea20a885-74d7-48f3-8484-9606ca1e6fc6" xmlns:ns3="5a4b1bcb-7f27-4b5a-8fd6-c9b520912dc4" targetNamespace="http://schemas.microsoft.com/office/2006/metadata/properties" ma:root="true" ma:fieldsID="19f234ec27d71a03d6cbea60f146ba36" ns2:_="" ns3:_="">
    <xsd:import namespace="ea20a885-74d7-48f3-8484-9606ca1e6fc6"/>
    <xsd:import namespace="5a4b1bcb-7f27-4b5a-8fd6-c9b520912d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0a885-74d7-48f3-8484-9606ca1e6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4b1bcb-7f27-4b5a-8fd6-c9b520912d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C9E92A-076E-4A48-BC6C-482E63C01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0a885-74d7-48f3-8484-9606ca1e6fc6"/>
    <ds:schemaRef ds:uri="5a4b1bcb-7f27-4b5a-8fd6-c9b52091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4732CB-655E-40CE-BD67-E2D856D1A0C3}">
  <ds:schemaRefs>
    <ds:schemaRef ds:uri="http://schemas.microsoft.com/sharepoint/v3/contenttype/forms"/>
  </ds:schemaRefs>
</ds:datastoreItem>
</file>

<file path=customXml/itemProps3.xml><?xml version="1.0" encoding="utf-8"?>
<ds:datastoreItem xmlns:ds="http://schemas.openxmlformats.org/officeDocument/2006/customXml" ds:itemID="{6B48E164-491E-48D5-AE52-332D04910B93}">
  <ds:schemaRefs>
    <ds:schemaRef ds:uri="http://purl.org/dc/elements/1.1/"/>
    <ds:schemaRef ds:uri="http://purl.org/dc/terms/"/>
    <ds:schemaRef ds:uri="5a4b1bcb-7f27-4b5a-8fd6-c9b520912dc4"/>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ea20a885-74d7-48f3-8484-9606ca1e6fc6"/>
  </ds:schemaRefs>
</ds:datastoreItem>
</file>

<file path=docProps/app.xml><?xml version="1.0" encoding="utf-8"?>
<Properties xmlns="http://schemas.openxmlformats.org/officeDocument/2006/extended-properties" xmlns:vt="http://schemas.openxmlformats.org/officeDocument/2006/docPropsVTypes">
  <Template>ACLPresentationTemplate_2014</Template>
  <TotalTime>825</TotalTime>
  <Words>6108</Words>
  <Application>Microsoft Office PowerPoint</Application>
  <PresentationFormat>On-screen Show (4:3)</PresentationFormat>
  <Paragraphs>510</Paragraphs>
  <Slides>39</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Abadi</vt:lpstr>
      <vt:lpstr>Arial</vt:lpstr>
      <vt:lpstr>Calibri</vt:lpstr>
      <vt:lpstr>Cambria</vt:lpstr>
      <vt:lpstr>Courier New</vt:lpstr>
      <vt:lpstr>Helvetica</vt:lpstr>
      <vt:lpstr>Wingdings</vt:lpstr>
      <vt:lpstr>ACLPresentationTemplate_2014</vt:lpstr>
      <vt:lpstr>ODA Well Beyond 60</vt:lpstr>
      <vt:lpstr>National Resource Center on Nutrition &amp; Aging</vt:lpstr>
      <vt:lpstr>Agenda in Brief</vt:lpstr>
      <vt:lpstr>Federal Reporting in FY 2022</vt:lpstr>
      <vt:lpstr>Defining Nutrition Education</vt:lpstr>
      <vt:lpstr>Redefining Nutrition Education</vt:lpstr>
      <vt:lpstr>Service Unit Definition</vt:lpstr>
      <vt:lpstr>Service Unit Examples</vt:lpstr>
      <vt:lpstr>Examples of State Flexibility</vt:lpstr>
      <vt:lpstr>New Element: Audience Size</vt:lpstr>
      <vt:lpstr>Social Media Audiences</vt:lpstr>
      <vt:lpstr>Audience Size Examples</vt:lpstr>
      <vt:lpstr>What is Nutrition Education?</vt:lpstr>
      <vt:lpstr>Nutrition Education</vt:lpstr>
      <vt:lpstr>Health Literacy</vt:lpstr>
      <vt:lpstr>Health Literacy (cont.)</vt:lpstr>
      <vt:lpstr>Why health literacy is important</vt:lpstr>
      <vt:lpstr>What’s the Audience’s Need?</vt:lpstr>
      <vt:lpstr>What’s the Audience’s Need? (cont.)</vt:lpstr>
      <vt:lpstr>Plain Language</vt:lpstr>
      <vt:lpstr>MaineHealth</vt:lpstr>
      <vt:lpstr>Simply Put</vt:lpstr>
      <vt:lpstr>Content</vt:lpstr>
      <vt:lpstr>Structure &amp; Organization</vt:lpstr>
      <vt:lpstr>Writing Style</vt:lpstr>
      <vt:lpstr>Design</vt:lpstr>
      <vt:lpstr>Cultural Considerations</vt:lpstr>
      <vt:lpstr>Evaluate &amp; Improve</vt:lpstr>
      <vt:lpstr>Teach-Back Method</vt:lpstr>
      <vt:lpstr>Resources</vt:lpstr>
      <vt:lpstr>Question &amp; Answers</vt:lpstr>
      <vt:lpstr>Biggest challenges in providing nutrition education?</vt:lpstr>
      <vt:lpstr>How do I develop nutrition education that is tailored to my consumers?</vt:lpstr>
      <vt:lpstr>How will you assist AAAs and your network of nutrition service providers?</vt:lpstr>
      <vt:lpstr>ACL Nutrition Resource Center</vt:lpstr>
      <vt:lpstr>Food and Nutrition Information Center (FNIC)</vt:lpstr>
      <vt:lpstr>Nutrition.gov</vt:lpstr>
      <vt:lpstr>Innovations in Nutrition Grantee</vt:lpstr>
      <vt:lpstr>Additional Resources</vt:lpstr>
      <vt:lpstr>Thank You</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Education: What’s New for Reporting and Connecting with Clients</dc:title>
  <dc:creator>ACL</dc:creator>
  <cp:keywords>Nutrition education, definition, service unit</cp:keywords>
  <cp:lastModifiedBy>Sarah Kinder</cp:lastModifiedBy>
  <cp:revision>15</cp:revision>
  <dcterms:created xsi:type="dcterms:W3CDTF">2017-03-22T19:20:04Z</dcterms:created>
  <dcterms:modified xsi:type="dcterms:W3CDTF">2022-02-14T21:28:34Z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0x010100281237F8D0945B439A5431E789F0EEE3</vt:lpwstr>
  </property>
</Properties>
</file>