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handoutMasterIdLst>
    <p:handoutMasterId r:id="rId74"/>
  </p:handoutMasterIdLst>
  <p:sldIdLst>
    <p:sldId id="336" r:id="rId5"/>
    <p:sldId id="2733" r:id="rId6"/>
    <p:sldId id="379" r:id="rId7"/>
    <p:sldId id="384" r:id="rId8"/>
    <p:sldId id="388" r:id="rId9"/>
    <p:sldId id="2734" r:id="rId10"/>
    <p:sldId id="2738" r:id="rId11"/>
    <p:sldId id="385" r:id="rId12"/>
    <p:sldId id="2740" r:id="rId13"/>
    <p:sldId id="391" r:id="rId14"/>
    <p:sldId id="2741" r:id="rId15"/>
    <p:sldId id="2735" r:id="rId16"/>
    <p:sldId id="1158" r:id="rId17"/>
    <p:sldId id="1160" r:id="rId18"/>
    <p:sldId id="912" r:id="rId19"/>
    <p:sldId id="2759" r:id="rId20"/>
    <p:sldId id="2746" r:id="rId21"/>
    <p:sldId id="653" r:id="rId22"/>
    <p:sldId id="795" r:id="rId23"/>
    <p:sldId id="2757" r:id="rId24"/>
    <p:sldId id="987" r:id="rId25"/>
    <p:sldId id="1157" r:id="rId26"/>
    <p:sldId id="2739" r:id="rId27"/>
    <p:sldId id="2747" r:id="rId28"/>
    <p:sldId id="1209" r:id="rId29"/>
    <p:sldId id="1208" r:id="rId30"/>
    <p:sldId id="2748" r:id="rId31"/>
    <p:sldId id="861" r:id="rId32"/>
    <p:sldId id="782" r:id="rId33"/>
    <p:sldId id="1198" r:id="rId34"/>
    <p:sldId id="2742" r:id="rId35"/>
    <p:sldId id="1159" r:id="rId36"/>
    <p:sldId id="2749" r:id="rId37"/>
    <p:sldId id="258" r:id="rId38"/>
    <p:sldId id="1200" r:id="rId39"/>
    <p:sldId id="2750" r:id="rId40"/>
    <p:sldId id="2751" r:id="rId41"/>
    <p:sldId id="2752" r:id="rId42"/>
    <p:sldId id="2753" r:id="rId43"/>
    <p:sldId id="1205" r:id="rId44"/>
    <p:sldId id="1206" r:id="rId45"/>
    <p:sldId id="1207" r:id="rId46"/>
    <p:sldId id="612" r:id="rId47"/>
    <p:sldId id="611" r:id="rId48"/>
    <p:sldId id="2754" r:id="rId49"/>
    <p:sldId id="599" r:id="rId50"/>
    <p:sldId id="794" r:id="rId51"/>
    <p:sldId id="1199" r:id="rId52"/>
    <p:sldId id="264" r:id="rId53"/>
    <p:sldId id="2755" r:id="rId54"/>
    <p:sldId id="2725" r:id="rId55"/>
    <p:sldId id="2744" r:id="rId56"/>
    <p:sldId id="2730" r:id="rId57"/>
    <p:sldId id="2731" r:id="rId58"/>
    <p:sldId id="2732" r:id="rId59"/>
    <p:sldId id="2713" r:id="rId60"/>
    <p:sldId id="2726" r:id="rId61"/>
    <p:sldId id="2721" r:id="rId62"/>
    <p:sldId id="2756" r:id="rId63"/>
    <p:sldId id="2720" r:id="rId64"/>
    <p:sldId id="2724" r:id="rId65"/>
    <p:sldId id="2715" r:id="rId66"/>
    <p:sldId id="2716" r:id="rId67"/>
    <p:sldId id="2717" r:id="rId68"/>
    <p:sldId id="2718" r:id="rId69"/>
    <p:sldId id="2723" r:id="rId70"/>
    <p:sldId id="2737" r:id="rId71"/>
    <p:sldId id="395"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9D2"/>
    <a:srgbClr val="119146"/>
    <a:srgbClr val="0C9244"/>
    <a:srgbClr val="E98A6A"/>
    <a:srgbClr val="EDA086"/>
    <a:srgbClr val="EDA188"/>
    <a:srgbClr val="E57853"/>
    <a:srgbClr val="DF592A"/>
    <a:srgbClr val="FFFFB2"/>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75031" autoAdjust="0"/>
  </p:normalViewPr>
  <p:slideViewPr>
    <p:cSldViewPr>
      <p:cViewPr varScale="1">
        <p:scale>
          <a:sx n="63" d="100"/>
          <a:sy n="63" d="100"/>
        </p:scale>
        <p:origin x="132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1884"/>
    </p:cViewPr>
  </p:sorterViewPr>
  <p:notesViewPr>
    <p:cSldViewPr>
      <p:cViewPr varScale="1">
        <p:scale>
          <a:sx n="56" d="100"/>
          <a:sy n="56" d="100"/>
        </p:scale>
        <p:origin x="2822"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oca" userId="f933e1fa-b8c5-4186-ae03-725aab4cd6bd" providerId="ADAL" clId="{521BD618-B30C-48A8-9B11-194E3654E6BB}"/>
    <pc:docChg chg="modSld">
      <pc:chgData name="Lisa Roca" userId="f933e1fa-b8c5-4186-ae03-725aab4cd6bd" providerId="ADAL" clId="{521BD618-B30C-48A8-9B11-194E3654E6BB}" dt="2024-08-16T19:25:45.998" v="0" actId="207"/>
      <pc:docMkLst>
        <pc:docMk/>
      </pc:docMkLst>
      <pc:sldChg chg="modSp mod">
        <pc:chgData name="Lisa Roca" userId="f933e1fa-b8c5-4186-ae03-725aab4cd6bd" providerId="ADAL" clId="{521BD618-B30C-48A8-9B11-194E3654E6BB}" dt="2024-08-16T19:25:45.998" v="0" actId="207"/>
        <pc:sldMkLst>
          <pc:docMk/>
          <pc:sldMk cId="3837623840" sldId="2759"/>
        </pc:sldMkLst>
        <pc:spChg chg="mod">
          <ac:chgData name="Lisa Roca" userId="f933e1fa-b8c5-4186-ae03-725aab4cd6bd" providerId="ADAL" clId="{521BD618-B30C-48A8-9B11-194E3654E6BB}" dt="2024-08-16T19:25:45.998" v="0" actId="207"/>
          <ac:spMkLst>
            <pc:docMk/>
            <pc:sldMk cId="3837623840" sldId="2759"/>
            <ac:spMk id="2" creationId="{DE662E18-43F9-4EFF-9779-A949F9EC76A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ED161-5012-4056-8439-75F58D3536F8}"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D7415189-2E9B-4400-829D-3F8CE300ECF0}">
      <dgm:prSet phldrT="[Text]"/>
      <dgm:spPr>
        <a:solidFill>
          <a:schemeClr val="accent1"/>
        </a:solidFill>
      </dgm:spPr>
      <dgm:t>
        <a:bodyPr/>
        <a:lstStyle/>
        <a:p>
          <a:endParaRPr lang="en-US" b="1" u="sng" dirty="0">
            <a:solidFill>
              <a:schemeClr val="bg1"/>
            </a:solidFill>
          </a:endParaRPr>
        </a:p>
      </dgm:t>
    </dgm:pt>
    <dgm:pt modelId="{4CAE6F24-5277-41D7-A328-E15CC2FC158E}" type="parTrans" cxnId="{1D52C18F-5729-4F3F-BC3E-AFD8E2854763}">
      <dgm:prSet/>
      <dgm:spPr/>
      <dgm:t>
        <a:bodyPr/>
        <a:lstStyle/>
        <a:p>
          <a:endParaRPr lang="en-US"/>
        </a:p>
      </dgm:t>
    </dgm:pt>
    <dgm:pt modelId="{14E0D38C-231E-48C0-8089-8A32E79F4E09}" type="sibTrans" cxnId="{1D52C18F-5729-4F3F-BC3E-AFD8E2854763}">
      <dgm:prSet/>
      <dgm:spPr/>
      <dgm:t>
        <a:bodyPr/>
        <a:lstStyle/>
        <a:p>
          <a:endParaRPr lang="en-US"/>
        </a:p>
      </dgm:t>
    </dgm:pt>
    <dgm:pt modelId="{C77B4522-714A-4C40-B217-AD2D039494BE}">
      <dgm:prSet phldrT="[Text]"/>
      <dgm:spPr>
        <a:solidFill>
          <a:schemeClr val="accent1">
            <a:hueOff val="0"/>
            <a:satOff val="0"/>
            <a:lumOff val="0"/>
          </a:schemeClr>
        </a:solidFill>
      </dgm:spPr>
      <dgm:t>
        <a:bodyPr/>
        <a:lstStyle/>
        <a:p>
          <a:endParaRPr lang="en-US" dirty="0">
            <a:solidFill>
              <a:schemeClr val="bg1"/>
            </a:solidFill>
          </a:endParaRPr>
        </a:p>
      </dgm:t>
    </dgm:pt>
    <dgm:pt modelId="{AE3D8E78-CD82-455D-9E88-958CD184DBAD}" type="parTrans" cxnId="{D64CE0BB-0F67-4C6C-8920-C5A8FCA6945F}">
      <dgm:prSet/>
      <dgm:spPr/>
      <dgm:t>
        <a:bodyPr/>
        <a:lstStyle/>
        <a:p>
          <a:endParaRPr lang="en-US"/>
        </a:p>
      </dgm:t>
    </dgm:pt>
    <dgm:pt modelId="{32DE9C4D-7ED4-4286-98C0-53310EA55BAB}" type="sibTrans" cxnId="{D64CE0BB-0F67-4C6C-8920-C5A8FCA6945F}">
      <dgm:prSet/>
      <dgm:spPr/>
      <dgm:t>
        <a:bodyPr/>
        <a:lstStyle/>
        <a:p>
          <a:endParaRPr lang="en-US"/>
        </a:p>
      </dgm:t>
    </dgm:pt>
    <dgm:pt modelId="{0628E70A-93D2-4B5F-8362-43F37CC864BC}">
      <dgm:prSet phldrT="[Text]"/>
      <dgm:spPr>
        <a:solidFill>
          <a:schemeClr val="accent1">
            <a:hueOff val="0"/>
            <a:satOff val="0"/>
            <a:lumOff val="0"/>
          </a:schemeClr>
        </a:solidFill>
      </dgm:spPr>
      <dgm:t>
        <a:bodyPr/>
        <a:lstStyle/>
        <a:p>
          <a:endParaRPr lang="en-US" dirty="0">
            <a:solidFill>
              <a:schemeClr val="bg1"/>
            </a:solidFill>
          </a:endParaRPr>
        </a:p>
      </dgm:t>
    </dgm:pt>
    <dgm:pt modelId="{11E41F25-F9B2-42D8-A284-F6943B0614C9}" type="parTrans" cxnId="{819D997E-6FD8-462F-A2F7-81E520E825D5}">
      <dgm:prSet/>
      <dgm:spPr/>
      <dgm:t>
        <a:bodyPr/>
        <a:lstStyle/>
        <a:p>
          <a:endParaRPr lang="en-US"/>
        </a:p>
      </dgm:t>
    </dgm:pt>
    <dgm:pt modelId="{D5823FDB-7063-4076-B76B-C661B3363139}" type="sibTrans" cxnId="{819D997E-6FD8-462F-A2F7-81E520E825D5}">
      <dgm:prSet/>
      <dgm:spPr/>
      <dgm:t>
        <a:bodyPr/>
        <a:lstStyle/>
        <a:p>
          <a:endParaRPr lang="en-US"/>
        </a:p>
      </dgm:t>
    </dgm:pt>
    <dgm:pt modelId="{8F0EE5F4-8774-4C6C-9086-5D9A4AD4D850}" type="pres">
      <dgm:prSet presAssocID="{CA3ED161-5012-4056-8439-75F58D3536F8}" presName="Name0" presStyleCnt="0">
        <dgm:presLayoutVars>
          <dgm:chMax val="7"/>
          <dgm:dir/>
          <dgm:resizeHandles val="exact"/>
        </dgm:presLayoutVars>
      </dgm:prSet>
      <dgm:spPr/>
    </dgm:pt>
    <dgm:pt modelId="{5EE81F61-E597-4B8D-B95B-11F3CA137464}" type="pres">
      <dgm:prSet presAssocID="{CA3ED161-5012-4056-8439-75F58D3536F8}" presName="ellipse1" presStyleLbl="vennNode1" presStyleIdx="0" presStyleCnt="3" custLinFactNeighborX="-12612">
        <dgm:presLayoutVars>
          <dgm:bulletEnabled val="1"/>
        </dgm:presLayoutVars>
      </dgm:prSet>
      <dgm:spPr/>
    </dgm:pt>
    <dgm:pt modelId="{3107286A-3389-45B5-B213-318BDA327154}" type="pres">
      <dgm:prSet presAssocID="{CA3ED161-5012-4056-8439-75F58D3536F8}" presName="ellipse2" presStyleLbl="vennNode1" presStyleIdx="1" presStyleCnt="3">
        <dgm:presLayoutVars>
          <dgm:bulletEnabled val="1"/>
        </dgm:presLayoutVars>
      </dgm:prSet>
      <dgm:spPr/>
    </dgm:pt>
    <dgm:pt modelId="{E16A69BE-B65F-44E7-B146-F867F174020A}" type="pres">
      <dgm:prSet presAssocID="{CA3ED161-5012-4056-8439-75F58D3536F8}" presName="ellipse3" presStyleLbl="vennNode1" presStyleIdx="2" presStyleCnt="3" custLinFactNeighborX="13182">
        <dgm:presLayoutVars>
          <dgm:bulletEnabled val="1"/>
        </dgm:presLayoutVars>
      </dgm:prSet>
      <dgm:spPr/>
    </dgm:pt>
  </dgm:ptLst>
  <dgm:cxnLst>
    <dgm:cxn modelId="{3725B001-A7CF-4908-AC2C-E7C21BD3E206}" type="presOf" srcId="{C77B4522-714A-4C40-B217-AD2D039494BE}" destId="{3107286A-3389-45B5-B213-318BDA327154}" srcOrd="0" destOrd="0" presId="urn:microsoft.com/office/officeart/2005/8/layout/rings+Icon"/>
    <dgm:cxn modelId="{0CC3A279-4E99-49DA-AA70-C60E5FAB1B5B}" type="presOf" srcId="{D7415189-2E9B-4400-829D-3F8CE300ECF0}" destId="{5EE81F61-E597-4B8D-B95B-11F3CA137464}" srcOrd="0" destOrd="0" presId="urn:microsoft.com/office/officeart/2005/8/layout/rings+Icon"/>
    <dgm:cxn modelId="{819D997E-6FD8-462F-A2F7-81E520E825D5}" srcId="{CA3ED161-5012-4056-8439-75F58D3536F8}" destId="{0628E70A-93D2-4B5F-8362-43F37CC864BC}" srcOrd="2" destOrd="0" parTransId="{11E41F25-F9B2-42D8-A284-F6943B0614C9}" sibTransId="{D5823FDB-7063-4076-B76B-C661B3363139}"/>
    <dgm:cxn modelId="{1D80F08B-2DC9-41CE-8CA4-B1AB847BE283}" type="presOf" srcId="{CA3ED161-5012-4056-8439-75F58D3536F8}" destId="{8F0EE5F4-8774-4C6C-9086-5D9A4AD4D850}" srcOrd="0" destOrd="0" presId="urn:microsoft.com/office/officeart/2005/8/layout/rings+Icon"/>
    <dgm:cxn modelId="{1D52C18F-5729-4F3F-BC3E-AFD8E2854763}" srcId="{CA3ED161-5012-4056-8439-75F58D3536F8}" destId="{D7415189-2E9B-4400-829D-3F8CE300ECF0}" srcOrd="0" destOrd="0" parTransId="{4CAE6F24-5277-41D7-A328-E15CC2FC158E}" sibTransId="{14E0D38C-231E-48C0-8089-8A32E79F4E09}"/>
    <dgm:cxn modelId="{D64CE0BB-0F67-4C6C-8920-C5A8FCA6945F}" srcId="{CA3ED161-5012-4056-8439-75F58D3536F8}" destId="{C77B4522-714A-4C40-B217-AD2D039494BE}" srcOrd="1" destOrd="0" parTransId="{AE3D8E78-CD82-455D-9E88-958CD184DBAD}" sibTransId="{32DE9C4D-7ED4-4286-98C0-53310EA55BAB}"/>
    <dgm:cxn modelId="{FF97C3C7-F9E5-4860-9449-5DB8C711C536}" type="presOf" srcId="{0628E70A-93D2-4B5F-8362-43F37CC864BC}" destId="{E16A69BE-B65F-44E7-B146-F867F174020A}" srcOrd="0" destOrd="0" presId="urn:microsoft.com/office/officeart/2005/8/layout/rings+Icon"/>
    <dgm:cxn modelId="{D2C16256-5A28-43C6-B2DA-1A41037E53E8}" type="presParOf" srcId="{8F0EE5F4-8774-4C6C-9086-5D9A4AD4D850}" destId="{5EE81F61-E597-4B8D-B95B-11F3CA137464}" srcOrd="0" destOrd="0" presId="urn:microsoft.com/office/officeart/2005/8/layout/rings+Icon"/>
    <dgm:cxn modelId="{80359522-2C73-45CA-A927-933005F31C34}" type="presParOf" srcId="{8F0EE5F4-8774-4C6C-9086-5D9A4AD4D850}" destId="{3107286A-3389-45B5-B213-318BDA327154}" srcOrd="1" destOrd="0" presId="urn:microsoft.com/office/officeart/2005/8/layout/rings+Icon"/>
    <dgm:cxn modelId="{5255CD21-A793-4556-B811-7AA593B715BB}" type="presParOf" srcId="{8F0EE5F4-8774-4C6C-9086-5D9A4AD4D850}" destId="{E16A69BE-B65F-44E7-B146-F867F174020A}" srcOrd="2" destOrd="0" presId="urn:microsoft.com/office/officeart/2005/8/layout/rings+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81F61-E597-4B8D-B95B-11F3CA137464}">
      <dsp:nvSpPr>
        <dsp:cNvPr id="0" name=""/>
        <dsp:cNvSpPr/>
      </dsp:nvSpPr>
      <dsp:spPr>
        <a:xfrm>
          <a:off x="503321" y="0"/>
          <a:ext cx="2331364" cy="233133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b="1" u="sng" kern="1200" dirty="0">
            <a:solidFill>
              <a:schemeClr val="bg1"/>
            </a:solidFill>
          </a:endParaRPr>
        </a:p>
      </dsp:txBody>
      <dsp:txXfrm>
        <a:off x="844741" y="341416"/>
        <a:ext cx="1648524" cy="1648499"/>
      </dsp:txXfrm>
    </dsp:sp>
    <dsp:sp modelId="{3107286A-3389-45B5-B213-318BDA327154}">
      <dsp:nvSpPr>
        <dsp:cNvPr id="0" name=""/>
        <dsp:cNvSpPr/>
      </dsp:nvSpPr>
      <dsp:spPr>
        <a:xfrm>
          <a:off x="1997327" y="1554868"/>
          <a:ext cx="2331364" cy="2331331"/>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endParaRPr>
        </a:p>
      </dsp:txBody>
      <dsp:txXfrm>
        <a:off x="2338747" y="1896284"/>
        <a:ext cx="1648524" cy="1648499"/>
      </dsp:txXfrm>
    </dsp:sp>
    <dsp:sp modelId="{E16A69BE-B65F-44E7-B146-F867F174020A}">
      <dsp:nvSpPr>
        <dsp:cNvPr id="0" name=""/>
        <dsp:cNvSpPr/>
      </dsp:nvSpPr>
      <dsp:spPr>
        <a:xfrm>
          <a:off x="3503202" y="0"/>
          <a:ext cx="2331364" cy="2331331"/>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endParaRPr>
        </a:p>
      </dsp:txBody>
      <dsp:txXfrm>
        <a:off x="3844622" y="341416"/>
        <a:ext cx="1648524" cy="164849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4D4532-06E6-41D1-9B01-A9BBCBF84EA4}" type="datetimeFigureOut">
              <a:rPr lang="en-US" smtClean="0"/>
              <a:pPr/>
              <a:t>8/16/2024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B9BBB8-96FF-41D5-9A60-2959036AE265}" type="datetimeFigureOut">
              <a:rPr lang="en-US" smtClean="0"/>
              <a:pPr/>
              <a:t>8/16/2024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578678-88A4-4BE9-BB45-C5BDA72D90F8}" type="slidenum">
              <a:rPr lang="en-US" smtClean="0"/>
              <a:pPr/>
              <a:t>‹#›</a:t>
            </a:fld>
            <a:endParaRPr lang="en-US" dirty="0"/>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efeatmalnutrition.today/sites/default/files/documents/Malnutrition%20Legislative%20Toolkit%20Infographic.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Sec 106. Malnutrition.  Clarifies that screening for malnutrition is included as part of nutrition screening within broader routine health screenings in the definittion of disease prevention and health promotion services.  Adds reducing malnutrition to the purpose of nutrition services programs under the Older Americans Act.</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6</a:t>
            </a:fld>
            <a:endParaRPr lang="en-US" dirty="0"/>
          </a:p>
        </p:txBody>
      </p:sp>
    </p:spTree>
    <p:extLst>
      <p:ext uri="{BB962C8B-B14F-4D97-AF65-F5344CB8AC3E}">
        <p14:creationId xmlns:p14="http://schemas.microsoft.com/office/powerpoint/2010/main" val="337182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State Economic Burden of Disease-Associated Malnutrition in Older Adults infographic shows a map of the United States with corresponding data for each state. To access the full infographic visit: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https://www.defeatmalnutrition.today/sites/default/files/documents/Malnutrition%20Legislative%20Toolkit%20Infographic.pdf</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defTabSz="449068">
              <a:defRPr/>
            </a:pPr>
            <a:fld id="{315ABADF-3018-1E49-A09D-E9EE9B0F5320}" type="slidenum">
              <a:rPr lang="en-US">
                <a:solidFill>
                  <a:prstClr val="black"/>
                </a:solidFill>
                <a:latin typeface="Calibri"/>
              </a:rPr>
              <a:pPr defTabSz="449068">
                <a:defRPr/>
              </a:pPr>
              <a:t>17</a:t>
            </a:fld>
            <a:endParaRPr lang="en-US" dirty="0">
              <a:solidFill>
                <a:prstClr val="black"/>
              </a:solidFill>
              <a:latin typeface="Calibri"/>
            </a:endParaRPr>
          </a:p>
        </p:txBody>
      </p:sp>
    </p:spTree>
    <p:extLst>
      <p:ext uri="{BB962C8B-B14F-4D97-AF65-F5344CB8AC3E}">
        <p14:creationId xmlns:p14="http://schemas.microsoft.com/office/powerpoint/2010/main" val="349476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stories from ASPEN https://www.nutritioncare.org/Guidelines_and_Clinical_Resources/Malnutrition_and_Mom/ </a:t>
            </a:r>
          </a:p>
          <a:p>
            <a:endParaRPr lang="en-US" dirty="0"/>
          </a:p>
        </p:txBody>
      </p:sp>
      <p:sp>
        <p:nvSpPr>
          <p:cNvPr id="4" name="Slide Number Placeholder 3"/>
          <p:cNvSpPr>
            <a:spLocks noGrp="1"/>
          </p:cNvSpPr>
          <p:nvPr>
            <p:ph type="sldNum" sz="quarter" idx="5"/>
          </p:nvPr>
        </p:nvSpPr>
        <p:spPr/>
        <p:txBody>
          <a:bodyPr/>
          <a:lstStyle/>
          <a:p>
            <a:fld id="{315ABADF-3018-1E49-A09D-E9EE9B0F5320}" type="slidenum">
              <a:rPr lang="en-US" smtClean="0"/>
              <a:t>18</a:t>
            </a:fld>
            <a:endParaRPr lang="en-US" dirty="0"/>
          </a:p>
        </p:txBody>
      </p:sp>
    </p:spTree>
    <p:extLst>
      <p:ext uri="{BB962C8B-B14F-4D97-AF65-F5344CB8AC3E}">
        <p14:creationId xmlns:p14="http://schemas.microsoft.com/office/powerpoint/2010/main" val="146554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a nutrition imbalance that affects both overweight and underweight individuals. You can be overweight and malnourished due to eating foods that contain few nutrients but are high in calories. (e.g. a box glazed donuts). Just because someone is eating, doesn’t mean they are nourishing their body. Therefore, it is vital we reframe the conversation to help people understand that their bodies are not “laundry chutes”. Everything we put into our bodies affects our health, for better or worse. Again, the tree, if properly nourished, will grow, remain strong and provide protection for years to come. </a:t>
            </a:r>
          </a:p>
        </p:txBody>
      </p:sp>
      <p:sp>
        <p:nvSpPr>
          <p:cNvPr id="4" name="Slide Number Placeholder 3"/>
          <p:cNvSpPr>
            <a:spLocks noGrp="1"/>
          </p:cNvSpPr>
          <p:nvPr>
            <p:ph type="sldNum" sz="quarter" idx="5"/>
          </p:nvPr>
        </p:nvSpPr>
        <p:spPr/>
        <p:txBody>
          <a:bodyPr/>
          <a:lstStyle/>
          <a:p>
            <a:pPr defTabSz="465887">
              <a:defRPr/>
            </a:pPr>
            <a:fld id="{315ABADF-3018-1E49-A09D-E9EE9B0F5320}" type="slidenum">
              <a:rPr lang="en-US">
                <a:solidFill>
                  <a:prstClr val="black"/>
                </a:solidFill>
                <a:latin typeface="Calibri"/>
              </a:rPr>
              <a:pPr defTabSz="465887">
                <a:defRPr/>
              </a:pPr>
              <a:t>19</a:t>
            </a:fld>
            <a:endParaRPr lang="en-US" dirty="0">
              <a:solidFill>
                <a:prstClr val="black"/>
              </a:solidFill>
              <a:latin typeface="Calibri"/>
            </a:endParaRPr>
          </a:p>
        </p:txBody>
      </p:sp>
    </p:spTree>
    <p:extLst>
      <p:ext uri="{BB962C8B-B14F-4D97-AF65-F5344CB8AC3E}">
        <p14:creationId xmlns:p14="http://schemas.microsoft.com/office/powerpoint/2010/main" val="30406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9AD378-6CCA-4C7E-BAA5-3B1EFD1E49F4}"/>
              </a:ext>
            </a:extLst>
          </p:cNvPr>
          <p:cNvSpPr>
            <a:spLocks noGrp="1" noChangeArrowheads="1"/>
          </p:cNvSpPr>
          <p:nvPr>
            <p:ph type="sldNum"/>
          </p:nvPr>
        </p:nvSpPr>
        <p:spPr>
          <a:ln/>
        </p:spPr>
        <p:txBody>
          <a:bodyPr/>
          <a:lstStyle/>
          <a:p>
            <a:pPr defTabSz="465887" fontAlgn="base">
              <a:lnSpc>
                <a:spcPct val="93000"/>
              </a:lnSpc>
              <a:spcBef>
                <a:spcPct val="0"/>
              </a:spcBef>
              <a:spcAft>
                <a:spcPct val="0"/>
              </a:spcAft>
              <a:buClr>
                <a:srgbClr val="000000"/>
              </a:buClr>
              <a:buSzPct val="100000"/>
              <a:tabLst>
                <a:tab pos="737654" algn="l"/>
                <a:tab pos="1475308" algn="l"/>
                <a:tab pos="2212962" algn="l"/>
                <a:tab pos="2950616" algn="l"/>
              </a:tabLst>
              <a:defRPr/>
            </a:pPr>
            <a:fld id="{6DFBB1C0-80EC-4D9B-BF71-25AFCE576818}" type="slidenum">
              <a:rPr lang="en-US" altLang="en-US" sz="1400">
                <a:solidFill>
                  <a:srgbClr val="303D22"/>
                </a:solidFill>
                <a:latin typeface="Arial" panose="020B0604020202020204" pitchFamily="34" charset="0"/>
                <a:ea typeface="ＭＳ Ｐゴシック" panose="020B0600070205080204" pitchFamily="34" charset="-128"/>
              </a:rPr>
              <a:pPr defTabSz="465887" fontAlgn="base">
                <a:lnSpc>
                  <a:spcPct val="93000"/>
                </a:lnSpc>
                <a:spcBef>
                  <a:spcPct val="0"/>
                </a:spcBef>
                <a:spcAft>
                  <a:spcPct val="0"/>
                </a:spcAft>
                <a:buClr>
                  <a:srgbClr val="000000"/>
                </a:buClr>
                <a:buSzPct val="100000"/>
                <a:tabLst>
                  <a:tab pos="737654" algn="l"/>
                  <a:tab pos="1475308" algn="l"/>
                  <a:tab pos="2212962" algn="l"/>
                  <a:tab pos="2950616" algn="l"/>
                </a:tabLst>
                <a:defRPr/>
              </a:pPr>
              <a:t>20</a:t>
            </a:fld>
            <a:endParaRPr lang="en-US" altLang="en-US" sz="1400" dirty="0">
              <a:solidFill>
                <a:srgbClr val="303D22"/>
              </a:solidFill>
              <a:latin typeface="Arial" panose="020B0604020202020204" pitchFamily="34" charset="0"/>
              <a:ea typeface="ＭＳ Ｐゴシック" panose="020B0600070205080204" pitchFamily="34" charset="-128"/>
            </a:endParaRPr>
          </a:p>
        </p:txBody>
      </p:sp>
      <p:sp>
        <p:nvSpPr>
          <p:cNvPr id="4097" name="Rectangle 1">
            <a:extLst>
              <a:ext uri="{FF2B5EF4-FFF2-40B4-BE49-F238E27FC236}">
                <a16:creationId xmlns:a16="http://schemas.microsoft.com/office/drawing/2014/main" id="{1AFC34CF-0DE9-42DC-B0F3-65F3CBB3D3AD}"/>
              </a:ext>
            </a:extLst>
          </p:cNvPr>
          <p:cNvSpPr txBox="1">
            <a:spLocks noGrp="1" noRot="1" noChangeAspect="1" noChangeArrowheads="1"/>
          </p:cNvSpPr>
          <p:nvPr>
            <p:ph type="sldImg"/>
          </p:nvPr>
        </p:nvSpPr>
        <p:spPr bwMode="auto">
          <a:xfrm>
            <a:off x="1146175" y="827088"/>
            <a:ext cx="5432425" cy="4075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903F6961-8BFD-4C36-83F1-8004CE0354BD}"/>
              </a:ext>
            </a:extLst>
          </p:cNvPr>
          <p:cNvSpPr txBox="1">
            <a:spLocks noGrp="1" noChangeArrowheads="1"/>
          </p:cNvSpPr>
          <p:nvPr>
            <p:ph type="body" idx="1"/>
          </p:nvPr>
        </p:nvSpPr>
        <p:spPr bwMode="auto">
          <a:xfrm>
            <a:off x="772443" y="5163053"/>
            <a:ext cx="6182783" cy="48919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 topic of malnutrition is like trying to drink an ocean. This article and graphic do help capture the complex nature.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All factors—independent of the level—are regarded as (potential) “determinants” of MN meaning that they may contribute to the development of MN in a causative manner. The levels illustrate different modes of action: Level 1 (dark green): Central etiologic mechanisms; Level 2 (light green): Factors in this level directly lead to one of the three mechanisms in Level 1 (e.g., swallowing problems may directly cause low intake); Level 3 (yellow): Factors in this level may indirectly lead to one (or more) of the three central mechanisms through one (or more) of the direct factors in the light green triangle (e.g., stroke may cause low intake via dysphagia or difficulties with eating); surrounding factors in red are age-related changes and general aspects which also contribute to the development of MN, but act even more indirectly or subtle. DoMAP = Determinants of Malnutrition in Aged Persons; MN = malnutrition.</a:t>
            </a:r>
          </a:p>
          <a:p>
            <a:endParaRPr lang="en-US" altLang="en-US" dirty="0"/>
          </a:p>
        </p:txBody>
      </p:sp>
    </p:spTree>
    <p:extLst>
      <p:ext uri="{BB962C8B-B14F-4D97-AF65-F5344CB8AC3E}">
        <p14:creationId xmlns:p14="http://schemas.microsoft.com/office/powerpoint/2010/main" val="355642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has many warning signs:</a:t>
            </a:r>
          </a:p>
          <a:p>
            <a:r>
              <a:rPr lang="en-US" dirty="0"/>
              <a:t>Muscle weakness</a:t>
            </a:r>
          </a:p>
          <a:p>
            <a:r>
              <a:rPr lang="en-US" dirty="0"/>
              <a:t>Fatigue</a:t>
            </a:r>
          </a:p>
          <a:p>
            <a:r>
              <a:rPr lang="en-US" dirty="0"/>
              <a:t>Increased illness or infection</a:t>
            </a:r>
          </a:p>
          <a:p>
            <a:r>
              <a:rPr lang="en-US" dirty="0"/>
              <a:t>Feeling irritable or depressed</a:t>
            </a:r>
          </a:p>
          <a:p>
            <a:r>
              <a:rPr lang="en-US" dirty="0"/>
              <a:t>Unplanned weight loss</a:t>
            </a:r>
          </a:p>
          <a:p>
            <a:r>
              <a:rPr lang="en-US" dirty="0"/>
              <a:t>Decreased appetite</a:t>
            </a:r>
          </a:p>
        </p:txBody>
      </p:sp>
      <p:sp>
        <p:nvSpPr>
          <p:cNvPr id="4" name="Slide Number Placeholder 3"/>
          <p:cNvSpPr>
            <a:spLocks noGrp="1"/>
          </p:cNvSpPr>
          <p:nvPr>
            <p:ph type="sldNum" sz="quarter" idx="5"/>
          </p:nvPr>
        </p:nvSpPr>
        <p:spPr/>
        <p:txBody>
          <a:bodyPr/>
          <a:lstStyle/>
          <a:p>
            <a:fld id="{239297F5-A720-412C-8A7E-525A11C769A4}" type="slidenum">
              <a:rPr lang="en-US" smtClean="0"/>
              <a:t>21</a:t>
            </a:fld>
            <a:endParaRPr lang="en-US" dirty="0"/>
          </a:p>
        </p:txBody>
      </p:sp>
    </p:spTree>
    <p:extLst>
      <p:ext uri="{BB962C8B-B14F-4D97-AF65-F5344CB8AC3E}">
        <p14:creationId xmlns:p14="http://schemas.microsoft.com/office/powerpoint/2010/main" val="2226693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don’t identify ahead of time the gradual deterioration in health status that eventually leads to expensive hospitalization and worsening outcomes. </a:t>
            </a:r>
          </a:p>
        </p:txBody>
      </p:sp>
      <p:sp>
        <p:nvSpPr>
          <p:cNvPr id="4" name="Slide Number Placeholder 3"/>
          <p:cNvSpPr>
            <a:spLocks noGrp="1"/>
          </p:cNvSpPr>
          <p:nvPr>
            <p:ph type="sldNum" sz="quarter" idx="5"/>
          </p:nvPr>
        </p:nvSpPr>
        <p:spPr/>
        <p:txBody>
          <a:bodyPr/>
          <a:lstStyle/>
          <a:p>
            <a:pPr defTabSz="465887">
              <a:defRPr/>
            </a:pPr>
            <a:fld id="{239297F5-A720-412C-8A7E-525A11C769A4}" type="slidenum">
              <a:rPr lang="en-US">
                <a:solidFill>
                  <a:prstClr val="black"/>
                </a:solidFill>
                <a:latin typeface="Calibri" panose="020F0502020204030204"/>
              </a:rPr>
              <a:pPr defTabSz="465887">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3080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23</a:t>
            </a:fld>
            <a:endParaRPr lang="en-US" dirty="0"/>
          </a:p>
        </p:txBody>
      </p:sp>
    </p:spTree>
    <p:extLst>
      <p:ext uri="{BB962C8B-B14F-4D97-AF65-F5344CB8AC3E}">
        <p14:creationId xmlns:p14="http://schemas.microsoft.com/office/powerpoint/2010/main" val="312734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24</a:t>
            </a:fld>
            <a:endParaRPr lang="en-US" dirty="0"/>
          </a:p>
        </p:txBody>
      </p:sp>
    </p:spTree>
    <p:extLst>
      <p:ext uri="{BB962C8B-B14F-4D97-AF65-F5344CB8AC3E}">
        <p14:creationId xmlns:p14="http://schemas.microsoft.com/office/powerpoint/2010/main" val="60957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address not just physical hunger but also emotional hunger. </a:t>
            </a:r>
          </a:p>
          <a:p>
            <a:r>
              <a:rPr lang="en-US" dirty="0"/>
              <a:t>Nourish: Nutrients, Love, Nurture, caring, compassion</a:t>
            </a:r>
          </a:p>
        </p:txBody>
      </p:sp>
      <p:sp>
        <p:nvSpPr>
          <p:cNvPr id="4" name="Slide Number Placeholder 3"/>
          <p:cNvSpPr>
            <a:spLocks noGrp="1"/>
          </p:cNvSpPr>
          <p:nvPr>
            <p:ph type="sldNum" sz="quarter" idx="5"/>
          </p:nvPr>
        </p:nvSpPr>
        <p:spPr/>
        <p:txBody>
          <a:bodyPr/>
          <a:lstStyle/>
          <a:p>
            <a:fld id="{2F578678-88A4-4BE9-BB45-C5BDA72D90F8}" type="slidenum">
              <a:rPr lang="en-US" smtClean="0"/>
              <a:pPr/>
              <a:t>26</a:t>
            </a:fld>
            <a:endParaRPr lang="en-US" dirty="0"/>
          </a:p>
        </p:txBody>
      </p:sp>
    </p:spTree>
    <p:extLst>
      <p:ext uri="{BB962C8B-B14F-4D97-AF65-F5344CB8AC3E}">
        <p14:creationId xmlns:p14="http://schemas.microsoft.com/office/powerpoint/2010/main" val="123689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315ABADF-3018-1E49-A09D-E9EE9B0F5320}" type="slidenum">
              <a:rPr lang="en-US">
                <a:solidFill>
                  <a:prstClr val="black"/>
                </a:solidFill>
                <a:latin typeface="Calibri"/>
              </a:rPr>
              <a:pPr defTabSz="465887">
                <a:defRPr/>
              </a:pPr>
              <a:t>27</a:t>
            </a:fld>
            <a:endParaRPr lang="en-US" dirty="0">
              <a:solidFill>
                <a:prstClr val="black"/>
              </a:solidFill>
              <a:latin typeface="Calibri"/>
            </a:endParaRPr>
          </a:p>
        </p:txBody>
      </p:sp>
    </p:spTree>
    <p:extLst>
      <p:ext uri="{BB962C8B-B14F-4D97-AF65-F5344CB8AC3E}">
        <p14:creationId xmlns:p14="http://schemas.microsoft.com/office/powerpoint/2010/main" val="53926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different than</a:t>
            </a:r>
            <a:r>
              <a:rPr lang="en-US" baseline="0" dirty="0"/>
              <a:t> food insecurity or hunger.</a:t>
            </a:r>
            <a:endParaRPr lang="en-US" dirty="0"/>
          </a:p>
          <a:p>
            <a:endParaRPr lang="en-US" dirty="0"/>
          </a:p>
          <a:p>
            <a:r>
              <a:rPr lang="en-US" dirty="0"/>
              <a:t>Malnutrition –is</a:t>
            </a:r>
            <a:r>
              <a:rPr lang="en-US" baseline="0" dirty="0"/>
              <a:t> a clinical condition that requires a dietitian or a physician to diagnose. This slide shows the 6 components for diagnosing malnutrition – 2 are needed for someone to be identified as having malnutrition.</a:t>
            </a:r>
            <a:endParaRPr lang="en-US" dirty="0"/>
          </a:p>
          <a:p>
            <a:r>
              <a:rPr lang="en-US" dirty="0"/>
              <a:t> Food Insecurity – When someone is without reliable access to enough affordable, culturally</a:t>
            </a:r>
            <a:r>
              <a:rPr lang="en-US" baseline="0" dirty="0"/>
              <a:t> appropriate</a:t>
            </a:r>
            <a:r>
              <a:rPr lang="en-US" dirty="0"/>
              <a:t> and nutritious food.</a:t>
            </a:r>
          </a:p>
          <a:p>
            <a:endParaRPr lang="en-US" dirty="0"/>
          </a:p>
          <a:p>
            <a:r>
              <a:rPr lang="en-US" dirty="0"/>
              <a:t>Thankfully,</a:t>
            </a:r>
            <a:r>
              <a:rPr lang="en-US" baseline="0" dirty="0"/>
              <a:t> YOU can screen for both of these malnutrition and food insecurity in our community programs. In fact, ANYONE can do that screening; the key is to ensure they know the appropriate supports and referrals to address risk for malnutrition or food insecurity.</a:t>
            </a:r>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7</a:t>
            </a:fld>
            <a:endParaRPr lang="en-US" dirty="0"/>
          </a:p>
        </p:txBody>
      </p:sp>
    </p:spTree>
    <p:extLst>
      <p:ext uri="{BB962C8B-B14F-4D97-AF65-F5344CB8AC3E}">
        <p14:creationId xmlns:p14="http://schemas.microsoft.com/office/powerpoint/2010/main" val="374020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NCOA’s link: https://www.ncoa.org/assesssments-tools/malnutrition-screening-assessment-tools/ </a:t>
            </a:r>
          </a:p>
        </p:txBody>
      </p:sp>
      <p:sp>
        <p:nvSpPr>
          <p:cNvPr id="4" name="Slide Number Placeholder 3"/>
          <p:cNvSpPr>
            <a:spLocks noGrp="1"/>
          </p:cNvSpPr>
          <p:nvPr>
            <p:ph type="sldNum" sz="quarter" idx="5"/>
          </p:nvPr>
        </p:nvSpPr>
        <p:spPr/>
        <p:txBody>
          <a:bodyPr/>
          <a:lstStyle/>
          <a:p>
            <a:fld id="{2F578678-88A4-4BE9-BB45-C5BDA72D90F8}" type="slidenum">
              <a:rPr lang="en-US" smtClean="0"/>
              <a:pPr/>
              <a:t>28</a:t>
            </a:fld>
            <a:endParaRPr lang="en-US" dirty="0"/>
          </a:p>
        </p:txBody>
      </p:sp>
    </p:spTree>
    <p:extLst>
      <p:ext uri="{BB962C8B-B14F-4D97-AF65-F5344CB8AC3E}">
        <p14:creationId xmlns:p14="http://schemas.microsoft.com/office/powerpoint/2010/main" val="337163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Participate in MAW! </a:t>
            </a:r>
          </a:p>
        </p:txBody>
      </p:sp>
      <p:sp>
        <p:nvSpPr>
          <p:cNvPr id="4" name="Slide Number Placeholder 3"/>
          <p:cNvSpPr>
            <a:spLocks noGrp="1"/>
          </p:cNvSpPr>
          <p:nvPr>
            <p:ph type="sldNum" sz="quarter" idx="5"/>
          </p:nvPr>
        </p:nvSpPr>
        <p:spPr/>
        <p:txBody>
          <a:bodyPr/>
          <a:lstStyle/>
          <a:p>
            <a:fld id="{315ABADF-3018-1E49-A09D-E9EE9B0F5320}" type="slidenum">
              <a:rPr lang="en-US" smtClean="0"/>
              <a:t>29</a:t>
            </a:fld>
            <a:endParaRPr lang="en-US" dirty="0"/>
          </a:p>
        </p:txBody>
      </p:sp>
    </p:spTree>
    <p:extLst>
      <p:ext uri="{BB962C8B-B14F-4D97-AF65-F5344CB8AC3E}">
        <p14:creationId xmlns:p14="http://schemas.microsoft.com/office/powerpoint/2010/main" val="2502725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20C720-DD2D-4716-BFA7-FD84853CF31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70007" indent="-296033">
              <a:defRPr>
                <a:solidFill>
                  <a:schemeClr val="tx1"/>
                </a:solidFill>
                <a:latin typeface="Verdana" panose="020B0604030504040204" pitchFamily="34" charset="0"/>
              </a:defRPr>
            </a:lvl2pPr>
            <a:lvl3pPr marL="1185747" indent="-236179">
              <a:defRPr>
                <a:solidFill>
                  <a:schemeClr val="tx1"/>
                </a:solidFill>
                <a:latin typeface="Verdana" panose="020B0604030504040204" pitchFamily="34" charset="0"/>
              </a:defRPr>
            </a:lvl3pPr>
            <a:lvl4pPr marL="1661340" indent="-236179">
              <a:defRPr>
                <a:solidFill>
                  <a:schemeClr val="tx1"/>
                </a:solidFill>
                <a:latin typeface="Verdana" panose="020B0604030504040204" pitchFamily="34" charset="0"/>
              </a:defRPr>
            </a:lvl4pPr>
            <a:lvl5pPr marL="2135315" indent="-236179">
              <a:defRPr>
                <a:solidFill>
                  <a:schemeClr val="tx1"/>
                </a:solidFill>
                <a:latin typeface="Verdana" panose="020B0604030504040204" pitchFamily="34" charset="0"/>
              </a:defRPr>
            </a:lvl5pPr>
            <a:lvl6pPr marL="2601201" indent="-236179" eaLnBrk="0" fontAlgn="base" hangingPunct="0">
              <a:spcBef>
                <a:spcPct val="0"/>
              </a:spcBef>
              <a:spcAft>
                <a:spcPct val="0"/>
              </a:spcAft>
              <a:defRPr>
                <a:solidFill>
                  <a:schemeClr val="tx1"/>
                </a:solidFill>
                <a:latin typeface="Verdana" panose="020B0604030504040204" pitchFamily="34" charset="0"/>
              </a:defRPr>
            </a:lvl6pPr>
            <a:lvl7pPr marL="3067088" indent="-236179" eaLnBrk="0" fontAlgn="base" hangingPunct="0">
              <a:spcBef>
                <a:spcPct val="0"/>
              </a:spcBef>
              <a:spcAft>
                <a:spcPct val="0"/>
              </a:spcAft>
              <a:defRPr>
                <a:solidFill>
                  <a:schemeClr val="tx1"/>
                </a:solidFill>
                <a:latin typeface="Verdana" panose="020B0604030504040204" pitchFamily="34" charset="0"/>
              </a:defRPr>
            </a:lvl7pPr>
            <a:lvl8pPr marL="3532975" indent="-236179" eaLnBrk="0" fontAlgn="base" hangingPunct="0">
              <a:spcBef>
                <a:spcPct val="0"/>
              </a:spcBef>
              <a:spcAft>
                <a:spcPct val="0"/>
              </a:spcAft>
              <a:defRPr>
                <a:solidFill>
                  <a:schemeClr val="tx1"/>
                </a:solidFill>
                <a:latin typeface="Verdana" panose="020B0604030504040204" pitchFamily="34" charset="0"/>
              </a:defRPr>
            </a:lvl8pPr>
            <a:lvl9pPr marL="3998862" indent="-236179" eaLnBrk="0" fontAlgn="base" hangingPunct="0">
              <a:spcBef>
                <a:spcPct val="0"/>
              </a:spcBef>
              <a:spcAft>
                <a:spcPct val="0"/>
              </a:spcAft>
              <a:defRPr>
                <a:solidFill>
                  <a:schemeClr val="tx1"/>
                </a:solidFill>
                <a:latin typeface="Verdana" panose="020B0604030504040204" pitchFamily="34" charset="0"/>
              </a:defRPr>
            </a:lvl9pPr>
          </a:lstStyle>
          <a:p>
            <a:fld id="{2CA3EDB0-7705-4269-94B1-AB5AEE43D249}" type="slidenum">
              <a:rPr lang="en-US" altLang="en-US">
                <a:latin typeface="Arial" panose="020B0604020202020204" pitchFamily="34" charset="0"/>
              </a:rPr>
              <a:pPr/>
              <a:t>31</a:t>
            </a:fld>
            <a:endParaRPr lang="en-US" altLang="en-US" dirty="0">
              <a:latin typeface="Arial" panose="020B0604020202020204" pitchFamily="34" charset="0"/>
            </a:endParaRPr>
          </a:p>
        </p:txBody>
      </p:sp>
      <p:sp>
        <p:nvSpPr>
          <p:cNvPr id="20483" name="Rectangle 2">
            <a:extLst>
              <a:ext uri="{FF2B5EF4-FFF2-40B4-BE49-F238E27FC236}">
                <a16:creationId xmlns:a16="http://schemas.microsoft.com/office/drawing/2014/main" id="{21BB4A21-E852-4BFC-8155-941A5A9C5FE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B2D0F8F-9FA6-427D-9108-797FED61CA29}"/>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71577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want to be able to click on the links to show them the materials available at the site.</a:t>
            </a:r>
          </a:p>
          <a:p>
            <a:r>
              <a:rPr lang="en-US" dirty="0"/>
              <a:t>We have developed two educational initiatives for older adults and their caregivers called, “Eat Well. Age Well” and “Eat Well, Care Well.”</a:t>
            </a:r>
          </a:p>
          <a:p>
            <a:r>
              <a:rPr lang="en-US" dirty="0"/>
              <a:t>The intent is to provide education in small bites that incorporate Weekly Challenges, so they can take actions that will hopefully become lifestyle changes. </a:t>
            </a:r>
          </a:p>
          <a:p>
            <a:r>
              <a:rPr lang="en-US" dirty="0"/>
              <a:t>Food if Power, Food is Medicine, Food is to be enjoyed and celebrated and part of social interaction. </a:t>
            </a:r>
          </a:p>
          <a:p>
            <a:r>
              <a:rPr lang="en-US" dirty="0"/>
              <a:t>Food choices affect your physical and mental health, can help you prevent or control chronic conditions. There are many reasons older adults and their caregivers struggle with eating nutritious meals, thus placing them at risk of becoming malnourished</a:t>
            </a:r>
          </a:p>
          <a:p>
            <a:endParaRPr lang="en-US" dirty="0"/>
          </a:p>
        </p:txBody>
      </p:sp>
      <p:sp>
        <p:nvSpPr>
          <p:cNvPr id="4" name="Slide Number Placeholder 3"/>
          <p:cNvSpPr>
            <a:spLocks noGrp="1"/>
          </p:cNvSpPr>
          <p:nvPr>
            <p:ph type="sldNum" sz="quarter" idx="5"/>
          </p:nvPr>
        </p:nvSpPr>
        <p:spPr/>
        <p:txBody>
          <a:bodyPr/>
          <a:lstStyle/>
          <a:p>
            <a:fld id="{239297F5-A720-412C-8A7E-525A11C769A4}" type="slidenum">
              <a:rPr lang="en-US" smtClean="0"/>
              <a:t>32</a:t>
            </a:fld>
            <a:endParaRPr lang="en-US" dirty="0"/>
          </a:p>
        </p:txBody>
      </p:sp>
    </p:spTree>
    <p:extLst>
      <p:ext uri="{BB962C8B-B14F-4D97-AF65-F5344CB8AC3E}">
        <p14:creationId xmlns:p14="http://schemas.microsoft.com/office/powerpoint/2010/main" val="4006185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34</a:t>
            </a:fld>
            <a:endParaRPr lang="en-US" dirty="0"/>
          </a:p>
        </p:txBody>
      </p:sp>
    </p:spTree>
    <p:extLst>
      <p:ext uri="{BB962C8B-B14F-4D97-AF65-F5344CB8AC3E}">
        <p14:creationId xmlns:p14="http://schemas.microsoft.com/office/powerpoint/2010/main" val="144366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the Senior Dining Sites aren’t open, you can still use the materials in print form as handouts, use them to promote weekly challenges, post them in your newsletters and/or on social media posts. If you need the Word version please let me know. Please share with your contract dietitians so they can utilize the materials in presentations, cooking demonstrations, etc. </a:t>
            </a:r>
          </a:p>
          <a:p>
            <a:endParaRPr lang="en-US"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35</a:t>
            </a:fld>
            <a:endParaRPr lang="en-US" dirty="0"/>
          </a:p>
        </p:txBody>
      </p:sp>
    </p:spTree>
    <p:extLst>
      <p:ext uri="{BB962C8B-B14F-4D97-AF65-F5344CB8AC3E}">
        <p14:creationId xmlns:p14="http://schemas.microsoft.com/office/powerpoint/2010/main" val="7717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Shape 855">
            <a:extLst>
              <a:ext uri="{FF2B5EF4-FFF2-40B4-BE49-F238E27FC236}">
                <a16:creationId xmlns:a16="http://schemas.microsoft.com/office/drawing/2014/main" id="{237E9643-7D35-438F-B6C6-C2989CE43C9C}"/>
              </a:ext>
            </a:extLst>
          </p:cNvPr>
          <p:cNvSpPr>
            <a:spLocks noGrp="1" noRot="1" noChangeAspect="1" noTextEdit="1"/>
          </p:cNvSpPr>
          <p:nvPr>
            <p:ph type="sldImg" idx="2"/>
          </p:nvPr>
        </p:nvSpPr>
        <p:spPr>
          <a:xfrm>
            <a:off x="3411538" y="947738"/>
            <a:ext cx="3413125" cy="2559050"/>
          </a:xfrm>
          <a:custGeom>
            <a:avLst/>
            <a:gdLst>
              <a:gd name="T0" fmla="*/ 0 w 120000"/>
              <a:gd name="T1" fmla="*/ 0 h 120000"/>
              <a:gd name="T2" fmla="*/ 3303587 w 120000"/>
              <a:gd name="T3" fmla="*/ 0 h 120000"/>
              <a:gd name="T4" fmla="*/ 3303587 w 120000"/>
              <a:gd name="T5" fmla="*/ 2476500 h 120000"/>
              <a:gd name="T6" fmla="*/ 0 w 120000"/>
              <a:gd name="T7" fmla="*/ 24765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216067" name="Shape 856">
            <a:extLst>
              <a:ext uri="{FF2B5EF4-FFF2-40B4-BE49-F238E27FC236}">
                <a16:creationId xmlns:a16="http://schemas.microsoft.com/office/drawing/2014/main" id="{A2EB7A3D-2F4B-4A3E-845B-1B1B40ED14A4}"/>
              </a:ext>
            </a:extLst>
          </p:cNvPr>
          <p:cNvSpPr>
            <a:spLocks noGrp="1" noChangeArrowheads="1"/>
          </p:cNvSpPr>
          <p:nvPr>
            <p:ph type="body" idx="1"/>
          </p:nvPr>
        </p:nvSpPr>
        <p:spPr>
          <a:xfrm>
            <a:off x="1023505" y="3649269"/>
            <a:ext cx="8189690" cy="2984721"/>
          </a:xfrm>
          <a:noFill/>
        </p:spPr>
        <p:txBody>
          <a:bodyPr lIns="98459" tIns="98459" rIns="98459" bIns="98459"/>
          <a:lstStyle/>
          <a:p>
            <a:pPr>
              <a:spcBef>
                <a:spcPct val="0"/>
              </a:spcBef>
            </a:pPr>
            <a:endParaRPr lang="en-US" altLang="en-US" dirty="0"/>
          </a:p>
        </p:txBody>
      </p:sp>
      <p:sp>
        <p:nvSpPr>
          <p:cNvPr id="857" name="Shape 857">
            <a:extLst>
              <a:ext uri="{FF2B5EF4-FFF2-40B4-BE49-F238E27FC236}">
                <a16:creationId xmlns:a16="http://schemas.microsoft.com/office/drawing/2014/main" id="{C9B05DCB-6AE1-48DD-A45C-E0B431CEEAD8}"/>
              </a:ext>
            </a:extLst>
          </p:cNvPr>
          <p:cNvSpPr>
            <a:spLocks noGrp="1"/>
          </p:cNvSpPr>
          <p:nvPr>
            <p:ph type="sldNum" sz="quarter" idx="5"/>
          </p:nvPr>
        </p:nvSpPr>
        <p:spPr>
          <a:xfrm>
            <a:off x="5799304" y="7201725"/>
            <a:ext cx="4435737" cy="380679"/>
          </a:xfrm>
        </p:spPr>
        <p:txBody>
          <a:bodyPr lIns="101474" tIns="50724" rIns="101474" bIns="50724">
            <a:noAutofit/>
          </a:bodyPr>
          <a:lstStyle/>
          <a:p>
            <a:pPr algn="l" defTabSz="949338">
              <a:buClr>
                <a:srgbClr val="000000"/>
              </a:buClr>
              <a:buSzPct val="25000"/>
              <a:defRPr/>
            </a:pPr>
            <a:fld id="{3B93075E-1B38-46DF-8680-5EB07525D21F}" type="slidenum">
              <a:rPr lang="en-US" sz="1500" kern="0">
                <a:solidFill>
                  <a:srgbClr val="000000"/>
                </a:solidFill>
                <a:latin typeface="Arial"/>
                <a:cs typeface="Arial"/>
                <a:sym typeface="Arial"/>
              </a:rPr>
              <a:pPr algn="l" defTabSz="949338">
                <a:buClr>
                  <a:srgbClr val="000000"/>
                </a:buClr>
                <a:buSzPct val="25000"/>
                <a:defRPr/>
              </a:pPr>
              <a:t>36</a:t>
            </a:fld>
            <a:endParaRPr lang="en-US" sz="1500" kern="0" dirty="0">
              <a:solidFill>
                <a:srgbClr val="000000"/>
              </a:solidFill>
              <a:latin typeface="Arial"/>
              <a:cs typeface="Arial"/>
              <a:sym typeface="Arial"/>
            </a:endParaRPr>
          </a:p>
        </p:txBody>
      </p:sp>
    </p:spTree>
    <p:extLst>
      <p:ext uri="{BB962C8B-B14F-4D97-AF65-F5344CB8AC3E}">
        <p14:creationId xmlns:p14="http://schemas.microsoft.com/office/powerpoint/2010/main" val="3296454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9 of the Eat Well Recipes video taped with a recipe handout. Special thanks to Rachel, Callie and Ilkay, UW Stout Dietetic Interns </a:t>
            </a:r>
          </a:p>
        </p:txBody>
      </p:sp>
      <p:sp>
        <p:nvSpPr>
          <p:cNvPr id="4" name="Slide Number Placeholder 3"/>
          <p:cNvSpPr>
            <a:spLocks noGrp="1"/>
          </p:cNvSpPr>
          <p:nvPr>
            <p:ph type="sldNum" sz="quarter" idx="5"/>
          </p:nvPr>
        </p:nvSpPr>
        <p:spPr/>
        <p:txBody>
          <a:bodyPr/>
          <a:lstStyle/>
          <a:p>
            <a:fld id="{2F578678-88A4-4BE9-BB45-C5BDA72D90F8}" type="slidenum">
              <a:rPr lang="en-US" smtClean="0"/>
              <a:pPr/>
              <a:t>44</a:t>
            </a:fld>
            <a:endParaRPr lang="en-US" dirty="0"/>
          </a:p>
        </p:txBody>
      </p:sp>
    </p:spTree>
    <p:extLst>
      <p:ext uri="{BB962C8B-B14F-4D97-AF65-F5344CB8AC3E}">
        <p14:creationId xmlns:p14="http://schemas.microsoft.com/office/powerpoint/2010/main" val="2217908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ABADF-3018-1E49-A09D-E9EE9B0F5320}" type="slidenum">
              <a:rPr lang="en-US" smtClean="0"/>
              <a:t>46</a:t>
            </a:fld>
            <a:endParaRPr lang="en-US" dirty="0"/>
          </a:p>
        </p:txBody>
      </p:sp>
    </p:spTree>
    <p:extLst>
      <p:ext uri="{BB962C8B-B14F-4D97-AF65-F5344CB8AC3E}">
        <p14:creationId xmlns:p14="http://schemas.microsoft.com/office/powerpoint/2010/main" val="153738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1 in 2 older adults living in the community is malnourished, we should know the answer to this question. We look into faces every day that could be suffering from this devastating and PREVENTABLE condition. We need to ask ourselves, are we too focused on the problem of malnutrition? If we focus on the problem, it can prevent us from seeing the solution. As a scene from the movie Patch Adams suggests, never focus on the problem, look at me (older adult and their caregiver); look beyond what seems like the obvious solution, i.e. giving them food. See what no one else sees, see the whole person and the root causes/ unspoken needs/barriers that are present in their real-life situation. We can stop, or at least mitigate, the downward spiral (poor appetite, weight loss, malnutrition, depression, cognitive dysfunction, social withdrawal, isolation, giving up and death) and the COSTLY (~$51.3 BILLION annually), negative outcomes that stem from poor nutrition. Let’s reframe the conversation and shift the focus toward an upward climb to a meaningful, healthy life built on the foundation of optimal nutrition. Community based organization are perfectly poised to do this by: addressing barriers and risk factors, screening, assessing, offering solutions (program, services, referrals), that are person-centered, and evidence based. The strong relationships we have with older adults &amp; their families provide encouragement &amp; hope. It also allows us to notice changes in condition that can be addressed before they spiral down. Malnutrition is not just about food; we must see what others are not seeing, open the eyes of others, and act collectively so that older adults and their caregivers are living their best lives.</a:t>
            </a:r>
          </a:p>
        </p:txBody>
      </p:sp>
      <p:sp>
        <p:nvSpPr>
          <p:cNvPr id="4" name="Slide Number Placeholder 3"/>
          <p:cNvSpPr>
            <a:spLocks noGrp="1"/>
          </p:cNvSpPr>
          <p:nvPr>
            <p:ph type="sldNum" sz="quarter" idx="5"/>
          </p:nvPr>
        </p:nvSpPr>
        <p:spPr/>
        <p:txBody>
          <a:bodyPr/>
          <a:lstStyle/>
          <a:p>
            <a:pPr defTabSz="465887">
              <a:defRPr/>
            </a:pPr>
            <a:fld id="{315ABADF-3018-1E49-A09D-E9EE9B0F5320}" type="slidenum">
              <a:rPr lang="en-US">
                <a:solidFill>
                  <a:prstClr val="black"/>
                </a:solidFill>
                <a:latin typeface="Calibri"/>
              </a:rPr>
              <a:pPr defTabSz="465887">
                <a:defRPr/>
              </a:pPr>
              <a:t>47</a:t>
            </a:fld>
            <a:endParaRPr lang="en-US" dirty="0">
              <a:solidFill>
                <a:prstClr val="black"/>
              </a:solidFill>
              <a:latin typeface="Calibri"/>
            </a:endParaRPr>
          </a:p>
        </p:txBody>
      </p:sp>
    </p:spTree>
    <p:extLst>
      <p:ext uri="{BB962C8B-B14F-4D97-AF65-F5344CB8AC3E}">
        <p14:creationId xmlns:p14="http://schemas.microsoft.com/office/powerpoint/2010/main" val="328020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 aging network’s mission to “</a:t>
            </a:r>
            <a:r>
              <a:rPr lang="en-US" i="1" dirty="0"/>
              <a:t>Maximize the independence, well-being, and health of older adults” </a:t>
            </a:r>
            <a:r>
              <a:rPr lang="en-US" dirty="0"/>
              <a:t>aligns with the importance of addressing malnutrition. </a:t>
            </a:r>
          </a:p>
          <a:p>
            <a:r>
              <a:rPr lang="en-US" dirty="0"/>
              <a:t>● Aging network staff often know their clients well, develop person-centered approaches, and are best-suited to identify malnutrition risk. </a:t>
            </a:r>
          </a:p>
          <a:p>
            <a:r>
              <a:rPr lang="en-US" dirty="0"/>
              <a:t>● Malnutrition or “poor nutrition” is more common than we realize and causes significant risk for illness, falls and poor quality of life. It often goes undetected, but there are signs that can be identified in the community, which can prevent these deleterious outcomes. </a:t>
            </a:r>
          </a:p>
          <a:p>
            <a:r>
              <a:rPr lang="en-US" dirty="0"/>
              <a:t>● The aging network is able to impact malnutrition through providing services that address social determinants of health, which contribute to malnutrition risk. </a:t>
            </a:r>
          </a:p>
          <a:p>
            <a:r>
              <a:rPr lang="en-US" dirty="0"/>
              <a:t>● Hospitals are unable to manage the complex needs of malnourished patients, but community-based organizations (CBOs) have years of experience providing services that support nutritional well-being. </a:t>
            </a:r>
          </a:p>
          <a:p>
            <a:r>
              <a:rPr lang="en-US" dirty="0"/>
              <a:t>● CBOs are important partners for healthcare, to smooth malnourished patients’ transitions of care and prevent malnutrition in community-residing older adults. </a:t>
            </a:r>
          </a:p>
          <a:p>
            <a:endParaRPr lang="en-US" dirty="0"/>
          </a:p>
          <a:p>
            <a:r>
              <a:rPr lang="en-US" dirty="0"/>
              <a:t>Why</a:t>
            </a:r>
            <a:r>
              <a:rPr lang="en-US" baseline="0" dirty="0"/>
              <a:t> do we say a community-based organization, with possibly no clinical staff – meaning dietitian, nurse or physician – can address malnutrition? And WHY is it our role?</a:t>
            </a:r>
          </a:p>
          <a:p>
            <a:endParaRPr lang="en-US" baseline="0" dirty="0"/>
          </a:p>
          <a:p>
            <a:r>
              <a:rPr lang="en-US" baseline="0" dirty="0"/>
              <a:t>First, malnutrition, like other conditions such as diabetes or high blood pressure, is affected by the social determinants of health. For example, if someone is not eating well because they are depressed, no amount of food will improve their nutrition – the depression must be addressed.</a:t>
            </a:r>
          </a:p>
          <a:p>
            <a:endParaRPr lang="en-US" baseline="0" dirty="0"/>
          </a:p>
          <a:p>
            <a:r>
              <a:rPr lang="en-US" baseline="0" dirty="0"/>
              <a:t>This is well recognized by our partners in healthcare, and it is actually part of what our organizations address everyday. For example, our ADRCs provide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8</a:t>
            </a:fld>
            <a:endParaRPr lang="en-US" dirty="0"/>
          </a:p>
        </p:txBody>
      </p:sp>
    </p:spTree>
    <p:extLst>
      <p:ext uri="{BB962C8B-B14F-4D97-AF65-F5344CB8AC3E}">
        <p14:creationId xmlns:p14="http://schemas.microsoft.com/office/powerpoint/2010/main" val="1926308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49</a:t>
            </a:fld>
            <a:endParaRPr lang="en-US" dirty="0"/>
          </a:p>
        </p:txBody>
      </p:sp>
    </p:spTree>
    <p:extLst>
      <p:ext uri="{BB962C8B-B14F-4D97-AF65-F5344CB8AC3E}">
        <p14:creationId xmlns:p14="http://schemas.microsoft.com/office/powerpoint/2010/main" val="1720621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9F34-A342-45C8-805F-ACD27FDD31AC}" type="slidenum">
              <a:rPr lang="en-US" smtClean="0"/>
              <a:t>52</a:t>
            </a:fld>
            <a:endParaRPr lang="en-US" dirty="0"/>
          </a:p>
        </p:txBody>
      </p:sp>
    </p:spTree>
    <p:extLst>
      <p:ext uri="{BB962C8B-B14F-4D97-AF65-F5344CB8AC3E}">
        <p14:creationId xmlns:p14="http://schemas.microsoft.com/office/powerpoint/2010/main" val="129072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56</a:t>
            </a:fld>
            <a:endParaRPr lang="en-US" dirty="0"/>
          </a:p>
        </p:txBody>
      </p:sp>
    </p:spTree>
    <p:extLst>
      <p:ext uri="{BB962C8B-B14F-4D97-AF65-F5344CB8AC3E}">
        <p14:creationId xmlns:p14="http://schemas.microsoft.com/office/powerpoint/2010/main" val="104033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59</a:t>
            </a:fld>
            <a:endParaRPr lang="en-US" dirty="0"/>
          </a:p>
        </p:txBody>
      </p:sp>
    </p:spTree>
    <p:extLst>
      <p:ext uri="{BB962C8B-B14F-4D97-AF65-F5344CB8AC3E}">
        <p14:creationId xmlns:p14="http://schemas.microsoft.com/office/powerpoint/2010/main" val="1244292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61</a:t>
            </a:fld>
            <a:endParaRPr lang="en-US" dirty="0"/>
          </a:p>
        </p:txBody>
      </p:sp>
    </p:spTree>
    <p:extLst>
      <p:ext uri="{BB962C8B-B14F-4D97-AF65-F5344CB8AC3E}">
        <p14:creationId xmlns:p14="http://schemas.microsoft.com/office/powerpoint/2010/main" val="206581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62</a:t>
            </a:fld>
            <a:endParaRPr lang="en-US" dirty="0"/>
          </a:p>
        </p:txBody>
      </p:sp>
    </p:spTree>
    <p:extLst>
      <p:ext uri="{BB962C8B-B14F-4D97-AF65-F5344CB8AC3E}">
        <p14:creationId xmlns:p14="http://schemas.microsoft.com/office/powerpoint/2010/main" val="957580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63</a:t>
            </a:fld>
            <a:endParaRPr lang="en-US" dirty="0"/>
          </a:p>
        </p:txBody>
      </p:sp>
    </p:spTree>
    <p:extLst>
      <p:ext uri="{BB962C8B-B14F-4D97-AF65-F5344CB8AC3E}">
        <p14:creationId xmlns:p14="http://schemas.microsoft.com/office/powerpoint/2010/main" val="419620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64</a:t>
            </a:fld>
            <a:endParaRPr lang="en-US" dirty="0"/>
          </a:p>
        </p:txBody>
      </p:sp>
    </p:spTree>
    <p:extLst>
      <p:ext uri="{BB962C8B-B14F-4D97-AF65-F5344CB8AC3E}">
        <p14:creationId xmlns:p14="http://schemas.microsoft.com/office/powerpoint/2010/main" val="185486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65</a:t>
            </a:fld>
            <a:endParaRPr lang="en-US" dirty="0"/>
          </a:p>
        </p:txBody>
      </p:sp>
    </p:spTree>
    <p:extLst>
      <p:ext uri="{BB962C8B-B14F-4D97-AF65-F5344CB8AC3E}">
        <p14:creationId xmlns:p14="http://schemas.microsoft.com/office/powerpoint/2010/main" val="160770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r>
              <a:rPr lang="en-US" baseline="0" dirty="0"/>
              <a:t> will create TPs for this slide</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9</a:t>
            </a:fld>
            <a:endParaRPr lang="en-US" dirty="0"/>
          </a:p>
        </p:txBody>
      </p:sp>
    </p:spTree>
    <p:extLst>
      <p:ext uri="{BB962C8B-B14F-4D97-AF65-F5344CB8AC3E}">
        <p14:creationId xmlns:p14="http://schemas.microsoft.com/office/powerpoint/2010/main" val="363842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Judy</a:t>
            </a:r>
            <a:r>
              <a:rPr lang="en-US" baseline="0" dirty="0"/>
              <a:t> will create TPs for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Older Adult branches of to: Food &amp; Nutrition and MAP, SC Nutrition; Housing and MAP, SC; Transportation and MAP; Financial and MAP, SAC, SHIP; Utilities and MAP, SC; Personal Safety and HP, MAP, SC; In-home Care and MAP, SC, SHIP; Social Supports and HP, MAP, SC; Mental Health and HP, MAP, SC; Health Care Needs and MAP; Employment and MAP; Health Education and HP, MAP,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10</a:t>
            </a:fld>
            <a:endParaRPr lang="en-US" dirty="0"/>
          </a:p>
        </p:txBody>
      </p:sp>
    </p:spTree>
    <p:extLst>
      <p:ext uri="{BB962C8B-B14F-4D97-AF65-F5344CB8AC3E}">
        <p14:creationId xmlns:p14="http://schemas.microsoft.com/office/powerpoint/2010/main" val="107263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r>
              <a:rPr lang="en-US" baseline="0" dirty="0"/>
              <a:t> will create these talking points</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11</a:t>
            </a:fld>
            <a:endParaRPr lang="en-US" dirty="0"/>
          </a:p>
        </p:txBody>
      </p:sp>
    </p:spTree>
    <p:extLst>
      <p:ext uri="{BB962C8B-B14F-4D97-AF65-F5344CB8AC3E}">
        <p14:creationId xmlns:p14="http://schemas.microsoft.com/office/powerpoint/2010/main" val="223036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12</a:t>
            </a:fld>
            <a:endParaRPr lang="en-US" dirty="0"/>
          </a:p>
        </p:txBody>
      </p:sp>
    </p:spTree>
    <p:extLst>
      <p:ext uri="{BB962C8B-B14F-4D97-AF65-F5344CB8AC3E}">
        <p14:creationId xmlns:p14="http://schemas.microsoft.com/office/powerpoint/2010/main" val="23121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Malnourished individuals can come in all sizes</a:t>
            </a:r>
          </a:p>
          <a:p>
            <a:r>
              <a:rPr lang="en-US" dirty="0"/>
              <a:t>715,000 U.S. adults aged 65+ are underweight</a:t>
            </a:r>
          </a:p>
          <a:p>
            <a:r>
              <a:rPr lang="en-US" dirty="0"/>
              <a:t>1 in 3 U.S. adults aged 65+ are overweight</a:t>
            </a:r>
          </a:p>
          <a:p>
            <a:r>
              <a:rPr lang="en-US" dirty="0"/>
              <a:t>You can be underweight or overweight and still be malnourished.</a:t>
            </a:r>
          </a:p>
          <a:p>
            <a:r>
              <a:rPr lang="en-US" dirty="0"/>
              <a:t>(reference SUYN course)</a:t>
            </a:r>
          </a:p>
        </p:txBody>
      </p:sp>
      <p:sp>
        <p:nvSpPr>
          <p:cNvPr id="4" name="Slide Number Placeholder 3"/>
          <p:cNvSpPr>
            <a:spLocks noGrp="1"/>
          </p:cNvSpPr>
          <p:nvPr>
            <p:ph type="sldNum" sz="quarter" idx="5"/>
          </p:nvPr>
        </p:nvSpPr>
        <p:spPr/>
        <p:txBody>
          <a:bodyPr/>
          <a:lstStyle/>
          <a:p>
            <a:fld id="{239297F5-A720-412C-8A7E-525A11C769A4}" type="slidenum">
              <a:rPr lang="en-US" smtClean="0"/>
              <a:t>14</a:t>
            </a:fld>
            <a:endParaRPr lang="en-US" dirty="0"/>
          </a:p>
        </p:txBody>
      </p:sp>
    </p:spTree>
    <p:extLst>
      <p:ext uri="{BB962C8B-B14F-4D97-AF65-F5344CB8AC3E}">
        <p14:creationId xmlns:p14="http://schemas.microsoft.com/office/powerpoint/2010/main" val="65784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a critical public health and public safety issue. Hospital costs can be up to three hundred percent greater for individuals who are malnourished. Malnourished hospitalized adult have up to five times increased mortality and fifty percent higher readmission rates.  Up to 1 out of 2 older adults is either at risk of becoming or is malnourished. Four to Six- number of days by which malnutrition can increase length of hospital stay. Disease-associated malnutrition n older adults is estimated to cost $52.3 billion annually. </a:t>
            </a:r>
          </a:p>
          <a:p>
            <a:endParaRPr lang="en-US" dirty="0"/>
          </a:p>
          <a:p>
            <a:r>
              <a:rPr lang="en-US" dirty="0"/>
              <a:t>Source: http://defeatmalnutrition.today/sites/default/files/documents/Malnutrition%20Legislative%20Toolkit%20Infographic.pdf </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16</a:t>
            </a:fld>
            <a:endParaRPr lang="en-US" dirty="0"/>
          </a:p>
        </p:txBody>
      </p:sp>
    </p:spTree>
    <p:extLst>
      <p:ext uri="{BB962C8B-B14F-4D97-AF65-F5344CB8AC3E}">
        <p14:creationId xmlns:p14="http://schemas.microsoft.com/office/powerpoint/2010/main" val="4286568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523694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94341"/>
          </a:xfrm>
        </p:spPr>
        <p:txBody>
          <a:bodyPr/>
          <a:lstStyle>
            <a:lvl1pPr>
              <a:defRPr sz="3600" baseline="0">
                <a:solidFill>
                  <a:srgbClr val="003952"/>
                </a:solidFill>
              </a:defRPr>
            </a:lvl1pPr>
          </a:lstStyle>
          <a:p>
            <a:r>
              <a:rPr lang="en-US" dirty="0"/>
              <a:t>SLIDE HEADER</a:t>
            </a:r>
          </a:p>
        </p:txBody>
      </p:sp>
      <p:sp>
        <p:nvSpPr>
          <p:cNvPr id="9" name="Text Placeholder 8"/>
          <p:cNvSpPr>
            <a:spLocks noGrp="1"/>
          </p:cNvSpPr>
          <p:nvPr>
            <p:ph type="body" sz="quarter" idx="13" hasCustomPrompt="1"/>
          </p:nvPr>
        </p:nvSpPr>
        <p:spPr>
          <a:xfrm>
            <a:off x="457201" y="1468979"/>
            <a:ext cx="8229600" cy="4322221"/>
          </a:xfrm>
        </p:spPr>
        <p:txBody>
          <a:bodyPr>
            <a:noAutofit/>
          </a:bodyPr>
          <a:lstStyle>
            <a:lvl1pPr>
              <a:defRPr sz="2400"/>
            </a:lvl1pPr>
            <a:lvl2pPr>
              <a:defRPr sz="2000"/>
            </a:lvl2pPr>
            <a:lvl3pPr>
              <a:defRPr sz="1800"/>
            </a:lvl3pPr>
          </a:lstStyle>
          <a:p>
            <a:pPr lvl="0"/>
            <a:r>
              <a:rPr lang="en-US" dirty="0"/>
              <a:t>Body copy goes here</a:t>
            </a:r>
          </a:p>
          <a:p>
            <a:pPr lvl="1"/>
            <a:r>
              <a:rPr lang="en-US" dirty="0"/>
              <a:t>Second level</a:t>
            </a:r>
          </a:p>
          <a:p>
            <a:pPr lvl="2"/>
            <a:r>
              <a:rPr lang="en-US" dirty="0"/>
              <a:t>Third level</a:t>
            </a:r>
          </a:p>
        </p:txBody>
      </p:sp>
    </p:spTree>
    <p:extLst>
      <p:ext uri="{BB962C8B-B14F-4D97-AF65-F5344CB8AC3E}">
        <p14:creationId xmlns:p14="http://schemas.microsoft.com/office/powerpoint/2010/main" val="404775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with Picture">
    <p:spTree>
      <p:nvGrpSpPr>
        <p:cNvPr id="1" name="Shape 183"/>
        <p:cNvGrpSpPr/>
        <p:nvPr/>
      </p:nvGrpSpPr>
      <p:grpSpPr>
        <a:xfrm>
          <a:off x="0" y="0"/>
          <a:ext cx="0" cy="0"/>
          <a:chOff x="0" y="0"/>
          <a:chExt cx="0" cy="0"/>
        </a:xfrm>
      </p:grpSpPr>
      <p:sp>
        <p:nvSpPr>
          <p:cNvPr id="185" name="Shape 185"/>
          <p:cNvSpPr>
            <a:spLocks noGrp="1"/>
          </p:cNvSpPr>
          <p:nvPr>
            <p:ph type="pic" idx="2"/>
          </p:nvPr>
        </p:nvSpPr>
        <p:spPr>
          <a:xfrm>
            <a:off x="1" y="0"/>
            <a:ext cx="9050215" cy="6858000"/>
          </a:xfrm>
          <a:prstGeom prst="rect">
            <a:avLst/>
          </a:prstGeom>
          <a:noFill/>
          <a:ln>
            <a:noFill/>
          </a:ln>
        </p:spPr>
        <p:txBody>
          <a:bodyPr anchor="ctr"/>
          <a:lstStyle>
            <a:lvl1pPr marL="0" marR="0" lvl="0" indent="0" algn="ctr" rtl="0">
              <a:lnSpc>
                <a:spcPct val="90000"/>
              </a:lnSpc>
              <a:spcBef>
                <a:spcPts val="563"/>
              </a:spcBef>
              <a:buClr>
                <a:schemeClr val="dk2"/>
              </a:buClr>
              <a:buFont typeface="Arial"/>
              <a:buNone/>
              <a:defRPr sz="1350" b="1" i="0" u="none" strike="noStrike" cap="none">
                <a:solidFill>
                  <a:schemeClr val="dk2"/>
                </a:solidFill>
                <a:latin typeface="Quattrocento Sans"/>
                <a:ea typeface="Quattrocento Sans"/>
                <a:cs typeface="Quattrocento Sans"/>
                <a:sym typeface="Quattrocento Sans"/>
              </a:defRPr>
            </a:lvl1pPr>
            <a:lvl2pPr marL="0" marR="0" lvl="1" indent="0" algn="l" rtl="0">
              <a:lnSpc>
                <a:spcPct val="90000"/>
              </a:lnSpc>
              <a:spcBef>
                <a:spcPts val="281"/>
              </a:spcBef>
              <a:buClr>
                <a:srgbClr val="595959"/>
              </a:buClr>
              <a:buFont typeface="Arial"/>
              <a:buNone/>
              <a:defRPr sz="1125" b="0" i="0" u="none" strike="noStrike" cap="none">
                <a:solidFill>
                  <a:srgbClr val="595959"/>
                </a:solidFill>
                <a:latin typeface="Quattrocento Sans"/>
                <a:ea typeface="Quattrocento Sans"/>
                <a:cs typeface="Quattrocento Sans"/>
                <a:sym typeface="Quattrocento Sans"/>
              </a:defRPr>
            </a:lvl2pPr>
            <a:lvl3pPr marL="0" marR="0" lvl="2" indent="0" algn="l" rtl="0">
              <a:lnSpc>
                <a:spcPct val="90000"/>
              </a:lnSpc>
              <a:spcBef>
                <a:spcPts val="675"/>
              </a:spcBef>
              <a:spcAft>
                <a:spcPts val="675"/>
              </a:spcAft>
              <a:buClr>
                <a:schemeClr val="dk2"/>
              </a:buClr>
              <a:buFont typeface="Arial"/>
              <a:buNone/>
              <a:defRPr sz="1125" b="1" i="0" u="none" strike="noStrike" cap="none">
                <a:solidFill>
                  <a:schemeClr val="dk2"/>
                </a:solidFill>
                <a:latin typeface="Quattrocento Sans"/>
                <a:ea typeface="Quattrocento Sans"/>
                <a:cs typeface="Quattrocento Sans"/>
                <a:sym typeface="Quattrocento Sans"/>
              </a:defRPr>
            </a:lvl3pPr>
            <a:lvl4pPr marL="0" marR="0" lvl="3" indent="0" algn="l" rtl="0">
              <a:lnSpc>
                <a:spcPct val="90000"/>
              </a:lnSpc>
              <a:spcBef>
                <a:spcPts val="0"/>
              </a:spcBef>
              <a:spcAft>
                <a:spcPts val="338"/>
              </a:spcAft>
              <a:buClr>
                <a:srgbClr val="262626"/>
              </a:buClr>
              <a:buFont typeface="Arial"/>
              <a:buNone/>
              <a:defRPr sz="900" b="0" i="0" u="none" strike="noStrike" cap="none">
                <a:solidFill>
                  <a:srgbClr val="262626"/>
                </a:solidFill>
                <a:latin typeface="Quattrocento Sans"/>
                <a:ea typeface="Quattrocento Sans"/>
                <a:cs typeface="Quattrocento Sans"/>
                <a:sym typeface="Quattrocento Sans"/>
              </a:defRPr>
            </a:lvl4pPr>
            <a:lvl5pPr marL="0" marR="0" lvl="4" indent="0" algn="l" rtl="0">
              <a:lnSpc>
                <a:spcPct val="90000"/>
              </a:lnSpc>
              <a:spcBef>
                <a:spcPts val="0"/>
              </a:spcBef>
              <a:spcAft>
                <a:spcPts val="675"/>
              </a:spcAft>
              <a:buClr>
                <a:srgbClr val="262626"/>
              </a:buClr>
              <a:buFont typeface="Arial"/>
              <a:buNone/>
              <a:defRPr sz="900" b="0" i="0" u="none" strike="noStrike" cap="none">
                <a:solidFill>
                  <a:srgbClr val="262626"/>
                </a:solidFill>
                <a:latin typeface="Quattrocento Sans"/>
                <a:ea typeface="Quattrocento Sans"/>
                <a:cs typeface="Quattrocento Sans"/>
                <a:sym typeface="Quattrocento Sans"/>
              </a:defRPr>
            </a:lvl5pPr>
            <a:lvl6pPr marL="1414463" marR="0" lvl="5"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6pPr>
            <a:lvl7pPr marL="1671638" marR="0" lvl="6"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7pPr>
            <a:lvl8pPr marL="1928813" marR="0" lvl="7"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8pPr>
            <a:lvl9pPr marL="2185988" marR="0" lvl="8"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9pPr>
          </a:lstStyle>
          <a:p>
            <a:pPr lvl="0"/>
            <a:endParaRPr noProof="0" dirty="0">
              <a:sym typeface="Quattrocento Sans"/>
            </a:endParaRPr>
          </a:p>
        </p:txBody>
      </p:sp>
      <p:sp>
        <p:nvSpPr>
          <p:cNvPr id="3" name="Shape 184">
            <a:extLst>
              <a:ext uri="{FF2B5EF4-FFF2-40B4-BE49-F238E27FC236}">
                <a16:creationId xmlns:a16="http://schemas.microsoft.com/office/drawing/2014/main" id="{C4B1D68F-2731-4E85-988A-7CEBDEEAEEB3}"/>
              </a:ext>
            </a:extLst>
          </p:cNvPr>
          <p:cNvSpPr txBox="1">
            <a:spLocks noGrp="1"/>
          </p:cNvSpPr>
          <p:nvPr>
            <p:ph type="sldNum" idx="10"/>
          </p:nvPr>
        </p:nvSpPr>
        <p:spPr>
          <a:xfrm>
            <a:off x="8810625" y="6465890"/>
            <a:ext cx="323850" cy="365125"/>
          </a:xfrm>
        </p:spPr>
        <p:txBody>
          <a:bodyPr/>
          <a:lstStyle>
            <a:lvl1pPr>
              <a:defRPr/>
            </a:lvl1pPr>
          </a:lstStyle>
          <a:p>
            <a:pPr>
              <a:defRPr/>
            </a:pPr>
            <a:fld id="{8EB79A40-D701-4C49-AE95-F041C030CB2E}" type="slidenum">
              <a:rPr lang="en-US"/>
              <a:pPr>
                <a:defRPr/>
              </a:pPr>
              <a:t>‹#›</a:t>
            </a:fld>
            <a:endParaRPr lang="en-US" dirty="0"/>
          </a:p>
        </p:txBody>
      </p:sp>
    </p:spTree>
    <p:extLst>
      <p:ext uri="{BB962C8B-B14F-4D97-AF65-F5344CB8AC3E}">
        <p14:creationId xmlns:p14="http://schemas.microsoft.com/office/powerpoint/2010/main" val="249045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50" y="533406"/>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68" indent="-257168" algn="ctr" rtl="0" latinLnBrk="0">
              <a:spcBef>
                <a:spcPct val="20000"/>
              </a:spcBef>
              <a:buFontTx/>
              <a:buNone/>
              <a:defRPr lang="en-US" sz="1500" dirty="0">
                <a:solidFill>
                  <a:schemeClr val="tx2"/>
                </a:solidFill>
                <a:latin typeface="+mn-lt"/>
                <a:ea typeface="+mn-ea"/>
                <a:cs typeface="+mn-cs"/>
              </a:defRPr>
            </a:lvl1pPr>
            <a:extLst/>
          </a:lstStyle>
          <a:p>
            <a:pPr lvl="0"/>
            <a:r>
              <a:rPr lang="en-US" noProof="0" dirty="0"/>
              <a:t>Click icon to add picture</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68" indent="-257168" algn="ctr" rtl="0" latinLnBrk="0">
              <a:spcBef>
                <a:spcPct val="20000"/>
              </a:spcBef>
              <a:buFontTx/>
              <a:buNone/>
              <a:defRPr lang="en-US" sz="1500" dirty="0">
                <a:solidFill>
                  <a:schemeClr val="tx2"/>
                </a:solidFill>
                <a:latin typeface="+mn-lt"/>
                <a:ea typeface="+mn-ea"/>
                <a:cs typeface="+mn-cs"/>
              </a:defRPr>
            </a:lvl1pPr>
            <a:extLst/>
          </a:lstStyle>
          <a:p>
            <a:pPr lvl="0"/>
            <a:r>
              <a:rPr lang="en-US" noProof="0" dirty="0"/>
              <a:t>Click icon to add picture</a:t>
            </a:r>
          </a:p>
        </p:txBody>
      </p:sp>
      <p:sp>
        <p:nvSpPr>
          <p:cNvPr id="8" name="Text Placeholder 7"/>
          <p:cNvSpPr>
            <a:spLocks noGrp="1"/>
          </p:cNvSpPr>
          <p:nvPr>
            <p:ph type="body" sz="quarter" idx="14"/>
          </p:nvPr>
        </p:nvSpPr>
        <p:spPr>
          <a:xfrm>
            <a:off x="685800" y="5257800"/>
            <a:ext cx="3429000" cy="1219200"/>
          </a:xfrm>
        </p:spPr>
        <p:txBody>
          <a:bodyPr/>
          <a:lstStyle>
            <a:lvl1pPr marL="0" marR="0" indent="0" algn="r">
              <a:buFontTx/>
              <a:buNone/>
              <a:defRPr sz="1350" baseline="0"/>
            </a:lvl1pPr>
            <a:extLst/>
          </a:lstStyle>
          <a:p>
            <a:pPr lvl="0"/>
            <a:r>
              <a:rPr lang="en-US"/>
              <a:t>Edit Master text styles</a:t>
            </a:r>
          </a:p>
        </p:txBody>
      </p:sp>
      <p:sp>
        <p:nvSpPr>
          <p:cNvPr id="14" name="Text Placeholder 13"/>
          <p:cNvSpPr>
            <a:spLocks noGrp="1"/>
          </p:cNvSpPr>
          <p:nvPr>
            <p:ph type="body" sz="quarter" idx="15"/>
          </p:nvPr>
        </p:nvSpPr>
        <p:spPr>
          <a:xfrm>
            <a:off x="4343400" y="5257800"/>
            <a:ext cx="3429000" cy="1219200"/>
          </a:xfrm>
        </p:spPr>
        <p:txBody>
          <a:bodyPr/>
          <a:lstStyle>
            <a:lvl1pPr marL="0" marR="0" indent="0" algn="r">
              <a:buFontTx/>
              <a:buNone/>
              <a:defRPr sz="1350" baseline="0"/>
            </a:lvl1pPr>
            <a:extLst/>
          </a:lstStyle>
          <a:p>
            <a:pPr lvl="0"/>
            <a:r>
              <a:rPr lang="en-US"/>
              <a:t>Edit Master text styles</a:t>
            </a:r>
          </a:p>
        </p:txBody>
      </p:sp>
      <p:sp>
        <p:nvSpPr>
          <p:cNvPr id="6" name="Date Placeholder 9">
            <a:extLst>
              <a:ext uri="{FF2B5EF4-FFF2-40B4-BE49-F238E27FC236}">
                <a16:creationId xmlns:a16="http://schemas.microsoft.com/office/drawing/2014/main" id="{FFD80F1B-2C67-4217-B35E-6087E62910F8}"/>
              </a:ext>
            </a:extLst>
          </p:cNvPr>
          <p:cNvSpPr>
            <a:spLocks noGrp="1"/>
          </p:cNvSpPr>
          <p:nvPr>
            <p:ph type="dt" sz="half" idx="16"/>
          </p:nvPr>
        </p:nvSpPr>
        <p:spPr/>
        <p:txBody>
          <a:bodyPr/>
          <a:lstStyle>
            <a:lvl1pPr>
              <a:defRPr/>
            </a:lvl1pPr>
          </a:lstStyle>
          <a:p>
            <a:pPr>
              <a:defRPr/>
            </a:pPr>
            <a:fld id="{346C29AC-C59D-4F60-8110-DF6430CCC974}" type="datetimeFigureOut">
              <a:rPr lang="en-US"/>
              <a:pPr>
                <a:defRPr/>
              </a:pPr>
              <a:t>8/16/2024</a:t>
            </a:fld>
            <a:endParaRPr lang="en-US" dirty="0"/>
          </a:p>
        </p:txBody>
      </p:sp>
      <p:sp>
        <p:nvSpPr>
          <p:cNvPr id="7" name="Slide Number Placeholder 10">
            <a:extLst>
              <a:ext uri="{FF2B5EF4-FFF2-40B4-BE49-F238E27FC236}">
                <a16:creationId xmlns:a16="http://schemas.microsoft.com/office/drawing/2014/main" id="{DCD5C4CC-F323-40F9-A84A-5DC55E756F98}"/>
              </a:ext>
            </a:extLst>
          </p:cNvPr>
          <p:cNvSpPr>
            <a:spLocks noGrp="1"/>
          </p:cNvSpPr>
          <p:nvPr>
            <p:ph type="sldNum" sz="quarter" idx="17"/>
          </p:nvPr>
        </p:nvSpPr>
        <p:spPr/>
        <p:txBody>
          <a:bodyPr/>
          <a:lstStyle>
            <a:lvl1pPr>
              <a:defRPr>
                <a:solidFill>
                  <a:srgbClr val="FFFFFF"/>
                </a:solidFill>
              </a:defRPr>
            </a:lvl1pPr>
          </a:lstStyle>
          <a:p>
            <a:pPr>
              <a:defRPr/>
            </a:pPr>
            <a:fld id="{1FC4FB79-4D7D-4EF0-A54B-01E490184899}" type="slidenum">
              <a:rPr lang="en-US"/>
              <a:pPr>
                <a:defRPr/>
              </a:pPr>
              <a:t>‹#›</a:t>
            </a:fld>
            <a:endParaRPr lang="en-US" dirty="0">
              <a:solidFill>
                <a:schemeClr val="bg1"/>
              </a:solidFill>
            </a:endParaRPr>
          </a:p>
        </p:txBody>
      </p:sp>
      <p:sp>
        <p:nvSpPr>
          <p:cNvPr id="9" name="Footer Placeholder 11">
            <a:extLst>
              <a:ext uri="{FF2B5EF4-FFF2-40B4-BE49-F238E27FC236}">
                <a16:creationId xmlns:a16="http://schemas.microsoft.com/office/drawing/2014/main" id="{E8081F07-775A-4FDE-87B5-90848B596B66}"/>
              </a:ext>
            </a:extLst>
          </p:cNvPr>
          <p:cNvSpPr>
            <a:spLocks noGrp="1"/>
          </p:cNvSpPr>
          <p:nvPr>
            <p:ph type="ftr" sz="quarter" idx="18"/>
          </p:nvPr>
        </p:nvSpPr>
        <p:spPr/>
        <p:txBody>
          <a:bodyPr/>
          <a:lstStyle>
            <a:lvl1pPr>
              <a:defRPr/>
            </a:lvl1pPr>
          </a:lstStyle>
          <a:p>
            <a:pPr>
              <a:defRPr/>
            </a:pPr>
            <a:endParaRPr lang="en-US" dirty="0"/>
          </a:p>
        </p:txBody>
      </p:sp>
    </p:spTree>
    <p:extLst>
      <p:ext uri="{BB962C8B-B14F-4D97-AF65-F5344CB8AC3E}">
        <p14:creationId xmlns:p14="http://schemas.microsoft.com/office/powerpoint/2010/main" val="695310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2F8C-3CB0-4F62-9081-6C0EEF242FD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27191B4-E6D0-4FE0-B603-C3F7FCD78C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632514-E03F-4A08-8131-CB51285733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BF247A1-2326-42C4-8744-153731C3F073}"/>
              </a:ext>
            </a:extLst>
          </p:cNvPr>
          <p:cNvSpPr>
            <a:spLocks noGrp="1"/>
          </p:cNvSpPr>
          <p:nvPr>
            <p:ph type="ftr" sz="quarter" idx="11"/>
          </p:nvPr>
        </p:nvSpPr>
        <p:spPr/>
        <p:txBody>
          <a:bodyPr/>
          <a:lstStyle/>
          <a:p>
            <a:r>
              <a:rPr lang="en-US" dirty="0"/>
              <a:t>GWAAR</a:t>
            </a:r>
          </a:p>
        </p:txBody>
      </p:sp>
      <p:sp>
        <p:nvSpPr>
          <p:cNvPr id="6" name="Slide Number Placeholder 5">
            <a:extLst>
              <a:ext uri="{FF2B5EF4-FFF2-40B4-BE49-F238E27FC236}">
                <a16:creationId xmlns:a16="http://schemas.microsoft.com/office/drawing/2014/main" id="{B672CF8B-32D0-4CD4-BC55-784810755A0D}"/>
              </a:ext>
            </a:extLst>
          </p:cNvPr>
          <p:cNvSpPr>
            <a:spLocks noGrp="1"/>
          </p:cNvSpPr>
          <p:nvPr>
            <p:ph type="sldNum" sz="quarter" idx="12"/>
          </p:nvPr>
        </p:nvSpPr>
        <p:spPr/>
        <p:txBody>
          <a:bodyPr/>
          <a:lstStyle/>
          <a:p>
            <a:fld id="{AF5F21A9-1CF7-4F9B-AE21-09ED1C94DF05}" type="slidenum">
              <a:rPr lang="en-US" smtClean="0"/>
              <a:t>‹#›</a:t>
            </a:fld>
            <a:endParaRPr lang="en-US" dirty="0"/>
          </a:p>
        </p:txBody>
      </p:sp>
    </p:spTree>
    <p:extLst>
      <p:ext uri="{BB962C8B-B14F-4D97-AF65-F5344CB8AC3E}">
        <p14:creationId xmlns:p14="http://schemas.microsoft.com/office/powerpoint/2010/main" val="2590064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C17B-396B-4B59-85C7-84C0D2547AD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8657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CA11-52A7-49F9-9734-7A9B46366EB7}"/>
              </a:ext>
            </a:extLst>
          </p:cNvPr>
          <p:cNvSpPr>
            <a:spLocks noGrp="1"/>
          </p:cNvSpPr>
          <p:nvPr>
            <p:ph type="title"/>
          </p:nvPr>
        </p:nvSpPr>
        <p:spPr>
          <a:xfrm>
            <a:off x="457200" y="158750"/>
            <a:ext cx="8229600" cy="1258888"/>
          </a:xfrm>
        </p:spPr>
        <p:txBody>
          <a:bodyPr/>
          <a:lstStyle/>
          <a:p>
            <a:r>
              <a:rPr lang="en-US"/>
              <a:t>Click to edit Master title style</a:t>
            </a:r>
          </a:p>
        </p:txBody>
      </p:sp>
      <p:sp>
        <p:nvSpPr>
          <p:cNvPr id="3" name="Table Placeholder 2">
            <a:extLst>
              <a:ext uri="{FF2B5EF4-FFF2-40B4-BE49-F238E27FC236}">
                <a16:creationId xmlns:a16="http://schemas.microsoft.com/office/drawing/2014/main" id="{3E818985-5387-4474-BCA9-A43CB4FC763F}"/>
              </a:ext>
            </a:extLst>
          </p:cNvPr>
          <p:cNvSpPr>
            <a:spLocks noGrp="1"/>
          </p:cNvSpPr>
          <p:nvPr>
            <p:ph type="tbl" idx="1"/>
          </p:nvPr>
        </p:nvSpPr>
        <p:spPr>
          <a:xfrm>
            <a:off x="457200" y="1600200"/>
            <a:ext cx="8229600" cy="4530725"/>
          </a:xfrm>
        </p:spPr>
        <p:txBody>
          <a:bodyPr/>
          <a:lstStyle/>
          <a:p>
            <a:pPr lvl="0"/>
            <a:endParaRPr lang="en-US" noProof="0" dirty="0"/>
          </a:p>
        </p:txBody>
      </p:sp>
      <p:sp>
        <p:nvSpPr>
          <p:cNvPr id="4" name="Date Placeholder 3">
            <a:extLst>
              <a:ext uri="{FF2B5EF4-FFF2-40B4-BE49-F238E27FC236}">
                <a16:creationId xmlns:a16="http://schemas.microsoft.com/office/drawing/2014/main" id="{14E4B844-93FB-4709-BE54-6147C73BF646}"/>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8FD58009-A689-46D4-8732-E88A28F2A228}"/>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A6EB47C4-2FB3-4429-BA41-A1F8EE879921}"/>
              </a:ext>
            </a:extLst>
          </p:cNvPr>
          <p:cNvSpPr>
            <a:spLocks noGrp="1"/>
          </p:cNvSpPr>
          <p:nvPr>
            <p:ph type="sldNum" sz="quarter" idx="12"/>
          </p:nvPr>
        </p:nvSpPr>
        <p:spPr/>
        <p:txBody>
          <a:bodyPr/>
          <a:lstStyle>
            <a:lvl1pPr>
              <a:defRPr/>
            </a:lvl1pPr>
          </a:lstStyle>
          <a:p>
            <a:fld id="{790A995F-3F1B-4D1B-9F5F-B72E601F6E2E}" type="slidenum">
              <a:rPr lang="en-US" altLang="en-US"/>
              <a:pPr/>
              <a:t>‹#›</a:t>
            </a:fld>
            <a:endParaRPr lang="en-US" altLang="en-US" dirty="0"/>
          </a:p>
        </p:txBody>
      </p:sp>
      <p:sp>
        <p:nvSpPr>
          <p:cNvPr id="7" name="Slide Number Placeholder 2">
            <a:extLst>
              <a:ext uri="{FF2B5EF4-FFF2-40B4-BE49-F238E27FC236}">
                <a16:creationId xmlns:a16="http://schemas.microsoft.com/office/drawing/2014/main" id="{30DEBE7A-FD81-4B80-AC57-CF68218F54BF}"/>
              </a:ext>
            </a:extLst>
          </p:cNvPr>
          <p:cNvSpPr txBox="1">
            <a:spLocks/>
          </p:cNvSpPr>
          <p:nvPr userDrawn="1"/>
        </p:nvSpPr>
        <p:spPr>
          <a:xfrm>
            <a:off x="3505200" y="6356349"/>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85750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verview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
            <a:ext cx="8229600" cy="817580"/>
          </a:xfrm>
          <a:ln>
            <a:noFill/>
          </a:ln>
        </p:spPr>
        <p:txBody>
          <a:bodyPr>
            <a:normAutofit/>
          </a:bodyPr>
          <a:lstStyle>
            <a:lvl1pPr>
              <a:defRPr sz="3600" b="1" cap="small" baseline="0">
                <a:solidFill>
                  <a:srgbClr val="B1233C"/>
                </a:solidFill>
                <a:latin typeface="Calibri" charset="0"/>
                <a:ea typeface="Calibri" charset="0"/>
                <a:cs typeface="Calibri" charset="0"/>
              </a:defRPr>
            </a:lvl1pPr>
          </a:lstStyle>
          <a:p>
            <a:r>
              <a:rPr lang="en-US"/>
              <a:t>OVERVIEW</a:t>
            </a:r>
          </a:p>
        </p:txBody>
      </p:sp>
      <p:sp>
        <p:nvSpPr>
          <p:cNvPr id="7" name="Text Placeholder 6"/>
          <p:cNvSpPr>
            <a:spLocks noGrp="1"/>
          </p:cNvSpPr>
          <p:nvPr>
            <p:ph type="body" sz="quarter" idx="10"/>
          </p:nvPr>
        </p:nvSpPr>
        <p:spPr>
          <a:xfrm>
            <a:off x="928953" y="1787527"/>
            <a:ext cx="7302265" cy="3609975"/>
          </a:xfrm>
        </p:spPr>
        <p:txBody>
          <a:bodyPr/>
          <a:lstStyle>
            <a:lvl1pPr marL="257175" indent="-257175">
              <a:buFont typeface="Arial"/>
              <a:buChar char="•"/>
              <a:defRPr>
                <a:solidFill>
                  <a:schemeClr val="tx1">
                    <a:lumMod val="65000"/>
                    <a:lumOff val="35000"/>
                  </a:schemeClr>
                </a:solidFill>
              </a:defRPr>
            </a:lvl1pPr>
            <a:lvl2pPr marL="557213" indent="-214313">
              <a:buFont typeface="Arial"/>
              <a:buChar char="•"/>
              <a:defRPr>
                <a:solidFill>
                  <a:schemeClr val="tx1">
                    <a:lumMod val="65000"/>
                    <a:lumOff val="35000"/>
                  </a:schemeClr>
                </a:solidFill>
              </a:defRPr>
            </a:lvl2pPr>
          </a:lstStyle>
          <a:p>
            <a:pPr lvl="0"/>
            <a:r>
              <a:rPr lang="en-US"/>
              <a:t>Click to edit Master text styles</a:t>
            </a:r>
          </a:p>
          <a:p>
            <a:pPr lvl="1"/>
            <a:r>
              <a:rPr lang="en-US"/>
              <a:t>Second level</a:t>
            </a:r>
          </a:p>
        </p:txBody>
      </p:sp>
      <p:cxnSp>
        <p:nvCxnSpPr>
          <p:cNvPr id="11" name="Straight Connector 10"/>
          <p:cNvCxnSpPr/>
          <p:nvPr userDrawn="1"/>
        </p:nvCxnSpPr>
        <p:spPr>
          <a:xfrm>
            <a:off x="457200" y="6549455"/>
            <a:ext cx="8229600" cy="0"/>
          </a:xfrm>
          <a:prstGeom prst="line">
            <a:avLst/>
          </a:prstGeom>
          <a:ln w="38100" cmpd="sng">
            <a:solidFill>
              <a:srgbClr val="B1233C"/>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896763"/>
            <a:ext cx="9144000" cy="0"/>
          </a:xfrm>
          <a:prstGeom prst="line">
            <a:avLst/>
          </a:prstGeom>
          <a:ln w="127000" cmpd="sng">
            <a:solidFill>
              <a:srgbClr val="B1233C"/>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a:spLocks noGrp="1"/>
          </p:cNvSpPr>
          <p:nvPr>
            <p:ph type="sldNum" sz="quarter" idx="12"/>
          </p:nvPr>
        </p:nvSpPr>
        <p:spPr>
          <a:xfrm>
            <a:off x="8306558" y="6609664"/>
            <a:ext cx="380243" cy="248336"/>
          </a:xfrm>
        </p:spPr>
        <p:txBody>
          <a:bodyPr/>
          <a:lstStyle>
            <a:lvl1pPr algn="l">
              <a:defRPr sz="825">
                <a:solidFill>
                  <a:srgbClr val="B1233C"/>
                </a:solidFill>
              </a:defRPr>
            </a:lvl1pPr>
          </a:lstStyle>
          <a:p>
            <a:pPr defTabSz="685800">
              <a:defRPr/>
            </a:pPr>
            <a:fld id="{8DD8BB9E-015F-A944-A35F-1EF38182F104}" type="slidenum">
              <a:rPr lang="en-US" smtClean="0"/>
              <a:pPr defTabSz="685800">
                <a:defRPr/>
              </a:pPr>
              <a:t>‹#›</a:t>
            </a:fld>
            <a:endParaRPr lang="en-US" dirty="0"/>
          </a:p>
        </p:txBody>
      </p:sp>
      <p:sp>
        <p:nvSpPr>
          <p:cNvPr id="21" name="Footer Placeholder 4"/>
          <p:cNvSpPr>
            <a:spLocks noGrp="1"/>
          </p:cNvSpPr>
          <p:nvPr>
            <p:ph type="ftr" sz="quarter" idx="11"/>
          </p:nvPr>
        </p:nvSpPr>
        <p:spPr>
          <a:xfrm>
            <a:off x="671791" y="6579631"/>
            <a:ext cx="4685768" cy="248336"/>
          </a:xfrm>
        </p:spPr>
        <p:txBody>
          <a:bodyPr/>
          <a:lstStyle>
            <a:lvl1pPr algn="l">
              <a:defRPr sz="825">
                <a:solidFill>
                  <a:srgbClr val="B1233C"/>
                </a:solidFill>
              </a:defRPr>
            </a:lvl1pPr>
          </a:lstStyle>
          <a:p>
            <a:pPr defTabSz="685800">
              <a:defRPr/>
            </a:pPr>
            <a:r>
              <a:rPr lang="en-US" dirty="0"/>
              <a:t>Center for Health Law and Policy Innovation</a:t>
            </a:r>
          </a:p>
        </p:txBody>
      </p:sp>
    </p:spTree>
    <p:extLst>
      <p:ext uri="{BB962C8B-B14F-4D97-AF65-F5344CB8AC3E}">
        <p14:creationId xmlns:p14="http://schemas.microsoft.com/office/powerpoint/2010/main" val="273497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
        <p:nvSpPr>
          <p:cNvPr id="7" name="Slide Number Placeholder 3">
            <a:extLst>
              <a:ext uri="{FF2B5EF4-FFF2-40B4-BE49-F238E27FC236}">
                <a16:creationId xmlns:a16="http://schemas.microsoft.com/office/drawing/2014/main" id="{D4CFB801-14C0-4FFF-82CB-9BD23871A400}"/>
              </a:ext>
            </a:extLst>
          </p:cNvPr>
          <p:cNvSpPr txBox="1">
            <a:spLocks/>
          </p:cNvSpPr>
          <p:nvPr userDrawn="1"/>
        </p:nvSpPr>
        <p:spPr>
          <a:xfrm>
            <a:off x="3657600" y="63785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
        <p:nvSpPr>
          <p:cNvPr id="7" name="Slide Number Placeholder 2">
            <a:extLst>
              <a:ext uri="{FF2B5EF4-FFF2-40B4-BE49-F238E27FC236}">
                <a16:creationId xmlns:a16="http://schemas.microsoft.com/office/drawing/2014/main" id="{DB8D1259-0312-49EC-821B-522233B07C35}"/>
              </a:ext>
            </a:extLst>
          </p:cNvPr>
          <p:cNvSpPr txBox="1">
            <a:spLocks/>
          </p:cNvSpPr>
          <p:nvPr userDrawn="1"/>
        </p:nvSpPr>
        <p:spPr>
          <a:xfrm>
            <a:off x="3657600" y="63785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bg1"/>
                </a:solidFill>
              </a:rPr>
              <a:pPr/>
              <a:t>‹#›</a:t>
            </a:fld>
            <a:endParaRPr lang="en-US"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
        <p:nvSpPr>
          <p:cNvPr id="8" name="Slide Number Placeholder 3">
            <a:extLst>
              <a:ext uri="{FF2B5EF4-FFF2-40B4-BE49-F238E27FC236}">
                <a16:creationId xmlns:a16="http://schemas.microsoft.com/office/drawing/2014/main" id="{75E149BF-3AD3-4DCA-BD5D-3CD73933E1D3}"/>
              </a:ext>
            </a:extLst>
          </p:cNvPr>
          <p:cNvSpPr txBox="1">
            <a:spLocks/>
          </p:cNvSpPr>
          <p:nvPr userDrawn="1"/>
        </p:nvSpPr>
        <p:spPr>
          <a:xfrm>
            <a:off x="3657600" y="6424612"/>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
        <p:nvSpPr>
          <p:cNvPr id="6" name="Slide Number Placeholder 2">
            <a:extLst>
              <a:ext uri="{FF2B5EF4-FFF2-40B4-BE49-F238E27FC236}">
                <a16:creationId xmlns:a16="http://schemas.microsoft.com/office/drawing/2014/main" id="{9322F3A2-655D-4528-A985-3826C782BE1B}"/>
              </a:ext>
            </a:extLst>
          </p:cNvPr>
          <p:cNvSpPr txBox="1">
            <a:spLocks/>
          </p:cNvSpPr>
          <p:nvPr userDrawn="1"/>
        </p:nvSpPr>
        <p:spPr>
          <a:xfrm>
            <a:off x="3657600" y="6356349"/>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bg1"/>
                </a:solidFill>
              </a:rPr>
              <a:pPr/>
              <a:t>‹#›</a:t>
            </a:fld>
            <a:endParaRPr lang="en-US"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
        <p:nvSpPr>
          <p:cNvPr id="8" name="Slide Number Placeholder 2">
            <a:extLst>
              <a:ext uri="{FF2B5EF4-FFF2-40B4-BE49-F238E27FC236}">
                <a16:creationId xmlns:a16="http://schemas.microsoft.com/office/drawing/2014/main" id="{8483BC6D-48AD-42A5-B983-D3F2E15B4AF2}"/>
              </a:ext>
            </a:extLst>
          </p:cNvPr>
          <p:cNvSpPr txBox="1">
            <a:spLocks/>
          </p:cNvSpPr>
          <p:nvPr userDrawn="1"/>
        </p:nvSpPr>
        <p:spPr>
          <a:xfrm>
            <a:off x="3523488" y="634111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
        <p:nvSpPr>
          <p:cNvPr id="7" name="Slide Number Placeholder 2">
            <a:extLst>
              <a:ext uri="{FF2B5EF4-FFF2-40B4-BE49-F238E27FC236}">
                <a16:creationId xmlns:a16="http://schemas.microsoft.com/office/drawing/2014/main" id="{E8CF8100-2B67-42DA-A033-690739DC81D2}"/>
              </a:ext>
            </a:extLst>
          </p:cNvPr>
          <p:cNvSpPr txBox="1">
            <a:spLocks/>
          </p:cNvSpPr>
          <p:nvPr userDrawn="1"/>
        </p:nvSpPr>
        <p:spPr>
          <a:xfrm>
            <a:off x="3505199" y="6356349"/>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 id="2147483659" r:id="rId10"/>
    <p:sldLayoutId id="2147483661" r:id="rId11"/>
    <p:sldLayoutId id="2147483662" r:id="rId12"/>
    <p:sldLayoutId id="2147483663" r:id="rId13"/>
    <p:sldLayoutId id="2147483664" r:id="rId14"/>
    <p:sldLayoutId id="2147483666" r:id="rId15"/>
    <p:sldLayoutId id="2147483667" r:id="rId16"/>
    <p:sldLayoutId id="2147483668" r:id="rId17"/>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acl.gov/SeniorNutri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am.vankampen@gwaar.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efeatmalnutrition.today/wp-content/uploads/2023/05/ANHI-2020-National-Blueprint-Toolkit_State_Legislators_AUG_2022_update_0.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defeatmalnutrition.today/wp-content/uploads/2023/05/ANHI-2020-National-Blueprint-Toolkit_State_Legislators_AUG_2022_update_0.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efeatmalnutrition.today/stori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forms.office.com/Pages/ResponsePage.aspx?id=ZHYIjp1ATEymtHqgECDW6tARddu1DQhLljx7NiBhlLhUMlg0SVNDQVFVNjJVVElUVkMyTkZPWDQ3Ty4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Nicole.Becerra@acl.hhs.gov"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sagepub.com/journals-permissions" TargetMode="External"/><Relationship Id="rId4" Type="http://schemas.openxmlformats.org/officeDocument/2006/relationships/hyperlink" Target="https://doi.org/10.1177/233372141985843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www.ncoa.org/assesssments-tools/malnutrition-screening-assessment-tool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nutritioncare.org/maw/#:~:text=SAVE%20THE%20DATE%3A%20ASPEN%20Malnutrition,detection%20and%20treatment%20of%20malnutrit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teppingupyournutrition.com/" TargetMode="External"/><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9.xml"/><Relationship Id="rId18" Type="http://schemas.openxmlformats.org/officeDocument/2006/relationships/image" Target="../media/image22.png"/><Relationship Id="rId3" Type="http://schemas.openxmlformats.org/officeDocument/2006/relationships/slide" Target="slide34.xml"/><Relationship Id="rId7" Type="http://schemas.openxmlformats.org/officeDocument/2006/relationships/slide" Target="slide18.xml"/><Relationship Id="rId12" Type="http://schemas.openxmlformats.org/officeDocument/2006/relationships/slide" Target="slide42.xml"/><Relationship Id="rId17" Type="http://schemas.openxmlformats.org/officeDocument/2006/relationships/slide" Target="slide46.xml"/><Relationship Id="rId2" Type="http://schemas.openxmlformats.org/officeDocument/2006/relationships/notesSlide" Target="../notesSlides/notesSlide22.xml"/><Relationship Id="rId16" Type="http://schemas.openxmlformats.org/officeDocument/2006/relationships/slide" Target="slide36.xml"/><Relationship Id="rId1" Type="http://schemas.openxmlformats.org/officeDocument/2006/relationships/slideLayout" Target="../slideLayouts/slideLayout16.xml"/><Relationship Id="rId6" Type="http://schemas.openxmlformats.org/officeDocument/2006/relationships/slide" Target="slide48.xml"/><Relationship Id="rId11" Type="http://schemas.openxmlformats.org/officeDocument/2006/relationships/slide" Target="slide31.xml"/><Relationship Id="rId5" Type="http://schemas.openxmlformats.org/officeDocument/2006/relationships/slide" Target="slide38.xml"/><Relationship Id="rId15" Type="http://schemas.openxmlformats.org/officeDocument/2006/relationships/slide" Target="slide23.xml"/><Relationship Id="rId10" Type="http://schemas.openxmlformats.org/officeDocument/2006/relationships/slide" Target="slide21.xml"/><Relationship Id="rId4" Type="http://schemas.openxmlformats.org/officeDocument/2006/relationships/slide" Target="slide27.xml"/><Relationship Id="rId9" Type="http://schemas.openxmlformats.org/officeDocument/2006/relationships/slide" Target="slide40.xml"/><Relationship Id="rId14" Type="http://schemas.openxmlformats.org/officeDocument/2006/relationships/slide" Target="slide44.xml"/></Relationships>
</file>

<file path=ppt/slides/_rels/slide32.xml.rels><?xml version="1.0" encoding="UTF-8" standalone="yes"?>
<Relationships xmlns="http://schemas.openxmlformats.org/package/2006/relationships"><Relationship Id="rId3" Type="http://schemas.openxmlformats.org/officeDocument/2006/relationships/hyperlink" Target="https://gwaar.org/eat-well-age-wel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gwaar.org/nutrition-education-and-activiti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pam.vankampen@gwaar.org"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gwaar.org/api/cms/previewFile/id/2006419"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gwaar.org/api/cms/previewFile/id/2006418"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gwaar.org/eat-well-age-wel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gwaar.org/api/cms/previewFile/id/2004749"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gwaar.org/cooking-demonstration-videos"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adrcconnections.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gwaar.org/nutrition-education-and-activiti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s://journals.sagepub.com/doi/10.1177/2333721419858438" TargetMode="External"/><Relationship Id="rId13" Type="http://schemas.openxmlformats.org/officeDocument/2006/relationships/hyperlink" Target="https://www.ncoa.org/healthy-aging/hunger-and-nutrition/" TargetMode="External"/><Relationship Id="rId3" Type="http://schemas.openxmlformats.org/officeDocument/2006/relationships/hyperlink" Target="https://www.drugs.com/" TargetMode="External"/><Relationship Id="rId7" Type="http://schemas.openxmlformats.org/officeDocument/2006/relationships/hyperlink" Target="https://www.defeatmalnutrition.today/blueprint" TargetMode="External"/><Relationship Id="rId12" Type="http://schemas.openxmlformats.org/officeDocument/2006/relationships/hyperlink" Target="http://www.nutritioncare.org/" TargetMode="External"/><Relationship Id="rId17" Type="http://schemas.openxmlformats.org/officeDocument/2006/relationships/hyperlink" Target="https://oregon.providence.org/our-services/p/providence-nutrition-services/?utm_source=providence-org-nutrition&amp;utm_medium=redirect&amp;utm_content=providence-org-nutrition" TargetMode="External"/><Relationship Id="rId2" Type="http://schemas.openxmlformats.org/officeDocument/2006/relationships/hyperlink" Target="https://gwaar.org/nutrition-education-and-activities" TargetMode="External"/><Relationship Id="rId16" Type="http://schemas.openxmlformats.org/officeDocument/2006/relationships/hyperlink" Target="https://oregon.providence.org/our-services/p/providence-nutrition-services/?utm_source=providence-org" TargetMode="External"/><Relationship Id="rId1" Type="http://schemas.openxmlformats.org/officeDocument/2006/relationships/slideLayout" Target="../slideLayouts/slideLayout3.xml"/><Relationship Id="rId6" Type="http://schemas.openxmlformats.org/officeDocument/2006/relationships/hyperlink" Target="https://defeatmalnutrition.today/wp-content/uploads/2023/04/2020_DMT_State-Malnutrition-Toolkit-Briefing_FINAL.pdf" TargetMode="External"/><Relationship Id="rId11" Type="http://schemas.openxmlformats.org/officeDocument/2006/relationships/hyperlink" Target="http://www.nutritioncare.org/Malnutrition/" TargetMode="External"/><Relationship Id="rId5" Type="http://schemas.openxmlformats.org/officeDocument/2006/relationships/hyperlink" Target="https://www.defeatmalnutrition.today/" TargetMode="External"/><Relationship Id="rId15" Type="http://schemas.openxmlformats.org/officeDocument/2006/relationships/hyperlink" Target="https://www.enasco.com/search/?text=more+protein" TargetMode="External"/><Relationship Id="rId10" Type="http://schemas.openxmlformats.org/officeDocument/2006/relationships/hyperlink" Target="http://www.nutritioncare.org/guidelines_and_clinical_resources/Malnutrition_Solution_Center/" TargetMode="External"/><Relationship Id="rId4" Type="http://schemas.openxmlformats.org/officeDocument/2006/relationships/hyperlink" Target="https://www.facebook.com/hashtag/beanutritionneighbor" TargetMode="External"/><Relationship Id="rId9" Type="http://schemas.openxmlformats.org/officeDocument/2006/relationships/hyperlink" Target="http://www.nutritioncare.org/maw/#:~:text=SAVE%20THE%20DATE%3A%20ASPEN%20Malnutrition,detection%20and%20treatment%20of%20malnutrition" TargetMode="External"/><Relationship Id="rId14" Type="http://schemas.openxmlformats.org/officeDocument/2006/relationships/hyperlink" Target="https://www.steppingupyournutrition.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mailto:Judy.simon@acl.hhs.gov"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calfimc.org/" TargetMode="External"/><Relationship Id="rId2" Type="http://schemas.openxmlformats.org/officeDocument/2006/relationships/hyperlink" Target="https://openhand.org/" TargetMode="External"/><Relationship Id="rId1" Type="http://schemas.openxmlformats.org/officeDocument/2006/relationships/slideLayout" Target="../slideLayouts/slideLayout3.xml"/><Relationship Id="rId5" Type="http://schemas.openxmlformats.org/officeDocument/2006/relationships/image" Target="../media/image31.gif"/><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aplu.org/library/the-challenge-of-change/File" TargetMode="External"/><Relationship Id="rId2" Type="http://schemas.openxmlformats.org/officeDocument/2006/relationships/hyperlink" Target="mailto:https://www.usda.gov/media/blog/2016/05/27/nutritional-security-through-sustainable-agriculture" TargetMode="Externa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jpeg"/><Relationship Id="rId9"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mailto:Nicole.Becerra@acl.hhs.gov"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56089" y="3928744"/>
            <a:ext cx="9144000" cy="762000"/>
          </a:xfrm>
        </p:spPr>
        <p:txBody>
          <a:bodyPr>
            <a:normAutofit fontScale="90000"/>
          </a:bodyPr>
          <a:lstStyle/>
          <a:p>
            <a:r>
              <a:rPr lang="en-US" dirty="0"/>
              <a:t>Trifecta: </a:t>
            </a:r>
            <a:br>
              <a:rPr lang="en-US" dirty="0"/>
            </a:br>
            <a:r>
              <a:rPr lang="en-US" sz="3600" dirty="0"/>
              <a:t>Food Insecurity and Malnutrition</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9015880" cy="685800"/>
          </a:xfrm>
        </p:spPr>
        <p:txBody>
          <a:bodyPr>
            <a:normAutofit fontScale="92500" lnSpcReduction="10000"/>
          </a:bodyPr>
          <a:lstStyle/>
          <a:p>
            <a:r>
              <a:rPr lang="en-US" dirty="0"/>
              <a:t>Celebrate Our </a:t>
            </a:r>
            <a:r>
              <a:rPr lang="en-US" sz="4300" dirty="0"/>
              <a:t>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1453" y="5648270"/>
            <a:ext cx="2060627" cy="1054699"/>
          </a:xfrm>
          <a:prstGeom prst="rect">
            <a:avLst/>
          </a:prstGeom>
        </p:spPr>
      </p:pic>
    </p:spTree>
    <p:extLst>
      <p:ext uri="{BB962C8B-B14F-4D97-AF65-F5344CB8AC3E}">
        <p14:creationId xmlns:p14="http://schemas.microsoft.com/office/powerpoint/2010/main" val="83179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039"/>
            <a:ext cx="8229600" cy="734961"/>
          </a:xfrm>
        </p:spPr>
        <p:txBody>
          <a:bodyPr>
            <a:normAutofit/>
          </a:bodyPr>
          <a:lstStyle/>
          <a:p>
            <a:r>
              <a:rPr lang="en-US" sz="4000" dirty="0"/>
              <a:t>“Whole Team” Approach</a:t>
            </a:r>
          </a:p>
        </p:txBody>
      </p:sp>
      <p:pic>
        <p:nvPicPr>
          <p:cNvPr id="6" name="Picture 5" descr="Screenshot of Whole Team Approach flowchart. Additional Details are available in the slide notes of this slid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0" y="1219200"/>
            <a:ext cx="4114800" cy="3866280"/>
          </a:xfrm>
          <a:prstGeom prst="rect">
            <a:avLst/>
          </a:prstGeom>
        </p:spPr>
      </p:pic>
      <p:sp>
        <p:nvSpPr>
          <p:cNvPr id="8" name="TextBox 7"/>
          <p:cNvSpPr txBox="1"/>
          <p:nvPr/>
        </p:nvSpPr>
        <p:spPr>
          <a:xfrm>
            <a:off x="6477000" y="3352800"/>
            <a:ext cx="2209800" cy="2092881"/>
          </a:xfrm>
          <a:prstGeom prst="rect">
            <a:avLst/>
          </a:prstGeom>
          <a:noFill/>
        </p:spPr>
        <p:txBody>
          <a:bodyPr wrap="square" rtlCol="0">
            <a:spAutoFit/>
          </a:bodyPr>
          <a:lstStyle/>
          <a:p>
            <a:r>
              <a:rPr lang="en-US" sz="1200" dirty="0"/>
              <a:t>Source: </a:t>
            </a:r>
            <a:r>
              <a:rPr lang="en-US" sz="1200" b="1" dirty="0"/>
              <a:t>Addressing Malnutrition in Community Living Older Adults: A Toolkit for Area Agencies on Aging. </a:t>
            </a:r>
            <a:r>
              <a:rPr lang="en-US" sz="1200" dirty="0"/>
              <a:t>ACL 2017-2019 Innovations in Nutrition Programs &amp; Services grant</a:t>
            </a:r>
            <a:r>
              <a:rPr lang="en-US" sz="1200" b="1" dirty="0"/>
              <a:t>, </a:t>
            </a:r>
            <a:r>
              <a:rPr lang="en-US" sz="1200" dirty="0"/>
              <a:t>Maryland Department of Aging, access at: </a:t>
            </a:r>
            <a:r>
              <a:rPr lang="en-US" sz="1200" dirty="0">
                <a:hlinkClick r:id="rId4"/>
              </a:rPr>
              <a:t>https://acl.gov/SeniorNutrition</a:t>
            </a:r>
            <a:endParaRPr lang="en-US" sz="1200" dirty="0"/>
          </a:p>
          <a:p>
            <a:endParaRPr lang="en-US" sz="1000" dirty="0"/>
          </a:p>
        </p:txBody>
      </p:sp>
    </p:spTree>
    <p:extLst>
      <p:ext uri="{BB962C8B-B14F-4D97-AF65-F5344CB8AC3E}">
        <p14:creationId xmlns:p14="http://schemas.microsoft.com/office/powerpoint/2010/main" val="329382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8890"/>
          </a:xfrm>
        </p:spPr>
        <p:txBody>
          <a:bodyPr>
            <a:normAutofit/>
          </a:bodyPr>
          <a:lstStyle/>
          <a:p>
            <a:r>
              <a:rPr lang="en-US" sz="4000" dirty="0"/>
              <a:t>Medical Billing</a:t>
            </a:r>
          </a:p>
        </p:txBody>
      </p:sp>
      <p:sp>
        <p:nvSpPr>
          <p:cNvPr id="9" name="TextBox 8">
            <a:extLst>
              <a:ext uri="{FF2B5EF4-FFF2-40B4-BE49-F238E27FC236}">
                <a16:creationId xmlns:a16="http://schemas.microsoft.com/office/drawing/2014/main" id="{7472E01E-4360-4B18-9B9C-2D4269CA1911}"/>
              </a:ext>
            </a:extLst>
          </p:cNvPr>
          <p:cNvSpPr txBox="1"/>
          <p:nvPr/>
        </p:nvSpPr>
        <p:spPr>
          <a:xfrm>
            <a:off x="990600" y="827710"/>
            <a:ext cx="4572000" cy="286682"/>
          </a:xfrm>
          <a:prstGeom prst="rect">
            <a:avLst/>
          </a:prstGeom>
          <a:noFill/>
        </p:spPr>
        <p:txBody>
          <a:bodyPr wrap="square">
            <a:spAutoFit/>
          </a:bodyPr>
          <a:lstStyle/>
          <a:p>
            <a:pPr marL="0" marR="0">
              <a:lnSpc>
                <a:spcPct val="115000"/>
              </a:lnSpc>
              <a:spcBef>
                <a:spcPts val="0"/>
              </a:spcBef>
              <a:spcAft>
                <a:spcPts val="0"/>
              </a:spcAft>
            </a:pPr>
            <a:r>
              <a:rPr lang="en-US" sz="1200" dirty="0">
                <a:effectLst/>
                <a:ea typeface="Arial" panose="020B0604020202020204" pitchFamily="34" charset="0"/>
              </a:rPr>
              <a:t>Table 3: Social Determinants of Health ICD-10 Codes.</a:t>
            </a:r>
            <a:endParaRPr lang="en-US" sz="1100" dirty="0">
              <a:effectLst/>
              <a:ea typeface="Arial" panose="020B0604020202020204" pitchFamily="34" charset="0"/>
            </a:endParaRPr>
          </a:p>
        </p:txBody>
      </p:sp>
      <p:graphicFrame>
        <p:nvGraphicFramePr>
          <p:cNvPr id="7" name="Table 6">
            <a:extLst>
              <a:ext uri="{FF2B5EF4-FFF2-40B4-BE49-F238E27FC236}">
                <a16:creationId xmlns:a16="http://schemas.microsoft.com/office/drawing/2014/main" id="{3AD58840-E3F0-4C4B-998E-36279813AC14}"/>
              </a:ext>
            </a:extLst>
          </p:cNvPr>
          <p:cNvGraphicFramePr>
            <a:graphicFrameLocks noGrp="1"/>
          </p:cNvGraphicFramePr>
          <p:nvPr>
            <p:extLst>
              <p:ext uri="{D42A27DB-BD31-4B8C-83A1-F6EECF244321}">
                <p14:modId xmlns:p14="http://schemas.microsoft.com/office/powerpoint/2010/main" val="1584277657"/>
              </p:ext>
            </p:extLst>
          </p:nvPr>
        </p:nvGraphicFramePr>
        <p:xfrm>
          <a:off x="1981200" y="1124002"/>
          <a:ext cx="5105400" cy="3524198"/>
        </p:xfrm>
        <a:graphic>
          <a:graphicData uri="http://schemas.openxmlformats.org/drawingml/2006/table">
            <a:tbl>
              <a:tblPr firstRow="1"/>
              <a:tblGrid>
                <a:gridCol w="1096352">
                  <a:extLst>
                    <a:ext uri="{9D8B030D-6E8A-4147-A177-3AD203B41FA5}">
                      <a16:colId xmlns:a16="http://schemas.microsoft.com/office/drawing/2014/main" val="1524509477"/>
                    </a:ext>
                  </a:extLst>
                </a:gridCol>
                <a:gridCol w="4009048">
                  <a:extLst>
                    <a:ext uri="{9D8B030D-6E8A-4147-A177-3AD203B41FA5}">
                      <a16:colId xmlns:a16="http://schemas.microsoft.com/office/drawing/2014/main" val="976058371"/>
                    </a:ext>
                  </a:extLst>
                </a:gridCol>
              </a:tblGrid>
              <a:tr h="235057">
                <a:tc>
                  <a:txBody>
                    <a:bodyPr/>
                    <a:lstStyle/>
                    <a:p>
                      <a:pPr marL="0" marR="0">
                        <a:lnSpc>
                          <a:spcPct val="115000"/>
                        </a:lnSpc>
                        <a:spcBef>
                          <a:spcPts val="0"/>
                        </a:spcBef>
                        <a:spcAft>
                          <a:spcPts val="0"/>
                        </a:spcAft>
                      </a:pPr>
                      <a:r>
                        <a:rPr lang="en-US" sz="1000" b="1" dirty="0">
                          <a:effectLst/>
                          <a:latin typeface="Arial" panose="020B0604020202020204" pitchFamily="34" charset="0"/>
                          <a:ea typeface="Arial" panose="020B0604020202020204" pitchFamily="34" charset="0"/>
                        </a:rPr>
                        <a:t>SDOH</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0" marR="0">
                        <a:lnSpc>
                          <a:spcPct val="115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rPr>
                        <a:t>Sample ICD-10 Codes </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2893282995"/>
                  </a:ext>
                </a:extLst>
              </a:tr>
              <a:tr h="690903">
                <a:tc>
                  <a:txBody>
                    <a:bodyPr/>
                    <a:lstStyle/>
                    <a:p>
                      <a:pPr marL="0" marR="0">
                        <a:lnSpc>
                          <a:spcPct val="115000"/>
                        </a:lnSpc>
                        <a:spcBef>
                          <a:spcPts val="0"/>
                        </a:spcBef>
                        <a:spcAft>
                          <a:spcPts val="0"/>
                        </a:spcAft>
                      </a:pPr>
                      <a:r>
                        <a:rPr lang="en-US" sz="1000" b="1">
                          <a:effectLst/>
                          <a:latin typeface="Arial" panose="020B0604020202020204" pitchFamily="34" charset="0"/>
                          <a:ea typeface="Arial" panose="020B0604020202020204" pitchFamily="34" charset="0"/>
                        </a:rPr>
                        <a:t>Living Situation (Housing, Utilities)</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Z590 - Problems related to housing and economic circumstances</a:t>
                      </a:r>
                    </a:p>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Z600 - Problems related to social environment</a:t>
                      </a:r>
                    </a:p>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  Z602 - Problems related to living alone</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762723"/>
                  </a:ext>
                </a:extLst>
              </a:tr>
              <a:tr h="469062">
                <a:tc>
                  <a:txBody>
                    <a:bodyPr/>
                    <a:lstStyle/>
                    <a:p>
                      <a:pPr marL="0" marR="0">
                        <a:lnSpc>
                          <a:spcPct val="115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rPr>
                        <a:t>Food</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Z590 - Problems related to housing and economic circumstances </a:t>
                      </a:r>
                      <a:endParaRPr lang="en-US" sz="10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  Z594 - Lack of adequate food and safe drinking water </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177717957"/>
                  </a:ext>
                </a:extLst>
              </a:tr>
              <a:tr h="235057">
                <a:tc>
                  <a:txBody>
                    <a:bodyPr/>
                    <a:lstStyle/>
                    <a:p>
                      <a:pPr marL="0" marR="0">
                        <a:lnSpc>
                          <a:spcPct val="115000"/>
                        </a:lnSpc>
                        <a:spcBef>
                          <a:spcPts val="0"/>
                        </a:spcBef>
                        <a:spcAft>
                          <a:spcPts val="0"/>
                        </a:spcAft>
                      </a:pPr>
                      <a:r>
                        <a:rPr lang="en-US" sz="1000" b="1" dirty="0">
                          <a:effectLst/>
                          <a:latin typeface="Arial" panose="020B0604020202020204" pitchFamily="34" charset="0"/>
                          <a:ea typeface="Arial" panose="020B0604020202020204" pitchFamily="34" charset="0"/>
                        </a:rPr>
                        <a:t>Safety</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panose="020B0604020202020204" pitchFamily="34" charset="0"/>
                          <a:ea typeface="Arial" panose="020B0604020202020204" pitchFamily="34" charset="0"/>
                        </a:rPr>
                        <a:t>Z600 - Problems related to social environment </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22842"/>
                  </a:ext>
                </a:extLst>
              </a:tr>
              <a:tr h="387005">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Arial" panose="020B0604020202020204" pitchFamily="34" charset="0"/>
                        </a:rPr>
                        <a:t>Financial Strain</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rPr>
                        <a:t>Z590 - Problems related to housing and economic circumstances </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339773009"/>
                  </a:ext>
                </a:extLst>
              </a:tr>
              <a:tr h="261467">
                <a:tc>
                  <a:txBody>
                    <a:bodyPr/>
                    <a:lstStyle/>
                    <a:p>
                      <a:pPr marL="0" marR="0">
                        <a:lnSpc>
                          <a:spcPct val="115000"/>
                        </a:lnSpc>
                        <a:spcBef>
                          <a:spcPts val="0"/>
                        </a:spcBef>
                        <a:spcAft>
                          <a:spcPts val="0"/>
                        </a:spcAft>
                      </a:pPr>
                      <a:r>
                        <a:rPr lang="en-US" sz="1000" b="1">
                          <a:effectLst/>
                          <a:latin typeface="Arial" panose="020B0604020202020204" pitchFamily="34" charset="0"/>
                          <a:ea typeface="Arial" panose="020B0604020202020204" pitchFamily="34" charset="0"/>
                        </a:rPr>
                        <a:t>Employment</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Z560 - Problems related to employment and unemployment </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130644"/>
                  </a:ext>
                </a:extLst>
              </a:tr>
              <a:tr h="538954">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Arial" panose="020B0604020202020204" pitchFamily="34" charset="0"/>
                        </a:rPr>
                        <a:t>Family and Community Support</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rPr>
                        <a:t>Z630 - Other problems related to primary support group, including family circumstances</a:t>
                      </a:r>
                      <a:endParaRPr lang="en-US" sz="10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rPr>
                        <a:t>Z600 - Problems related to social environment </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428818304"/>
                  </a:ext>
                </a:extLst>
              </a:tr>
              <a:tr h="235057">
                <a:tc>
                  <a:txBody>
                    <a:bodyPr/>
                    <a:lstStyle/>
                    <a:p>
                      <a:pPr marL="0" marR="0">
                        <a:lnSpc>
                          <a:spcPct val="115000"/>
                        </a:lnSpc>
                        <a:spcBef>
                          <a:spcPts val="0"/>
                        </a:spcBef>
                        <a:spcAft>
                          <a:spcPts val="0"/>
                        </a:spcAft>
                      </a:pPr>
                      <a:r>
                        <a:rPr lang="en-US" sz="1000" b="1">
                          <a:effectLst/>
                          <a:latin typeface="Arial" panose="020B0604020202020204" pitchFamily="34" charset="0"/>
                          <a:ea typeface="Arial" panose="020B0604020202020204" pitchFamily="34" charset="0"/>
                        </a:rPr>
                        <a:t>Education</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panose="020B0604020202020204" pitchFamily="34" charset="0"/>
                          <a:ea typeface="Arial" panose="020B0604020202020204" pitchFamily="34" charset="0"/>
                        </a:rPr>
                        <a:t>Z550 - Problems related to education and literacy </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081786"/>
                  </a:ext>
                </a:extLst>
              </a:tr>
              <a:tr h="261467">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Arial" panose="020B0604020202020204" pitchFamily="34" charset="0"/>
                        </a:rPr>
                        <a:t>Mental Health</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Z650 - Problems related to other psychosocial circumstances </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599458616"/>
                  </a:ext>
                </a:extLst>
              </a:tr>
            </a:tbl>
          </a:graphicData>
        </a:graphic>
      </p:graphicFrame>
      <p:sp>
        <p:nvSpPr>
          <p:cNvPr id="6" name="TextBox 5"/>
          <p:cNvSpPr txBox="1"/>
          <p:nvPr/>
        </p:nvSpPr>
        <p:spPr>
          <a:xfrm>
            <a:off x="762000" y="4800600"/>
            <a:ext cx="8077200" cy="800219"/>
          </a:xfrm>
          <a:prstGeom prst="rect">
            <a:avLst/>
          </a:prstGeom>
          <a:noFill/>
        </p:spPr>
        <p:txBody>
          <a:bodyPr wrap="square" rtlCol="0">
            <a:spAutoFit/>
          </a:bodyPr>
          <a:lstStyle/>
          <a:p>
            <a:r>
              <a:rPr lang="en-US" sz="1200" dirty="0"/>
              <a:t>Source: </a:t>
            </a:r>
            <a:r>
              <a:rPr lang="en-US" sz="1200" b="1" dirty="0"/>
              <a:t>Addressing Malnutrition in Community Living Older Adults: A Toolkit for Area Agencies on Aging. </a:t>
            </a:r>
            <a:r>
              <a:rPr lang="en-US" sz="1200" dirty="0"/>
              <a:t>ACL 2017-2019 Innovations in Nutrition Programs &amp; Services grant</a:t>
            </a:r>
            <a:r>
              <a:rPr lang="en-US" sz="1200" b="1" dirty="0"/>
              <a:t>, </a:t>
            </a:r>
            <a:r>
              <a:rPr lang="en-US" sz="1200" dirty="0"/>
              <a:t>Maryland Department of Aging, access at: </a:t>
            </a:r>
            <a:r>
              <a:rPr lang="en-US" sz="1200" dirty="0">
                <a:hlinkClick r:id="rId3"/>
              </a:rPr>
              <a:t>https://acl.gov/SeniorNutrition</a:t>
            </a:r>
            <a:endParaRPr lang="en-US" sz="1200" dirty="0"/>
          </a:p>
          <a:p>
            <a:endParaRPr lang="en-US" sz="1000" dirty="0"/>
          </a:p>
        </p:txBody>
      </p:sp>
    </p:spTree>
    <p:extLst>
      <p:ext uri="{BB962C8B-B14F-4D97-AF65-F5344CB8AC3E}">
        <p14:creationId xmlns:p14="http://schemas.microsoft.com/office/powerpoint/2010/main" val="175200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0" y="304800"/>
            <a:ext cx="8686800" cy="1143000"/>
          </a:xfrm>
        </p:spPr>
        <p:txBody>
          <a:bodyPr>
            <a:normAutofit/>
          </a:bodyPr>
          <a:lstStyle/>
          <a:p>
            <a:r>
              <a:rPr lang="en-US" sz="4000" dirty="0"/>
              <a:t>Pam VanKampen, RDN, CD</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2458" y="1447800"/>
            <a:ext cx="9144000"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Older Americans Act Consultant-Nutrition Specialist-</a:t>
            </a:r>
          </a:p>
          <a:p>
            <a:pPr marL="0" indent="0" algn="ctr">
              <a:buNone/>
            </a:pPr>
            <a:r>
              <a:rPr lang="en-US" sz="2400" dirty="0"/>
              <a:t>Senior Center Representative</a:t>
            </a:r>
          </a:p>
          <a:p>
            <a:pPr marL="0" indent="0" algn="ctr">
              <a:buNone/>
            </a:pPr>
            <a:r>
              <a:rPr lang="en-US" sz="2400" dirty="0"/>
              <a:t>Greater WI Agency on Aging Resources (GWAAR)</a:t>
            </a:r>
          </a:p>
          <a:p>
            <a:pPr marL="0" indent="0" algn="ctr">
              <a:buNone/>
            </a:pPr>
            <a:r>
              <a:rPr lang="en-US" sz="2400" dirty="0">
                <a:hlinkClick r:id="rId3"/>
              </a:rPr>
              <a:t>pam.vankampen@gwaar.org</a:t>
            </a:r>
            <a:endParaRPr lang="en-US" sz="2400" dirty="0"/>
          </a:p>
          <a:p>
            <a:pPr marL="0" indent="0" algn="ctr">
              <a:buNone/>
            </a:pPr>
            <a:r>
              <a:rPr lang="en-US" sz="1800" dirty="0"/>
              <a:t>608.228.8095</a:t>
            </a:r>
            <a:endParaRPr lang="en-US" sz="1800" dirty="0">
              <a:cs typeface="Arial" panose="020B0604020202020204" pitchFamily="34" charset="0"/>
            </a:endParaRPr>
          </a:p>
          <a:p>
            <a:pPr algn="ctr"/>
            <a:endParaRPr lang="en-US" sz="2400" dirty="0">
              <a:cs typeface="Arial" panose="020B0604020202020204" pitchFamily="34" charset="0"/>
            </a:endParaRPr>
          </a:p>
          <a:p>
            <a:endParaRPr lang="en-US" sz="2000" dirty="0"/>
          </a:p>
          <a:p>
            <a:pPr algn="ctr"/>
            <a:endParaRPr lang="en-US" sz="2400" dirty="0"/>
          </a:p>
        </p:txBody>
      </p:sp>
      <p:sp>
        <p:nvSpPr>
          <p:cNvPr id="9" name="Text Placeholder 42">
            <a:extLst>
              <a:ext uri="{FF2B5EF4-FFF2-40B4-BE49-F238E27FC236}">
                <a16:creationId xmlns:a16="http://schemas.microsoft.com/office/drawing/2014/main" id="{BE248E48-7885-43B6-9B30-9225B54A5C5E}"/>
              </a:ext>
            </a:extLst>
          </p:cNvPr>
          <p:cNvSpPr txBox="1">
            <a:spLocks/>
          </p:cNvSpPr>
          <p:nvPr/>
        </p:nvSpPr>
        <p:spPr>
          <a:xfrm>
            <a:off x="1447800" y="6629400"/>
            <a:ext cx="8794812" cy="228600"/>
          </a:xfrm>
          <a:prstGeom prst="rect">
            <a:avLst/>
          </a:prstGeom>
        </p:spPr>
        <p:txBody>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Special thank you to WI Nutrition Programs, UW Health, UW Stout Dietetic Interns &amp; Students</a:t>
            </a:r>
          </a:p>
        </p:txBody>
      </p:sp>
    </p:spTree>
    <p:extLst>
      <p:ext uri="{BB962C8B-B14F-4D97-AF65-F5344CB8AC3E}">
        <p14:creationId xmlns:p14="http://schemas.microsoft.com/office/powerpoint/2010/main" val="423546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25F6-A14A-471B-BD7D-491CC97E2530}"/>
              </a:ext>
            </a:extLst>
          </p:cNvPr>
          <p:cNvSpPr>
            <a:spLocks noGrp="1"/>
          </p:cNvSpPr>
          <p:nvPr>
            <p:ph type="title"/>
          </p:nvPr>
        </p:nvSpPr>
        <p:spPr>
          <a:xfrm>
            <a:off x="1" y="511811"/>
            <a:ext cx="9143999" cy="1143000"/>
          </a:xfrm>
        </p:spPr>
        <p:txBody>
          <a:bodyPr>
            <a:normAutofit fontScale="90000"/>
          </a:bodyPr>
          <a:lstStyle/>
          <a:p>
            <a:r>
              <a:rPr lang="en-US" dirty="0">
                <a:solidFill>
                  <a:schemeClr val="accent4"/>
                </a:solidFill>
              </a:rPr>
              <a:t>“Older Adult Malnutrition is a Critical Health &amp; Public Safety Issue”</a:t>
            </a:r>
            <a:br>
              <a:rPr lang="en-US" dirty="0">
                <a:solidFill>
                  <a:schemeClr val="accent4"/>
                </a:solidFill>
              </a:rPr>
            </a:br>
            <a:endParaRPr lang="en-US" dirty="0">
              <a:solidFill>
                <a:schemeClr val="accent4"/>
              </a:solidFill>
            </a:endParaRPr>
          </a:p>
        </p:txBody>
      </p:sp>
      <p:pic>
        <p:nvPicPr>
          <p:cNvPr id="5" name="Picture 4" descr="A group of people walking on a road&#10;&#10;">
            <a:extLst>
              <a:ext uri="{FF2B5EF4-FFF2-40B4-BE49-F238E27FC236}">
                <a16:creationId xmlns:a16="http://schemas.microsoft.com/office/drawing/2014/main" id="{F1F01090-2B22-4633-9F6C-99B53124F2AA}"/>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b="8822"/>
          <a:stretch/>
        </p:blipFill>
        <p:spPr>
          <a:xfrm>
            <a:off x="3276600" y="1905000"/>
            <a:ext cx="2456383" cy="2362517"/>
          </a:xfrm>
          <a:prstGeom prst="rect">
            <a:avLst/>
          </a:prstGeom>
        </p:spPr>
      </p:pic>
      <p:sp>
        <p:nvSpPr>
          <p:cNvPr id="3" name="Subtitle 2">
            <a:extLst>
              <a:ext uri="{FF2B5EF4-FFF2-40B4-BE49-F238E27FC236}">
                <a16:creationId xmlns:a16="http://schemas.microsoft.com/office/drawing/2014/main" id="{FB65BB93-D6F3-4E9F-A340-3D7AD548E351}"/>
              </a:ext>
            </a:extLst>
          </p:cNvPr>
          <p:cNvSpPr>
            <a:spLocks noGrp="1"/>
          </p:cNvSpPr>
          <p:nvPr>
            <p:ph type="subTitle" idx="4294967295"/>
          </p:nvPr>
        </p:nvSpPr>
        <p:spPr>
          <a:xfrm>
            <a:off x="457200" y="4038600"/>
            <a:ext cx="8229600" cy="446406"/>
          </a:xfrm>
        </p:spPr>
        <p:txBody>
          <a:bodyPr>
            <a:normAutofit fontScale="25000" lnSpcReduction="20000"/>
          </a:bodyPr>
          <a:lstStyle/>
          <a:p>
            <a:pPr marL="0" indent="0" algn="l">
              <a:buNone/>
            </a:pPr>
            <a:endParaRPr kumimoji="0" lang="en-US" sz="4700" b="1" i="0" u="none" strike="noStrike" kern="1200" cap="none" spc="0" normalizeH="0" baseline="0" noProof="0" dirty="0">
              <a:ln>
                <a:noFill/>
              </a:ln>
              <a:solidFill>
                <a:prstClr val="black"/>
              </a:solidFill>
              <a:effectLst/>
              <a:uLnTx/>
              <a:uFillTx/>
              <a:latin typeface="Arial" panose="020B0604020202020204"/>
              <a:ea typeface="+mj-ea"/>
              <a:cs typeface="+mj-cs"/>
            </a:endParaRPr>
          </a:p>
          <a:p>
            <a:pPr marL="0" indent="0" algn="ctr">
              <a:buNone/>
            </a:pPr>
            <a:r>
              <a:rPr kumimoji="0" lang="en-US" sz="4600" i="0" u="none" strike="noStrike" kern="1200" cap="none" spc="0" normalizeH="0" baseline="0" noProof="0" dirty="0">
                <a:ln>
                  <a:noFill/>
                </a:ln>
                <a:solidFill>
                  <a:prstClr val="black"/>
                </a:solidFill>
                <a:effectLst/>
                <a:uLnTx/>
                <a:uFillTx/>
                <a:latin typeface="Arial" panose="020B0604020202020204"/>
                <a:ea typeface="+mj-ea"/>
                <a:cs typeface="+mj-cs"/>
              </a:rPr>
              <a:t>Defeatmalnutrition.today</a:t>
            </a:r>
          </a:p>
          <a:p>
            <a:pPr algn="ctr"/>
            <a:endParaRPr lang="en-US" sz="4700" dirty="0">
              <a:solidFill>
                <a:prstClr val="black"/>
              </a:solidFill>
              <a:latin typeface="Arial" panose="020B0604020202020204"/>
              <a:ea typeface="+mj-ea"/>
              <a:cs typeface="+mj-cs"/>
            </a:endParaRPr>
          </a:p>
          <a:p>
            <a:pPr algn="l"/>
            <a:endParaRPr lang="en-US" sz="1700" dirty="0"/>
          </a:p>
        </p:txBody>
      </p:sp>
    </p:spTree>
    <p:extLst>
      <p:ext uri="{BB962C8B-B14F-4D97-AF65-F5344CB8AC3E}">
        <p14:creationId xmlns:p14="http://schemas.microsoft.com/office/powerpoint/2010/main" val="68586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t>Brief Overview - Malnutrition</a:t>
            </a:r>
            <a:endParaRPr lang="en-US" sz="4000" b="1" dirty="0">
              <a:solidFill>
                <a:schemeClr val="tx1"/>
              </a:solidFill>
            </a:endParaRPr>
          </a:p>
        </p:txBody>
      </p:sp>
      <p:sp>
        <p:nvSpPr>
          <p:cNvPr id="3" name="Text Placeholder 2"/>
          <p:cNvSpPr>
            <a:spLocks noGrp="1"/>
          </p:cNvSpPr>
          <p:nvPr>
            <p:ph idx="1"/>
          </p:nvPr>
        </p:nvSpPr>
        <p:spPr>
          <a:xfrm>
            <a:off x="457200" y="1371600"/>
            <a:ext cx="8229600" cy="4000500"/>
          </a:xfrm>
        </p:spPr>
        <p:txBody>
          <a:bodyPr anchor="ctr">
            <a:normAutofit fontScale="92500" lnSpcReduction="10000"/>
          </a:bodyPr>
          <a:lstStyle/>
          <a:p>
            <a:pPr marL="342900" indent="-342900">
              <a:buFont typeface="Arial" panose="020B0604020202020204" pitchFamily="34" charset="0"/>
              <a:buChar char="•"/>
            </a:pPr>
            <a:r>
              <a:rPr lang="en-US" sz="3500" dirty="0"/>
              <a:t>Defined as a nutrition imbalance including under-nutrition and over-nutrition.</a:t>
            </a:r>
          </a:p>
          <a:p>
            <a:pPr marL="342900" indent="-342900">
              <a:buFont typeface="Arial" panose="020B0604020202020204" pitchFamily="34" charset="0"/>
              <a:buChar char="•"/>
            </a:pPr>
            <a:r>
              <a:rPr lang="en-US" sz="3500" dirty="0"/>
              <a:t>Malnutrition is a leading cause of morbidity and mortality among older adults. Due to an array of causes and contributors.</a:t>
            </a:r>
          </a:p>
          <a:p>
            <a:pPr marL="342900" indent="-342900">
              <a:buFont typeface="Arial" panose="020B0604020202020204" pitchFamily="34" charset="0"/>
              <a:buChar char="•"/>
            </a:pPr>
            <a:r>
              <a:rPr lang="en-US" sz="3500" dirty="0"/>
              <a:t>Older adults, across all population groups, are at an increased risk for developing malnutrition.                             </a:t>
            </a:r>
            <a:r>
              <a:rPr lang="en-US" sz="1700" dirty="0"/>
              <a:t>-Moveira et al, 2016</a:t>
            </a:r>
          </a:p>
          <a:p>
            <a:endParaRPr lang="en-US" sz="1700" dirty="0"/>
          </a:p>
        </p:txBody>
      </p:sp>
    </p:spTree>
    <p:extLst>
      <p:ext uri="{BB962C8B-B14F-4D97-AF65-F5344CB8AC3E}">
        <p14:creationId xmlns:p14="http://schemas.microsoft.com/office/powerpoint/2010/main" val="429213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ext">
            <a:extLst>
              <a:ext uri="{FF2B5EF4-FFF2-40B4-BE49-F238E27FC236}">
                <a16:creationId xmlns:a16="http://schemas.microsoft.com/office/drawing/2014/main" id="{F4D5942C-0BF5-4A4D-8E79-11B9699D8009}"/>
              </a:ext>
            </a:extLst>
          </p:cNvPr>
          <p:cNvSpPr>
            <a:spLocks noGrp="1"/>
          </p:cNvSpPr>
          <p:nvPr>
            <p:ph type="title"/>
          </p:nvPr>
        </p:nvSpPr>
        <p:spPr>
          <a:xfrm>
            <a:off x="1143000" y="1376362"/>
            <a:ext cx="6858000" cy="2603274"/>
          </a:xfrm>
        </p:spPr>
        <p:txBody>
          <a:bodyPr vert="horz" lIns="91440" tIns="45720" rIns="91440" bIns="45720" rtlCol="0" anchor="b">
            <a:normAutofit fontScale="90000"/>
          </a:bodyPr>
          <a:lstStyle/>
          <a:p>
            <a:pPr algn="ctr" defTabSz="914400"/>
            <a:r>
              <a:rPr lang="en-US" sz="4700" kern="1200" dirty="0">
                <a:solidFill>
                  <a:schemeClr val="tx1"/>
                </a:solidFill>
                <a:latin typeface="+mn-lt"/>
                <a:ea typeface="+mj-ea"/>
                <a:cs typeface="+mj-cs"/>
              </a:rPr>
              <a:t>No one wants to become or be identified as malnourished</a:t>
            </a:r>
          </a:p>
        </p:txBody>
      </p:sp>
      <p:sp>
        <p:nvSpPr>
          <p:cNvPr id="5" name="Text Placeholder 4" descr="text">
            <a:extLst>
              <a:ext uri="{FF2B5EF4-FFF2-40B4-BE49-F238E27FC236}">
                <a16:creationId xmlns:a16="http://schemas.microsoft.com/office/drawing/2014/main" id="{A911C5A0-2510-4FF6-9362-4112D35CDD4E}"/>
              </a:ext>
            </a:extLst>
          </p:cNvPr>
          <p:cNvSpPr>
            <a:spLocks noGrp="1"/>
          </p:cNvSpPr>
          <p:nvPr>
            <p:ph type="body" idx="1"/>
          </p:nvPr>
        </p:nvSpPr>
        <p:spPr>
          <a:xfrm>
            <a:off x="1143000" y="4118089"/>
            <a:ext cx="6858000" cy="1139712"/>
          </a:xfrm>
        </p:spPr>
        <p:txBody>
          <a:bodyPr vert="horz" lIns="91440" tIns="45720" rIns="91440" bIns="45720" rtlCol="0">
            <a:normAutofit/>
          </a:bodyPr>
          <a:lstStyle/>
          <a:p>
            <a:pPr algn="ctr" defTabSz="914400">
              <a:spcBef>
                <a:spcPts val="1000"/>
              </a:spcBef>
            </a:pPr>
            <a:r>
              <a:rPr lang="en-US" sz="2400" kern="1200" dirty="0">
                <a:solidFill>
                  <a:schemeClr val="tx1"/>
                </a:solidFill>
                <a:latin typeface="+mn-lt"/>
                <a:ea typeface="+mn-ea"/>
                <a:cs typeface="+mn-cs"/>
              </a:rPr>
              <a:t>But the statistics are shocking…</a:t>
            </a:r>
          </a:p>
        </p:txBody>
      </p:sp>
    </p:spTree>
    <p:extLst>
      <p:ext uri="{BB962C8B-B14F-4D97-AF65-F5344CB8AC3E}">
        <p14:creationId xmlns:p14="http://schemas.microsoft.com/office/powerpoint/2010/main" val="80820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DA731E-98E5-4151-B367-25B83E619322}"/>
              </a:ext>
            </a:extLst>
          </p:cNvPr>
          <p:cNvSpPr>
            <a:spLocks noGrp="1"/>
          </p:cNvSpPr>
          <p:nvPr>
            <p:ph type="title"/>
          </p:nvPr>
        </p:nvSpPr>
        <p:spPr>
          <a:xfrm>
            <a:off x="457199" y="-56619"/>
            <a:ext cx="8229600" cy="1143000"/>
          </a:xfrm>
        </p:spPr>
        <p:txBody>
          <a:bodyPr>
            <a:normAutofit/>
          </a:bodyPr>
          <a:lstStyle/>
          <a:p>
            <a:r>
              <a:rPr lang="en-US" sz="4000" dirty="0"/>
              <a:t>The Role of Malnutrition </a:t>
            </a:r>
          </a:p>
        </p:txBody>
      </p:sp>
      <p:sp>
        <p:nvSpPr>
          <p:cNvPr id="2" name="TextBox 1">
            <a:extLst>
              <a:ext uri="{FF2B5EF4-FFF2-40B4-BE49-F238E27FC236}">
                <a16:creationId xmlns:a16="http://schemas.microsoft.com/office/drawing/2014/main" id="{DE662E18-43F9-4EFF-9779-A949F9EC76A5}"/>
              </a:ext>
            </a:extLst>
          </p:cNvPr>
          <p:cNvSpPr txBox="1"/>
          <p:nvPr/>
        </p:nvSpPr>
        <p:spPr>
          <a:xfrm>
            <a:off x="462279" y="4953000"/>
            <a:ext cx="8519494"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49D2"/>
                </a:solidFill>
                <a:effectLst/>
                <a:uLnTx/>
                <a:uFillTx/>
                <a:latin typeface="Arial"/>
                <a:ea typeface="+mn-ea"/>
                <a:cs typeface="+mn-cs"/>
                <a:hlinkClick r:id="rId3">
                  <a:extLst>
                    <a:ext uri="{A12FA001-AC4F-418D-AE19-62706E023703}">
                      <ahyp:hlinkClr xmlns:ahyp="http://schemas.microsoft.com/office/drawing/2018/hyperlinkcolor" val="tx"/>
                    </a:ext>
                  </a:extLst>
                </a:hlinkClick>
              </a:rPr>
              <a:t>https://defeatmalnutrition.today/wp-content/uploads/2023/05/ANHI-2020-National-Blueprint-Toolkit_State_Legislators_AUG_2022_update_0.pdf</a:t>
            </a:r>
            <a:endParaRPr kumimoji="0" lang="en-US" sz="1200" b="0" i="0" u="none" strike="noStrike" kern="1200" cap="none" spc="0" normalizeH="0" baseline="0" noProof="0" dirty="0">
              <a:ln>
                <a:noFill/>
              </a:ln>
              <a:solidFill>
                <a:srgbClr val="1C49D2"/>
              </a:solidFill>
              <a:effectLst/>
              <a:uLnTx/>
              <a:uFillTx/>
              <a:latin typeface="Arial"/>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descr="Picture of statistics demonstrating the cost of malnutrition. Additional description is available in the slide notes of this slide.">
            <a:extLst>
              <a:ext uri="{FF2B5EF4-FFF2-40B4-BE49-F238E27FC236}">
                <a16:creationId xmlns:a16="http://schemas.microsoft.com/office/drawing/2014/main" id="{4F195564-7391-43E7-A3EB-7A99AB9A28AD}"/>
              </a:ext>
            </a:extLst>
          </p:cNvPr>
          <p:cNvPicPr>
            <a:picLocks noChangeAspect="1"/>
          </p:cNvPicPr>
          <p:nvPr/>
        </p:nvPicPr>
        <p:blipFill>
          <a:blip r:embed="rId4"/>
          <a:stretch>
            <a:fillRect/>
          </a:stretch>
        </p:blipFill>
        <p:spPr>
          <a:xfrm>
            <a:off x="2784218" y="1447800"/>
            <a:ext cx="3575564" cy="2052904"/>
          </a:xfrm>
          <a:prstGeom prst="rect">
            <a:avLst/>
          </a:prstGeom>
        </p:spPr>
      </p:pic>
    </p:spTree>
    <p:extLst>
      <p:ext uri="{BB962C8B-B14F-4D97-AF65-F5344CB8AC3E}">
        <p14:creationId xmlns:p14="http://schemas.microsoft.com/office/powerpoint/2010/main" val="383762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45349-3E39-4E0D-952C-11EBDC9CA311}"/>
              </a:ext>
            </a:extLst>
          </p:cNvPr>
          <p:cNvSpPr>
            <a:spLocks noGrp="1"/>
          </p:cNvSpPr>
          <p:nvPr>
            <p:ph type="title"/>
          </p:nvPr>
        </p:nvSpPr>
        <p:spPr>
          <a:xfrm>
            <a:off x="457200" y="274638"/>
            <a:ext cx="8229600" cy="639762"/>
          </a:xfrm>
        </p:spPr>
        <p:txBody>
          <a:bodyPr>
            <a:normAutofit fontScale="90000"/>
          </a:bodyPr>
          <a:lstStyle/>
          <a:p>
            <a:r>
              <a:rPr lang="en-US" dirty="0"/>
              <a:t>United States Overview</a:t>
            </a:r>
          </a:p>
        </p:txBody>
      </p:sp>
      <p:pic>
        <p:nvPicPr>
          <p:cNvPr id="7" name="Picture 6" descr="State Economic Burden of Disease-Associated Malnutrition in Older Adults. For additional details see slide notes.&#10;">
            <a:extLst>
              <a:ext uri="{FF2B5EF4-FFF2-40B4-BE49-F238E27FC236}">
                <a16:creationId xmlns:a16="http://schemas.microsoft.com/office/drawing/2014/main" id="{5EAE95F1-3566-4902-8D81-E1FE367C21FA}"/>
              </a:ext>
            </a:extLst>
          </p:cNvPr>
          <p:cNvPicPr>
            <a:picLocks noChangeAspect="1"/>
          </p:cNvPicPr>
          <p:nvPr/>
        </p:nvPicPr>
        <p:blipFill>
          <a:blip r:embed="rId3"/>
          <a:stretch>
            <a:fillRect/>
          </a:stretch>
        </p:blipFill>
        <p:spPr>
          <a:xfrm>
            <a:off x="2133600" y="1219200"/>
            <a:ext cx="4947167" cy="3311330"/>
          </a:xfrm>
          <a:prstGeom prst="rect">
            <a:avLst/>
          </a:prstGeom>
        </p:spPr>
      </p:pic>
      <p:sp>
        <p:nvSpPr>
          <p:cNvPr id="2" name="Rectangle 1">
            <a:extLst>
              <a:ext uri="{FF2B5EF4-FFF2-40B4-BE49-F238E27FC236}">
                <a16:creationId xmlns:a16="http://schemas.microsoft.com/office/drawing/2014/main" id="{742771F1-C2E1-4E48-B98A-327428C9B00B}"/>
              </a:ext>
            </a:extLst>
          </p:cNvPr>
          <p:cNvSpPr/>
          <p:nvPr/>
        </p:nvSpPr>
        <p:spPr>
          <a:xfrm>
            <a:off x="457200" y="5019358"/>
            <a:ext cx="9283629" cy="646331"/>
          </a:xfrm>
          <a:prstGeom prst="rect">
            <a:avLst/>
          </a:prstGeom>
        </p:spPr>
        <p:txBody>
          <a:bodyPr wrap="square">
            <a:spAutoFit/>
          </a:bodyPr>
          <a:lstStyle/>
          <a:p>
            <a:pPr lvl="0" defTabSz="457200">
              <a:defRPr/>
            </a:pPr>
            <a:r>
              <a:rPr lang="en-US" sz="1200" dirty="0">
                <a:latin typeface="Arial" panose="020B0604020202020204" pitchFamily="34" charset="0"/>
                <a:cs typeface="Arial" panose="020B0604020202020204" pitchFamily="34" charset="0"/>
                <a:hlinkClick r:id="rId4"/>
              </a:rPr>
              <a:t>https://defeatmalnutrition.today/wp-content/uploads/2023/05/ANHI-2020-National-Blueprint-Toolkit_State_Legislators_AUG_2022_update_0.pdf</a:t>
            </a:r>
            <a:endParaRPr lang="en-US" sz="1200" dirty="0">
              <a:latin typeface="Arial" panose="020B0604020202020204" pitchFamily="34" charset="0"/>
              <a:cs typeface="Arial" panose="020B0604020202020204" pitchFamily="34" charset="0"/>
            </a:endParaRPr>
          </a:p>
          <a:p>
            <a:pPr lvl="0" defTabSz="457200">
              <a:defRP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80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DF2E-5F0A-4643-A554-DE2C3EBF1940}"/>
              </a:ext>
            </a:extLst>
          </p:cNvPr>
          <p:cNvSpPr>
            <a:spLocks noGrp="1"/>
          </p:cNvSpPr>
          <p:nvPr>
            <p:ph type="title"/>
          </p:nvPr>
        </p:nvSpPr>
        <p:spPr>
          <a:xfrm>
            <a:off x="628650" y="1065862"/>
            <a:ext cx="2952750" cy="3810938"/>
          </a:xfrm>
        </p:spPr>
        <p:txBody>
          <a:bodyPr>
            <a:normAutofit/>
          </a:bodyPr>
          <a:lstStyle/>
          <a:p>
            <a:r>
              <a:rPr lang="en-US" sz="5400" b="1" dirty="0">
                <a:solidFill>
                  <a:schemeClr val="tx1"/>
                </a:solidFill>
              </a:rPr>
              <a:t>What’s your “Why”?</a:t>
            </a:r>
          </a:p>
        </p:txBody>
      </p:sp>
      <p:sp>
        <p:nvSpPr>
          <p:cNvPr id="14" name="TextBox 13">
            <a:extLst>
              <a:ext uri="{FF2B5EF4-FFF2-40B4-BE49-F238E27FC236}">
                <a16:creationId xmlns:a16="http://schemas.microsoft.com/office/drawing/2014/main" id="{2F5CAB68-AA08-4A90-A9D2-AA1D529D01D2}"/>
              </a:ext>
            </a:extLst>
          </p:cNvPr>
          <p:cNvSpPr txBox="1"/>
          <p:nvPr/>
        </p:nvSpPr>
        <p:spPr>
          <a:xfrm>
            <a:off x="4038600" y="501651"/>
            <a:ext cx="4191000" cy="23177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2400" b="0" i="0" kern="1200" dirty="0">
                <a:effectLst/>
              </a:rPr>
              <a:t>Has malnutrition affected you, your family, or your clients? </a:t>
            </a:r>
          </a:p>
        </p:txBody>
      </p:sp>
      <p:sp>
        <p:nvSpPr>
          <p:cNvPr id="13" name="TextBox 12">
            <a:extLst>
              <a:ext uri="{FF2B5EF4-FFF2-40B4-BE49-F238E27FC236}">
                <a16:creationId xmlns:a16="http://schemas.microsoft.com/office/drawing/2014/main" id="{63EEB6F0-B41F-456A-9B81-E9E6D1E2E14F}"/>
              </a:ext>
            </a:extLst>
          </p:cNvPr>
          <p:cNvSpPr txBox="1"/>
          <p:nvPr/>
        </p:nvSpPr>
        <p:spPr>
          <a:xfrm>
            <a:off x="4316446" y="2578904"/>
            <a:ext cx="3635308" cy="218118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rPr>
              <a:t>Defeat Malnutrition Today is currently collecting malnutrition </a:t>
            </a:r>
            <a:r>
              <a:rPr lang="en-US" sz="2400" kern="1200" dirty="0">
                <a:effectLst/>
                <a:hlinkClick r:id="rId3"/>
              </a:rPr>
              <a:t>stories</a:t>
            </a:r>
            <a:r>
              <a:rPr lang="en-US" sz="2400" kern="1200" dirty="0">
                <a:effectLst/>
              </a:rPr>
              <a:t>.</a:t>
            </a:r>
          </a:p>
          <a:p>
            <a:pPr marL="0" lvl="0" indent="0" algn="ctr" defTabSz="1066800">
              <a:lnSpc>
                <a:spcPct val="90000"/>
              </a:lnSpc>
              <a:spcBef>
                <a:spcPct val="0"/>
              </a:spcBef>
              <a:spcAft>
                <a:spcPct val="35000"/>
              </a:spcAft>
              <a:buNone/>
            </a:pPr>
            <a:r>
              <a:rPr lang="en-US" sz="2400" kern="1200" dirty="0">
                <a:effectLst/>
              </a:rPr>
              <a:t>WI Stories and Testimonials </a:t>
            </a:r>
            <a:r>
              <a:rPr lang="en-US" sz="2400" kern="1200" dirty="0">
                <a:solidFill>
                  <a:srgbClr val="1C49D2"/>
                </a:solidFill>
                <a:effectLst/>
                <a:hlinkClick r:id="rId4">
                  <a:extLst>
                    <a:ext uri="{A12FA001-AC4F-418D-AE19-62706E023703}">
                      <ahyp:hlinkClr xmlns:ahyp="http://schemas.microsoft.com/office/drawing/2018/hyperlinkcolor" val="tx"/>
                    </a:ext>
                  </a:extLst>
                </a:hlinkClick>
              </a:rPr>
              <a:t>form</a:t>
            </a:r>
            <a:endParaRPr lang="en-US" sz="2400" kern="1200" dirty="0">
              <a:solidFill>
                <a:srgbClr val="1C49D2"/>
              </a:solidFill>
              <a:effectLst/>
            </a:endParaRPr>
          </a:p>
        </p:txBody>
      </p:sp>
    </p:spTree>
    <p:extLst>
      <p:ext uri="{BB962C8B-B14F-4D97-AF65-F5344CB8AC3E}">
        <p14:creationId xmlns:p14="http://schemas.microsoft.com/office/powerpoint/2010/main" val="289822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xt">
            <a:extLst>
              <a:ext uri="{FF2B5EF4-FFF2-40B4-BE49-F238E27FC236}">
                <a16:creationId xmlns:a16="http://schemas.microsoft.com/office/drawing/2014/main" id="{A2089F8E-B812-45AF-86EB-C0AF6F76CE90}"/>
              </a:ext>
            </a:extLst>
          </p:cNvPr>
          <p:cNvSpPr>
            <a:spLocks noGrp="1"/>
          </p:cNvSpPr>
          <p:nvPr>
            <p:ph type="title"/>
          </p:nvPr>
        </p:nvSpPr>
        <p:spPr>
          <a:xfrm>
            <a:off x="2362200" y="2209800"/>
            <a:ext cx="4848966" cy="1516014"/>
          </a:xfrm>
        </p:spPr>
        <p:txBody>
          <a:bodyPr vert="horz" lIns="91440" tIns="45720" rIns="91440" bIns="45720" rtlCol="0" anchor="b">
            <a:normAutofit fontScale="90000"/>
          </a:bodyPr>
          <a:lstStyle/>
          <a:p>
            <a:pPr defTabSz="914400"/>
            <a:r>
              <a:rPr lang="en-US" sz="3600" kern="1200" dirty="0">
                <a:solidFill>
                  <a:schemeClr val="tx1"/>
                </a:solidFill>
                <a:latin typeface="+mj-lt"/>
                <a:ea typeface="+mj-ea"/>
                <a:cs typeface="+mj-cs"/>
              </a:rPr>
              <a:t>What Does Malnutrition Look Like in Older Adults?</a:t>
            </a:r>
          </a:p>
        </p:txBody>
      </p:sp>
    </p:spTree>
    <p:extLst>
      <p:ext uri="{BB962C8B-B14F-4D97-AF65-F5344CB8AC3E}">
        <p14:creationId xmlns:p14="http://schemas.microsoft.com/office/powerpoint/2010/main" val="131264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9FB0-FA15-4FF8-98ED-B3D42AE6BD57}"/>
              </a:ext>
            </a:extLst>
          </p:cNvPr>
          <p:cNvSpPr>
            <a:spLocks noGrp="1"/>
          </p:cNvSpPr>
          <p:nvPr>
            <p:ph type="title"/>
          </p:nvPr>
        </p:nvSpPr>
        <p:spPr>
          <a:xfrm>
            <a:off x="457200" y="266699"/>
            <a:ext cx="8229600" cy="838200"/>
          </a:xfrm>
        </p:spPr>
        <p:txBody>
          <a:bodyPr/>
          <a:lstStyle/>
          <a:p>
            <a:r>
              <a:rPr lang="en-US" dirty="0"/>
              <a:t>Questions</a:t>
            </a:r>
          </a:p>
        </p:txBody>
      </p:sp>
      <p:sp>
        <p:nvSpPr>
          <p:cNvPr id="3" name="Content Placeholder 2">
            <a:extLst>
              <a:ext uri="{FF2B5EF4-FFF2-40B4-BE49-F238E27FC236}">
                <a16:creationId xmlns:a16="http://schemas.microsoft.com/office/drawing/2014/main" id="{7F8737CF-7C8F-4FD2-9BF6-640F66F034E3}"/>
              </a:ext>
            </a:extLst>
          </p:cNvPr>
          <p:cNvSpPr>
            <a:spLocks noGrp="1"/>
          </p:cNvSpPr>
          <p:nvPr>
            <p:ph idx="1"/>
          </p:nvPr>
        </p:nvSpPr>
        <p:spPr>
          <a:xfrm>
            <a:off x="457200" y="1524000"/>
            <a:ext cx="8153400" cy="4648201"/>
          </a:xfrm>
        </p:spPr>
        <p:txBody>
          <a:bodyPr>
            <a:noAutofit/>
          </a:bodyPr>
          <a:lstStyle/>
          <a:p>
            <a:r>
              <a:rPr lang="en-US" sz="2400" dirty="0"/>
              <a:t>Please direct all questions and inquiries regarding today’s presentation, including Certificates of Attendance to, </a:t>
            </a:r>
            <a:r>
              <a:rPr lang="en-US" sz="2400" dirty="0">
                <a:hlinkClick r:id="rId2"/>
              </a:rPr>
              <a:t>Nicole.Becerra@acl.hhs.gov</a:t>
            </a:r>
            <a:endParaRPr lang="en-US" sz="2400" dirty="0"/>
          </a:p>
          <a:p>
            <a:r>
              <a:rPr lang="en-US" sz="2400" dirty="0"/>
              <a:t>Questions may be submitted up to one week post webinar</a:t>
            </a:r>
          </a:p>
          <a:p>
            <a:r>
              <a:rPr lang="en-US" sz="2400" dirty="0"/>
              <a:t>Questions will be compiled for each speaker. Please write the presenter’s name for who the question(s) are intended for in the subject line.</a:t>
            </a:r>
          </a:p>
        </p:txBody>
      </p:sp>
    </p:spTree>
    <p:extLst>
      <p:ext uri="{BB962C8B-B14F-4D97-AF65-F5344CB8AC3E}">
        <p14:creationId xmlns:p14="http://schemas.microsoft.com/office/powerpoint/2010/main" val="20039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883-FBE9-45B0-829D-16EF65336BE1}"/>
              </a:ext>
            </a:extLst>
          </p:cNvPr>
          <p:cNvSpPr>
            <a:spLocks noGrp="1"/>
          </p:cNvSpPr>
          <p:nvPr>
            <p:ph type="title"/>
          </p:nvPr>
        </p:nvSpPr>
        <p:spPr>
          <a:xfrm>
            <a:off x="381000" y="152400"/>
            <a:ext cx="8534400" cy="715962"/>
          </a:xfrm>
        </p:spPr>
        <p:txBody>
          <a:bodyPr>
            <a:noAutofit/>
          </a:bodyPr>
          <a:lstStyle/>
          <a:p>
            <a:r>
              <a:rPr lang="en-US" sz="3600" dirty="0"/>
              <a:t>Potential Determinants of Malnutrition</a:t>
            </a:r>
          </a:p>
        </p:txBody>
      </p:sp>
      <p:pic>
        <p:nvPicPr>
          <p:cNvPr id="15" name="Picture 14" descr="Potential Determents of Malnutrition pyramid. Additional information can be found in the slide notes of this slide.">
            <a:extLst>
              <a:ext uri="{FF2B5EF4-FFF2-40B4-BE49-F238E27FC236}">
                <a16:creationId xmlns:a16="http://schemas.microsoft.com/office/drawing/2014/main" id="{82B859BD-57F3-401E-8F5E-669A35373FDF}"/>
              </a:ext>
            </a:extLst>
          </p:cNvPr>
          <p:cNvPicPr>
            <a:picLocks noChangeAspect="1"/>
          </p:cNvPicPr>
          <p:nvPr/>
        </p:nvPicPr>
        <p:blipFill>
          <a:blip r:embed="rId3"/>
          <a:stretch>
            <a:fillRect/>
          </a:stretch>
        </p:blipFill>
        <p:spPr>
          <a:xfrm>
            <a:off x="2098547" y="1072089"/>
            <a:ext cx="5099305" cy="3829584"/>
          </a:xfrm>
          <a:prstGeom prst="rect">
            <a:avLst/>
          </a:prstGeom>
        </p:spPr>
      </p:pic>
      <p:sp>
        <p:nvSpPr>
          <p:cNvPr id="3075" name="Text Box 3">
            <a:extLst>
              <a:ext uri="{FF2B5EF4-FFF2-40B4-BE49-F238E27FC236}">
                <a16:creationId xmlns:a16="http://schemas.microsoft.com/office/drawing/2014/main" id="{CA5ED473-6DEA-44F9-B5BF-030E00F42A2C}"/>
              </a:ext>
            </a:extLst>
          </p:cNvPr>
          <p:cNvSpPr txBox="1">
            <a:spLocks noChangeArrowheads="1"/>
          </p:cNvSpPr>
          <p:nvPr/>
        </p:nvSpPr>
        <p:spPr bwMode="auto">
          <a:xfrm>
            <a:off x="1143000" y="5105400"/>
            <a:ext cx="70104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Article Copyright © 2019 Authors, Source DOI: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hlinkClick r:id="rId4"/>
              </a:rPr>
              <a:t>10.1177/2333721419858438</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See content reuse</a:t>
            </a:r>
          </a:p>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guidelines at: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hlinkClick r:id="rId5"/>
              </a:rPr>
              <a:t>sagepub.com/journals-permissions </a:t>
            </a:r>
          </a:p>
        </p:txBody>
      </p:sp>
    </p:spTree>
    <p:extLst>
      <p:ext uri="{BB962C8B-B14F-4D97-AF65-F5344CB8AC3E}">
        <p14:creationId xmlns:p14="http://schemas.microsoft.com/office/powerpoint/2010/main" val="63082564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D449-603D-4D15-8E68-6EAB4609FF81}"/>
              </a:ext>
            </a:extLst>
          </p:cNvPr>
          <p:cNvSpPr>
            <a:spLocks noGrp="1"/>
          </p:cNvSpPr>
          <p:nvPr>
            <p:ph type="title"/>
          </p:nvPr>
        </p:nvSpPr>
        <p:spPr>
          <a:xfrm>
            <a:off x="4054763" y="4693411"/>
            <a:ext cx="4886307" cy="786873"/>
          </a:xfrm>
        </p:spPr>
        <p:txBody>
          <a:bodyPr vert="horz" lIns="91440" tIns="45720" rIns="91440" bIns="45720" rtlCol="0" anchor="b">
            <a:noAutofit/>
          </a:bodyPr>
          <a:lstStyle/>
          <a:p>
            <a:pPr defTabSz="914400"/>
            <a:r>
              <a:rPr kumimoji="0" lang="en-US" sz="4400" b="0" i="0" u="none" strike="noStrike" kern="1200" cap="none" spc="0" normalizeH="0" baseline="0" noProof="0" dirty="0">
                <a:ln>
                  <a:noFill/>
                </a:ln>
                <a:solidFill>
                  <a:prstClr val="black"/>
                </a:solidFill>
                <a:effectLst/>
                <a:uLnTx/>
                <a:uFillTx/>
                <a:latin typeface="Arial" panose="020B0604020202020204"/>
                <a:ea typeface="+mn-ea"/>
                <a:cs typeface="+mn-cs"/>
              </a:rPr>
              <a:t>MALNOURISHED</a:t>
            </a:r>
            <a:endParaRPr lang="en-US" sz="2400" dirty="0">
              <a:solidFill>
                <a:schemeClr val="tx1"/>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D61DABAB-8558-4351-A8A2-A1C15178443A}"/>
              </a:ext>
            </a:extLst>
          </p:cNvPr>
          <p:cNvSpPr>
            <a:spLocks noGrp="1"/>
          </p:cNvSpPr>
          <p:nvPr>
            <p:ph type="body" idx="1"/>
          </p:nvPr>
        </p:nvSpPr>
        <p:spPr>
          <a:xfrm>
            <a:off x="722313" y="2286000"/>
            <a:ext cx="7772400" cy="2143125"/>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are many root causes that can have a cumulative effect.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must dig deeper and think differently to uncover them; they are easily Overlooked and can contribute to anyone becoming …</a:t>
            </a:r>
          </a:p>
          <a:p>
            <a:endParaRPr lang="en-US" dirty="0"/>
          </a:p>
        </p:txBody>
      </p:sp>
    </p:spTree>
    <p:extLst>
      <p:ext uri="{BB962C8B-B14F-4D97-AF65-F5344CB8AC3E}">
        <p14:creationId xmlns:p14="http://schemas.microsoft.com/office/powerpoint/2010/main" val="329507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9C6837-E8DE-4DFB-A80E-CDDCD31AA59C}"/>
              </a:ext>
            </a:extLst>
          </p:cNvPr>
          <p:cNvSpPr>
            <a:spLocks noGrp="1"/>
          </p:cNvSpPr>
          <p:nvPr>
            <p:ph type="title"/>
          </p:nvPr>
        </p:nvSpPr>
        <p:spPr>
          <a:xfrm>
            <a:off x="491065" y="-3810"/>
            <a:ext cx="8229600" cy="1143000"/>
          </a:xfrm>
        </p:spPr>
        <p:txBody>
          <a:bodyPr>
            <a:normAutofit/>
          </a:bodyPr>
          <a:lstStyle/>
          <a:p>
            <a:r>
              <a:rPr lang="en-US" sz="4000" dirty="0"/>
              <a:t>Nutrition Foundation at Risk?</a:t>
            </a:r>
          </a:p>
        </p:txBody>
      </p:sp>
      <p:sp>
        <p:nvSpPr>
          <p:cNvPr id="2" name="TextBox 1">
            <a:extLst>
              <a:ext uri="{FF2B5EF4-FFF2-40B4-BE49-F238E27FC236}">
                <a16:creationId xmlns:a16="http://schemas.microsoft.com/office/drawing/2014/main" id="{7FD2D29B-32EC-4E82-AEFD-CE45E8EC40AF}"/>
              </a:ext>
            </a:extLst>
          </p:cNvPr>
          <p:cNvSpPr txBox="1"/>
          <p:nvPr/>
        </p:nvSpPr>
        <p:spPr>
          <a:xfrm>
            <a:off x="609600" y="1292741"/>
            <a:ext cx="8327921" cy="3416320"/>
          </a:xfrm>
          <a:prstGeom prst="rect">
            <a:avLst/>
          </a:prstGeom>
          <a:noFill/>
        </p:spPr>
        <p:txBody>
          <a:bodyPr wrap="none" rtlCol="0">
            <a:spAutoFit/>
          </a:bodyPr>
          <a:lstStyle/>
          <a:p>
            <a:r>
              <a:rPr lang="en-US" dirty="0">
                <a:solidFill>
                  <a:schemeClr val="accent1"/>
                </a:solidFill>
              </a:rPr>
              <a:t>M</a:t>
            </a:r>
            <a:r>
              <a:rPr lang="en-US" dirty="0"/>
              <a:t>edications/Polypharmacy. Memory issues/dementia</a:t>
            </a:r>
          </a:p>
          <a:p>
            <a:r>
              <a:rPr lang="en-US" dirty="0">
                <a:solidFill>
                  <a:schemeClr val="accent1"/>
                </a:solidFill>
              </a:rPr>
              <a:t>A</a:t>
            </a:r>
            <a:r>
              <a:rPr lang="en-US" dirty="0"/>
              <a:t>ccess to food, meal prep/transportation. Appetite (small)</a:t>
            </a:r>
          </a:p>
          <a:p>
            <a:r>
              <a:rPr lang="en-US" dirty="0">
                <a:solidFill>
                  <a:schemeClr val="accent1"/>
                </a:solidFill>
              </a:rPr>
              <a:t>L</a:t>
            </a:r>
            <a:r>
              <a:rPr lang="en-US" dirty="0"/>
              <a:t>oss of lean body mass/muscle weakness. Limited income. Lives alone</a:t>
            </a:r>
          </a:p>
          <a:p>
            <a:r>
              <a:rPr lang="en-US" dirty="0">
                <a:solidFill>
                  <a:schemeClr val="accent1"/>
                </a:solidFill>
              </a:rPr>
              <a:t>N</a:t>
            </a:r>
            <a:r>
              <a:rPr lang="en-US" dirty="0"/>
              <a:t>utrient poor intake/absorption</a:t>
            </a:r>
          </a:p>
          <a:p>
            <a:r>
              <a:rPr lang="en-US" dirty="0">
                <a:solidFill>
                  <a:schemeClr val="accent1"/>
                </a:solidFill>
              </a:rPr>
              <a:t>O</a:t>
            </a:r>
            <a:r>
              <a:rPr lang="en-US" dirty="0"/>
              <a:t>ral health concerns (chewing, swallowing, teeth, dentures)</a:t>
            </a:r>
          </a:p>
          <a:p>
            <a:r>
              <a:rPr lang="en-US" dirty="0">
                <a:solidFill>
                  <a:schemeClr val="accent1"/>
                </a:solidFill>
              </a:rPr>
              <a:t>U</a:t>
            </a:r>
            <a:r>
              <a:rPr lang="en-US" dirty="0"/>
              <a:t>nintentional weight loss</a:t>
            </a:r>
          </a:p>
          <a:p>
            <a:r>
              <a:rPr lang="en-US" dirty="0">
                <a:solidFill>
                  <a:schemeClr val="accent1"/>
                </a:solidFill>
              </a:rPr>
              <a:t>R</a:t>
            </a:r>
            <a:r>
              <a:rPr lang="en-US" dirty="0"/>
              <a:t>estricted diet</a:t>
            </a:r>
          </a:p>
          <a:p>
            <a:r>
              <a:rPr lang="en-US" dirty="0">
                <a:solidFill>
                  <a:schemeClr val="accent1"/>
                </a:solidFill>
              </a:rPr>
              <a:t>I</a:t>
            </a:r>
            <a:r>
              <a:rPr lang="en-US" dirty="0"/>
              <a:t>llness with infection/inflammation</a:t>
            </a:r>
          </a:p>
          <a:p>
            <a:r>
              <a:rPr lang="en-US" dirty="0">
                <a:solidFill>
                  <a:schemeClr val="accent1"/>
                </a:solidFill>
              </a:rPr>
              <a:t>S</a:t>
            </a:r>
            <a:r>
              <a:rPr lang="en-US" dirty="0"/>
              <a:t>ensory changes (taste, vision, smell). Sensitivity to foods (GI issues). Smoking</a:t>
            </a:r>
          </a:p>
          <a:p>
            <a:r>
              <a:rPr lang="en-US" dirty="0">
                <a:solidFill>
                  <a:schemeClr val="accent1"/>
                </a:solidFill>
              </a:rPr>
              <a:t>H</a:t>
            </a:r>
            <a:r>
              <a:rPr lang="en-US" dirty="0"/>
              <a:t>ospitalization, health conditions (acute and chronic)</a:t>
            </a:r>
          </a:p>
          <a:p>
            <a:r>
              <a:rPr lang="en-US" dirty="0">
                <a:solidFill>
                  <a:schemeClr val="accent1"/>
                </a:solidFill>
              </a:rPr>
              <a:t>E</a:t>
            </a:r>
            <a:r>
              <a:rPr lang="en-US" dirty="0"/>
              <a:t>xhausted. Eating disorder. Emotional health/grief</a:t>
            </a:r>
          </a:p>
          <a:p>
            <a:r>
              <a:rPr lang="en-US" dirty="0">
                <a:solidFill>
                  <a:schemeClr val="accent1"/>
                </a:solidFill>
              </a:rPr>
              <a:t>D</a:t>
            </a:r>
            <a:r>
              <a:rPr lang="en-US" dirty="0"/>
              <a:t>epression, dehydration, drug/alcohol dependence</a:t>
            </a:r>
          </a:p>
        </p:txBody>
      </p:sp>
      <p:sp>
        <p:nvSpPr>
          <p:cNvPr id="5" name="TextBox 4">
            <a:extLst>
              <a:ext uri="{FF2B5EF4-FFF2-40B4-BE49-F238E27FC236}">
                <a16:creationId xmlns:a16="http://schemas.microsoft.com/office/drawing/2014/main" id="{59CE7113-C82E-47DC-BE67-5A22E51A192D}"/>
              </a:ext>
            </a:extLst>
          </p:cNvPr>
          <p:cNvSpPr txBox="1"/>
          <p:nvPr/>
        </p:nvSpPr>
        <p:spPr>
          <a:xfrm>
            <a:off x="262465" y="4862612"/>
            <a:ext cx="8619069" cy="584775"/>
          </a:xfrm>
          <a:prstGeom prst="rect">
            <a:avLst/>
          </a:prstGeom>
          <a:noFill/>
          <a:ln>
            <a:noFill/>
          </a:ln>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See what others don’t see…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Root Causes of Malnutrition are often overlooked. </a:t>
            </a:r>
          </a:p>
        </p:txBody>
      </p:sp>
    </p:spTree>
    <p:extLst>
      <p:ext uri="{BB962C8B-B14F-4D97-AF65-F5344CB8AC3E}">
        <p14:creationId xmlns:p14="http://schemas.microsoft.com/office/powerpoint/2010/main" val="137445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C5E9-D9B2-41CA-B3FB-C5CA7006C5A6}"/>
              </a:ext>
            </a:extLst>
          </p:cNvPr>
          <p:cNvSpPr>
            <a:spLocks noGrp="1"/>
          </p:cNvSpPr>
          <p:nvPr>
            <p:ph type="title"/>
          </p:nvPr>
        </p:nvSpPr>
        <p:spPr>
          <a:xfrm>
            <a:off x="289984" y="0"/>
            <a:ext cx="8489948" cy="752474"/>
          </a:xfrm>
        </p:spPr>
        <p:txBody>
          <a:bodyPr>
            <a:normAutofit fontScale="90000"/>
          </a:bodyPr>
          <a:lstStyle/>
          <a:p>
            <a:r>
              <a:rPr lang="en-US" dirty="0"/>
              <a:t>An </a:t>
            </a:r>
            <a:r>
              <a:rPr lang="en-US" dirty="0">
                <a:solidFill>
                  <a:srgbClr val="0A4F90"/>
                </a:solidFill>
              </a:rPr>
              <a:t>Unexpected</a:t>
            </a:r>
            <a:r>
              <a:rPr lang="en-US" dirty="0"/>
              <a:t> Journey…</a:t>
            </a:r>
          </a:p>
        </p:txBody>
      </p:sp>
      <p:sp>
        <p:nvSpPr>
          <p:cNvPr id="20" name="Freeform: Shape 19">
            <a:extLst>
              <a:ext uri="{FF2B5EF4-FFF2-40B4-BE49-F238E27FC236}">
                <a16:creationId xmlns:a16="http://schemas.microsoft.com/office/drawing/2014/main" id="{01AD01C8-836B-485D-96A4-E480CB3A3956}"/>
              </a:ext>
              <a:ext uri="{C183D7F6-B498-43B3-948B-1728B52AA6E4}">
                <adec:decorative xmlns:adec="http://schemas.microsoft.com/office/drawing/2017/decorative" val="1"/>
              </a:ext>
            </a:extLst>
          </p:cNvPr>
          <p:cNvSpPr/>
          <p:nvPr/>
        </p:nvSpPr>
        <p:spPr>
          <a:xfrm>
            <a:off x="725105" y="946425"/>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2" name="Freeform: Shape 21">
            <a:extLst>
              <a:ext uri="{FF2B5EF4-FFF2-40B4-BE49-F238E27FC236}">
                <a16:creationId xmlns:a16="http://schemas.microsoft.com/office/drawing/2014/main" id="{B0EE9EC9-1E7D-4A6F-91DB-7312CFC3AF77}"/>
              </a:ext>
              <a:ext uri="{C183D7F6-B498-43B3-948B-1728B52AA6E4}">
                <adec:decorative xmlns:adec="http://schemas.microsoft.com/office/drawing/2017/decorative" val="1"/>
              </a:ext>
            </a:extLst>
          </p:cNvPr>
          <p:cNvSpPr/>
          <p:nvPr/>
        </p:nvSpPr>
        <p:spPr>
          <a:xfrm>
            <a:off x="2796510" y="976369"/>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4" name="Freeform: Shape 23">
            <a:extLst>
              <a:ext uri="{FF2B5EF4-FFF2-40B4-BE49-F238E27FC236}">
                <a16:creationId xmlns:a16="http://schemas.microsoft.com/office/drawing/2014/main" id="{420F3760-7E93-4C36-9D15-DFE9EC66FC38}"/>
              </a:ext>
              <a:ext uri="{C183D7F6-B498-43B3-948B-1728B52AA6E4}">
                <adec:decorative xmlns:adec="http://schemas.microsoft.com/office/drawing/2017/decorative" val="1"/>
              </a:ext>
            </a:extLst>
          </p:cNvPr>
          <p:cNvSpPr/>
          <p:nvPr/>
        </p:nvSpPr>
        <p:spPr>
          <a:xfrm>
            <a:off x="4867914" y="946425"/>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6" name="Freeform: Shape 25">
            <a:extLst>
              <a:ext uri="{FF2B5EF4-FFF2-40B4-BE49-F238E27FC236}">
                <a16:creationId xmlns:a16="http://schemas.microsoft.com/office/drawing/2014/main" id="{C711ED83-ED95-492A-9868-DDC8C20E899C}"/>
              </a:ext>
              <a:ext uri="{C183D7F6-B498-43B3-948B-1728B52AA6E4}">
                <adec:decorative xmlns:adec="http://schemas.microsoft.com/office/drawing/2017/decorative" val="1"/>
              </a:ext>
            </a:extLst>
          </p:cNvPr>
          <p:cNvSpPr/>
          <p:nvPr/>
        </p:nvSpPr>
        <p:spPr>
          <a:xfrm>
            <a:off x="6939319" y="946425"/>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8" name="Freeform: Shape 27">
            <a:extLst>
              <a:ext uri="{FF2B5EF4-FFF2-40B4-BE49-F238E27FC236}">
                <a16:creationId xmlns:a16="http://schemas.microsoft.com/office/drawing/2014/main" id="{EB2692FE-2436-4A59-AF1F-A79B3D5236EA}"/>
              </a:ext>
              <a:ext uri="{C183D7F6-B498-43B3-948B-1728B52AA6E4}">
                <adec:decorative xmlns:adec="http://schemas.microsoft.com/office/drawing/2017/decorative" val="1"/>
              </a:ext>
            </a:extLst>
          </p:cNvPr>
          <p:cNvSpPr/>
          <p:nvPr/>
        </p:nvSpPr>
        <p:spPr>
          <a:xfrm>
            <a:off x="6939319" y="2678723"/>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lvl="0"/>
            <a:endParaRPr lang="en-US" sz="1600" b="1" dirty="0"/>
          </a:p>
        </p:txBody>
      </p:sp>
      <p:sp>
        <p:nvSpPr>
          <p:cNvPr id="30" name="Freeform: Shape 29">
            <a:extLst>
              <a:ext uri="{FF2B5EF4-FFF2-40B4-BE49-F238E27FC236}">
                <a16:creationId xmlns:a16="http://schemas.microsoft.com/office/drawing/2014/main" id="{01AFC448-45AE-4A6E-863E-20F46F5C1D1F}"/>
              </a:ext>
              <a:ext uri="{C183D7F6-B498-43B3-948B-1728B52AA6E4}">
                <adec:decorative xmlns:adec="http://schemas.microsoft.com/office/drawing/2017/decorative" val="1"/>
              </a:ext>
            </a:extLst>
          </p:cNvPr>
          <p:cNvSpPr/>
          <p:nvPr/>
        </p:nvSpPr>
        <p:spPr>
          <a:xfrm>
            <a:off x="4867914" y="2426000"/>
            <a:ext cx="1479574" cy="1393191"/>
          </a:xfrm>
          <a:custGeom>
            <a:avLst/>
            <a:gdLst>
              <a:gd name="connsiteX0" fmla="*/ 0 w 1479574"/>
              <a:gd name="connsiteY0" fmla="*/ 139319 h 1393191"/>
              <a:gd name="connsiteX1" fmla="*/ 139319 w 1479574"/>
              <a:gd name="connsiteY1" fmla="*/ 0 h 1393191"/>
              <a:gd name="connsiteX2" fmla="*/ 1340255 w 1479574"/>
              <a:gd name="connsiteY2" fmla="*/ 0 h 1393191"/>
              <a:gd name="connsiteX3" fmla="*/ 1479574 w 1479574"/>
              <a:gd name="connsiteY3" fmla="*/ 139319 h 1393191"/>
              <a:gd name="connsiteX4" fmla="*/ 1479574 w 1479574"/>
              <a:gd name="connsiteY4" fmla="*/ 1253872 h 1393191"/>
              <a:gd name="connsiteX5" fmla="*/ 1340255 w 1479574"/>
              <a:gd name="connsiteY5" fmla="*/ 1393191 h 1393191"/>
              <a:gd name="connsiteX6" fmla="*/ 139319 w 1479574"/>
              <a:gd name="connsiteY6" fmla="*/ 1393191 h 1393191"/>
              <a:gd name="connsiteX7" fmla="*/ 0 w 1479574"/>
              <a:gd name="connsiteY7" fmla="*/ 1253872 h 1393191"/>
              <a:gd name="connsiteX8" fmla="*/ 0 w 1479574"/>
              <a:gd name="connsiteY8" fmla="*/ 139319 h 139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1393191">
                <a:moveTo>
                  <a:pt x="0" y="139319"/>
                </a:moveTo>
                <a:cubicBezTo>
                  <a:pt x="0" y="62375"/>
                  <a:pt x="62375" y="0"/>
                  <a:pt x="139319" y="0"/>
                </a:cubicBezTo>
                <a:lnTo>
                  <a:pt x="1340255" y="0"/>
                </a:lnTo>
                <a:cubicBezTo>
                  <a:pt x="1417199" y="0"/>
                  <a:pt x="1479574" y="62375"/>
                  <a:pt x="1479574" y="139319"/>
                </a:cubicBezTo>
                <a:lnTo>
                  <a:pt x="1479574" y="1253872"/>
                </a:lnTo>
                <a:cubicBezTo>
                  <a:pt x="1479574" y="1330816"/>
                  <a:pt x="1417199" y="1393191"/>
                  <a:pt x="1340255" y="1393191"/>
                </a:cubicBezTo>
                <a:lnTo>
                  <a:pt x="139319" y="1393191"/>
                </a:lnTo>
                <a:cubicBezTo>
                  <a:pt x="62375" y="1393191"/>
                  <a:pt x="0" y="1330816"/>
                  <a:pt x="0" y="1253872"/>
                </a:cubicBezTo>
                <a:lnTo>
                  <a:pt x="0" y="13931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765" tIns="101765" rIns="101765" bIns="101765"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2" name="Freeform: Shape 31">
            <a:extLst>
              <a:ext uri="{FF2B5EF4-FFF2-40B4-BE49-F238E27FC236}">
                <a16:creationId xmlns:a16="http://schemas.microsoft.com/office/drawing/2014/main" id="{F5B16529-D064-4998-9FF0-4A9F96756168}"/>
              </a:ext>
              <a:ext uri="{C183D7F6-B498-43B3-948B-1728B52AA6E4}">
                <adec:decorative xmlns:adec="http://schemas.microsoft.com/office/drawing/2017/decorative" val="1"/>
              </a:ext>
            </a:extLst>
          </p:cNvPr>
          <p:cNvSpPr/>
          <p:nvPr/>
        </p:nvSpPr>
        <p:spPr>
          <a:xfrm>
            <a:off x="2796510" y="2678723"/>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4" name="Freeform: Shape 33">
            <a:extLst>
              <a:ext uri="{FF2B5EF4-FFF2-40B4-BE49-F238E27FC236}">
                <a16:creationId xmlns:a16="http://schemas.microsoft.com/office/drawing/2014/main" id="{83D05B51-AB36-48C8-8EFE-4396B80C9AFD}"/>
              </a:ext>
              <a:ext uri="{C183D7F6-B498-43B3-948B-1728B52AA6E4}">
                <adec:decorative xmlns:adec="http://schemas.microsoft.com/office/drawing/2017/decorative" val="1"/>
              </a:ext>
            </a:extLst>
          </p:cNvPr>
          <p:cNvSpPr/>
          <p:nvPr/>
        </p:nvSpPr>
        <p:spPr>
          <a:xfrm>
            <a:off x="725105" y="2678723"/>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6" name="Freeform: Shape 35">
            <a:extLst>
              <a:ext uri="{FF2B5EF4-FFF2-40B4-BE49-F238E27FC236}">
                <a16:creationId xmlns:a16="http://schemas.microsoft.com/office/drawing/2014/main" id="{BF13FE04-17B8-4BB9-A233-2EAF004B0CFB}"/>
              </a:ext>
              <a:ext uri="{C183D7F6-B498-43B3-948B-1728B52AA6E4}">
                <adec:decorative xmlns:adec="http://schemas.microsoft.com/office/drawing/2017/decorative" val="1"/>
              </a:ext>
            </a:extLst>
          </p:cNvPr>
          <p:cNvSpPr/>
          <p:nvPr/>
        </p:nvSpPr>
        <p:spPr>
          <a:xfrm>
            <a:off x="725105" y="4542084"/>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8" name="Freeform: Shape 37">
            <a:extLst>
              <a:ext uri="{FF2B5EF4-FFF2-40B4-BE49-F238E27FC236}">
                <a16:creationId xmlns:a16="http://schemas.microsoft.com/office/drawing/2014/main" id="{1DD913BC-0C95-4ED5-91F4-A7D07E7129E2}"/>
              </a:ext>
              <a:ext uri="{C183D7F6-B498-43B3-948B-1728B52AA6E4}">
                <adec:decorative xmlns:adec="http://schemas.microsoft.com/office/drawing/2017/decorative" val="1"/>
              </a:ext>
            </a:extLst>
          </p:cNvPr>
          <p:cNvSpPr/>
          <p:nvPr/>
        </p:nvSpPr>
        <p:spPr>
          <a:xfrm>
            <a:off x="2796510" y="4411021"/>
            <a:ext cx="1479574" cy="1149869"/>
          </a:xfrm>
          <a:custGeom>
            <a:avLst/>
            <a:gdLst>
              <a:gd name="connsiteX0" fmla="*/ 0 w 1479574"/>
              <a:gd name="connsiteY0" fmla="*/ 114987 h 1149869"/>
              <a:gd name="connsiteX1" fmla="*/ 114987 w 1479574"/>
              <a:gd name="connsiteY1" fmla="*/ 0 h 1149869"/>
              <a:gd name="connsiteX2" fmla="*/ 1364587 w 1479574"/>
              <a:gd name="connsiteY2" fmla="*/ 0 h 1149869"/>
              <a:gd name="connsiteX3" fmla="*/ 1479574 w 1479574"/>
              <a:gd name="connsiteY3" fmla="*/ 114987 h 1149869"/>
              <a:gd name="connsiteX4" fmla="*/ 1479574 w 1479574"/>
              <a:gd name="connsiteY4" fmla="*/ 1034882 h 1149869"/>
              <a:gd name="connsiteX5" fmla="*/ 1364587 w 1479574"/>
              <a:gd name="connsiteY5" fmla="*/ 1149869 h 1149869"/>
              <a:gd name="connsiteX6" fmla="*/ 114987 w 1479574"/>
              <a:gd name="connsiteY6" fmla="*/ 1149869 h 1149869"/>
              <a:gd name="connsiteX7" fmla="*/ 0 w 1479574"/>
              <a:gd name="connsiteY7" fmla="*/ 1034882 h 1149869"/>
              <a:gd name="connsiteX8" fmla="*/ 0 w 1479574"/>
              <a:gd name="connsiteY8" fmla="*/ 114987 h 114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1149869">
                <a:moveTo>
                  <a:pt x="0" y="114987"/>
                </a:moveTo>
                <a:cubicBezTo>
                  <a:pt x="0" y="51481"/>
                  <a:pt x="51481" y="0"/>
                  <a:pt x="114987" y="0"/>
                </a:cubicBezTo>
                <a:lnTo>
                  <a:pt x="1364587" y="0"/>
                </a:lnTo>
                <a:cubicBezTo>
                  <a:pt x="1428093" y="0"/>
                  <a:pt x="1479574" y="51481"/>
                  <a:pt x="1479574" y="114987"/>
                </a:cubicBezTo>
                <a:lnTo>
                  <a:pt x="1479574" y="1034882"/>
                </a:lnTo>
                <a:cubicBezTo>
                  <a:pt x="1479574" y="1098388"/>
                  <a:pt x="1428093" y="1149869"/>
                  <a:pt x="1364587" y="1149869"/>
                </a:cubicBezTo>
                <a:lnTo>
                  <a:pt x="114987" y="1149869"/>
                </a:lnTo>
                <a:cubicBezTo>
                  <a:pt x="51481" y="1149869"/>
                  <a:pt x="0" y="1098388"/>
                  <a:pt x="0" y="1034882"/>
                </a:cubicBezTo>
                <a:lnTo>
                  <a:pt x="0" y="1149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639" tIns="94639" rIns="94639" bIns="94639"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40" name="Freeform: Shape 39">
            <a:extLst>
              <a:ext uri="{FF2B5EF4-FFF2-40B4-BE49-F238E27FC236}">
                <a16:creationId xmlns:a16="http://schemas.microsoft.com/office/drawing/2014/main" id="{AE1EB8AD-624D-4BC4-AD1E-DE2F8879C0FC}"/>
              </a:ext>
              <a:ext uri="{C183D7F6-B498-43B3-948B-1728B52AA6E4}">
                <adec:decorative xmlns:adec="http://schemas.microsoft.com/office/drawing/2017/decorative" val="1"/>
              </a:ext>
            </a:extLst>
          </p:cNvPr>
          <p:cNvSpPr/>
          <p:nvPr/>
        </p:nvSpPr>
        <p:spPr>
          <a:xfrm>
            <a:off x="4867914" y="4542084"/>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42" name="Freeform: Shape 41">
            <a:extLst>
              <a:ext uri="{FF2B5EF4-FFF2-40B4-BE49-F238E27FC236}">
                <a16:creationId xmlns:a16="http://schemas.microsoft.com/office/drawing/2014/main" id="{C631CBE7-B37E-49A2-909C-5E5D7FB6D45C}"/>
              </a:ext>
              <a:ext uri="{C183D7F6-B498-43B3-948B-1728B52AA6E4}">
                <adec:decorative xmlns:adec="http://schemas.microsoft.com/office/drawing/2017/decorative" val="1"/>
              </a:ext>
            </a:extLst>
          </p:cNvPr>
          <p:cNvSpPr/>
          <p:nvPr/>
        </p:nvSpPr>
        <p:spPr>
          <a:xfrm>
            <a:off x="6939319" y="4542084"/>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6" name="TextBox 5">
            <a:extLst>
              <a:ext uri="{FF2B5EF4-FFF2-40B4-BE49-F238E27FC236}">
                <a16:creationId xmlns:a16="http://schemas.microsoft.com/office/drawing/2014/main" id="{4D559DD2-5E25-4323-B05C-BBF811ED3CA4}"/>
              </a:ext>
            </a:extLst>
          </p:cNvPr>
          <p:cNvSpPr txBox="1"/>
          <p:nvPr/>
        </p:nvSpPr>
        <p:spPr>
          <a:xfrm>
            <a:off x="817193" y="1140869"/>
            <a:ext cx="1295400" cy="535531"/>
          </a:xfrm>
          <a:prstGeom prst="rect">
            <a:avLst/>
          </a:prstGeom>
          <a:noFill/>
        </p:spPr>
        <p:txBody>
          <a:bodyPr wrap="square">
            <a:spAutoFit/>
          </a:bodyPr>
          <a:lstStyle/>
          <a:p>
            <a:pPr algn="ctr">
              <a:lnSpc>
                <a:spcPct val="90000"/>
              </a:lnSpc>
              <a:spcAft>
                <a:spcPts val="672"/>
              </a:spcAft>
            </a:pPr>
            <a:r>
              <a:rPr lang="en-US" sz="1600" b="1" dirty="0"/>
              <a:t>Chronic Condition</a:t>
            </a:r>
          </a:p>
        </p:txBody>
      </p:sp>
      <p:sp>
        <p:nvSpPr>
          <p:cNvPr id="21" name="Freeform: Shape 20" descr="leads to">
            <a:extLst>
              <a:ext uri="{FF2B5EF4-FFF2-40B4-BE49-F238E27FC236}">
                <a16:creationId xmlns:a16="http://schemas.microsoft.com/office/drawing/2014/main" id="{A9198249-A658-41EA-A475-E173C67BA73E}"/>
              </a:ext>
            </a:extLst>
          </p:cNvPr>
          <p:cNvSpPr/>
          <p:nvPr/>
        </p:nvSpPr>
        <p:spPr>
          <a:xfrm rot="49692">
            <a:off x="2334866" y="1221674"/>
            <a:ext cx="313702" cy="366934"/>
          </a:xfrm>
          <a:custGeom>
            <a:avLst/>
            <a:gdLst>
              <a:gd name="connsiteX0" fmla="*/ 0 w 313702"/>
              <a:gd name="connsiteY0" fmla="*/ 73387 h 366934"/>
              <a:gd name="connsiteX1" fmla="*/ 156851 w 313702"/>
              <a:gd name="connsiteY1" fmla="*/ 73387 h 366934"/>
              <a:gd name="connsiteX2" fmla="*/ 156851 w 313702"/>
              <a:gd name="connsiteY2" fmla="*/ 0 h 366934"/>
              <a:gd name="connsiteX3" fmla="*/ 313702 w 313702"/>
              <a:gd name="connsiteY3" fmla="*/ 183467 h 366934"/>
              <a:gd name="connsiteX4" fmla="*/ 156851 w 313702"/>
              <a:gd name="connsiteY4" fmla="*/ 366934 h 366934"/>
              <a:gd name="connsiteX5" fmla="*/ 156851 w 313702"/>
              <a:gd name="connsiteY5" fmla="*/ 293547 h 366934"/>
              <a:gd name="connsiteX6" fmla="*/ 0 w 313702"/>
              <a:gd name="connsiteY6" fmla="*/ 293547 h 366934"/>
              <a:gd name="connsiteX7" fmla="*/ 0 w 313702"/>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02" h="366934">
                <a:moveTo>
                  <a:pt x="0" y="73387"/>
                </a:moveTo>
                <a:lnTo>
                  <a:pt x="156851" y="73387"/>
                </a:lnTo>
                <a:lnTo>
                  <a:pt x="156851" y="0"/>
                </a:lnTo>
                <a:lnTo>
                  <a:pt x="313702" y="183467"/>
                </a:lnTo>
                <a:lnTo>
                  <a:pt x="156851" y="366934"/>
                </a:lnTo>
                <a:lnTo>
                  <a:pt x="156851"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10" bIns="73386"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8" name="TextBox 7">
            <a:extLst>
              <a:ext uri="{FF2B5EF4-FFF2-40B4-BE49-F238E27FC236}">
                <a16:creationId xmlns:a16="http://schemas.microsoft.com/office/drawing/2014/main" id="{8E2B44FC-6BB5-4AEC-AD21-D5B600D2089A}"/>
              </a:ext>
            </a:extLst>
          </p:cNvPr>
          <p:cNvSpPr txBox="1"/>
          <p:nvPr/>
        </p:nvSpPr>
        <p:spPr>
          <a:xfrm>
            <a:off x="2778755" y="1152475"/>
            <a:ext cx="1581705" cy="535531"/>
          </a:xfrm>
          <a:prstGeom prst="rect">
            <a:avLst/>
          </a:prstGeom>
          <a:noFill/>
        </p:spPr>
        <p:txBody>
          <a:bodyPr wrap="square">
            <a:spAutoFit/>
          </a:bodyPr>
          <a:lstStyle/>
          <a:p>
            <a:pPr lvl="0" algn="ctr">
              <a:lnSpc>
                <a:spcPct val="90000"/>
              </a:lnSpc>
              <a:spcAft>
                <a:spcPts val="672"/>
              </a:spcAft>
            </a:pPr>
            <a:r>
              <a:rPr lang="en-US" sz="1600" b="1" dirty="0"/>
              <a:t>Medication side effects</a:t>
            </a:r>
          </a:p>
        </p:txBody>
      </p:sp>
      <p:sp>
        <p:nvSpPr>
          <p:cNvPr id="23" name="Freeform: Shape 22" descr="leads to">
            <a:extLst>
              <a:ext uri="{FF2B5EF4-FFF2-40B4-BE49-F238E27FC236}">
                <a16:creationId xmlns:a16="http://schemas.microsoft.com/office/drawing/2014/main" id="{6FB89A69-BD43-4376-A95F-08F7FBC9CF7A}"/>
              </a:ext>
            </a:extLst>
          </p:cNvPr>
          <p:cNvSpPr/>
          <p:nvPr/>
        </p:nvSpPr>
        <p:spPr>
          <a:xfrm rot="21550308">
            <a:off x="4406271" y="1231017"/>
            <a:ext cx="313702" cy="366934"/>
          </a:xfrm>
          <a:custGeom>
            <a:avLst/>
            <a:gdLst>
              <a:gd name="connsiteX0" fmla="*/ 0 w 313702"/>
              <a:gd name="connsiteY0" fmla="*/ 73387 h 366934"/>
              <a:gd name="connsiteX1" fmla="*/ 156851 w 313702"/>
              <a:gd name="connsiteY1" fmla="*/ 73387 h 366934"/>
              <a:gd name="connsiteX2" fmla="*/ 156851 w 313702"/>
              <a:gd name="connsiteY2" fmla="*/ 0 h 366934"/>
              <a:gd name="connsiteX3" fmla="*/ 313702 w 313702"/>
              <a:gd name="connsiteY3" fmla="*/ 183467 h 366934"/>
              <a:gd name="connsiteX4" fmla="*/ 156851 w 313702"/>
              <a:gd name="connsiteY4" fmla="*/ 366934 h 366934"/>
              <a:gd name="connsiteX5" fmla="*/ 156851 w 313702"/>
              <a:gd name="connsiteY5" fmla="*/ 293547 h 366934"/>
              <a:gd name="connsiteX6" fmla="*/ 0 w 313702"/>
              <a:gd name="connsiteY6" fmla="*/ 293547 h 366934"/>
              <a:gd name="connsiteX7" fmla="*/ 0 w 313702"/>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02" h="366934">
                <a:moveTo>
                  <a:pt x="0" y="73387"/>
                </a:moveTo>
                <a:lnTo>
                  <a:pt x="156851" y="73387"/>
                </a:lnTo>
                <a:lnTo>
                  <a:pt x="156851" y="0"/>
                </a:lnTo>
                <a:lnTo>
                  <a:pt x="313702" y="183467"/>
                </a:lnTo>
                <a:lnTo>
                  <a:pt x="156851" y="366934"/>
                </a:lnTo>
                <a:lnTo>
                  <a:pt x="156851"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6" rIns="94110"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0" name="TextBox 9">
            <a:extLst>
              <a:ext uri="{FF2B5EF4-FFF2-40B4-BE49-F238E27FC236}">
                <a16:creationId xmlns:a16="http://schemas.microsoft.com/office/drawing/2014/main" id="{0F13E125-2653-4FE3-AF38-B7292BA10109}"/>
              </a:ext>
            </a:extLst>
          </p:cNvPr>
          <p:cNvSpPr txBox="1"/>
          <p:nvPr/>
        </p:nvSpPr>
        <p:spPr>
          <a:xfrm>
            <a:off x="4987894" y="1041675"/>
            <a:ext cx="1266567" cy="757130"/>
          </a:xfrm>
          <a:prstGeom prst="rect">
            <a:avLst/>
          </a:prstGeom>
          <a:noFill/>
        </p:spPr>
        <p:txBody>
          <a:bodyPr wrap="square">
            <a:spAutoFit/>
          </a:bodyPr>
          <a:lstStyle/>
          <a:p>
            <a:pPr lvl="0" algn="ctr">
              <a:lnSpc>
                <a:spcPct val="90000"/>
              </a:lnSpc>
              <a:spcAft>
                <a:spcPts val="672"/>
              </a:spcAft>
            </a:pPr>
            <a:r>
              <a:rPr lang="en-US" sz="1600" b="1" dirty="0"/>
              <a:t>Decreased Appetite/ Intake</a:t>
            </a:r>
          </a:p>
        </p:txBody>
      </p:sp>
      <p:sp>
        <p:nvSpPr>
          <p:cNvPr id="25" name="Freeform: Shape 24" descr="leads to">
            <a:extLst>
              <a:ext uri="{FF2B5EF4-FFF2-40B4-BE49-F238E27FC236}">
                <a16:creationId xmlns:a16="http://schemas.microsoft.com/office/drawing/2014/main" id="{78629636-3A84-44B3-A765-EC77008E9FA4}"/>
              </a:ext>
            </a:extLst>
          </p:cNvPr>
          <p:cNvSpPr/>
          <p:nvPr/>
        </p:nvSpPr>
        <p:spPr>
          <a:xfrm>
            <a:off x="6477692" y="1206830"/>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2" name="TextBox 11">
            <a:extLst>
              <a:ext uri="{FF2B5EF4-FFF2-40B4-BE49-F238E27FC236}">
                <a16:creationId xmlns:a16="http://schemas.microsoft.com/office/drawing/2014/main" id="{577E6362-9CB9-49C5-B127-580F8C341298}"/>
              </a:ext>
            </a:extLst>
          </p:cNvPr>
          <p:cNvSpPr txBox="1"/>
          <p:nvPr/>
        </p:nvSpPr>
        <p:spPr>
          <a:xfrm>
            <a:off x="6934200" y="1140869"/>
            <a:ext cx="1505165" cy="535531"/>
          </a:xfrm>
          <a:prstGeom prst="rect">
            <a:avLst/>
          </a:prstGeom>
          <a:noFill/>
        </p:spPr>
        <p:txBody>
          <a:bodyPr wrap="square">
            <a:spAutoFit/>
          </a:bodyPr>
          <a:lstStyle/>
          <a:p>
            <a:pPr lvl="0" algn="ctr">
              <a:lnSpc>
                <a:spcPct val="90000"/>
              </a:lnSpc>
              <a:spcAft>
                <a:spcPts val="672"/>
              </a:spcAft>
            </a:pPr>
            <a:r>
              <a:rPr lang="en-US" sz="1600" b="1" dirty="0"/>
              <a:t>Unintentional Weight Loss</a:t>
            </a:r>
          </a:p>
        </p:txBody>
      </p:sp>
      <p:sp>
        <p:nvSpPr>
          <p:cNvPr id="27" name="Freeform: Shape 26" descr="leads to">
            <a:extLst>
              <a:ext uri="{FF2B5EF4-FFF2-40B4-BE49-F238E27FC236}">
                <a16:creationId xmlns:a16="http://schemas.microsoft.com/office/drawing/2014/main" id="{91AE1B56-B38F-49EB-B2CE-8575E0F3D1F7}"/>
              </a:ext>
            </a:extLst>
          </p:cNvPr>
          <p:cNvSpPr/>
          <p:nvPr/>
        </p:nvSpPr>
        <p:spPr>
          <a:xfrm>
            <a:off x="7495639" y="2019971"/>
            <a:ext cx="366935" cy="447614"/>
          </a:xfrm>
          <a:custGeom>
            <a:avLst/>
            <a:gdLst>
              <a:gd name="connsiteX0" fmla="*/ 0 w 447613"/>
              <a:gd name="connsiteY0" fmla="*/ 73387 h 366934"/>
              <a:gd name="connsiteX1" fmla="*/ 264146 w 447613"/>
              <a:gd name="connsiteY1" fmla="*/ 73387 h 366934"/>
              <a:gd name="connsiteX2" fmla="*/ 264146 w 447613"/>
              <a:gd name="connsiteY2" fmla="*/ 0 h 366934"/>
              <a:gd name="connsiteX3" fmla="*/ 447613 w 447613"/>
              <a:gd name="connsiteY3" fmla="*/ 183467 h 366934"/>
              <a:gd name="connsiteX4" fmla="*/ 264146 w 447613"/>
              <a:gd name="connsiteY4" fmla="*/ 366934 h 366934"/>
              <a:gd name="connsiteX5" fmla="*/ 264146 w 447613"/>
              <a:gd name="connsiteY5" fmla="*/ 293547 h 366934"/>
              <a:gd name="connsiteX6" fmla="*/ 0 w 447613"/>
              <a:gd name="connsiteY6" fmla="*/ 293547 h 366934"/>
              <a:gd name="connsiteX7" fmla="*/ 0 w 447613"/>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13" h="366934">
                <a:moveTo>
                  <a:pt x="358090" y="0"/>
                </a:moveTo>
                <a:lnTo>
                  <a:pt x="358090" y="216536"/>
                </a:lnTo>
                <a:lnTo>
                  <a:pt x="447612" y="216536"/>
                </a:lnTo>
                <a:lnTo>
                  <a:pt x="223807" y="366934"/>
                </a:lnTo>
                <a:lnTo>
                  <a:pt x="1" y="216536"/>
                </a:lnTo>
                <a:lnTo>
                  <a:pt x="89523" y="216536"/>
                </a:lnTo>
                <a:lnTo>
                  <a:pt x="89523" y="0"/>
                </a:lnTo>
                <a:lnTo>
                  <a:pt x="358090"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73387" tIns="1" rIns="73388" bIns="11008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4" name="TextBox 43">
            <a:extLst>
              <a:ext uri="{FF2B5EF4-FFF2-40B4-BE49-F238E27FC236}">
                <a16:creationId xmlns:a16="http://schemas.microsoft.com/office/drawing/2014/main" id="{6945B2E0-AC96-47B2-BE68-42FCEEECD20C}"/>
              </a:ext>
              <a:ext uri="{C183D7F6-B498-43B3-948B-1728B52AA6E4}">
                <adec:decorative xmlns:adec="http://schemas.microsoft.com/office/drawing/2017/decorative" val="1"/>
              </a:ext>
            </a:extLst>
          </p:cNvPr>
          <p:cNvSpPr txBox="1"/>
          <p:nvPr/>
        </p:nvSpPr>
        <p:spPr>
          <a:xfrm>
            <a:off x="6934200" y="2658748"/>
            <a:ext cx="1505165" cy="9787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672"/>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Loss of Lean Muscle/Decreased Strength</a:t>
            </a:r>
          </a:p>
        </p:txBody>
      </p:sp>
      <p:sp>
        <p:nvSpPr>
          <p:cNvPr id="29" name="Freeform: Shape 28" descr="leads to">
            <a:extLst>
              <a:ext uri="{FF2B5EF4-FFF2-40B4-BE49-F238E27FC236}">
                <a16:creationId xmlns:a16="http://schemas.microsoft.com/office/drawing/2014/main" id="{8C4E1AA7-BD84-4CCB-8C0F-3BA2A90E8B45}"/>
              </a:ext>
            </a:extLst>
          </p:cNvPr>
          <p:cNvSpPr/>
          <p:nvPr/>
        </p:nvSpPr>
        <p:spPr>
          <a:xfrm>
            <a:off x="6495447" y="293912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313669" y="293547"/>
                </a:moveTo>
                <a:lnTo>
                  <a:pt x="156834" y="293547"/>
                </a:lnTo>
                <a:lnTo>
                  <a:pt x="156834" y="366934"/>
                </a:lnTo>
                <a:lnTo>
                  <a:pt x="0" y="183467"/>
                </a:lnTo>
                <a:lnTo>
                  <a:pt x="156834" y="0"/>
                </a:lnTo>
                <a:lnTo>
                  <a:pt x="156834" y="73387"/>
                </a:lnTo>
                <a:lnTo>
                  <a:pt x="313669" y="73387"/>
                </a:lnTo>
                <a:lnTo>
                  <a:pt x="313669" y="29354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94101" tIns="73387" rIns="0"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8" name="TextBox 17">
            <a:extLst>
              <a:ext uri="{FF2B5EF4-FFF2-40B4-BE49-F238E27FC236}">
                <a16:creationId xmlns:a16="http://schemas.microsoft.com/office/drawing/2014/main" id="{9FE5971B-7D3B-4041-ABD1-5F5AE53E22C8}"/>
              </a:ext>
              <a:ext uri="{C183D7F6-B498-43B3-948B-1728B52AA6E4}">
                <adec:decorative xmlns:adec="http://schemas.microsoft.com/office/drawing/2017/decorative" val="1"/>
              </a:ext>
            </a:extLst>
          </p:cNvPr>
          <p:cNvSpPr txBox="1"/>
          <p:nvPr/>
        </p:nvSpPr>
        <p:spPr>
          <a:xfrm>
            <a:off x="4867914" y="2438400"/>
            <a:ext cx="1479574" cy="1421928"/>
          </a:xfrm>
          <a:prstGeom prst="rect">
            <a:avLst/>
          </a:prstGeom>
          <a:noFill/>
        </p:spPr>
        <p:txBody>
          <a:bodyPr wrap="square">
            <a:spAutoFit/>
          </a:bodyPr>
          <a:lstStyle/>
          <a:p>
            <a:pPr lvl="0" algn="ctr">
              <a:lnSpc>
                <a:spcPct val="90000"/>
              </a:lnSpc>
              <a:spcAft>
                <a:spcPts val="672"/>
              </a:spcAft>
            </a:pPr>
            <a:r>
              <a:rPr lang="en-US" sz="1600" b="1" dirty="0"/>
              <a:t>Access: Unable to shop for, cook, eat, decreased energy</a:t>
            </a:r>
          </a:p>
        </p:txBody>
      </p:sp>
      <p:sp>
        <p:nvSpPr>
          <p:cNvPr id="31" name="Freeform: Shape 30" descr="leads to">
            <a:extLst>
              <a:ext uri="{FF2B5EF4-FFF2-40B4-BE49-F238E27FC236}">
                <a16:creationId xmlns:a16="http://schemas.microsoft.com/office/drawing/2014/main" id="{0254DD8D-42CC-4972-9E55-6B8485BD7DF5}"/>
              </a:ext>
            </a:extLst>
          </p:cNvPr>
          <p:cNvSpPr/>
          <p:nvPr/>
        </p:nvSpPr>
        <p:spPr>
          <a:xfrm>
            <a:off x="4424042" y="2939128"/>
            <a:ext cx="313669" cy="366935"/>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313669" y="293547"/>
                </a:moveTo>
                <a:lnTo>
                  <a:pt x="156834" y="293547"/>
                </a:lnTo>
                <a:lnTo>
                  <a:pt x="156834" y="366934"/>
                </a:lnTo>
                <a:lnTo>
                  <a:pt x="0" y="183467"/>
                </a:lnTo>
                <a:lnTo>
                  <a:pt x="156834" y="0"/>
                </a:lnTo>
                <a:lnTo>
                  <a:pt x="156834" y="73387"/>
                </a:lnTo>
                <a:lnTo>
                  <a:pt x="313669" y="73387"/>
                </a:lnTo>
                <a:lnTo>
                  <a:pt x="313669" y="29354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94101" tIns="73388" rIns="0"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6" name="TextBox 15">
            <a:extLst>
              <a:ext uri="{FF2B5EF4-FFF2-40B4-BE49-F238E27FC236}">
                <a16:creationId xmlns:a16="http://schemas.microsoft.com/office/drawing/2014/main" id="{6444793A-82A4-442B-8209-98756816F9E5}"/>
              </a:ext>
              <a:ext uri="{C183D7F6-B498-43B3-948B-1728B52AA6E4}">
                <adec:decorative xmlns:adec="http://schemas.microsoft.com/office/drawing/2017/decorative" val="0"/>
              </a:ext>
            </a:extLst>
          </p:cNvPr>
          <p:cNvSpPr txBox="1"/>
          <p:nvPr/>
        </p:nvSpPr>
        <p:spPr>
          <a:xfrm>
            <a:off x="2730353" y="2671870"/>
            <a:ext cx="1581704" cy="757130"/>
          </a:xfrm>
          <a:prstGeom prst="rect">
            <a:avLst/>
          </a:prstGeom>
          <a:noFill/>
        </p:spPr>
        <p:txBody>
          <a:bodyPr wrap="square">
            <a:spAutoFit/>
          </a:bodyPr>
          <a:lstStyle/>
          <a:p>
            <a:pPr lvl="0" algn="ctr">
              <a:lnSpc>
                <a:spcPct val="90000"/>
              </a:lnSpc>
              <a:spcAft>
                <a:spcPts val="672"/>
              </a:spcAft>
            </a:pPr>
            <a:r>
              <a:rPr lang="en-US" sz="1600" b="1" dirty="0"/>
              <a:t>Nutrient Poor Convenience Food Choices</a:t>
            </a:r>
          </a:p>
        </p:txBody>
      </p:sp>
      <p:sp>
        <p:nvSpPr>
          <p:cNvPr id="33" name="Freeform: Shape 32" descr="leads to">
            <a:extLst>
              <a:ext uri="{FF2B5EF4-FFF2-40B4-BE49-F238E27FC236}">
                <a16:creationId xmlns:a16="http://schemas.microsoft.com/office/drawing/2014/main" id="{DECF4FF0-63A8-4E65-8696-3CFCF67CAE6F}"/>
              </a:ext>
            </a:extLst>
          </p:cNvPr>
          <p:cNvSpPr/>
          <p:nvPr/>
        </p:nvSpPr>
        <p:spPr>
          <a:xfrm>
            <a:off x="2352637" y="2939128"/>
            <a:ext cx="313670" cy="366935"/>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313669" y="293547"/>
                </a:moveTo>
                <a:lnTo>
                  <a:pt x="156834" y="293547"/>
                </a:lnTo>
                <a:lnTo>
                  <a:pt x="156834" y="366934"/>
                </a:lnTo>
                <a:lnTo>
                  <a:pt x="0" y="183467"/>
                </a:lnTo>
                <a:lnTo>
                  <a:pt x="156834" y="0"/>
                </a:lnTo>
                <a:lnTo>
                  <a:pt x="156834" y="73387"/>
                </a:lnTo>
                <a:lnTo>
                  <a:pt x="313669" y="73387"/>
                </a:lnTo>
                <a:lnTo>
                  <a:pt x="313669" y="29354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94101" tIns="73388" rIns="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4" name="TextBox 13">
            <a:extLst>
              <a:ext uri="{FF2B5EF4-FFF2-40B4-BE49-F238E27FC236}">
                <a16:creationId xmlns:a16="http://schemas.microsoft.com/office/drawing/2014/main" id="{96E747AF-EE3D-47F5-8579-A55B308D2B52}"/>
              </a:ext>
            </a:extLst>
          </p:cNvPr>
          <p:cNvSpPr txBox="1"/>
          <p:nvPr/>
        </p:nvSpPr>
        <p:spPr>
          <a:xfrm>
            <a:off x="770964" y="2667000"/>
            <a:ext cx="1387855" cy="757130"/>
          </a:xfrm>
          <a:prstGeom prst="rect">
            <a:avLst/>
          </a:prstGeom>
          <a:noFill/>
        </p:spPr>
        <p:txBody>
          <a:bodyPr wrap="square">
            <a:spAutoFit/>
          </a:bodyPr>
          <a:lstStyle/>
          <a:p>
            <a:pPr lvl="0" algn="ctr">
              <a:lnSpc>
                <a:spcPct val="90000"/>
              </a:lnSpc>
              <a:spcAft>
                <a:spcPts val="672"/>
              </a:spcAft>
            </a:pPr>
            <a:r>
              <a:rPr lang="en-US" sz="1600" b="1" dirty="0"/>
              <a:t>Nutrient Intake Declines</a:t>
            </a:r>
          </a:p>
        </p:txBody>
      </p:sp>
      <p:sp>
        <p:nvSpPr>
          <p:cNvPr id="35" name="Freeform: Shape 34" descr="leads to">
            <a:extLst>
              <a:ext uri="{FF2B5EF4-FFF2-40B4-BE49-F238E27FC236}">
                <a16:creationId xmlns:a16="http://schemas.microsoft.com/office/drawing/2014/main" id="{BD7901F7-7F41-48AA-8ED7-977CA8EE15C1}"/>
              </a:ext>
            </a:extLst>
          </p:cNvPr>
          <p:cNvSpPr/>
          <p:nvPr/>
        </p:nvSpPr>
        <p:spPr>
          <a:xfrm>
            <a:off x="1281425" y="3781103"/>
            <a:ext cx="366934" cy="517076"/>
          </a:xfrm>
          <a:custGeom>
            <a:avLst/>
            <a:gdLst>
              <a:gd name="connsiteX0" fmla="*/ 0 w 517076"/>
              <a:gd name="connsiteY0" fmla="*/ 73387 h 366934"/>
              <a:gd name="connsiteX1" fmla="*/ 333609 w 517076"/>
              <a:gd name="connsiteY1" fmla="*/ 73387 h 366934"/>
              <a:gd name="connsiteX2" fmla="*/ 333609 w 517076"/>
              <a:gd name="connsiteY2" fmla="*/ 0 h 366934"/>
              <a:gd name="connsiteX3" fmla="*/ 517076 w 517076"/>
              <a:gd name="connsiteY3" fmla="*/ 183467 h 366934"/>
              <a:gd name="connsiteX4" fmla="*/ 333609 w 517076"/>
              <a:gd name="connsiteY4" fmla="*/ 366934 h 366934"/>
              <a:gd name="connsiteX5" fmla="*/ 333609 w 517076"/>
              <a:gd name="connsiteY5" fmla="*/ 293547 h 366934"/>
              <a:gd name="connsiteX6" fmla="*/ 0 w 517076"/>
              <a:gd name="connsiteY6" fmla="*/ 293547 h 366934"/>
              <a:gd name="connsiteX7" fmla="*/ 0 w 517076"/>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076" h="366934">
                <a:moveTo>
                  <a:pt x="413660" y="0"/>
                </a:moveTo>
                <a:lnTo>
                  <a:pt x="413660" y="236740"/>
                </a:lnTo>
                <a:lnTo>
                  <a:pt x="517075" y="236740"/>
                </a:lnTo>
                <a:lnTo>
                  <a:pt x="258538" y="366934"/>
                </a:lnTo>
                <a:lnTo>
                  <a:pt x="1" y="236740"/>
                </a:lnTo>
                <a:lnTo>
                  <a:pt x="103416" y="236740"/>
                </a:lnTo>
                <a:lnTo>
                  <a:pt x="103416" y="0"/>
                </a:lnTo>
                <a:lnTo>
                  <a:pt x="413660"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73387" tIns="0" rIns="73387" bIns="11008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6" name="TextBox 45">
            <a:extLst>
              <a:ext uri="{FF2B5EF4-FFF2-40B4-BE49-F238E27FC236}">
                <a16:creationId xmlns:a16="http://schemas.microsoft.com/office/drawing/2014/main" id="{76F09283-0F2A-490D-B2B6-2DC33BACD347}"/>
              </a:ext>
              <a:ext uri="{C183D7F6-B498-43B3-948B-1728B52AA6E4}">
                <adec:decorative xmlns:adec="http://schemas.microsoft.com/office/drawing/2017/decorative" val="1"/>
              </a:ext>
            </a:extLst>
          </p:cNvPr>
          <p:cNvSpPr txBox="1"/>
          <p:nvPr/>
        </p:nvSpPr>
        <p:spPr>
          <a:xfrm>
            <a:off x="660703" y="4512815"/>
            <a:ext cx="1600200" cy="978729"/>
          </a:xfrm>
          <a:prstGeom prst="rect">
            <a:avLst/>
          </a:prstGeom>
          <a:noFill/>
        </p:spPr>
        <p:txBody>
          <a:bodyPr wrap="square">
            <a:spAutoFit/>
          </a:bodyPr>
          <a:lstStyle/>
          <a:p>
            <a:pPr lvl="0" algn="ctr">
              <a:lnSpc>
                <a:spcPct val="90000"/>
              </a:lnSpc>
              <a:spcAft>
                <a:spcPts val="672"/>
              </a:spcAft>
            </a:pPr>
            <a:r>
              <a:rPr lang="en-US" sz="1600" b="1" dirty="0"/>
              <a:t>Decrease Immunity, Increase Inflammation </a:t>
            </a:r>
          </a:p>
        </p:txBody>
      </p:sp>
      <p:sp>
        <p:nvSpPr>
          <p:cNvPr id="37" name="Freeform: Shape 36" descr="leads to">
            <a:extLst>
              <a:ext uri="{FF2B5EF4-FFF2-40B4-BE49-F238E27FC236}">
                <a16:creationId xmlns:a16="http://schemas.microsoft.com/office/drawing/2014/main" id="{58DF53E9-0489-4BCD-A3B8-C603730BCEC5}"/>
              </a:ext>
            </a:extLst>
          </p:cNvPr>
          <p:cNvSpPr/>
          <p:nvPr/>
        </p:nvSpPr>
        <p:spPr>
          <a:xfrm>
            <a:off x="2334882" y="480248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7" name="TextBox 46">
            <a:extLst>
              <a:ext uri="{FF2B5EF4-FFF2-40B4-BE49-F238E27FC236}">
                <a16:creationId xmlns:a16="http://schemas.microsoft.com/office/drawing/2014/main" id="{BC8B8087-C1BC-418C-B155-20811355C08D}"/>
              </a:ext>
              <a:ext uri="{C183D7F6-B498-43B3-948B-1728B52AA6E4}">
                <adec:decorative xmlns:adec="http://schemas.microsoft.com/office/drawing/2017/decorative" val="1"/>
              </a:ext>
            </a:extLst>
          </p:cNvPr>
          <p:cNvSpPr txBox="1"/>
          <p:nvPr/>
        </p:nvSpPr>
        <p:spPr>
          <a:xfrm>
            <a:off x="2746998" y="4411021"/>
            <a:ext cx="1548413" cy="1200329"/>
          </a:xfrm>
          <a:prstGeom prst="rect">
            <a:avLst/>
          </a:prstGeom>
          <a:noFill/>
        </p:spPr>
        <p:txBody>
          <a:bodyPr wrap="square">
            <a:spAutoFit/>
          </a:bodyPr>
          <a:lstStyle/>
          <a:p>
            <a:pPr lvl="0" algn="ctr">
              <a:lnSpc>
                <a:spcPct val="90000"/>
              </a:lnSpc>
              <a:spcAft>
                <a:spcPts val="672"/>
              </a:spcAft>
            </a:pPr>
            <a:r>
              <a:rPr lang="en-US" sz="1600" b="1" dirty="0"/>
              <a:t>Health Episode (Acute) Pneumonia or Fall</a:t>
            </a:r>
          </a:p>
        </p:txBody>
      </p:sp>
      <p:sp>
        <p:nvSpPr>
          <p:cNvPr id="39" name="Freeform: Shape 38" descr="leads to">
            <a:extLst>
              <a:ext uri="{FF2B5EF4-FFF2-40B4-BE49-F238E27FC236}">
                <a16:creationId xmlns:a16="http://schemas.microsoft.com/office/drawing/2014/main" id="{FD21A475-3AB0-4F21-85BD-90A19589EA97}"/>
              </a:ext>
            </a:extLst>
          </p:cNvPr>
          <p:cNvSpPr/>
          <p:nvPr/>
        </p:nvSpPr>
        <p:spPr>
          <a:xfrm>
            <a:off x="4406287" y="480248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8" name="TextBox 47">
            <a:extLst>
              <a:ext uri="{FF2B5EF4-FFF2-40B4-BE49-F238E27FC236}">
                <a16:creationId xmlns:a16="http://schemas.microsoft.com/office/drawing/2014/main" id="{FDC7FECB-48E2-4AF8-8314-7F57D6EBDF8B}"/>
              </a:ext>
            </a:extLst>
          </p:cNvPr>
          <p:cNvSpPr txBox="1"/>
          <p:nvPr/>
        </p:nvSpPr>
        <p:spPr>
          <a:xfrm>
            <a:off x="4821954" y="4743419"/>
            <a:ext cx="1624613" cy="535531"/>
          </a:xfrm>
          <a:prstGeom prst="rect">
            <a:avLst/>
          </a:prstGeom>
          <a:noFill/>
        </p:spPr>
        <p:txBody>
          <a:bodyPr wrap="square">
            <a:spAutoFit/>
          </a:bodyPr>
          <a:lstStyle/>
          <a:p>
            <a:pPr lvl="0" algn="ctr">
              <a:lnSpc>
                <a:spcPct val="90000"/>
              </a:lnSpc>
              <a:spcAft>
                <a:spcPts val="672"/>
              </a:spcAft>
            </a:pPr>
            <a:r>
              <a:rPr lang="en-US" sz="1600" b="1" dirty="0"/>
              <a:t>Viscous Cycle Starts Again</a:t>
            </a:r>
          </a:p>
        </p:txBody>
      </p:sp>
      <p:sp>
        <p:nvSpPr>
          <p:cNvPr id="41" name="Freeform: Shape 40" descr="leads to">
            <a:extLst>
              <a:ext uri="{FF2B5EF4-FFF2-40B4-BE49-F238E27FC236}">
                <a16:creationId xmlns:a16="http://schemas.microsoft.com/office/drawing/2014/main" id="{05BCE48B-7C27-42EE-B79D-1757F9A8AB73}"/>
              </a:ext>
            </a:extLst>
          </p:cNvPr>
          <p:cNvSpPr/>
          <p:nvPr/>
        </p:nvSpPr>
        <p:spPr>
          <a:xfrm>
            <a:off x="6477692" y="480248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9" name="TextBox 48">
            <a:extLst>
              <a:ext uri="{FF2B5EF4-FFF2-40B4-BE49-F238E27FC236}">
                <a16:creationId xmlns:a16="http://schemas.microsoft.com/office/drawing/2014/main" id="{5C55477D-15DF-4009-BC07-445BB2B49860}"/>
              </a:ext>
            </a:extLst>
          </p:cNvPr>
          <p:cNvSpPr txBox="1"/>
          <p:nvPr/>
        </p:nvSpPr>
        <p:spPr>
          <a:xfrm>
            <a:off x="6874475" y="4623614"/>
            <a:ext cx="1624613" cy="757130"/>
          </a:xfrm>
          <a:prstGeom prst="rect">
            <a:avLst/>
          </a:prstGeom>
          <a:noFill/>
        </p:spPr>
        <p:txBody>
          <a:bodyPr wrap="square">
            <a:spAutoFit/>
          </a:bodyPr>
          <a:lstStyle/>
          <a:p>
            <a:pPr lvl="0" algn="ctr">
              <a:lnSpc>
                <a:spcPct val="90000"/>
              </a:lnSpc>
              <a:spcAft>
                <a:spcPts val="672"/>
              </a:spcAft>
            </a:pPr>
            <a:r>
              <a:rPr lang="en-US" sz="1600" b="1" dirty="0"/>
              <a:t>Downward Spiral toward Malnutrition</a:t>
            </a:r>
          </a:p>
        </p:txBody>
      </p:sp>
    </p:spTree>
    <p:extLst>
      <p:ext uri="{BB962C8B-B14F-4D97-AF65-F5344CB8AC3E}">
        <p14:creationId xmlns:p14="http://schemas.microsoft.com/office/powerpoint/2010/main" val="381397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63F7-7783-4240-9242-C0C7FE02CF55}"/>
              </a:ext>
            </a:extLst>
          </p:cNvPr>
          <p:cNvSpPr>
            <a:spLocks noGrp="1"/>
          </p:cNvSpPr>
          <p:nvPr>
            <p:ph type="title"/>
          </p:nvPr>
        </p:nvSpPr>
        <p:spPr>
          <a:xfrm>
            <a:off x="457200" y="136525"/>
            <a:ext cx="8229600" cy="715962"/>
          </a:xfrm>
        </p:spPr>
        <p:txBody>
          <a:bodyPr>
            <a:normAutofit fontScale="90000"/>
          </a:bodyPr>
          <a:lstStyle/>
          <a:p>
            <a:r>
              <a:rPr lang="en-US" dirty="0"/>
              <a:t>Root Causes Summary Document</a:t>
            </a:r>
          </a:p>
        </p:txBody>
      </p:sp>
      <p:pic>
        <p:nvPicPr>
          <p:cNvPr id="5" name="Picture 4" descr="Screenshot of Root Causes Summary Document includes sections like: Medications, Memory Issues,  and Interventions/Resources.&#10;">
            <a:extLst>
              <a:ext uri="{FF2B5EF4-FFF2-40B4-BE49-F238E27FC236}">
                <a16:creationId xmlns:a16="http://schemas.microsoft.com/office/drawing/2014/main" id="{E35560DC-4B88-4A24-800D-AC6A2E12B873}"/>
              </a:ext>
            </a:extLst>
          </p:cNvPr>
          <p:cNvPicPr>
            <a:picLocks noChangeAspect="1"/>
          </p:cNvPicPr>
          <p:nvPr/>
        </p:nvPicPr>
        <p:blipFill>
          <a:blip r:embed="rId3"/>
          <a:stretch>
            <a:fillRect/>
          </a:stretch>
        </p:blipFill>
        <p:spPr>
          <a:xfrm>
            <a:off x="1219200" y="1295400"/>
            <a:ext cx="6858370" cy="3796597"/>
          </a:xfrm>
          <a:prstGeom prst="rect">
            <a:avLst/>
          </a:prstGeom>
        </p:spPr>
      </p:pic>
    </p:spTree>
    <p:extLst>
      <p:ext uri="{BB962C8B-B14F-4D97-AF65-F5344CB8AC3E}">
        <p14:creationId xmlns:p14="http://schemas.microsoft.com/office/powerpoint/2010/main" val="239219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02BE-9608-4374-B9D3-9B08E846B0F1}"/>
              </a:ext>
            </a:extLst>
          </p:cNvPr>
          <p:cNvSpPr>
            <a:spLocks noGrp="1"/>
          </p:cNvSpPr>
          <p:nvPr>
            <p:ph type="title"/>
          </p:nvPr>
        </p:nvSpPr>
        <p:spPr>
          <a:xfrm>
            <a:off x="81116" y="15263"/>
            <a:ext cx="8981766" cy="1143000"/>
          </a:xfrm>
        </p:spPr>
        <p:txBody>
          <a:bodyPr>
            <a:noAutofit/>
          </a:bodyPr>
          <a:lstStyle/>
          <a:p>
            <a:r>
              <a:rPr lang="en-US" sz="4000" dirty="0">
                <a:solidFill>
                  <a:srgbClr val="0A4F90"/>
                </a:solidFill>
              </a:rPr>
              <a:t>Enhanced DETERMINE </a:t>
            </a:r>
            <a:br>
              <a:rPr lang="en-US" sz="4000" dirty="0">
                <a:solidFill>
                  <a:srgbClr val="0A4F90"/>
                </a:solidFill>
              </a:rPr>
            </a:br>
            <a:r>
              <a:rPr lang="en-US" sz="4000" dirty="0">
                <a:solidFill>
                  <a:srgbClr val="0A4F90"/>
                </a:solidFill>
              </a:rPr>
              <a:t>(Draft GWAAR)</a:t>
            </a:r>
          </a:p>
        </p:txBody>
      </p:sp>
      <p:sp>
        <p:nvSpPr>
          <p:cNvPr id="14" name="TextBox 13">
            <a:extLst>
              <a:ext uri="{FF2B5EF4-FFF2-40B4-BE49-F238E27FC236}">
                <a16:creationId xmlns:a16="http://schemas.microsoft.com/office/drawing/2014/main" id="{4AAFE7B4-F804-4FFE-B32C-C60CE93FB99C}"/>
              </a:ext>
            </a:extLst>
          </p:cNvPr>
          <p:cNvSpPr txBox="1"/>
          <p:nvPr/>
        </p:nvSpPr>
        <p:spPr>
          <a:xfrm>
            <a:off x="495298" y="1149512"/>
            <a:ext cx="8153401" cy="830997"/>
          </a:xfrm>
          <a:prstGeom prst="rect">
            <a:avLst/>
          </a:prstGeom>
          <a:noFill/>
        </p:spPr>
        <p:txBody>
          <a:bodyPr wrap="square">
            <a:spAutoFit/>
          </a:bodyPr>
          <a:lstStyle/>
          <a:p>
            <a:r>
              <a:rPr lang="en-US" sz="1600" b="1" dirty="0"/>
              <a:t>Purpose</a:t>
            </a:r>
            <a:r>
              <a:rPr lang="en-US" sz="1600" dirty="0"/>
              <a:t>: To assist HDM Assessors to identify root causes that can contribute to malnutrition and connect them with additional programs and services to diminish their risk by developing a person-centered Nutrition Plan of Care. </a:t>
            </a:r>
          </a:p>
        </p:txBody>
      </p:sp>
      <p:graphicFrame>
        <p:nvGraphicFramePr>
          <p:cNvPr id="3" name="Table 4">
            <a:extLst>
              <a:ext uri="{FF2B5EF4-FFF2-40B4-BE49-F238E27FC236}">
                <a16:creationId xmlns:a16="http://schemas.microsoft.com/office/drawing/2014/main" id="{75234E09-DE94-448B-8625-A19C2C5542A0}"/>
              </a:ext>
            </a:extLst>
          </p:cNvPr>
          <p:cNvGraphicFramePr>
            <a:graphicFrameLocks noGrp="1"/>
          </p:cNvGraphicFramePr>
          <p:nvPr>
            <p:extLst>
              <p:ext uri="{D42A27DB-BD31-4B8C-83A1-F6EECF244321}">
                <p14:modId xmlns:p14="http://schemas.microsoft.com/office/powerpoint/2010/main" val="2738673842"/>
              </p:ext>
            </p:extLst>
          </p:nvPr>
        </p:nvGraphicFramePr>
        <p:xfrm>
          <a:off x="623455" y="2052876"/>
          <a:ext cx="8063346" cy="3535680"/>
        </p:xfrm>
        <a:graphic>
          <a:graphicData uri="http://schemas.openxmlformats.org/drawingml/2006/table">
            <a:tbl>
              <a:tblPr firstRow="1" bandRow="1">
                <a:tableStyleId>{E8B1032C-EA38-4F05-BA0D-38AFFFC7BED3}</a:tableStyleId>
              </a:tblPr>
              <a:tblGrid>
                <a:gridCol w="2687782">
                  <a:extLst>
                    <a:ext uri="{9D8B030D-6E8A-4147-A177-3AD203B41FA5}">
                      <a16:colId xmlns:a16="http://schemas.microsoft.com/office/drawing/2014/main" val="4014702534"/>
                    </a:ext>
                  </a:extLst>
                </a:gridCol>
                <a:gridCol w="2687782">
                  <a:extLst>
                    <a:ext uri="{9D8B030D-6E8A-4147-A177-3AD203B41FA5}">
                      <a16:colId xmlns:a16="http://schemas.microsoft.com/office/drawing/2014/main" val="2617027532"/>
                    </a:ext>
                  </a:extLst>
                </a:gridCol>
                <a:gridCol w="2687782">
                  <a:extLst>
                    <a:ext uri="{9D8B030D-6E8A-4147-A177-3AD203B41FA5}">
                      <a16:colId xmlns:a16="http://schemas.microsoft.com/office/drawing/2014/main" val="57756176"/>
                    </a:ext>
                  </a:extLst>
                </a:gridCol>
              </a:tblGrid>
              <a:tr h="370840">
                <a:tc>
                  <a:txBody>
                    <a:bodyPr/>
                    <a:lstStyle/>
                    <a:p>
                      <a:r>
                        <a:rPr lang="en-US" sz="1400" dirty="0"/>
                        <a:t>DETERMINE Question</a:t>
                      </a:r>
                    </a:p>
                  </a:txBody>
                  <a:tcPr/>
                </a:tc>
                <a:tc>
                  <a:txBody>
                    <a:bodyPr/>
                    <a:lstStyle/>
                    <a:p>
                      <a:r>
                        <a:rPr lang="en-US" sz="1400" dirty="0"/>
                        <a:t>If yes, ask follow-up questions</a:t>
                      </a:r>
                    </a:p>
                  </a:txBody>
                  <a:tcPr/>
                </a:tc>
                <a:tc>
                  <a:txBody>
                    <a:bodyPr/>
                    <a:lstStyle/>
                    <a:p>
                      <a:r>
                        <a:rPr lang="en-US" sz="1400" dirty="0"/>
                        <a:t>Referral/Intervention Options (Person-centered Plan)</a:t>
                      </a:r>
                    </a:p>
                  </a:txBody>
                  <a:tcPr/>
                </a:tc>
                <a:extLst>
                  <a:ext uri="{0D108BD9-81ED-4DB2-BD59-A6C34878D82A}">
                    <a16:rowId xmlns:a16="http://schemas.microsoft.com/office/drawing/2014/main" val="3152759392"/>
                  </a:ext>
                </a:extLst>
              </a:tr>
              <a:tr h="370840">
                <a:tc>
                  <a:txBody>
                    <a:bodyPr/>
                    <a:lstStyle/>
                    <a:p>
                      <a:r>
                        <a:rPr lang="en-US" sz="1200" dirty="0"/>
                        <a:t>I eat few fruits, vegetables or milk products.</a:t>
                      </a:r>
                    </a:p>
                    <a:p>
                      <a:endParaRPr lang="en-US" sz="1200" dirty="0"/>
                    </a:p>
                    <a:p>
                      <a:r>
                        <a:rPr lang="en-US" sz="1200" dirty="0"/>
                        <a:t>Yes or No?</a:t>
                      </a:r>
                    </a:p>
                  </a:txBody>
                  <a:tcPr>
                    <a:noFill/>
                  </a:tcPr>
                </a:tc>
                <a:tc>
                  <a:txBody>
                    <a:bodyPr/>
                    <a:lstStyle/>
                    <a:p>
                      <a:pPr marL="114300" indent="-114300">
                        <a:buFont typeface="Arial" panose="020B0604020202020204" pitchFamily="34" charset="0"/>
                        <a:buChar char="•"/>
                      </a:pPr>
                      <a:r>
                        <a:rPr lang="en-US" sz="1200" dirty="0"/>
                        <a:t>Cannot chew fresh F/V</a:t>
                      </a:r>
                    </a:p>
                    <a:p>
                      <a:pPr marL="114300" indent="-114300">
                        <a:buFont typeface="Arial" panose="020B0604020202020204" pitchFamily="34" charset="0"/>
                        <a:buChar char="•"/>
                      </a:pPr>
                      <a:r>
                        <a:rPr lang="en-US" sz="1200" dirty="0"/>
                        <a:t>No access to fresh F/V</a:t>
                      </a:r>
                    </a:p>
                    <a:p>
                      <a:pPr marL="114300" indent="-114300">
                        <a:buFont typeface="Arial" panose="020B0604020202020204" pitchFamily="34" charset="0"/>
                        <a:buChar char="•"/>
                      </a:pPr>
                      <a:r>
                        <a:rPr lang="en-US" sz="1200" dirty="0"/>
                        <a:t>Cannot peel or cut fresh F/V</a:t>
                      </a:r>
                    </a:p>
                    <a:p>
                      <a:pPr marL="114300" indent="-114300">
                        <a:buFont typeface="Arial" panose="020B0604020202020204" pitchFamily="34" charset="0"/>
                        <a:buChar char="•"/>
                      </a:pPr>
                      <a:r>
                        <a:rPr lang="en-US" sz="1200" dirty="0"/>
                        <a:t>Does not know how to prepare F/V</a:t>
                      </a:r>
                    </a:p>
                    <a:p>
                      <a:pPr marL="114300" indent="-114300">
                        <a:buFont typeface="Arial" panose="020B0604020202020204" pitchFamily="34" charset="0"/>
                        <a:buChar char="•"/>
                      </a:pPr>
                      <a:r>
                        <a:rPr lang="en-US" sz="1200" dirty="0"/>
                        <a:t>Lactose intolerant</a:t>
                      </a:r>
                    </a:p>
                    <a:p>
                      <a:pPr marL="114300" indent="-114300">
                        <a:buFont typeface="Arial" panose="020B0604020202020204" pitchFamily="34" charset="0"/>
                        <a:buChar char="•"/>
                      </a:pPr>
                      <a:r>
                        <a:rPr lang="en-US" sz="1200" dirty="0"/>
                        <a:t>Ask what F/V they typically eat and list below.</a:t>
                      </a:r>
                    </a:p>
                  </a:txBody>
                  <a:tcPr>
                    <a:noFill/>
                  </a:tcPr>
                </a:tc>
                <a:tc>
                  <a:txBody>
                    <a:bodyPr/>
                    <a:lstStyle/>
                    <a:p>
                      <a:pPr marL="114300" indent="-114300">
                        <a:buFont typeface="Arial" panose="020B0604020202020204" pitchFamily="34" charset="0"/>
                        <a:buChar char="•"/>
                      </a:pPr>
                      <a:r>
                        <a:rPr lang="en-US" sz="1200" dirty="0"/>
                        <a:t>Refer to ADRC or Independent Living Center for Adaptive Equipment Evaluation.</a:t>
                      </a:r>
                    </a:p>
                    <a:p>
                      <a:pPr marL="114300" indent="-114300">
                        <a:buFont typeface="Arial" panose="020B0604020202020204" pitchFamily="34" charset="0"/>
                        <a:buChar char="•"/>
                      </a:pPr>
                      <a:r>
                        <a:rPr lang="en-US" sz="1200" dirty="0"/>
                        <a:t>Refer to EBS to assist with </a:t>
                      </a:r>
                      <a:r>
                        <a:rPr lang="en-US" sz="1200" dirty="0" err="1"/>
                        <a:t>FoodShare</a:t>
                      </a:r>
                      <a:r>
                        <a:rPr lang="en-US" sz="1200" dirty="0"/>
                        <a:t> Application.</a:t>
                      </a:r>
                    </a:p>
                    <a:p>
                      <a:pPr marL="114300" indent="-114300">
                        <a:buFont typeface="Arial" panose="020B0604020202020204" pitchFamily="34" charset="0"/>
                        <a:buChar char="•"/>
                      </a:pPr>
                      <a:r>
                        <a:rPr lang="en-US" sz="1200" dirty="0"/>
                        <a:t>Offer transportation for shopping.</a:t>
                      </a:r>
                    </a:p>
                    <a:p>
                      <a:pPr marL="114300" indent="-114300">
                        <a:buFont typeface="Arial" panose="020B0604020202020204" pitchFamily="34" charset="0"/>
                        <a:buChar char="•"/>
                      </a:pPr>
                      <a:r>
                        <a:rPr lang="en-US" sz="1200" dirty="0"/>
                        <a:t>Refer to Dentist for Chewing Evaluation.</a:t>
                      </a:r>
                    </a:p>
                    <a:p>
                      <a:pPr marL="114300" indent="-114300">
                        <a:buFont typeface="Arial" panose="020B0604020202020204" pitchFamily="34" charset="0"/>
                        <a:buChar char="•"/>
                      </a:pPr>
                      <a:r>
                        <a:rPr lang="en-US" sz="1200" dirty="0"/>
                        <a:t>Offer Lactaid or calcium and Vit. D fortified juice if available.</a:t>
                      </a:r>
                    </a:p>
                    <a:p>
                      <a:pPr marL="114300" indent="-114300">
                        <a:buFont typeface="Arial" panose="020B0604020202020204" pitchFamily="34" charset="0"/>
                        <a:buChar char="•"/>
                      </a:pPr>
                      <a:r>
                        <a:rPr lang="en-US" sz="1200" dirty="0"/>
                        <a:t>Offer Senior Farmers Market Vouchers if available.</a:t>
                      </a:r>
                    </a:p>
                    <a:p>
                      <a:pPr marL="114300" indent="-114300">
                        <a:buFont typeface="Arial" panose="020B0604020202020204" pitchFamily="34" charset="0"/>
                        <a:buChar char="•"/>
                      </a:pPr>
                      <a:r>
                        <a:rPr lang="en-US" sz="1200" dirty="0"/>
                        <a:t>Provide receipt booklet/handouts.</a:t>
                      </a:r>
                    </a:p>
                    <a:p>
                      <a:pPr marL="114300" indent="-114300">
                        <a:buFont typeface="Arial" panose="020B0604020202020204" pitchFamily="34" charset="0"/>
                        <a:buChar char="•"/>
                      </a:pPr>
                      <a:r>
                        <a:rPr lang="en-US" sz="1200" dirty="0"/>
                        <a:t>Refer to Dietitian for nutrition education and counseling</a:t>
                      </a:r>
                    </a:p>
                    <a:p>
                      <a:pPr marL="285750" indent="-285750">
                        <a:buFont typeface="Arial" panose="020B0604020202020204" pitchFamily="34" charset="0"/>
                        <a:buChar char="•"/>
                      </a:pPr>
                      <a:endParaRPr lang="en-US" sz="1200" dirty="0"/>
                    </a:p>
                  </a:txBody>
                  <a:tcPr>
                    <a:noFill/>
                  </a:tcPr>
                </a:tc>
                <a:extLst>
                  <a:ext uri="{0D108BD9-81ED-4DB2-BD59-A6C34878D82A}">
                    <a16:rowId xmlns:a16="http://schemas.microsoft.com/office/drawing/2014/main" val="1660716855"/>
                  </a:ext>
                </a:extLst>
              </a:tr>
            </a:tbl>
          </a:graphicData>
        </a:graphic>
      </p:graphicFrame>
    </p:spTree>
    <p:extLst>
      <p:ext uri="{BB962C8B-B14F-4D97-AF65-F5344CB8AC3E}">
        <p14:creationId xmlns:p14="http://schemas.microsoft.com/office/powerpoint/2010/main" val="283676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CF21-6D07-447E-B436-AD04F655F033}"/>
              </a:ext>
            </a:extLst>
          </p:cNvPr>
          <p:cNvSpPr>
            <a:spLocks noGrp="1"/>
          </p:cNvSpPr>
          <p:nvPr>
            <p:ph type="title"/>
          </p:nvPr>
        </p:nvSpPr>
        <p:spPr>
          <a:xfrm>
            <a:off x="457200" y="274638"/>
            <a:ext cx="8229600" cy="1143000"/>
          </a:xfrm>
        </p:spPr>
        <p:txBody>
          <a:bodyPr anchor="ctr">
            <a:noAutofit/>
          </a:bodyPr>
          <a:lstStyle/>
          <a:p>
            <a:pPr>
              <a:lnSpc>
                <a:spcPct val="90000"/>
              </a:lnSpc>
            </a:pPr>
            <a:r>
              <a:rPr lang="en-US" sz="4000" dirty="0">
                <a:solidFill>
                  <a:srgbClr val="0A4F90"/>
                </a:solidFill>
              </a:rPr>
              <a:t>Steps You Can Take to Combat Malnutrition- Reframe It!</a:t>
            </a:r>
          </a:p>
        </p:txBody>
      </p:sp>
      <p:sp>
        <p:nvSpPr>
          <p:cNvPr id="3" name="Content Placeholder 2">
            <a:extLst>
              <a:ext uri="{FF2B5EF4-FFF2-40B4-BE49-F238E27FC236}">
                <a16:creationId xmlns:a16="http://schemas.microsoft.com/office/drawing/2014/main" id="{45B8DEF5-3364-420A-8BDF-76A058981933}"/>
              </a:ext>
            </a:extLst>
          </p:cNvPr>
          <p:cNvSpPr>
            <a:spLocks noGrp="1"/>
          </p:cNvSpPr>
          <p:nvPr>
            <p:ph sz="half" idx="1"/>
          </p:nvPr>
        </p:nvSpPr>
        <p:spPr>
          <a:xfrm>
            <a:off x="457200" y="1600201"/>
            <a:ext cx="4038600" cy="4038600"/>
          </a:xfrm>
        </p:spPr>
        <p:txBody>
          <a:bodyPr>
            <a:normAutofit/>
          </a:bodyPr>
          <a:lstStyle/>
          <a:p>
            <a:pPr marL="0" indent="0">
              <a:lnSpc>
                <a:spcPct val="90000"/>
              </a:lnSpc>
              <a:buNone/>
            </a:pPr>
            <a:endParaRPr lang="en-US" sz="1800" b="1" dirty="0"/>
          </a:p>
          <a:p>
            <a:pPr marL="0" indent="0" algn="ctr">
              <a:lnSpc>
                <a:spcPct val="90000"/>
              </a:lnSpc>
              <a:buNone/>
            </a:pPr>
            <a:r>
              <a:rPr lang="en-US" sz="4800" dirty="0"/>
              <a:t>What does “NOURISH” mean to you?</a:t>
            </a:r>
          </a:p>
          <a:p>
            <a:pPr marL="0" indent="0">
              <a:lnSpc>
                <a:spcPct val="90000"/>
              </a:lnSpc>
              <a:buNone/>
            </a:pPr>
            <a:endParaRPr lang="en-US" sz="1800" b="1" dirty="0"/>
          </a:p>
          <a:p>
            <a:pPr marL="0" indent="0">
              <a:lnSpc>
                <a:spcPct val="90000"/>
              </a:lnSpc>
              <a:buNone/>
            </a:pPr>
            <a:endParaRPr lang="en-US" sz="1800" dirty="0"/>
          </a:p>
        </p:txBody>
      </p:sp>
      <p:sp>
        <p:nvSpPr>
          <p:cNvPr id="9" name="Content Placeholder 3">
            <a:extLst>
              <a:ext uri="{FF2B5EF4-FFF2-40B4-BE49-F238E27FC236}">
                <a16:creationId xmlns:a16="http://schemas.microsoft.com/office/drawing/2014/main" id="{8D81AB6C-7AA2-4C64-8682-9741FD52C3AA}"/>
              </a:ext>
            </a:extLst>
          </p:cNvPr>
          <p:cNvSpPr>
            <a:spLocks noGrp="1"/>
          </p:cNvSpPr>
          <p:nvPr>
            <p:ph sz="half" idx="2"/>
          </p:nvPr>
        </p:nvSpPr>
        <p:spPr>
          <a:xfrm>
            <a:off x="4648200" y="1600201"/>
            <a:ext cx="4191000" cy="4038600"/>
          </a:xfrm>
        </p:spPr>
        <p:txBody>
          <a:bodyPr>
            <a:normAutofit/>
          </a:bodyPr>
          <a:lstStyle/>
          <a:p>
            <a:pPr marL="0" indent="0">
              <a:lnSpc>
                <a:spcPct val="90000"/>
              </a:lnSpc>
              <a:buNone/>
            </a:pPr>
            <a:r>
              <a:rPr lang="en-US" sz="2000" dirty="0"/>
              <a:t>We NOURISH the Whole Person!</a:t>
            </a:r>
          </a:p>
          <a:p>
            <a:pPr>
              <a:lnSpc>
                <a:spcPct val="90000"/>
              </a:lnSpc>
            </a:pPr>
            <a:r>
              <a:rPr lang="en-US" sz="2000" dirty="0"/>
              <a:t>Nutritious Meals, Heart, Companionship, Caring, Encouragement, Compassion, Education, Happiness, Strength, Engaging, Health, Energy, Purpose, Volunteer Opportunities, Access, Equity, ….</a:t>
            </a:r>
          </a:p>
          <a:p>
            <a:pPr marL="0" indent="0">
              <a:lnSpc>
                <a:spcPct val="90000"/>
              </a:lnSpc>
              <a:buNone/>
            </a:pPr>
            <a:endParaRPr lang="en-US" sz="2000" dirty="0"/>
          </a:p>
          <a:p>
            <a:pPr marL="0" indent="0">
              <a:lnSpc>
                <a:spcPct val="90000"/>
              </a:lnSpc>
              <a:buNone/>
            </a:pPr>
            <a:r>
              <a:rPr lang="en-US" sz="2000" i="1" dirty="0"/>
              <a:t> “The Trifecta!”</a:t>
            </a:r>
          </a:p>
          <a:p>
            <a:pPr lvl="1">
              <a:lnSpc>
                <a:spcPct val="90000"/>
              </a:lnSpc>
            </a:pPr>
            <a:r>
              <a:rPr lang="en-US" sz="2000" dirty="0"/>
              <a:t>Nutritious Meals</a:t>
            </a:r>
          </a:p>
          <a:p>
            <a:pPr lvl="1">
              <a:lnSpc>
                <a:spcPct val="90000"/>
              </a:lnSpc>
            </a:pPr>
            <a:r>
              <a:rPr lang="en-US" sz="2000" dirty="0"/>
              <a:t>Socialization</a:t>
            </a:r>
          </a:p>
          <a:p>
            <a:pPr lvl="1">
              <a:lnSpc>
                <a:spcPct val="90000"/>
              </a:lnSpc>
            </a:pPr>
            <a:r>
              <a:rPr lang="en-US" sz="2000" dirty="0"/>
              <a:t>Health &amp; Wellness</a:t>
            </a:r>
          </a:p>
        </p:txBody>
      </p:sp>
    </p:spTree>
    <p:extLst>
      <p:ext uri="{BB962C8B-B14F-4D97-AF65-F5344CB8AC3E}">
        <p14:creationId xmlns:p14="http://schemas.microsoft.com/office/powerpoint/2010/main" val="12127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4A631-6F3F-4A4C-9E6E-9BBD73B9651E}"/>
              </a:ext>
            </a:extLst>
          </p:cNvPr>
          <p:cNvSpPr>
            <a:spLocks noGrp="1"/>
          </p:cNvSpPr>
          <p:nvPr>
            <p:ph type="title"/>
          </p:nvPr>
        </p:nvSpPr>
        <p:spPr>
          <a:xfrm>
            <a:off x="457200" y="274638"/>
            <a:ext cx="8229600" cy="792162"/>
          </a:xfrm>
        </p:spPr>
        <p:txBody>
          <a:bodyPr vert="horz" lIns="91440" tIns="45720" rIns="91440" bIns="45720" rtlCol="0" anchor="b">
            <a:normAutofit/>
          </a:bodyPr>
          <a:lstStyle/>
          <a:p>
            <a:pPr algn="ctr" defTabSz="914400"/>
            <a:r>
              <a:rPr lang="en-US" sz="4000" dirty="0">
                <a:solidFill>
                  <a:srgbClr val="0A4F90"/>
                </a:solidFill>
              </a:rPr>
              <a:t>Adaptive Equipment (Access)</a:t>
            </a:r>
          </a:p>
        </p:txBody>
      </p:sp>
      <p:pic>
        <p:nvPicPr>
          <p:cNvPr id="9" name="Picture 8" descr="Adaptive tool">
            <a:extLst>
              <a:ext uri="{FF2B5EF4-FFF2-40B4-BE49-F238E27FC236}">
                <a16:creationId xmlns:a16="http://schemas.microsoft.com/office/drawing/2014/main" id="{29AF67B5-73B2-45DB-B893-7960CA24A2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98" y="1950057"/>
            <a:ext cx="2091497" cy="2091497"/>
          </a:xfrm>
          <a:prstGeom prst="rect">
            <a:avLst/>
          </a:prstGeom>
        </p:spPr>
      </p:pic>
      <p:pic>
        <p:nvPicPr>
          <p:cNvPr id="5" name="Picture 4" descr="person drinking from cup">
            <a:extLst>
              <a:ext uri="{FF2B5EF4-FFF2-40B4-BE49-F238E27FC236}">
                <a16:creationId xmlns:a16="http://schemas.microsoft.com/office/drawing/2014/main" id="{4BF1D2FB-F1B0-4F7B-B120-3850FBE5157D}"/>
              </a:ext>
            </a:extLst>
          </p:cNvPr>
          <p:cNvPicPr>
            <a:picLocks noChangeAspect="1"/>
          </p:cNvPicPr>
          <p:nvPr/>
        </p:nvPicPr>
        <p:blipFill>
          <a:blip r:embed="rId4"/>
          <a:stretch>
            <a:fillRect/>
          </a:stretch>
        </p:blipFill>
        <p:spPr>
          <a:xfrm>
            <a:off x="3429000" y="2124001"/>
            <a:ext cx="1743607" cy="1743607"/>
          </a:xfrm>
          <a:prstGeom prst="rect">
            <a:avLst/>
          </a:prstGeom>
        </p:spPr>
      </p:pic>
      <p:pic>
        <p:nvPicPr>
          <p:cNvPr id="6" name="Picture 5" descr="a set of plates, cups, and bowls">
            <a:extLst>
              <a:ext uri="{FF2B5EF4-FFF2-40B4-BE49-F238E27FC236}">
                <a16:creationId xmlns:a16="http://schemas.microsoft.com/office/drawing/2014/main" id="{46FC4AC9-388C-4EDE-BB5B-C47B94D8BE40}"/>
              </a:ext>
            </a:extLst>
          </p:cNvPr>
          <p:cNvPicPr>
            <a:picLocks noChangeAspect="1"/>
          </p:cNvPicPr>
          <p:nvPr/>
        </p:nvPicPr>
        <p:blipFill>
          <a:blip r:embed="rId5"/>
          <a:stretch>
            <a:fillRect/>
          </a:stretch>
        </p:blipFill>
        <p:spPr>
          <a:xfrm>
            <a:off x="6400800" y="2221545"/>
            <a:ext cx="2091109" cy="1548518"/>
          </a:xfrm>
          <a:prstGeom prst="rect">
            <a:avLst/>
          </a:prstGeom>
        </p:spPr>
      </p:pic>
    </p:spTree>
    <p:extLst>
      <p:ext uri="{BB962C8B-B14F-4D97-AF65-F5344CB8AC3E}">
        <p14:creationId xmlns:p14="http://schemas.microsoft.com/office/powerpoint/2010/main" val="2497607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44EA-B55D-4173-A345-4F9730E2B528}"/>
              </a:ext>
            </a:extLst>
          </p:cNvPr>
          <p:cNvSpPr>
            <a:spLocks noGrp="1"/>
          </p:cNvSpPr>
          <p:nvPr>
            <p:ph type="title"/>
          </p:nvPr>
        </p:nvSpPr>
        <p:spPr>
          <a:xfrm>
            <a:off x="685800" y="2516992"/>
            <a:ext cx="7772400" cy="685800"/>
          </a:xfrm>
        </p:spPr>
        <p:txBody>
          <a:bodyPr>
            <a:normAutofit fontScale="90000"/>
          </a:bodyPr>
          <a:lstStyle/>
          <a:p>
            <a:r>
              <a:rPr lang="en-US" dirty="0"/>
              <a:t>Use A Validated Screening Tool!</a:t>
            </a:r>
            <a:br>
              <a:rPr lang="en-US" dirty="0"/>
            </a:br>
            <a:r>
              <a:rPr lang="en-US" sz="3100" dirty="0"/>
              <a:t>Find a Review of Several at </a:t>
            </a:r>
            <a:r>
              <a:rPr lang="en-US" sz="3100" dirty="0">
                <a:hlinkClick r:id="rId3"/>
              </a:rPr>
              <a:t>NCOA’s</a:t>
            </a:r>
            <a:r>
              <a:rPr lang="en-US" sz="3100" dirty="0"/>
              <a:t> site</a:t>
            </a:r>
          </a:p>
        </p:txBody>
      </p:sp>
    </p:spTree>
    <p:extLst>
      <p:ext uri="{BB962C8B-B14F-4D97-AF65-F5344CB8AC3E}">
        <p14:creationId xmlns:p14="http://schemas.microsoft.com/office/powerpoint/2010/main" val="1337986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430A-A92A-4AEA-B9C2-2E568E962441}"/>
              </a:ext>
            </a:extLst>
          </p:cNvPr>
          <p:cNvSpPr>
            <a:spLocks noGrp="1"/>
          </p:cNvSpPr>
          <p:nvPr>
            <p:ph type="title"/>
          </p:nvPr>
        </p:nvSpPr>
        <p:spPr>
          <a:xfrm>
            <a:off x="457200" y="76200"/>
            <a:ext cx="8229600" cy="1143000"/>
          </a:xfrm>
        </p:spPr>
        <p:txBody>
          <a:bodyPr>
            <a:noAutofit/>
          </a:bodyPr>
          <a:lstStyle/>
          <a:p>
            <a:r>
              <a:rPr lang="en-US" sz="4000" dirty="0">
                <a:solidFill>
                  <a:srgbClr val="0A4F90"/>
                </a:solidFill>
                <a:hlinkClick r:id="rId3">
                  <a:extLst>
                    <a:ext uri="{A12FA001-AC4F-418D-AE19-62706E023703}">
                      <ahyp:hlinkClr xmlns:ahyp="http://schemas.microsoft.com/office/drawing/2018/hyperlinkcolor" val="tx"/>
                    </a:ext>
                  </a:extLst>
                </a:hlinkClick>
              </a:rPr>
              <a:t>Malnutrition Awareness Week </a:t>
            </a:r>
            <a:br>
              <a:rPr lang="en-US" sz="4000" dirty="0">
                <a:solidFill>
                  <a:srgbClr val="0A4F90"/>
                </a:solidFill>
              </a:rPr>
            </a:br>
            <a:r>
              <a:rPr lang="en-US" sz="4000" dirty="0">
                <a:solidFill>
                  <a:srgbClr val="0A4F90"/>
                </a:solidFill>
              </a:rPr>
              <a:t>(Oct. 4-8, 2021)</a:t>
            </a:r>
          </a:p>
        </p:txBody>
      </p:sp>
      <p:pic>
        <p:nvPicPr>
          <p:cNvPr id="8" name="Picture 7" descr="Ask about your nutrition. Good Nutrition Can Help You Prevent Infections, Heal Faster, Feel Stronger Are you or your loved ones experiencing any of these: Unplanned weight loss. Loss of appetite. Not able to Eat or only able to eat small amounts. Feeling weak or tired. Swelling or fluid accumulation. Tal to your healthcare provider. Go to nutritioncare.org/yournutrition for more.">
            <a:extLst>
              <a:ext uri="{FF2B5EF4-FFF2-40B4-BE49-F238E27FC236}">
                <a16:creationId xmlns:a16="http://schemas.microsoft.com/office/drawing/2014/main" id="{796D31CF-0347-4D9E-90D5-CF4E246AF815}"/>
              </a:ext>
            </a:extLst>
          </p:cNvPr>
          <p:cNvPicPr>
            <a:picLocks noChangeAspect="1"/>
          </p:cNvPicPr>
          <p:nvPr/>
        </p:nvPicPr>
        <p:blipFill>
          <a:blip r:embed="rId4"/>
          <a:stretch>
            <a:fillRect/>
          </a:stretch>
        </p:blipFill>
        <p:spPr>
          <a:xfrm>
            <a:off x="1981200" y="1524000"/>
            <a:ext cx="5231543" cy="4013600"/>
          </a:xfrm>
          <a:prstGeom prst="rect">
            <a:avLst/>
          </a:prstGeom>
          <a:ln>
            <a:noFill/>
          </a:ln>
          <a:effectLst>
            <a:softEdge rad="12700"/>
          </a:effectLst>
        </p:spPr>
      </p:pic>
    </p:spTree>
    <p:extLst>
      <p:ext uri="{BB962C8B-B14F-4D97-AF65-F5344CB8AC3E}">
        <p14:creationId xmlns:p14="http://schemas.microsoft.com/office/powerpoint/2010/main" val="117784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a:xfrm>
            <a:off x="457200" y="102575"/>
            <a:ext cx="8229600" cy="1143000"/>
          </a:xfrm>
        </p:spPr>
        <p:txBody>
          <a:bodyPr>
            <a:normAutofit/>
          </a:bodyPr>
          <a:lstStyle/>
          <a:p>
            <a:r>
              <a:rPr lang="en-US" sz="4000" dirty="0">
                <a:cs typeface="Calibri" panose="020F0502020204030204" pitchFamily="34" charset="0"/>
              </a:rPr>
              <a:t>Agenda</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a:xfrm>
            <a:off x="457200" y="1417638"/>
            <a:ext cx="8229600" cy="4068763"/>
          </a:xfrm>
        </p:spPr>
        <p:txBody>
          <a:bodyPr>
            <a:normAutofit lnSpcReduction="10000"/>
          </a:bodyPr>
          <a:lstStyle/>
          <a:p>
            <a:r>
              <a:rPr lang="en-US" sz="2600" dirty="0"/>
              <a:t>Welcome</a:t>
            </a:r>
          </a:p>
          <a:p>
            <a:r>
              <a:rPr lang="en-US" sz="2600" dirty="0"/>
              <a:t>Judy Simon, MS, RD, LDN - National Nutritionist, ACL</a:t>
            </a:r>
          </a:p>
          <a:p>
            <a:r>
              <a:rPr lang="en-US" sz="2600" dirty="0"/>
              <a:t>Network Speakers</a:t>
            </a:r>
          </a:p>
          <a:p>
            <a:pPr lvl="1"/>
            <a:r>
              <a:rPr lang="en-US" sz="2600" dirty="0"/>
              <a:t>Pam VanKampen, RDN, CD, Older Americans Act Consultant-Nutrition Specialist-Senior Center Representative, Greater WI Agency on Aging Resources (GWAAR)</a:t>
            </a:r>
          </a:p>
          <a:p>
            <a:pPr lvl="1"/>
            <a:r>
              <a:rPr lang="en-US" sz="2600" dirty="0"/>
              <a:t>Paul Hepfer - CEO, Project Open Hand </a:t>
            </a:r>
          </a:p>
          <a:p>
            <a:r>
              <a:rPr lang="en-US" sz="2600" dirty="0"/>
              <a:t>Closing Comments</a:t>
            </a:r>
          </a:p>
          <a:p>
            <a:endParaRPr lang="en-US" dirty="0"/>
          </a:p>
        </p:txBody>
      </p:sp>
    </p:spTree>
    <p:extLst>
      <p:ext uri="{BB962C8B-B14F-4D97-AF65-F5344CB8AC3E}">
        <p14:creationId xmlns:p14="http://schemas.microsoft.com/office/powerpoint/2010/main" val="308318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F424-A9F6-4418-B649-E88110911659}"/>
              </a:ext>
            </a:extLst>
          </p:cNvPr>
          <p:cNvSpPr>
            <a:spLocks noGrp="1"/>
          </p:cNvSpPr>
          <p:nvPr>
            <p:ph type="title"/>
          </p:nvPr>
        </p:nvSpPr>
        <p:spPr>
          <a:xfrm>
            <a:off x="457200" y="32150"/>
            <a:ext cx="8229600" cy="1143000"/>
          </a:xfrm>
        </p:spPr>
        <p:txBody>
          <a:bodyPr>
            <a:normAutofit/>
          </a:bodyPr>
          <a:lstStyle/>
          <a:p>
            <a:r>
              <a:rPr lang="en-US" sz="4000" dirty="0"/>
              <a:t>Stepping Up Your Nutrition</a:t>
            </a:r>
          </a:p>
        </p:txBody>
      </p:sp>
      <p:sp>
        <p:nvSpPr>
          <p:cNvPr id="3" name="Subtitle 2">
            <a:extLst>
              <a:ext uri="{FF2B5EF4-FFF2-40B4-BE49-F238E27FC236}">
                <a16:creationId xmlns:a16="http://schemas.microsoft.com/office/drawing/2014/main" id="{77557B7C-9AC0-4730-BEA0-033A160E1D28}"/>
              </a:ext>
            </a:extLst>
          </p:cNvPr>
          <p:cNvSpPr>
            <a:spLocks noGrp="1"/>
          </p:cNvSpPr>
          <p:nvPr>
            <p:ph idx="1"/>
          </p:nvPr>
        </p:nvSpPr>
        <p:spPr>
          <a:xfrm>
            <a:off x="228600" y="1185046"/>
            <a:ext cx="5410200" cy="4239753"/>
          </a:xfrm>
        </p:spPr>
        <p:txBody>
          <a:bodyPr>
            <a:noAutofit/>
          </a:bodyPr>
          <a:lstStyle/>
          <a:p>
            <a:pPr marL="0" indent="0">
              <a:buNone/>
            </a:pPr>
            <a:r>
              <a:rPr lang="en-US" sz="1800" b="1" dirty="0"/>
              <a:t>Stepping Up Your Nutrition (SUYN) is a 2.5-hour interactive community-based workshop that focuses on:</a:t>
            </a:r>
            <a:endParaRPr lang="en-US" sz="1800" dirty="0"/>
          </a:p>
          <a:p>
            <a:r>
              <a:rPr lang="en-US" sz="1800" dirty="0"/>
              <a:t>How nutrition affects falls risk</a:t>
            </a:r>
          </a:p>
          <a:p>
            <a:r>
              <a:rPr lang="en-US" sz="1800" dirty="0"/>
              <a:t>The importance of muscles for strength</a:t>
            </a:r>
          </a:p>
          <a:p>
            <a:r>
              <a:rPr lang="en-US" sz="1800" dirty="0"/>
              <a:t>Key nutrients for older adults, particularly protein and fluid</a:t>
            </a:r>
          </a:p>
          <a:p>
            <a:r>
              <a:rPr lang="en-US" sz="1800" dirty="0"/>
              <a:t>How to determine personal nutrition risk and handgrip strength scores </a:t>
            </a:r>
          </a:p>
          <a:p>
            <a:r>
              <a:rPr lang="en-US" sz="1800" dirty="0"/>
              <a:t>How to create an action plan to improve nutritional health </a:t>
            </a:r>
            <a:r>
              <a:rPr lang="en-US" sz="1800" dirty="0">
                <a:hlinkClick r:id="rId2"/>
              </a:rPr>
              <a:t>https://www.steppingupyournutrition.com/</a:t>
            </a:r>
            <a:r>
              <a:rPr lang="en-US" sz="1800" dirty="0"/>
              <a:t> </a:t>
            </a:r>
          </a:p>
        </p:txBody>
      </p:sp>
      <p:pic>
        <p:nvPicPr>
          <p:cNvPr id="5" name="Picture 4" descr="Stepping up your nutrition logo">
            <a:extLst>
              <a:ext uri="{FF2B5EF4-FFF2-40B4-BE49-F238E27FC236}">
                <a16:creationId xmlns:a16="http://schemas.microsoft.com/office/drawing/2014/main" id="{E2F75849-5D64-4061-8DBE-E2DB040885F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000" y="1185046"/>
            <a:ext cx="2274675" cy="1497118"/>
          </a:xfrm>
          <a:prstGeom prst="rect">
            <a:avLst/>
          </a:prstGeom>
        </p:spPr>
      </p:pic>
      <p:pic>
        <p:nvPicPr>
          <p:cNvPr id="8" name="Picture 7" descr="Maintaining Active Citizens. Your area agency on aging. Dorchester, Somerset, Wicomico, Worcester logo.">
            <a:extLst>
              <a:ext uri="{FF2B5EF4-FFF2-40B4-BE49-F238E27FC236}">
                <a16:creationId xmlns:a16="http://schemas.microsoft.com/office/drawing/2014/main" id="{53B7A1D9-579F-4F7C-BA7C-7638FE9B31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2020" y="3124200"/>
            <a:ext cx="1761298" cy="723987"/>
          </a:xfrm>
          <a:prstGeom prst="rect">
            <a:avLst/>
          </a:prstGeom>
          <a:ln w="19050">
            <a:solidFill>
              <a:schemeClr val="tx1"/>
            </a:solidFill>
          </a:ln>
        </p:spPr>
      </p:pic>
      <p:pic>
        <p:nvPicPr>
          <p:cNvPr id="7" name="Picture 6" descr="Maryland department of aging logo.">
            <a:extLst>
              <a:ext uri="{FF2B5EF4-FFF2-40B4-BE49-F238E27FC236}">
                <a16:creationId xmlns:a16="http://schemas.microsoft.com/office/drawing/2014/main" id="{D1F6C864-B794-4058-9A94-C246506C03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5455" y="4147757"/>
            <a:ext cx="1760476" cy="932333"/>
          </a:xfrm>
          <a:prstGeom prst="rect">
            <a:avLst/>
          </a:prstGeom>
          <a:ln w="19050">
            <a:solidFill>
              <a:schemeClr val="tx1"/>
            </a:solidFill>
          </a:ln>
        </p:spPr>
      </p:pic>
    </p:spTree>
    <p:extLst>
      <p:ext uri="{BB962C8B-B14F-4D97-AF65-F5344CB8AC3E}">
        <p14:creationId xmlns:p14="http://schemas.microsoft.com/office/powerpoint/2010/main" val="365639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DB17A-A395-4067-83A1-89DA7602FFE0}"/>
              </a:ext>
            </a:extLst>
          </p:cNvPr>
          <p:cNvSpPr>
            <a:spLocks noGrp="1"/>
          </p:cNvSpPr>
          <p:nvPr>
            <p:ph type="title"/>
          </p:nvPr>
        </p:nvSpPr>
        <p:spPr>
          <a:xfrm>
            <a:off x="457200" y="158750"/>
            <a:ext cx="8229600" cy="831850"/>
          </a:xfrm>
        </p:spPr>
        <p:txBody>
          <a:bodyPr>
            <a:normAutofit/>
          </a:bodyPr>
          <a:lstStyle/>
          <a:p>
            <a:r>
              <a:rPr lang="en-US" sz="4000" dirty="0"/>
              <a:t>Nutrition Risk Jeopardy</a:t>
            </a:r>
          </a:p>
        </p:txBody>
      </p:sp>
      <p:graphicFrame>
        <p:nvGraphicFramePr>
          <p:cNvPr id="2" name="Table 3">
            <a:extLst>
              <a:ext uri="{FF2B5EF4-FFF2-40B4-BE49-F238E27FC236}">
                <a16:creationId xmlns:a16="http://schemas.microsoft.com/office/drawing/2014/main" id="{C6152A52-09C1-4437-B666-D4F97D2A553D}"/>
              </a:ext>
            </a:extLst>
          </p:cNvPr>
          <p:cNvGraphicFramePr>
            <a:graphicFrameLocks noGrp="1"/>
          </p:cNvGraphicFramePr>
          <p:nvPr>
            <p:extLst>
              <p:ext uri="{D42A27DB-BD31-4B8C-83A1-F6EECF244321}">
                <p14:modId xmlns:p14="http://schemas.microsoft.com/office/powerpoint/2010/main" val="1635529930"/>
              </p:ext>
            </p:extLst>
          </p:nvPr>
        </p:nvGraphicFramePr>
        <p:xfrm>
          <a:off x="779800" y="1186862"/>
          <a:ext cx="7584400" cy="5022112"/>
        </p:xfrm>
        <a:graphic>
          <a:graphicData uri="http://schemas.openxmlformats.org/drawingml/2006/table">
            <a:tbl>
              <a:tblPr firstRow="1" bandRow="1">
                <a:tableStyleId>{5940675A-B579-460E-94D1-54222C63F5DA}</a:tableStyleId>
              </a:tblPr>
              <a:tblGrid>
                <a:gridCol w="1447016">
                  <a:extLst>
                    <a:ext uri="{9D8B030D-6E8A-4147-A177-3AD203B41FA5}">
                      <a16:colId xmlns:a16="http://schemas.microsoft.com/office/drawing/2014/main" val="1347712010"/>
                    </a:ext>
                  </a:extLst>
                </a:gridCol>
                <a:gridCol w="1447016">
                  <a:extLst>
                    <a:ext uri="{9D8B030D-6E8A-4147-A177-3AD203B41FA5}">
                      <a16:colId xmlns:a16="http://schemas.microsoft.com/office/drawing/2014/main" val="2157782754"/>
                    </a:ext>
                  </a:extLst>
                </a:gridCol>
                <a:gridCol w="1641459">
                  <a:extLst>
                    <a:ext uri="{9D8B030D-6E8A-4147-A177-3AD203B41FA5}">
                      <a16:colId xmlns:a16="http://schemas.microsoft.com/office/drawing/2014/main" val="926521265"/>
                    </a:ext>
                  </a:extLst>
                </a:gridCol>
                <a:gridCol w="1601893">
                  <a:extLst>
                    <a:ext uri="{9D8B030D-6E8A-4147-A177-3AD203B41FA5}">
                      <a16:colId xmlns:a16="http://schemas.microsoft.com/office/drawing/2014/main" val="4290481717"/>
                    </a:ext>
                  </a:extLst>
                </a:gridCol>
                <a:gridCol w="1447016">
                  <a:extLst>
                    <a:ext uri="{9D8B030D-6E8A-4147-A177-3AD203B41FA5}">
                      <a16:colId xmlns:a16="http://schemas.microsoft.com/office/drawing/2014/main" val="178214353"/>
                    </a:ext>
                  </a:extLst>
                </a:gridCol>
              </a:tblGrid>
              <a:tr h="907312">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Facts</a:t>
                      </a:r>
                    </a:p>
                    <a:p>
                      <a:endParaRPr lang="en-US" dirty="0"/>
                    </a:p>
                  </a:txBody>
                  <a:tcPr>
                    <a:solidFill>
                      <a:srgbClr val="FFFFB2"/>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Access</a:t>
                      </a:r>
                    </a:p>
                    <a:p>
                      <a:endParaRPr lang="en-US" dirty="0"/>
                    </a:p>
                  </a:txBody>
                  <a:tcPr>
                    <a:solidFill>
                      <a:srgbClr val="FFFFB2"/>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Medical </a:t>
                      </a:r>
                    </a:p>
                    <a:p>
                      <a:endParaRPr lang="en-US" dirty="0"/>
                    </a:p>
                  </a:txBody>
                  <a:tcPr>
                    <a:solidFill>
                      <a:srgbClr val="FFFFB2"/>
                    </a:solidFill>
                  </a:tcPr>
                </a:tc>
                <a:tc>
                  <a:txBody>
                    <a:bodyPr/>
                    <a:lstStyle/>
                    <a:p>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Physical</a:t>
                      </a:r>
                      <a:endParaRPr lang="en-US" dirty="0"/>
                    </a:p>
                  </a:txBody>
                  <a:tcPr>
                    <a:solidFill>
                      <a:srgbClr val="FFFFB2"/>
                    </a:solidFill>
                  </a:tcPr>
                </a:tc>
                <a:tc>
                  <a:txBody>
                    <a:bodyPr/>
                    <a:lstStyle/>
                    <a:p>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Mental</a:t>
                      </a:r>
                      <a:endParaRPr lang="en-US" dirty="0"/>
                    </a:p>
                  </a:txBody>
                  <a:tcPr>
                    <a:solidFill>
                      <a:srgbClr val="FFFFB2"/>
                    </a:solidFill>
                  </a:tcPr>
                </a:tc>
                <a:extLst>
                  <a:ext uri="{0D108BD9-81ED-4DB2-BD59-A6C34878D82A}">
                    <a16:rowId xmlns:a16="http://schemas.microsoft.com/office/drawing/2014/main" val="3832919122"/>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3"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4"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5"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6"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$100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231515723"/>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7" action="ppaction://hlinksldjump"/>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8" action="ppaction://hlinksldjump"/>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9" action="ppaction://hlinksldjump"/>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$200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160596302"/>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0" action="ppaction://hlinksldjump"/>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1" action="ppaction://hlinksldjump"/>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2" action="ppaction://hlinksldjump"/>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$300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2260480551"/>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3" action="ppaction://hlinksldjump"/>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3" action="ppaction://hlinksldjump"/>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4" action="ppaction://hlinksldjump"/>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$400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234586767"/>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5" action="ppaction://hlinksldjump"/>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6" action="ppaction://hlinksldjump"/>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7" action="ppaction://hlinksldjump"/>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$500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3851489848"/>
                  </a:ext>
                </a:extLst>
              </a:tr>
            </a:tbl>
          </a:graphicData>
        </a:graphic>
      </p:graphicFrame>
      <p:sp>
        <p:nvSpPr>
          <p:cNvPr id="19489" name="Text Box 34">
            <a:extLst>
              <a:ext uri="{FF2B5EF4-FFF2-40B4-BE49-F238E27FC236}">
                <a16:creationId xmlns:a16="http://schemas.microsoft.com/office/drawing/2014/main" id="{AC921E12-8ABA-452C-A343-4A241628110F}"/>
              </a:ext>
            </a:extLst>
          </p:cNvPr>
          <p:cNvSpPr txBox="1">
            <a:spLocks noChangeArrowheads="1"/>
          </p:cNvSpPr>
          <p:nvPr/>
        </p:nvSpPr>
        <p:spPr bwMode="auto">
          <a:xfrm>
            <a:off x="6700837" y="6242050"/>
            <a:ext cx="198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Blip>
                <a:blip r:embed="rId18"/>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18"/>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9pPr>
          </a:lstStyle>
          <a:p>
            <a:pPr>
              <a:spcBef>
                <a:spcPct val="0"/>
              </a:spcBef>
              <a:buClrTx/>
              <a:buFontTx/>
              <a:buNone/>
            </a:pPr>
            <a:r>
              <a:rPr lang="en-US" altLang="en-US" sz="2400" dirty="0">
                <a:latin typeface="Times New Roman" panose="02020603050405020304" pitchFamily="18" charset="0"/>
                <a:hlinkClick r:id="" action="ppaction://noaction"/>
              </a:rPr>
              <a:t>Final Jeopardy</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68440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E482-2AA4-439A-BA8C-007E61920094}"/>
              </a:ext>
            </a:extLst>
          </p:cNvPr>
          <p:cNvSpPr>
            <a:spLocks noGrp="1"/>
          </p:cNvSpPr>
          <p:nvPr>
            <p:ph type="title"/>
          </p:nvPr>
        </p:nvSpPr>
        <p:spPr>
          <a:xfrm>
            <a:off x="533400" y="595745"/>
            <a:ext cx="8382000" cy="1143000"/>
          </a:xfrm>
        </p:spPr>
        <p:txBody>
          <a:bodyPr vert="horz" lIns="91440" tIns="45720" rIns="91440" bIns="45720" rtlCol="0" anchor="ctr">
            <a:noAutofit/>
          </a:bodyPr>
          <a:lstStyle/>
          <a:p>
            <a:pPr defTabSz="914400">
              <a:lnSpc>
                <a:spcPct val="90000"/>
              </a:lnSpc>
            </a:pPr>
            <a:r>
              <a:rPr lang="en-US" sz="4000" u="sng" kern="1200" dirty="0">
                <a:solidFill>
                  <a:srgbClr val="0A4F90"/>
                </a:solidFill>
                <a:hlinkClick r:id="rId3">
                  <a:extLst>
                    <a:ext uri="{A12FA001-AC4F-418D-AE19-62706E023703}">
                      <ahyp:hlinkClr xmlns:ahyp="http://schemas.microsoft.com/office/drawing/2018/hyperlinkcolor" val="tx"/>
                    </a:ext>
                  </a:extLst>
                </a:hlinkClick>
              </a:rPr>
              <a:t>Eat Well, Age Well</a:t>
            </a:r>
            <a:br>
              <a:rPr lang="en-US" sz="4000" u="sng" kern="1200" dirty="0">
                <a:solidFill>
                  <a:srgbClr val="0A4F90"/>
                </a:solidFill>
              </a:rPr>
            </a:br>
            <a:r>
              <a:rPr lang="en-US" sz="4000" u="sng" kern="1200" dirty="0">
                <a:solidFill>
                  <a:srgbClr val="0A4F90"/>
                </a:solidFill>
              </a:rPr>
              <a:t>Eat Well, Care Well</a:t>
            </a:r>
          </a:p>
        </p:txBody>
      </p:sp>
      <p:sp>
        <p:nvSpPr>
          <p:cNvPr id="3" name="Text Placeholder 2">
            <a:extLst>
              <a:ext uri="{FF2B5EF4-FFF2-40B4-BE49-F238E27FC236}">
                <a16:creationId xmlns:a16="http://schemas.microsoft.com/office/drawing/2014/main" id="{3FBE1397-58DE-4274-8935-C0C7FC136DA6}"/>
              </a:ext>
            </a:extLst>
          </p:cNvPr>
          <p:cNvSpPr>
            <a:spLocks noGrp="1"/>
          </p:cNvSpPr>
          <p:nvPr>
            <p:ph sz="half" idx="2"/>
          </p:nvPr>
        </p:nvSpPr>
        <p:spPr>
          <a:xfrm>
            <a:off x="1143000" y="2209800"/>
            <a:ext cx="7467600" cy="1981200"/>
          </a:xfrm>
        </p:spPr>
        <p:txBody>
          <a:bodyPr vert="horz" lIns="91440" tIns="45720" rIns="91440" bIns="45720" rtlCol="0">
            <a:normAutofit/>
          </a:bodyPr>
          <a:lstStyle/>
          <a:p>
            <a:pPr defTabSz="914400">
              <a:lnSpc>
                <a:spcPct val="90000"/>
              </a:lnSpc>
              <a:spcBef>
                <a:spcPts val="1000"/>
              </a:spcBef>
            </a:pPr>
            <a:r>
              <a:rPr lang="en-US" sz="2400" kern="1200" dirty="0"/>
              <a:t>Nutrition Education Materials created by Greater WI Agency on Aging Resources (GWAAR) in collaboration with UW Stout Dietetic Students and Interns</a:t>
            </a:r>
          </a:p>
          <a:p>
            <a:pPr defTabSz="914400">
              <a:lnSpc>
                <a:spcPct val="90000"/>
              </a:lnSpc>
              <a:spcBef>
                <a:spcPts val="1000"/>
              </a:spcBef>
            </a:pPr>
            <a:r>
              <a:rPr lang="en-US" sz="2400" kern="1200" dirty="0">
                <a:hlinkClick r:id="rId4"/>
              </a:rPr>
              <a:t>https://gwaar.org/nutrition-education-and-activities</a:t>
            </a:r>
            <a:r>
              <a:rPr lang="en-US" sz="2400" kern="1200" dirty="0"/>
              <a:t> </a:t>
            </a:r>
          </a:p>
          <a:p>
            <a:pPr defTabSz="914400">
              <a:lnSpc>
                <a:spcPct val="90000"/>
              </a:lnSpc>
              <a:spcBef>
                <a:spcPts val="1000"/>
              </a:spcBef>
            </a:pPr>
            <a:endParaRPr lang="en-US" sz="2400" kern="1200" dirty="0"/>
          </a:p>
        </p:txBody>
      </p:sp>
    </p:spTree>
    <p:extLst>
      <p:ext uri="{BB962C8B-B14F-4D97-AF65-F5344CB8AC3E}">
        <p14:creationId xmlns:p14="http://schemas.microsoft.com/office/powerpoint/2010/main" val="1418164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85A9-CD44-48BF-99A9-5818D4E5907E}"/>
              </a:ext>
            </a:extLst>
          </p:cNvPr>
          <p:cNvSpPr>
            <a:spLocks noGrp="1"/>
          </p:cNvSpPr>
          <p:nvPr>
            <p:ph type="title"/>
          </p:nvPr>
        </p:nvSpPr>
        <p:spPr>
          <a:xfrm>
            <a:off x="424248" y="76200"/>
            <a:ext cx="8229600" cy="1143000"/>
          </a:xfrm>
        </p:spPr>
        <p:txBody>
          <a:bodyPr>
            <a:normAutofit fontScale="90000"/>
          </a:bodyPr>
          <a:lstStyle/>
          <a:p>
            <a:r>
              <a:rPr lang="en-US" dirty="0">
                <a:solidFill>
                  <a:srgbClr val="0A4F90"/>
                </a:solidFill>
              </a:rPr>
              <a:t>GWAAR Website Nutrition Ed Page</a:t>
            </a:r>
          </a:p>
        </p:txBody>
      </p:sp>
      <p:pic>
        <p:nvPicPr>
          <p:cNvPr id="5" name="Picture 4" descr="Screenshot of GWAAR Website Nutrition Ed Page&#10;">
            <a:extLst>
              <a:ext uri="{FF2B5EF4-FFF2-40B4-BE49-F238E27FC236}">
                <a16:creationId xmlns:a16="http://schemas.microsoft.com/office/drawing/2014/main" id="{AB618D9C-ACD7-4D29-89D4-DA20B72832B4}"/>
              </a:ext>
            </a:extLst>
          </p:cNvPr>
          <p:cNvPicPr>
            <a:picLocks noChangeAspect="1"/>
          </p:cNvPicPr>
          <p:nvPr/>
        </p:nvPicPr>
        <p:blipFill>
          <a:blip r:embed="rId2"/>
          <a:stretch>
            <a:fillRect/>
          </a:stretch>
        </p:blipFill>
        <p:spPr>
          <a:xfrm>
            <a:off x="762000" y="1385392"/>
            <a:ext cx="6803726" cy="3578662"/>
          </a:xfrm>
          <a:prstGeom prst="rect">
            <a:avLst/>
          </a:prstGeom>
        </p:spPr>
      </p:pic>
      <p:sp>
        <p:nvSpPr>
          <p:cNvPr id="7" name="TextBox 6">
            <a:extLst>
              <a:ext uri="{FF2B5EF4-FFF2-40B4-BE49-F238E27FC236}">
                <a16:creationId xmlns:a16="http://schemas.microsoft.com/office/drawing/2014/main" id="{6D22897F-0F94-4A31-B865-87030A90AB1B}"/>
              </a:ext>
            </a:extLst>
          </p:cNvPr>
          <p:cNvSpPr txBox="1"/>
          <p:nvPr/>
        </p:nvSpPr>
        <p:spPr>
          <a:xfrm>
            <a:off x="4588823" y="4040724"/>
            <a:ext cx="4114800" cy="923330"/>
          </a:xfrm>
          <a:prstGeom prst="rect">
            <a:avLst/>
          </a:prstGeom>
          <a:noFill/>
          <a:ln>
            <a:solidFill>
              <a:schemeClr val="accent1"/>
            </a:solidFill>
          </a:ln>
          <a:scene3d>
            <a:camera prst="orthographicFront"/>
            <a:lightRig rig="threePt" dir="t"/>
          </a:scene3d>
          <a:sp3d>
            <a:bevelT prst="angle"/>
          </a:sp3d>
        </p:spPr>
        <p:txBody>
          <a:bodyPr wrap="square" rtlCol="0">
            <a:spAutoFit/>
          </a:bodyPr>
          <a:lstStyle/>
          <a:p>
            <a:r>
              <a:rPr lang="en-US" dirty="0"/>
              <a:t>If you need an editable version for any of the Eat Well Materials, please email </a:t>
            </a:r>
            <a:r>
              <a:rPr lang="en-US" dirty="0">
                <a:hlinkClick r:id="rId3"/>
              </a:rPr>
              <a:t>pam.vankampen@gwaar.org</a:t>
            </a:r>
            <a:r>
              <a:rPr lang="en-US" dirty="0"/>
              <a:t> </a:t>
            </a:r>
          </a:p>
        </p:txBody>
      </p:sp>
    </p:spTree>
    <p:extLst>
      <p:ext uri="{BB962C8B-B14F-4D97-AF65-F5344CB8AC3E}">
        <p14:creationId xmlns:p14="http://schemas.microsoft.com/office/powerpoint/2010/main" val="1480056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Autofit/>
          </a:bodyPr>
          <a:lstStyle/>
          <a:p>
            <a:pPr>
              <a:lnSpc>
                <a:spcPct val="90000"/>
              </a:lnSpc>
            </a:pPr>
            <a:r>
              <a:rPr lang="en-US" sz="4000" dirty="0"/>
              <a:t>Interactive &amp; Engaging Nutrition Education Initiative!</a:t>
            </a:r>
          </a:p>
        </p:txBody>
      </p:sp>
      <p:sp>
        <p:nvSpPr>
          <p:cNvPr id="3" name="TextBox 2">
            <a:extLst>
              <a:ext uri="{FF2B5EF4-FFF2-40B4-BE49-F238E27FC236}">
                <a16:creationId xmlns:a16="http://schemas.microsoft.com/office/drawing/2014/main" id="{2237F47B-05F1-4A3C-83E2-BC20C5DF6DB5}"/>
              </a:ext>
            </a:extLst>
          </p:cNvPr>
          <p:cNvSpPr txBox="1"/>
          <p:nvPr/>
        </p:nvSpPr>
        <p:spPr>
          <a:xfrm>
            <a:off x="1066800" y="1905000"/>
            <a:ext cx="7162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Engage and create excitement. FUN!</a:t>
            </a:r>
          </a:p>
          <a:p>
            <a:pPr marL="285750" indent="-285750">
              <a:buFont typeface="Arial" panose="020B0604020202020204" pitchFamily="34" charset="0"/>
              <a:buChar char="•"/>
            </a:pPr>
            <a:r>
              <a:rPr lang="en-US" dirty="0"/>
              <a:t>Show it can be simple and affordable.</a:t>
            </a:r>
          </a:p>
          <a:p>
            <a:pPr marL="285750" indent="-285750">
              <a:buFont typeface="Arial" panose="020B0604020202020204" pitchFamily="34" charset="0"/>
              <a:buChar char="•"/>
            </a:pPr>
            <a:r>
              <a:rPr lang="en-US" dirty="0"/>
              <a:t>Teach them to fish.</a:t>
            </a:r>
          </a:p>
          <a:p>
            <a:pPr marL="285750" indent="-285750">
              <a:buFont typeface="Arial" panose="020B0604020202020204" pitchFamily="34" charset="0"/>
              <a:buChar char="•"/>
            </a:pPr>
            <a:r>
              <a:rPr lang="en-US" dirty="0"/>
              <a:t>Monthly handouts.</a:t>
            </a:r>
          </a:p>
          <a:p>
            <a:pPr marL="285750" indent="-285750">
              <a:buFont typeface="Arial" panose="020B0604020202020204" pitchFamily="34" charset="0"/>
              <a:buChar char="•"/>
            </a:pPr>
            <a:r>
              <a:rPr lang="en-US" dirty="0"/>
              <a:t>Weekly materials (placemats and table tents).</a:t>
            </a:r>
          </a:p>
          <a:p>
            <a:pPr marL="285750" indent="-285750">
              <a:buFont typeface="Arial" panose="020B0604020202020204" pitchFamily="34" charset="0"/>
              <a:buChar char="•"/>
            </a:pPr>
            <a:r>
              <a:rPr lang="en-US" dirty="0"/>
              <a:t>Weekly challenges.</a:t>
            </a:r>
          </a:p>
          <a:p>
            <a:pPr marL="285750" indent="-285750">
              <a:buFont typeface="Arial" panose="020B0604020202020204" pitchFamily="34" charset="0"/>
              <a:buChar char="•"/>
            </a:pPr>
            <a:r>
              <a:rPr lang="en-US" dirty="0"/>
              <a:t>Allow them to share their stories and experiences.</a:t>
            </a:r>
          </a:p>
          <a:p>
            <a:pPr marL="285750" indent="-285750">
              <a:buFont typeface="Arial" panose="020B0604020202020204" pitchFamily="34" charset="0"/>
              <a:buChar char="•"/>
            </a:pPr>
            <a:r>
              <a:rPr lang="en-US" dirty="0"/>
              <a:t>Extend your reach (marketing).</a:t>
            </a:r>
          </a:p>
          <a:p>
            <a:pPr marL="285750" indent="-285750">
              <a:buFont typeface="Arial" panose="020B0604020202020204" pitchFamily="34" charset="0"/>
              <a:buChar char="•"/>
            </a:pPr>
            <a:r>
              <a:rPr lang="en-US" dirty="0"/>
              <a:t>Reach caregivers and younger generation to educate and normalize healthy eating for optimal aging.</a:t>
            </a:r>
          </a:p>
          <a:p>
            <a:pPr marL="285750" indent="-285750">
              <a:buFont typeface="Arial" panose="020B0604020202020204" pitchFamily="34" charset="0"/>
              <a:buChar char="•"/>
            </a:pPr>
            <a:r>
              <a:rPr lang="en-US" dirty="0"/>
              <a:t>Use social media.</a:t>
            </a:r>
          </a:p>
        </p:txBody>
      </p:sp>
    </p:spTree>
    <p:extLst>
      <p:ext uri="{BB962C8B-B14F-4D97-AF65-F5344CB8AC3E}">
        <p14:creationId xmlns:p14="http://schemas.microsoft.com/office/powerpoint/2010/main" val="3475483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615F52-321F-42C6-BFC2-9D62307A21FC}"/>
              </a:ext>
            </a:extLst>
          </p:cNvPr>
          <p:cNvSpPr>
            <a:spLocks noGrp="1"/>
          </p:cNvSpPr>
          <p:nvPr>
            <p:ph type="title"/>
          </p:nvPr>
        </p:nvSpPr>
        <p:spPr>
          <a:xfrm>
            <a:off x="533400" y="76200"/>
            <a:ext cx="8229600" cy="1143000"/>
          </a:xfrm>
        </p:spPr>
        <p:txBody>
          <a:bodyPr>
            <a:normAutofit/>
          </a:bodyPr>
          <a:lstStyle/>
          <a:p>
            <a:r>
              <a:rPr lang="en-US" sz="4000" dirty="0"/>
              <a:t>2021 Eat Well Topics</a:t>
            </a:r>
          </a:p>
        </p:txBody>
      </p:sp>
      <p:sp>
        <p:nvSpPr>
          <p:cNvPr id="8" name="Content Placeholder 7">
            <a:extLst>
              <a:ext uri="{FF2B5EF4-FFF2-40B4-BE49-F238E27FC236}">
                <a16:creationId xmlns:a16="http://schemas.microsoft.com/office/drawing/2014/main" id="{B424919C-42DE-43DD-AAEB-F851837F133D}"/>
              </a:ext>
            </a:extLst>
          </p:cNvPr>
          <p:cNvSpPr>
            <a:spLocks noGrp="1"/>
          </p:cNvSpPr>
          <p:nvPr>
            <p:ph sz="half" idx="1"/>
          </p:nvPr>
        </p:nvSpPr>
        <p:spPr>
          <a:xfrm>
            <a:off x="427609" y="1096962"/>
            <a:ext cx="4038600" cy="4892676"/>
          </a:xfrm>
        </p:spPr>
        <p:txBody>
          <a:bodyPr>
            <a:normAutofit fontScale="85000" lnSpcReduction="20000"/>
          </a:bodyPr>
          <a:lstStyle/>
          <a:p>
            <a:pPr marL="0" marR="0" indent="0">
              <a:spcBef>
                <a:spcPts val="0"/>
              </a:spcBef>
              <a:spcAft>
                <a:spcPts val="0"/>
              </a:spcAft>
              <a:buNone/>
            </a:pPr>
            <a:r>
              <a:rPr lang="en-US" sz="1900" b="1" dirty="0">
                <a:solidFill>
                  <a:schemeClr val="bg2">
                    <a:lumMod val="50000"/>
                  </a:schemeClr>
                </a:solidFill>
                <a:effectLst/>
                <a:latin typeface="Franklin Gothic Medium" panose="020B0603020102020204" pitchFamily="34" charset="0"/>
                <a:ea typeface="Calibri" panose="020F0502020204030204" pitchFamily="34" charset="0"/>
              </a:rPr>
              <a:t>Eat </a:t>
            </a:r>
            <a:r>
              <a:rPr lang="en-US" sz="1900" b="1" dirty="0">
                <a:solidFill>
                  <a:schemeClr val="bg2">
                    <a:lumMod val="50000"/>
                  </a:schemeClr>
                </a:solidFill>
                <a:latin typeface="Franklin Gothic Medium" panose="020B0603020102020204" pitchFamily="34" charset="0"/>
                <a:ea typeface="Calibri" panose="020F0502020204030204" pitchFamily="34" charset="0"/>
              </a:rPr>
              <a:t>Well, Age Well</a:t>
            </a:r>
            <a:r>
              <a:rPr lang="en-US" sz="1900" b="1" dirty="0">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900" b="1" dirty="0">
                <a:effectLst/>
                <a:latin typeface="Calibri" panose="020F0502020204030204" pitchFamily="34" charset="0"/>
                <a:ea typeface="Calibri" panose="020F0502020204030204" pitchFamily="34" charset="0"/>
              </a:rPr>
              <a:t>Here is the 2021 Calendar of Monthly Topics: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January- Eye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February- Heart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March- Brain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April- Nutrient Dense, Low Sodium </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May- Understanding Added Sugar</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June- Bone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July- Potassium</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Aug- Gut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Sept- Magnesium</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Oct- Nutrition and Arthritis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Nov- Fad Diets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Dec-  Healthy Holiday Meals</a:t>
            </a:r>
            <a:endParaRPr lang="en-US" sz="19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endParaRPr lang="en-US" dirty="0"/>
          </a:p>
        </p:txBody>
      </p:sp>
      <p:sp>
        <p:nvSpPr>
          <p:cNvPr id="9" name="Content Placeholder 8">
            <a:extLst>
              <a:ext uri="{FF2B5EF4-FFF2-40B4-BE49-F238E27FC236}">
                <a16:creationId xmlns:a16="http://schemas.microsoft.com/office/drawing/2014/main" id="{3001F1C1-BA9B-4AFA-B689-D06B72567226}"/>
              </a:ext>
            </a:extLst>
          </p:cNvPr>
          <p:cNvSpPr>
            <a:spLocks noGrp="1"/>
          </p:cNvSpPr>
          <p:nvPr>
            <p:ph sz="half" idx="2"/>
          </p:nvPr>
        </p:nvSpPr>
        <p:spPr>
          <a:xfrm>
            <a:off x="4648200" y="1096962"/>
            <a:ext cx="4038600" cy="4770438"/>
          </a:xfrm>
        </p:spPr>
        <p:txBody>
          <a:bodyPr>
            <a:normAutofit fontScale="85000" lnSpcReduction="20000"/>
          </a:bodyPr>
          <a:lstStyle/>
          <a:p>
            <a:pPr marL="0" marR="0" indent="0">
              <a:lnSpc>
                <a:spcPct val="120000"/>
              </a:lnSpc>
              <a:spcBef>
                <a:spcPts val="600"/>
              </a:spcBef>
              <a:spcAft>
                <a:spcPts val="0"/>
              </a:spcAft>
              <a:buNone/>
            </a:pPr>
            <a:r>
              <a:rPr lang="en-US" sz="1900" b="1" dirty="0">
                <a:solidFill>
                  <a:schemeClr val="accent1"/>
                </a:solidFill>
                <a:effectLst/>
                <a:latin typeface="Franklin Gothic Medium" panose="020B0603020102020204" pitchFamily="34" charset="0"/>
                <a:ea typeface="Calibri" panose="020F0502020204030204" pitchFamily="34" charset="0"/>
              </a:rPr>
              <a:t>Eat Well, Care Well </a:t>
            </a:r>
          </a:p>
          <a:p>
            <a:pPr marL="0" marR="0" indent="0">
              <a:lnSpc>
                <a:spcPct val="120000"/>
              </a:lnSpc>
              <a:spcBef>
                <a:spcPts val="600"/>
              </a:spcBef>
              <a:spcAft>
                <a:spcPts val="0"/>
              </a:spcAft>
              <a:buNone/>
            </a:pPr>
            <a:r>
              <a:rPr lang="en-US" sz="1900" b="1" dirty="0">
                <a:effectLst/>
                <a:latin typeface="Calibri" panose="020F0502020204030204" pitchFamily="34" charset="0"/>
                <a:ea typeface="Calibri" panose="020F0502020204030204" pitchFamily="34" charset="0"/>
              </a:rPr>
              <a:t>2021 Monthly Handout &amp; Recipe:</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January- Eye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February- Food Safety</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March- How to Read the New Food Label</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April- Oral Health Care Tips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May- 10 Min. Lunch Ideas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June- Low Sodium Cooking</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July- Healthy Dinners in 30 Minutes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August- Hydration</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Sept- Malnutrition Awareness Month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Oct- Healthy Fall Baking</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Nov- Healthy Holiday Recipes and Tips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Dec-  Healthy Holiday Recipes and Tips</a:t>
            </a:r>
            <a:endParaRPr lang="en-US" sz="19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14047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ACFD1-FB74-4DFE-BB62-E1AF49AA7BBE}"/>
              </a:ext>
            </a:extLst>
          </p:cNvPr>
          <p:cNvSpPr>
            <a:spLocks noGrp="1"/>
          </p:cNvSpPr>
          <p:nvPr>
            <p:ph type="title"/>
          </p:nvPr>
        </p:nvSpPr>
        <p:spPr>
          <a:xfrm>
            <a:off x="457200" y="-70784"/>
            <a:ext cx="8229600" cy="1143000"/>
          </a:xfrm>
        </p:spPr>
        <p:txBody>
          <a:bodyPr>
            <a:normAutofit/>
          </a:bodyPr>
          <a:lstStyle/>
          <a:p>
            <a:r>
              <a:rPr lang="en-US" sz="4000" dirty="0"/>
              <a:t>Eat Well, Care Well</a:t>
            </a:r>
          </a:p>
        </p:txBody>
      </p:sp>
      <p:pic>
        <p:nvPicPr>
          <p:cNvPr id="2" name="Picture 1" descr="Screenshot of Eat Well , Care Well article">
            <a:extLst>
              <a:ext uri="{FF2B5EF4-FFF2-40B4-BE49-F238E27FC236}">
                <a16:creationId xmlns:a16="http://schemas.microsoft.com/office/drawing/2014/main" id="{8854A026-9123-44E4-BFD1-F9DB0D7C2A79}"/>
              </a:ext>
            </a:extLst>
          </p:cNvPr>
          <p:cNvPicPr>
            <a:picLocks noChangeAspect="1"/>
          </p:cNvPicPr>
          <p:nvPr/>
        </p:nvPicPr>
        <p:blipFill>
          <a:blip r:embed="rId3"/>
          <a:stretch>
            <a:fillRect/>
          </a:stretch>
        </p:blipFill>
        <p:spPr>
          <a:xfrm>
            <a:off x="914400" y="1268247"/>
            <a:ext cx="3426249" cy="4298053"/>
          </a:xfrm>
          <a:prstGeom prst="rect">
            <a:avLst/>
          </a:prstGeom>
        </p:spPr>
      </p:pic>
      <p:pic>
        <p:nvPicPr>
          <p:cNvPr id="3" name="Picture 2" descr="Screenshot of a  recipe">
            <a:extLst>
              <a:ext uri="{FF2B5EF4-FFF2-40B4-BE49-F238E27FC236}">
                <a16:creationId xmlns:a16="http://schemas.microsoft.com/office/drawing/2014/main" id="{19AED0A3-7C16-4835-80C6-1005EE1B069B}"/>
              </a:ext>
            </a:extLst>
          </p:cNvPr>
          <p:cNvPicPr>
            <a:picLocks noChangeAspect="1"/>
          </p:cNvPicPr>
          <p:nvPr/>
        </p:nvPicPr>
        <p:blipFill>
          <a:blip r:embed="rId4"/>
          <a:stretch>
            <a:fillRect/>
          </a:stretch>
        </p:blipFill>
        <p:spPr>
          <a:xfrm>
            <a:off x="4770223" y="1280440"/>
            <a:ext cx="3377477" cy="4273666"/>
          </a:xfrm>
          <a:prstGeom prst="rect">
            <a:avLst/>
          </a:prstGeom>
        </p:spPr>
      </p:pic>
    </p:spTree>
    <p:extLst>
      <p:ext uri="{BB962C8B-B14F-4D97-AF65-F5344CB8AC3E}">
        <p14:creationId xmlns:p14="http://schemas.microsoft.com/office/powerpoint/2010/main" val="2958621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A1D5-CAA1-45F5-93EB-66FE59BC4362}"/>
              </a:ext>
            </a:extLst>
          </p:cNvPr>
          <p:cNvSpPr>
            <a:spLocks noGrp="1"/>
          </p:cNvSpPr>
          <p:nvPr>
            <p:ph type="title"/>
          </p:nvPr>
        </p:nvSpPr>
        <p:spPr>
          <a:xfrm>
            <a:off x="457200" y="274638"/>
            <a:ext cx="8229600" cy="608012"/>
          </a:xfrm>
        </p:spPr>
        <p:txBody>
          <a:bodyPr>
            <a:normAutofit fontScale="90000"/>
          </a:bodyPr>
          <a:lstStyle/>
          <a:p>
            <a:br>
              <a:rPr lang="en-US" dirty="0">
                <a:solidFill>
                  <a:schemeClr val="accent1"/>
                </a:solidFill>
                <a:latin typeface="Franklin Gothic Medium" panose="020B0603020102020204" pitchFamily="34" charset="0"/>
              </a:rPr>
            </a:br>
            <a:br>
              <a:rPr lang="en-US" dirty="0">
                <a:solidFill>
                  <a:schemeClr val="accent1"/>
                </a:solidFill>
                <a:latin typeface="Franklin Gothic Medium" panose="020B0603020102020204" pitchFamily="34" charset="0"/>
              </a:rPr>
            </a:br>
            <a:r>
              <a:rPr lang="en-US" dirty="0">
                <a:solidFill>
                  <a:schemeClr val="accent4"/>
                </a:solidFill>
              </a:rPr>
              <a:t>Eat Well, Age Well </a:t>
            </a:r>
            <a:br>
              <a:rPr lang="en-US" dirty="0">
                <a:solidFill>
                  <a:schemeClr val="accent1"/>
                </a:solidFill>
                <a:latin typeface="Franklin Gothic Medium" panose="020B0603020102020204" pitchFamily="34" charset="0"/>
              </a:rPr>
            </a:br>
            <a:br>
              <a:rPr lang="en-US" dirty="0">
                <a:solidFill>
                  <a:schemeClr val="accent1"/>
                </a:solidFill>
                <a:latin typeface="Franklin Gothic Medium" panose="020B0603020102020204" pitchFamily="34" charset="0"/>
              </a:rPr>
            </a:br>
            <a:endParaRPr lang="en-US" dirty="0"/>
          </a:p>
        </p:txBody>
      </p:sp>
      <p:pic>
        <p:nvPicPr>
          <p:cNvPr id="7" name="Picture 6" descr="screen shot of Eat Well, Care Well article&#10;">
            <a:extLst>
              <a:ext uri="{FF2B5EF4-FFF2-40B4-BE49-F238E27FC236}">
                <a16:creationId xmlns:a16="http://schemas.microsoft.com/office/drawing/2014/main" id="{F9EA7834-801E-4CBC-8F4B-A23A3BB80160}"/>
              </a:ext>
            </a:extLst>
          </p:cNvPr>
          <p:cNvPicPr>
            <a:picLocks noChangeAspect="1"/>
          </p:cNvPicPr>
          <p:nvPr/>
        </p:nvPicPr>
        <p:blipFill>
          <a:blip r:embed="rId2"/>
          <a:stretch>
            <a:fillRect/>
          </a:stretch>
        </p:blipFill>
        <p:spPr>
          <a:xfrm>
            <a:off x="3116122" y="1143000"/>
            <a:ext cx="2911756" cy="3583286"/>
          </a:xfrm>
          <a:prstGeom prst="rect">
            <a:avLst/>
          </a:prstGeom>
        </p:spPr>
      </p:pic>
      <p:sp>
        <p:nvSpPr>
          <p:cNvPr id="10" name="Content Placeholder 2">
            <a:extLst>
              <a:ext uri="{FF2B5EF4-FFF2-40B4-BE49-F238E27FC236}">
                <a16:creationId xmlns:a16="http://schemas.microsoft.com/office/drawing/2014/main" id="{DB88CDA2-DE26-47E4-9271-082CBA0A04F7}"/>
              </a:ext>
            </a:extLst>
          </p:cNvPr>
          <p:cNvSpPr txBox="1">
            <a:spLocks/>
          </p:cNvSpPr>
          <p:nvPr/>
        </p:nvSpPr>
        <p:spPr>
          <a:xfrm>
            <a:off x="2667000" y="5055099"/>
            <a:ext cx="4038600" cy="431302"/>
          </a:xfrm>
          <a:prstGeom prst="rect">
            <a:avLst/>
          </a:prstGeom>
        </p:spPr>
        <p:txBody>
          <a:bodyPr vert="horz" lIns="91440" tIns="45720" rIns="91440" bIns="45720" rtlCol="0">
            <a:normAutofit lnSpcReduction="10000"/>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400"/>
              <a:t>Monthly Handout</a:t>
            </a:r>
            <a:endParaRPr lang="en-US" sz="2400" dirty="0"/>
          </a:p>
        </p:txBody>
      </p:sp>
    </p:spTree>
    <p:extLst>
      <p:ext uri="{BB962C8B-B14F-4D97-AF65-F5344CB8AC3E}">
        <p14:creationId xmlns:p14="http://schemas.microsoft.com/office/powerpoint/2010/main" val="423418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18AC-2A2D-4D72-B5E8-C14A867E61E5}"/>
              </a:ext>
            </a:extLst>
          </p:cNvPr>
          <p:cNvSpPr>
            <a:spLocks noGrp="1"/>
          </p:cNvSpPr>
          <p:nvPr>
            <p:ph type="title"/>
          </p:nvPr>
        </p:nvSpPr>
        <p:spPr>
          <a:xfrm>
            <a:off x="152400" y="1752600"/>
            <a:ext cx="3200400" cy="1143000"/>
          </a:xfrm>
        </p:spPr>
        <p:txBody>
          <a:bodyPr>
            <a:normAutofit fontScale="90000"/>
          </a:bodyPr>
          <a:lstStyle/>
          <a:p>
            <a:r>
              <a:rPr lang="en-US" dirty="0"/>
              <a:t>Monthly Instructions for Site Managers</a:t>
            </a:r>
          </a:p>
        </p:txBody>
      </p:sp>
      <p:pic>
        <p:nvPicPr>
          <p:cNvPr id="5" name="Picture 4" descr="Screenshot of Nutrition Directors and Site Managers sheet.">
            <a:extLst>
              <a:ext uri="{FF2B5EF4-FFF2-40B4-BE49-F238E27FC236}">
                <a16:creationId xmlns:a16="http://schemas.microsoft.com/office/drawing/2014/main" id="{76CA85F9-E985-4992-AC7C-3E0628CEC574}"/>
              </a:ext>
            </a:extLst>
          </p:cNvPr>
          <p:cNvPicPr>
            <a:picLocks noChangeAspect="1"/>
          </p:cNvPicPr>
          <p:nvPr/>
        </p:nvPicPr>
        <p:blipFill>
          <a:blip r:embed="rId2"/>
          <a:stretch>
            <a:fillRect/>
          </a:stretch>
        </p:blipFill>
        <p:spPr>
          <a:xfrm>
            <a:off x="4038600" y="762000"/>
            <a:ext cx="4060288" cy="4499238"/>
          </a:xfrm>
          <a:prstGeom prst="rect">
            <a:avLst/>
          </a:prstGeom>
        </p:spPr>
      </p:pic>
    </p:spTree>
    <p:extLst>
      <p:ext uri="{BB962C8B-B14F-4D97-AF65-F5344CB8AC3E}">
        <p14:creationId xmlns:p14="http://schemas.microsoft.com/office/powerpoint/2010/main" val="244416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A032-CABC-4B8C-BD64-3A6DAB00F358}"/>
              </a:ext>
            </a:extLst>
          </p:cNvPr>
          <p:cNvSpPr>
            <a:spLocks noGrp="1"/>
          </p:cNvSpPr>
          <p:nvPr>
            <p:ph type="title"/>
          </p:nvPr>
        </p:nvSpPr>
        <p:spPr/>
        <p:txBody>
          <a:bodyPr>
            <a:normAutofit fontScale="90000"/>
          </a:bodyPr>
          <a:lstStyle/>
          <a:p>
            <a:r>
              <a:rPr lang="en-US" dirty="0"/>
              <a:t>Eat Well, Age Well Monthly Tracking Calendar</a:t>
            </a:r>
          </a:p>
        </p:txBody>
      </p:sp>
      <p:pic>
        <p:nvPicPr>
          <p:cNvPr id="5" name="Picture 4" descr="screenshot of Eat Well, Age Well Calendar tracker&#10;">
            <a:extLst>
              <a:ext uri="{FF2B5EF4-FFF2-40B4-BE49-F238E27FC236}">
                <a16:creationId xmlns:a16="http://schemas.microsoft.com/office/drawing/2014/main" id="{CCF38402-C980-4F0E-BEC1-6F7BEF2DEC7A}"/>
              </a:ext>
            </a:extLst>
          </p:cNvPr>
          <p:cNvPicPr>
            <a:picLocks noChangeAspect="1"/>
          </p:cNvPicPr>
          <p:nvPr/>
        </p:nvPicPr>
        <p:blipFill>
          <a:blip r:embed="rId2"/>
          <a:stretch>
            <a:fillRect/>
          </a:stretch>
        </p:blipFill>
        <p:spPr>
          <a:xfrm>
            <a:off x="2331602" y="1977122"/>
            <a:ext cx="4480796" cy="2903756"/>
          </a:xfrm>
          <a:prstGeom prst="rect">
            <a:avLst/>
          </a:prstGeom>
        </p:spPr>
      </p:pic>
    </p:spTree>
    <p:extLst>
      <p:ext uri="{BB962C8B-B14F-4D97-AF65-F5344CB8AC3E}">
        <p14:creationId xmlns:p14="http://schemas.microsoft.com/office/powerpoint/2010/main" val="308109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p:txBody>
          <a:bodyPr>
            <a:normAutofit/>
          </a:bodyPr>
          <a:lstStyle/>
          <a:p>
            <a:r>
              <a:rPr lang="en-US" sz="4000" dirty="0">
                <a:cs typeface="Calibri" panose="020F0502020204030204" pitchFamily="34" charset="0"/>
              </a:rPr>
              <a:t>Learning Objectives</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p:txBody>
          <a:bodyPr>
            <a:normAutofit/>
          </a:bodyPr>
          <a:lstStyle/>
          <a:p>
            <a:pPr lvl="0"/>
            <a:r>
              <a:rPr lang="en-US" dirty="0"/>
              <a:t>Distinguish between nutrition and food insecurity</a:t>
            </a:r>
          </a:p>
          <a:p>
            <a:pPr lvl="0"/>
            <a:r>
              <a:rPr lang="en-US" dirty="0"/>
              <a:t>Identify the root causes of malnutrition and present innovative approaches to combatting malnutrition</a:t>
            </a:r>
          </a:p>
          <a:p>
            <a:pPr lvl="0"/>
            <a:r>
              <a:rPr lang="en-US" dirty="0"/>
              <a:t>Discuss the importance of partnerships and lessons learned</a:t>
            </a:r>
          </a:p>
          <a:p>
            <a:pPr marL="0" indent="0">
              <a:buNone/>
            </a:pPr>
            <a:endParaRPr lang="en-US" dirty="0"/>
          </a:p>
          <a:p>
            <a:endParaRPr lang="en-US" dirty="0"/>
          </a:p>
        </p:txBody>
      </p:sp>
    </p:spTree>
    <p:extLst>
      <p:ext uri="{BB962C8B-B14F-4D97-AF65-F5344CB8AC3E}">
        <p14:creationId xmlns:p14="http://schemas.microsoft.com/office/powerpoint/2010/main" val="242338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93B7-99A3-42F9-8FCB-E47978F0E2DA}"/>
              </a:ext>
            </a:extLst>
          </p:cNvPr>
          <p:cNvSpPr>
            <a:spLocks noGrp="1"/>
          </p:cNvSpPr>
          <p:nvPr>
            <p:ph type="title"/>
          </p:nvPr>
        </p:nvSpPr>
        <p:spPr>
          <a:xfrm>
            <a:off x="533400" y="73106"/>
            <a:ext cx="8229600" cy="765094"/>
          </a:xfrm>
        </p:spPr>
        <p:txBody>
          <a:bodyPr>
            <a:normAutofit/>
          </a:bodyPr>
          <a:lstStyle/>
          <a:p>
            <a:r>
              <a:rPr lang="en-US" sz="4000" dirty="0"/>
              <a:t>Weekly Table Tent</a:t>
            </a:r>
          </a:p>
        </p:txBody>
      </p:sp>
      <p:sp>
        <p:nvSpPr>
          <p:cNvPr id="5" name="Content Placeholder 4">
            <a:extLst>
              <a:ext uri="{FF2B5EF4-FFF2-40B4-BE49-F238E27FC236}">
                <a16:creationId xmlns:a16="http://schemas.microsoft.com/office/drawing/2014/main" id="{DE6F8222-2F24-4F26-8EC5-E20560D896C2}"/>
              </a:ext>
            </a:extLst>
          </p:cNvPr>
          <p:cNvSpPr>
            <a:spLocks noGrp="1"/>
          </p:cNvSpPr>
          <p:nvPr>
            <p:ph idx="1"/>
          </p:nvPr>
        </p:nvSpPr>
        <p:spPr/>
        <p:txBody>
          <a:bodyPr/>
          <a:lstStyle/>
          <a:p>
            <a:pPr marL="0" indent="0" algn="ctr">
              <a:buNone/>
            </a:pPr>
            <a:r>
              <a:rPr lang="en-US" dirty="0"/>
              <a:t>Brain-healthy Foods Tents</a:t>
            </a:r>
          </a:p>
          <a:p>
            <a:pPr marL="0" indent="0" algn="ctr">
              <a:buNone/>
            </a:pPr>
            <a:r>
              <a:rPr lang="en-US" sz="2400" dirty="0">
                <a:hlinkClick r:id="rId2"/>
              </a:rPr>
              <a:t>https://gwaar.org/api/cms/previewFile/id/2006419</a:t>
            </a:r>
            <a:r>
              <a:rPr lang="en-US" sz="2400" dirty="0"/>
              <a:t>  </a:t>
            </a:r>
          </a:p>
        </p:txBody>
      </p:sp>
    </p:spTree>
    <p:extLst>
      <p:ext uri="{BB962C8B-B14F-4D97-AF65-F5344CB8AC3E}">
        <p14:creationId xmlns:p14="http://schemas.microsoft.com/office/powerpoint/2010/main" val="2170053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AC9C-4267-487C-8B6F-BE05AD2A7433}"/>
              </a:ext>
            </a:extLst>
          </p:cNvPr>
          <p:cNvSpPr>
            <a:spLocks noGrp="1"/>
          </p:cNvSpPr>
          <p:nvPr>
            <p:ph type="title"/>
          </p:nvPr>
        </p:nvSpPr>
        <p:spPr>
          <a:xfrm>
            <a:off x="476435" y="38099"/>
            <a:ext cx="8229600" cy="1143000"/>
          </a:xfrm>
        </p:spPr>
        <p:txBody>
          <a:bodyPr>
            <a:normAutofit/>
          </a:bodyPr>
          <a:lstStyle/>
          <a:p>
            <a:r>
              <a:rPr lang="en-US" sz="4000" dirty="0"/>
              <a:t>Weekly Placemat</a:t>
            </a:r>
          </a:p>
        </p:txBody>
      </p:sp>
      <p:sp>
        <p:nvSpPr>
          <p:cNvPr id="5" name="Content Placeholder 4">
            <a:extLst>
              <a:ext uri="{FF2B5EF4-FFF2-40B4-BE49-F238E27FC236}">
                <a16:creationId xmlns:a16="http://schemas.microsoft.com/office/drawing/2014/main" id="{D7DAF358-F78E-42F4-9B53-2007AFB9D395}"/>
              </a:ext>
            </a:extLst>
          </p:cNvPr>
          <p:cNvSpPr>
            <a:spLocks noGrp="1"/>
          </p:cNvSpPr>
          <p:nvPr>
            <p:ph idx="1"/>
          </p:nvPr>
        </p:nvSpPr>
        <p:spPr/>
        <p:txBody>
          <a:bodyPr/>
          <a:lstStyle/>
          <a:p>
            <a:pPr marL="0" indent="0" algn="ctr">
              <a:buNone/>
            </a:pPr>
            <a:r>
              <a:rPr lang="en-US" dirty="0"/>
              <a:t>Eat Well, Age Well – Brain Healthy Foods</a:t>
            </a:r>
          </a:p>
          <a:p>
            <a:pPr marL="0" indent="0" algn="ctr">
              <a:buNone/>
            </a:pPr>
            <a:r>
              <a:rPr lang="en-US" sz="2400" dirty="0">
                <a:hlinkClick r:id="rId2"/>
              </a:rPr>
              <a:t>https://gwaar.org/api/cms/previewFile/id/2006418</a:t>
            </a:r>
            <a:r>
              <a:rPr lang="en-US" sz="2400" dirty="0"/>
              <a:t> </a:t>
            </a:r>
          </a:p>
        </p:txBody>
      </p:sp>
    </p:spTree>
    <p:extLst>
      <p:ext uri="{BB962C8B-B14F-4D97-AF65-F5344CB8AC3E}">
        <p14:creationId xmlns:p14="http://schemas.microsoft.com/office/powerpoint/2010/main" val="3467868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2792-0093-4E08-8B02-1EE4AE61423E}"/>
              </a:ext>
            </a:extLst>
          </p:cNvPr>
          <p:cNvSpPr>
            <a:spLocks noGrp="1"/>
          </p:cNvSpPr>
          <p:nvPr>
            <p:ph type="title"/>
          </p:nvPr>
        </p:nvSpPr>
        <p:spPr/>
        <p:txBody>
          <a:bodyPr>
            <a:normAutofit/>
          </a:bodyPr>
          <a:lstStyle/>
          <a:p>
            <a:r>
              <a:rPr lang="en-US" sz="4000" dirty="0"/>
              <a:t>Eat Well, Age Well Materials</a:t>
            </a:r>
          </a:p>
        </p:txBody>
      </p:sp>
      <p:sp>
        <p:nvSpPr>
          <p:cNvPr id="3" name="TextBox 2">
            <a:extLst>
              <a:ext uri="{FF2B5EF4-FFF2-40B4-BE49-F238E27FC236}">
                <a16:creationId xmlns:a16="http://schemas.microsoft.com/office/drawing/2014/main" id="{61DE6EFC-E941-4B06-A387-CB2ABECF50FF}"/>
              </a:ext>
            </a:extLst>
          </p:cNvPr>
          <p:cNvSpPr txBox="1"/>
          <p:nvPr/>
        </p:nvSpPr>
        <p:spPr>
          <a:xfrm>
            <a:off x="1447800" y="2667000"/>
            <a:ext cx="6610849" cy="584775"/>
          </a:xfrm>
          <a:prstGeom prst="rect">
            <a:avLst/>
          </a:prstGeom>
          <a:noFill/>
        </p:spPr>
        <p:txBody>
          <a:bodyPr wrap="none" rtlCol="0">
            <a:spAutoFit/>
          </a:bodyPr>
          <a:lstStyle/>
          <a:p>
            <a:r>
              <a:rPr lang="en-US" sz="3200" dirty="0">
                <a:hlinkClick r:id="rId2"/>
              </a:rPr>
              <a:t>Visit Eat Well, Age Well (gwaar.org)</a:t>
            </a:r>
            <a:endParaRPr lang="en-US" sz="3200" dirty="0"/>
          </a:p>
        </p:txBody>
      </p:sp>
    </p:spTree>
    <p:extLst>
      <p:ext uri="{BB962C8B-B14F-4D97-AF65-F5344CB8AC3E}">
        <p14:creationId xmlns:p14="http://schemas.microsoft.com/office/powerpoint/2010/main" val="3759020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9C16-29C1-4848-9E94-242C4D3A1FEC}"/>
              </a:ext>
            </a:extLst>
          </p:cNvPr>
          <p:cNvSpPr>
            <a:spLocks noGrp="1"/>
          </p:cNvSpPr>
          <p:nvPr>
            <p:ph type="title"/>
          </p:nvPr>
        </p:nvSpPr>
        <p:spPr/>
        <p:txBody>
          <a:bodyPr>
            <a:normAutofit/>
          </a:bodyPr>
          <a:lstStyle/>
          <a:p>
            <a:r>
              <a:rPr lang="en-US" sz="4000" dirty="0"/>
              <a:t>Eat Well, Age Well Recipe</a:t>
            </a:r>
          </a:p>
        </p:txBody>
      </p:sp>
      <p:sp>
        <p:nvSpPr>
          <p:cNvPr id="4" name="TextBox 3">
            <a:extLst>
              <a:ext uri="{FF2B5EF4-FFF2-40B4-BE49-F238E27FC236}">
                <a16:creationId xmlns:a16="http://schemas.microsoft.com/office/drawing/2014/main" id="{98ED707D-6D2E-4970-B550-C5EFD23DCAFD}"/>
              </a:ext>
            </a:extLst>
          </p:cNvPr>
          <p:cNvSpPr txBox="1"/>
          <p:nvPr/>
        </p:nvSpPr>
        <p:spPr>
          <a:xfrm>
            <a:off x="1028700" y="2362200"/>
            <a:ext cx="7086600" cy="892552"/>
          </a:xfrm>
          <a:prstGeom prst="rect">
            <a:avLst/>
          </a:prstGeom>
          <a:noFill/>
        </p:spPr>
        <p:txBody>
          <a:bodyPr wrap="square" rtlCol="0">
            <a:spAutoFit/>
          </a:bodyPr>
          <a:lstStyle/>
          <a:p>
            <a:pPr algn="ctr"/>
            <a:r>
              <a:rPr lang="en-US" sz="2800" b="1" dirty="0"/>
              <a:t>Eat Well, Age Well Squash Recipe Mat</a:t>
            </a:r>
          </a:p>
          <a:p>
            <a:pPr algn="ctr"/>
            <a:r>
              <a:rPr lang="en-US" sz="2400" dirty="0">
                <a:hlinkClick r:id="rId2"/>
              </a:rPr>
              <a:t>https://gwaar.org/api/cms/previewFile/id/2004749</a:t>
            </a:r>
            <a:r>
              <a:rPr lang="en-US" sz="24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4AA2-485F-4385-91C8-3EB2E0DB4D33}"/>
              </a:ext>
            </a:extLst>
          </p:cNvPr>
          <p:cNvSpPr>
            <a:spLocks noGrp="1"/>
          </p:cNvSpPr>
          <p:nvPr>
            <p:ph type="title"/>
          </p:nvPr>
        </p:nvSpPr>
        <p:spPr>
          <a:xfrm>
            <a:off x="228600" y="609600"/>
            <a:ext cx="8737108" cy="566738"/>
          </a:xfrm>
        </p:spPr>
        <p:txBody>
          <a:bodyPr>
            <a:noAutofit/>
          </a:bodyPr>
          <a:lstStyle/>
          <a:p>
            <a:pPr algn="ctr"/>
            <a:r>
              <a:rPr lang="en-US" sz="4000" dirty="0">
                <a:solidFill>
                  <a:schemeClr val="accent4"/>
                </a:solidFill>
              </a:rPr>
              <a:t>Cooking Classes, Cooking Demos</a:t>
            </a:r>
          </a:p>
        </p:txBody>
      </p:sp>
      <p:sp>
        <p:nvSpPr>
          <p:cNvPr id="492549" name="Text Placeholder 4">
            <a:extLst>
              <a:ext uri="{FF2B5EF4-FFF2-40B4-BE49-F238E27FC236}">
                <a16:creationId xmlns:a16="http://schemas.microsoft.com/office/drawing/2014/main" id="{5321E5B0-A24B-4145-99B6-1CCE3C9CB1F8}"/>
              </a:ext>
            </a:extLst>
          </p:cNvPr>
          <p:cNvSpPr>
            <a:spLocks noGrp="1" noChangeArrowheads="1"/>
          </p:cNvSpPr>
          <p:nvPr>
            <p:ph type="body" sz="quarter" idx="4294967295"/>
          </p:nvPr>
        </p:nvSpPr>
        <p:spPr>
          <a:xfrm>
            <a:off x="1371600" y="2627481"/>
            <a:ext cx="6248400" cy="609600"/>
          </a:xfrm>
        </p:spPr>
        <p:txBody>
          <a:bodyPr>
            <a:noAutofit/>
          </a:bodyPr>
          <a:lstStyle/>
          <a:p>
            <a:pPr marL="0" indent="0" algn="ctr" eaLnBrk="1" hangingPunct="1">
              <a:buNone/>
            </a:pPr>
            <a:r>
              <a:rPr lang="en-US" sz="2800" dirty="0">
                <a:hlinkClick r:id="rId3"/>
              </a:rPr>
              <a:t>Cooking Demonstration Videos (gwaar.org)</a:t>
            </a:r>
            <a:endParaRPr lang="en-US" altLang="en-US"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B9F0-8DC5-482D-82A7-A380548E93C2}"/>
              </a:ext>
            </a:extLst>
          </p:cNvPr>
          <p:cNvSpPr>
            <a:spLocks noGrp="1"/>
          </p:cNvSpPr>
          <p:nvPr>
            <p:ph type="title"/>
          </p:nvPr>
        </p:nvSpPr>
        <p:spPr>
          <a:xfrm>
            <a:off x="457200" y="-69851"/>
            <a:ext cx="8229600" cy="1143000"/>
          </a:xfrm>
        </p:spPr>
        <p:txBody>
          <a:bodyPr>
            <a:normAutofit fontScale="90000"/>
          </a:bodyPr>
          <a:lstStyle/>
          <a:p>
            <a:r>
              <a:rPr lang="en-US" dirty="0"/>
              <a:t>Just Added Monthly Bingo Cards!</a:t>
            </a:r>
          </a:p>
        </p:txBody>
      </p:sp>
      <p:pic>
        <p:nvPicPr>
          <p:cNvPr id="5" name="Picture 4" descr="Screenshot of Good Eye Health BINGO card.">
            <a:extLst>
              <a:ext uri="{FF2B5EF4-FFF2-40B4-BE49-F238E27FC236}">
                <a16:creationId xmlns:a16="http://schemas.microsoft.com/office/drawing/2014/main" id="{6CFCAB76-7D5C-4FF0-A0B6-507AD71A424A}"/>
              </a:ext>
            </a:extLst>
          </p:cNvPr>
          <p:cNvPicPr>
            <a:picLocks noChangeAspect="1"/>
          </p:cNvPicPr>
          <p:nvPr/>
        </p:nvPicPr>
        <p:blipFill>
          <a:blip r:embed="rId2"/>
          <a:stretch>
            <a:fillRect/>
          </a:stretch>
        </p:blipFill>
        <p:spPr>
          <a:xfrm>
            <a:off x="3124200" y="1387305"/>
            <a:ext cx="2706859" cy="3432345"/>
          </a:xfrm>
          <a:prstGeom prst="rect">
            <a:avLst/>
          </a:prstGeom>
        </p:spPr>
      </p:pic>
      <p:sp>
        <p:nvSpPr>
          <p:cNvPr id="7" name="TextBox 6">
            <a:extLst>
              <a:ext uri="{FF2B5EF4-FFF2-40B4-BE49-F238E27FC236}">
                <a16:creationId xmlns:a16="http://schemas.microsoft.com/office/drawing/2014/main" id="{B42108F3-ABB3-4EEE-BE60-87B491BA2F1B}"/>
              </a:ext>
            </a:extLst>
          </p:cNvPr>
          <p:cNvSpPr txBox="1"/>
          <p:nvPr/>
        </p:nvSpPr>
        <p:spPr>
          <a:xfrm>
            <a:off x="1676400" y="5133806"/>
            <a:ext cx="6248400" cy="461665"/>
          </a:xfrm>
          <a:prstGeom prst="rect">
            <a:avLst/>
          </a:prstGeom>
          <a:noFill/>
        </p:spPr>
        <p:txBody>
          <a:bodyPr wrap="square" rtlCol="0">
            <a:spAutoFit/>
          </a:bodyPr>
          <a:lstStyle/>
          <a:p>
            <a:r>
              <a:rPr lang="en-US" sz="1200" dirty="0"/>
              <a:t>Special thank you to Heidi Russell, Director of Aging, Shawano County Human Services and Naomi Moua, UW- Health Dietetic Intern for the idea and creation of the cards!</a:t>
            </a:r>
          </a:p>
        </p:txBody>
      </p:sp>
    </p:spTree>
    <p:extLst>
      <p:ext uri="{BB962C8B-B14F-4D97-AF65-F5344CB8AC3E}">
        <p14:creationId xmlns:p14="http://schemas.microsoft.com/office/powerpoint/2010/main" val="170463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CDA269-9477-4D8D-8208-A501074133C2}"/>
              </a:ext>
            </a:extLst>
          </p:cNvPr>
          <p:cNvSpPr>
            <a:spLocks noGrp="1"/>
          </p:cNvSpPr>
          <p:nvPr>
            <p:ph type="title"/>
          </p:nvPr>
        </p:nvSpPr>
        <p:spPr>
          <a:xfrm>
            <a:off x="0" y="274638"/>
            <a:ext cx="9144000" cy="715962"/>
          </a:xfrm>
        </p:spPr>
        <p:txBody>
          <a:bodyPr vert="horz" lIns="91440" tIns="45720" rIns="91440" bIns="45720" rtlCol="0" anchor="ctr">
            <a:normAutofit fontScale="90000"/>
          </a:bodyPr>
          <a:lstStyle/>
          <a:p>
            <a:pPr defTabSz="914400">
              <a:lnSpc>
                <a:spcPct val="90000"/>
              </a:lnSpc>
            </a:pPr>
            <a:br>
              <a:rPr lang="en-US" sz="1400" dirty="0"/>
            </a:br>
            <a:br>
              <a:rPr lang="en-US" sz="3200" b="1" dirty="0"/>
            </a:br>
            <a:r>
              <a:rPr lang="en-US" dirty="0"/>
              <a:t>Engaging </a:t>
            </a:r>
            <a:r>
              <a:rPr lang="en-US" kern="1200" dirty="0"/>
              <a:t>Nutrition Education Program </a:t>
            </a:r>
            <a:br>
              <a:rPr lang="en-US" kern="1200" dirty="0"/>
            </a:br>
            <a:r>
              <a:rPr lang="en-US" kern="1200" dirty="0"/>
              <a:t>(Created by </a:t>
            </a:r>
            <a:r>
              <a:rPr lang="en-US" kern="1200" dirty="0">
                <a:hlinkClick r:id="rId3"/>
              </a:rPr>
              <a:t>Barron County ENP</a:t>
            </a:r>
            <a:r>
              <a:rPr lang="en-US" kern="1200" dirty="0"/>
              <a:t>)</a:t>
            </a:r>
          </a:p>
        </p:txBody>
      </p:sp>
      <p:sp>
        <p:nvSpPr>
          <p:cNvPr id="5" name="Text Placeholder 4">
            <a:extLst>
              <a:ext uri="{FF2B5EF4-FFF2-40B4-BE49-F238E27FC236}">
                <a16:creationId xmlns:a16="http://schemas.microsoft.com/office/drawing/2014/main" id="{CBE707BB-408B-4BAC-A690-E36011729CF8}"/>
              </a:ext>
            </a:extLst>
          </p:cNvPr>
          <p:cNvSpPr>
            <a:spLocks noGrp="1"/>
          </p:cNvSpPr>
          <p:nvPr>
            <p:ph sz="half" idx="1"/>
          </p:nvPr>
        </p:nvSpPr>
        <p:spPr>
          <a:xfrm>
            <a:off x="457200" y="1600201"/>
            <a:ext cx="7620000" cy="4038600"/>
          </a:xfrm>
        </p:spPr>
        <p:txBody>
          <a:bodyPr vert="horz" lIns="91440" tIns="45720" rIns="91440" bIns="45720" rtlCol="0">
            <a:normAutofit/>
          </a:bodyPr>
          <a:lstStyle/>
          <a:p>
            <a:pPr marL="342900" indent="-228600" defTabSz="914400">
              <a:lnSpc>
                <a:spcPct val="90000"/>
              </a:lnSpc>
              <a:buFont typeface="Arial" panose="020B0604020202020204" pitchFamily="34" charset="0"/>
              <a:buChar char="•"/>
            </a:pPr>
            <a:r>
              <a:rPr lang="en-US" sz="2200" dirty="0"/>
              <a:t>Highlights 1 food per month</a:t>
            </a:r>
          </a:p>
          <a:p>
            <a:pPr marL="342900" indent="-228600" defTabSz="914400">
              <a:lnSpc>
                <a:spcPct val="90000"/>
              </a:lnSpc>
              <a:buFont typeface="Arial" panose="020B0604020202020204" pitchFamily="34" charset="0"/>
              <a:buChar char="•"/>
            </a:pPr>
            <a:r>
              <a:rPr lang="en-US" sz="2200" dirty="0"/>
              <a:t>Interactive Activity</a:t>
            </a:r>
          </a:p>
          <a:p>
            <a:pPr marL="342900" indent="-228600" defTabSz="914400">
              <a:lnSpc>
                <a:spcPct val="90000"/>
              </a:lnSpc>
              <a:buFont typeface="Arial" panose="020B0604020202020204" pitchFamily="34" charset="0"/>
              <a:buChar char="•"/>
            </a:pPr>
            <a:r>
              <a:rPr lang="en-US" sz="2200" dirty="0"/>
              <a:t>Newsletter Column</a:t>
            </a:r>
          </a:p>
          <a:p>
            <a:pPr marL="342900" indent="-228600" defTabSz="914400">
              <a:lnSpc>
                <a:spcPct val="90000"/>
              </a:lnSpc>
              <a:buFont typeface="Arial" panose="020B0604020202020204" pitchFamily="34" charset="0"/>
              <a:buChar char="•"/>
            </a:pPr>
            <a:r>
              <a:rPr lang="en-US" sz="2200" dirty="0"/>
              <a:t>MOWs Insert</a:t>
            </a:r>
          </a:p>
          <a:p>
            <a:pPr marL="342900" indent="-228600" defTabSz="914400">
              <a:lnSpc>
                <a:spcPct val="90000"/>
              </a:lnSpc>
              <a:buFont typeface="Arial" panose="020B0604020202020204" pitchFamily="34" charset="0"/>
              <a:buChar char="•"/>
            </a:pPr>
            <a:r>
              <a:rPr lang="en-US" sz="2200" dirty="0"/>
              <a:t>Recipe Cards</a:t>
            </a:r>
          </a:p>
          <a:p>
            <a:pPr marL="342900" indent="-228600" defTabSz="914400">
              <a:lnSpc>
                <a:spcPct val="90000"/>
              </a:lnSpc>
              <a:buFont typeface="Arial" panose="020B0604020202020204" pitchFamily="34" charset="0"/>
              <a:buChar char="•"/>
            </a:pPr>
            <a:r>
              <a:rPr lang="en-US" sz="2200" dirty="0"/>
              <a:t>Some ppts</a:t>
            </a:r>
          </a:p>
          <a:p>
            <a:pPr marL="342900" indent="-228600" defTabSz="914400">
              <a:lnSpc>
                <a:spcPct val="90000"/>
              </a:lnSpc>
              <a:buFont typeface="Arial" panose="020B0604020202020204" pitchFamily="34" charset="0"/>
              <a:buChar char="•"/>
            </a:pPr>
            <a:r>
              <a:rPr lang="en-US" sz="2200" dirty="0"/>
              <a:t>7+ years worth of materials</a:t>
            </a:r>
          </a:p>
          <a:p>
            <a:pPr marL="342900" indent="-228600" defTabSz="914400">
              <a:lnSpc>
                <a:spcPct val="90000"/>
              </a:lnSpc>
              <a:buFont typeface="Arial" panose="020B0604020202020204" pitchFamily="34" charset="0"/>
              <a:buChar char="•"/>
            </a:pPr>
            <a:r>
              <a:rPr lang="en-US" sz="2200" dirty="0"/>
              <a:t>Materials posted on GWAAR Website. </a:t>
            </a:r>
            <a:r>
              <a:rPr lang="en-US" sz="2200" dirty="0">
                <a:hlinkClick r:id="rId4"/>
              </a:rPr>
              <a:t>https://gwaar.org/nutrition-education-and-activities</a:t>
            </a:r>
            <a:r>
              <a:rPr lang="en-US" sz="2200" dirty="0"/>
              <a:t> </a:t>
            </a:r>
          </a:p>
        </p:txBody>
      </p:sp>
    </p:spTree>
    <p:extLst>
      <p:ext uri="{BB962C8B-B14F-4D97-AF65-F5344CB8AC3E}">
        <p14:creationId xmlns:p14="http://schemas.microsoft.com/office/powerpoint/2010/main" val="1186981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E48F-F557-4339-A9AC-ED5D1FE1A68B}"/>
              </a:ext>
            </a:extLst>
          </p:cNvPr>
          <p:cNvSpPr>
            <a:spLocks noGrp="1"/>
          </p:cNvSpPr>
          <p:nvPr>
            <p:ph type="title"/>
          </p:nvPr>
        </p:nvSpPr>
        <p:spPr>
          <a:xfrm>
            <a:off x="457200" y="914400"/>
            <a:ext cx="3162729" cy="4795408"/>
          </a:xfrm>
        </p:spPr>
        <p:txBody>
          <a:bodyPr>
            <a:normAutofit/>
          </a:bodyPr>
          <a:lstStyle/>
          <a:p>
            <a:r>
              <a:rPr lang="en-US" sz="4000" dirty="0">
                <a:solidFill>
                  <a:schemeClr val="tx1"/>
                </a:solidFill>
              </a:rPr>
              <a:t>Malnutrition Has Many Faces &amp; Many Stories…</a:t>
            </a:r>
          </a:p>
        </p:txBody>
      </p:sp>
      <p:sp>
        <p:nvSpPr>
          <p:cNvPr id="3" name="TextBox 2">
            <a:extLst>
              <a:ext uri="{FF2B5EF4-FFF2-40B4-BE49-F238E27FC236}">
                <a16:creationId xmlns:a16="http://schemas.microsoft.com/office/drawing/2014/main" id="{F96BE5F1-616E-4CF0-A3DE-C44AF3F91E01}"/>
              </a:ext>
            </a:extLst>
          </p:cNvPr>
          <p:cNvSpPr txBox="1"/>
          <p:nvPr/>
        </p:nvSpPr>
        <p:spPr>
          <a:xfrm>
            <a:off x="4495800" y="1981200"/>
            <a:ext cx="4191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See the whole person; the root causes/unspoken needs/barriers.</a:t>
            </a:r>
          </a:p>
          <a:p>
            <a:pPr marL="285750" indent="-285750">
              <a:buFont typeface="Arial" panose="020B0604020202020204" pitchFamily="34" charset="0"/>
              <a:buChar char="•"/>
            </a:pPr>
            <a:r>
              <a:rPr lang="en-US" dirty="0"/>
              <a:t>Reframe the conversation. Think NOURISH!</a:t>
            </a:r>
          </a:p>
          <a:p>
            <a:pPr marL="285750" indent="-285750">
              <a:buFont typeface="Arial" panose="020B0604020202020204" pitchFamily="34" charset="0"/>
              <a:buChar char="•"/>
            </a:pPr>
            <a:r>
              <a:rPr lang="en-US" dirty="0"/>
              <a:t>Malnutrition is not just about food. We must screen, assess, educate, and intervene.</a:t>
            </a:r>
          </a:p>
        </p:txBody>
      </p:sp>
    </p:spTree>
    <p:extLst>
      <p:ext uri="{BB962C8B-B14F-4D97-AF65-F5344CB8AC3E}">
        <p14:creationId xmlns:p14="http://schemas.microsoft.com/office/powerpoint/2010/main" val="178567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8896-925C-4DAC-AE7A-29631DE3C230}"/>
              </a:ext>
            </a:extLst>
          </p:cNvPr>
          <p:cNvSpPr>
            <a:spLocks noGrp="1"/>
          </p:cNvSpPr>
          <p:nvPr>
            <p:ph type="title"/>
          </p:nvPr>
        </p:nvSpPr>
        <p:spPr>
          <a:xfrm>
            <a:off x="975008" y="33291"/>
            <a:ext cx="7541790" cy="1325563"/>
          </a:xfrm>
        </p:spPr>
        <p:txBody>
          <a:bodyPr anchor="t">
            <a:normAutofit/>
          </a:bodyPr>
          <a:lstStyle/>
          <a:p>
            <a:r>
              <a:rPr lang="en-US" sz="4000" dirty="0"/>
              <a:t>Resources</a:t>
            </a:r>
          </a:p>
        </p:txBody>
      </p:sp>
      <p:sp>
        <p:nvSpPr>
          <p:cNvPr id="6" name="Content Placeholder 5">
            <a:extLst>
              <a:ext uri="{FF2B5EF4-FFF2-40B4-BE49-F238E27FC236}">
                <a16:creationId xmlns:a16="http://schemas.microsoft.com/office/drawing/2014/main" id="{47F31FAF-44A0-44F2-AA60-4DD7019E6E44}"/>
              </a:ext>
            </a:extLst>
          </p:cNvPr>
          <p:cNvSpPr>
            <a:spLocks noGrp="1"/>
          </p:cNvSpPr>
          <p:nvPr>
            <p:ph idx="1"/>
          </p:nvPr>
        </p:nvSpPr>
        <p:spPr>
          <a:xfrm>
            <a:off x="381000" y="838200"/>
            <a:ext cx="8382000" cy="3886200"/>
          </a:xfrm>
        </p:spPr>
        <p:txBody>
          <a:bodyPr>
            <a:noAutofit/>
          </a:bodyPr>
          <a:lstStyle/>
          <a:p>
            <a:r>
              <a:rPr lang="en-US" sz="1200" dirty="0">
                <a:solidFill>
                  <a:prstClr val="black"/>
                </a:solidFill>
                <a:latin typeface="Calibri" panose="020F0502020204030204" pitchFamily="34" charset="0"/>
                <a:cs typeface="Calibri" panose="020F0502020204030204" pitchFamily="34" charset="0"/>
              </a:rPr>
              <a:t>GWAAR Nutrition Education Materials  </a:t>
            </a:r>
            <a:r>
              <a:rPr lang="en-US" sz="1200" dirty="0">
                <a:solidFill>
                  <a:schemeClr val="tx1">
                    <a:alpha val="60000"/>
                  </a:schemeClr>
                </a:solidFill>
                <a:latin typeface="Calibri" panose="020F0502020204030204" pitchFamily="34" charset="0"/>
                <a:cs typeface="Calibri" panose="020F0502020204030204" pitchFamily="34" charset="0"/>
                <a:hlinkClick r:id="rId2"/>
              </a:rPr>
              <a:t>https://gwaar.org/nutrition-education-and-activities</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Drugs.com </a:t>
            </a:r>
            <a:r>
              <a:rPr lang="en-US" sz="1200" dirty="0">
                <a:solidFill>
                  <a:schemeClr val="tx1">
                    <a:alpha val="60000"/>
                  </a:schemeClr>
                </a:solidFill>
                <a:latin typeface="Calibri" panose="020F0502020204030204" pitchFamily="34" charset="0"/>
                <a:cs typeface="Calibri" panose="020F0502020204030204" pitchFamily="34" charset="0"/>
                <a:hlinkClick r:id="rId3"/>
              </a:rPr>
              <a:t>https://www.drugs.com/</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#BeaNutritionNeighbor </a:t>
            </a:r>
            <a:r>
              <a:rPr lang="en-US" sz="1200" dirty="0">
                <a:solidFill>
                  <a:srgbClr val="0033CC"/>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https://www.facebook.com/hashtag/</a:t>
            </a:r>
            <a:r>
              <a:rPr lang="en-US" sz="1200" dirty="0">
                <a:solidFill>
                  <a:srgbClr val="1C49D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beanutritionneighbor</a:t>
            </a:r>
            <a:r>
              <a:rPr lang="en-US" sz="1200" dirty="0">
                <a:solidFill>
                  <a:srgbClr val="1C49D2"/>
                </a:solidFill>
                <a:latin typeface="Calibri" panose="020F0502020204030204" pitchFamily="34" charset="0"/>
                <a:cs typeface="Calibri" panose="020F0502020204030204" pitchFamily="34" charset="0"/>
              </a:rPr>
              <a:t> </a:t>
            </a:r>
          </a:p>
          <a:p>
            <a:r>
              <a:rPr lang="en-US" sz="1200" dirty="0" err="1">
                <a:solidFill>
                  <a:prstClr val="black"/>
                </a:solidFill>
                <a:latin typeface="Calibri" panose="020F0502020204030204" pitchFamily="34" charset="0"/>
                <a:cs typeface="Calibri" panose="020F0502020204030204" pitchFamily="34" charset="0"/>
              </a:rPr>
              <a:t>Defeatmalnutrition.today</a:t>
            </a:r>
            <a:r>
              <a:rPr lang="en-US" sz="1200" dirty="0">
                <a:solidFill>
                  <a:prstClr val="black"/>
                </a:solidFill>
                <a:latin typeface="Calibri" panose="020F0502020204030204" pitchFamily="34" charset="0"/>
                <a:cs typeface="Calibri" panose="020F0502020204030204" pitchFamily="34" charset="0"/>
              </a:rPr>
              <a:t> </a:t>
            </a:r>
            <a:r>
              <a:rPr lang="en-US" sz="1200" b="1" dirty="0">
                <a:solidFill>
                  <a:schemeClr val="tx1">
                    <a:alpha val="60000"/>
                  </a:schemeClr>
                </a:solidFill>
                <a:latin typeface="Calibri" panose="020F0502020204030204" pitchFamily="34" charset="0"/>
                <a:cs typeface="Calibri" panose="020F0502020204030204" pitchFamily="34" charset="0"/>
              </a:rPr>
              <a:t> </a:t>
            </a:r>
            <a:r>
              <a:rPr lang="en-US" sz="1200" dirty="0">
                <a:solidFill>
                  <a:srgbClr val="1C49D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https://www.defeatmalnutrition.today/</a:t>
            </a:r>
            <a:r>
              <a:rPr lang="en-US" sz="1200" dirty="0">
                <a:solidFill>
                  <a:srgbClr val="1C49D2"/>
                </a:solidFill>
                <a:latin typeface="Calibri" panose="020F0502020204030204" pitchFamily="34" charset="0"/>
                <a:cs typeface="Calibri" panose="020F0502020204030204" pitchFamily="34" charset="0"/>
              </a:rPr>
              <a:t> </a:t>
            </a:r>
            <a:endParaRPr lang="en-US" sz="1200" b="1" dirty="0">
              <a:solidFill>
                <a:srgbClr val="1C49D2"/>
              </a:solidFill>
              <a:latin typeface="Calibri" panose="020F0502020204030204" pitchFamily="34" charset="0"/>
              <a:cs typeface="Calibri" panose="020F0502020204030204" pitchFamily="34" charset="0"/>
            </a:endParaRPr>
          </a:p>
          <a:p>
            <a:r>
              <a:rPr lang="en-US" sz="1200" dirty="0">
                <a:solidFill>
                  <a:prstClr val="black"/>
                </a:solidFill>
                <a:latin typeface="Calibri" panose="020F0502020204030204" pitchFamily="34" charset="0"/>
                <a:cs typeface="Calibri" panose="020F0502020204030204" pitchFamily="34" charset="0"/>
              </a:rPr>
              <a:t>State Legislative Toolkit from </a:t>
            </a:r>
            <a:r>
              <a:rPr lang="en-US" sz="1200" dirty="0" err="1">
                <a:solidFill>
                  <a:prstClr val="black"/>
                </a:solidFill>
                <a:latin typeface="Calibri" panose="020F0502020204030204" pitchFamily="34" charset="0"/>
                <a:cs typeface="Calibri" panose="020F0502020204030204" pitchFamily="34" charset="0"/>
              </a:rPr>
              <a:t>Defeatmalnutrition.today</a:t>
            </a:r>
            <a:r>
              <a:rPr lang="en-US" sz="1200" dirty="0">
                <a:solidFill>
                  <a:prstClr val="black"/>
                </a:solidFill>
                <a:latin typeface="Calibri" panose="020F0502020204030204" pitchFamily="34" charset="0"/>
                <a:cs typeface="Calibri" panose="020F0502020204030204" pitchFamily="34" charset="0"/>
              </a:rPr>
              <a:t> </a:t>
            </a:r>
            <a:r>
              <a:rPr lang="en-US" sz="1200" dirty="0">
                <a:solidFill>
                  <a:schemeClr val="tx1">
                    <a:alpha val="60000"/>
                  </a:schemeClr>
                </a:solidFill>
                <a:latin typeface="Calibri" panose="020F0502020204030204" pitchFamily="34" charset="0"/>
                <a:cs typeface="Calibri" panose="020F0502020204030204" pitchFamily="34" charset="0"/>
                <a:hlinkClick r:id="rId6"/>
              </a:rPr>
              <a:t>https://defeatmalnutrition.today/wp-content/uploads/2023/04/2020_DMT_State-Malnutrition-Toolkit-Briefing_FINAL.pdf</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National Blueprint: Achieving Quality Malnutrition</a:t>
            </a:r>
            <a:br>
              <a:rPr lang="en-US" sz="1200" dirty="0">
                <a:solidFill>
                  <a:prstClr val="black"/>
                </a:solidFill>
                <a:latin typeface="Calibri" panose="020F0502020204030204" pitchFamily="34" charset="0"/>
                <a:cs typeface="Calibri" panose="020F0502020204030204" pitchFamily="34" charset="0"/>
              </a:rPr>
            </a:br>
            <a:r>
              <a:rPr lang="en-US" sz="1200" dirty="0">
                <a:solidFill>
                  <a:prstClr val="black"/>
                </a:solidFill>
                <a:latin typeface="Calibri" panose="020F0502020204030204" pitchFamily="34" charset="0"/>
                <a:cs typeface="Calibri" panose="020F0502020204030204" pitchFamily="34" charset="0"/>
              </a:rPr>
              <a:t>Care for Older Adults (the Blueprint). </a:t>
            </a:r>
            <a:r>
              <a:rPr lang="en-US" sz="1200" dirty="0">
                <a:solidFill>
                  <a:srgbClr val="1C49D2"/>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https://www.defeatmalnutrition.today/blueprint</a:t>
            </a:r>
            <a:endParaRPr lang="en-US" sz="1200" dirty="0">
              <a:solidFill>
                <a:srgbClr val="1C49D2"/>
              </a:solidFill>
              <a:latin typeface="Calibri" panose="020F0502020204030204" pitchFamily="34" charset="0"/>
              <a:cs typeface="Calibri" panose="020F0502020204030204" pitchFamily="34" charset="0"/>
            </a:endParaRPr>
          </a:p>
          <a:p>
            <a:r>
              <a:rPr lang="en-US" sz="1200" dirty="0">
                <a:solidFill>
                  <a:prstClr val="black"/>
                </a:solidFill>
                <a:latin typeface="Calibri" panose="020F0502020204030204" pitchFamily="34" charset="0"/>
                <a:cs typeface="Calibri" panose="020F0502020204030204" pitchFamily="34" charset="0"/>
              </a:rPr>
              <a:t>Development of a Model on Determinants of Malnutrition in Aged Persons: A </a:t>
            </a:r>
            <a:r>
              <a:rPr lang="en-US" sz="1200" dirty="0" err="1">
                <a:solidFill>
                  <a:prstClr val="black"/>
                </a:solidFill>
                <a:latin typeface="Calibri" panose="020F0502020204030204" pitchFamily="34" charset="0"/>
                <a:cs typeface="Calibri" panose="020F0502020204030204" pitchFamily="34" charset="0"/>
              </a:rPr>
              <a:t>MaNuEL</a:t>
            </a:r>
            <a:r>
              <a:rPr lang="en-US" sz="1200" dirty="0">
                <a:solidFill>
                  <a:prstClr val="black"/>
                </a:solidFill>
                <a:latin typeface="Calibri" panose="020F0502020204030204" pitchFamily="34" charset="0"/>
                <a:cs typeface="Calibri" panose="020F0502020204030204" pitchFamily="34" charset="0"/>
              </a:rPr>
              <a:t> Project </a:t>
            </a:r>
            <a:r>
              <a:rPr lang="en-US" sz="1200" dirty="0">
                <a:solidFill>
                  <a:schemeClr val="tx1">
                    <a:alpha val="60000"/>
                  </a:schemeClr>
                </a:solidFill>
                <a:latin typeface="Calibri" panose="020F0502020204030204" pitchFamily="34" charset="0"/>
                <a:cs typeface="Calibri" panose="020F0502020204030204" pitchFamily="34" charset="0"/>
                <a:hlinkClick r:id="rId8"/>
              </a:rPr>
              <a:t>https://journals.sagepub.com/doi/10.1177/2333721419858438</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Malnutrition Awareness Week 2021 </a:t>
            </a:r>
            <a:r>
              <a:rPr lang="en-US" sz="1200" dirty="0">
                <a:solidFill>
                  <a:schemeClr val="tx1">
                    <a:alpha val="60000"/>
                  </a:schemeClr>
                </a:solidFill>
                <a:latin typeface="Calibri" panose="020F0502020204030204" pitchFamily="34" charset="0"/>
                <a:cs typeface="Calibri" panose="020F0502020204030204" pitchFamily="34" charset="0"/>
                <a:hlinkClick r:id="rId9"/>
              </a:rPr>
              <a:t>http://www.nutritioncare.org/maw/#:~:text=SAVE%20THE%20DATE%3A%20ASPEN%20Malnutrition,detection%20and%20treatment%20of%20malnutrition</a:t>
            </a:r>
            <a:r>
              <a:rPr lang="en-US" sz="1200" dirty="0">
                <a:solidFill>
                  <a:schemeClr val="tx1">
                    <a:alpha val="60000"/>
                  </a:schemeClr>
                </a:solidFill>
                <a:latin typeface="Calibri" panose="020F0502020204030204" pitchFamily="34" charset="0"/>
                <a:cs typeface="Calibri" panose="020F0502020204030204" pitchFamily="34" charset="0"/>
              </a:rPr>
              <a:t> </a:t>
            </a:r>
          </a:p>
          <a:p>
            <a:pPr marL="230188" marR="0" lvl="0" indent="-2301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Calibri" panose="020F0502020204030204" pitchFamily="34" charset="0"/>
              </a:rPr>
              <a:t>ASPEN Malnutrition Center </a:t>
            </a:r>
            <a:r>
              <a:rPr lang="en-US" sz="1200" dirty="0">
                <a:solidFill>
                  <a:schemeClr val="tx1">
                    <a:alpha val="60000"/>
                  </a:schemeClr>
                </a:solidFill>
                <a:latin typeface="Calibri" panose="020F0502020204030204" pitchFamily="34" charset="0"/>
                <a:cs typeface="Calibri" panose="020F0502020204030204" pitchFamily="34" charset="0"/>
                <a:hlinkClick r:id="rId10"/>
              </a:rPr>
              <a:t>http://www.nutritioncare.org/guidelines_and_clinical_resources/Malnutrition_Solution_Center/</a:t>
            </a:r>
            <a:r>
              <a:rPr lang="en-US" sz="1200" dirty="0">
                <a:solidFill>
                  <a:schemeClr val="tx1">
                    <a:alpha val="60000"/>
                  </a:schemeClr>
                </a:solidFill>
                <a:latin typeface="Calibri" panose="020F0502020204030204" pitchFamily="34" charset="0"/>
                <a:cs typeface="Calibri" panose="020F0502020204030204" pitchFamily="34" charset="0"/>
              </a:rPr>
              <a:t>  </a:t>
            </a:r>
            <a:r>
              <a:rPr lang="en-US" sz="1200" dirty="0">
                <a:solidFill>
                  <a:prstClr val="black"/>
                </a:solidFill>
                <a:latin typeface="Calibri" panose="020F0502020204030204" pitchFamily="34" charset="0"/>
                <a:cs typeface="Calibri" panose="020F0502020204030204" pitchFamily="34" charset="0"/>
              </a:rPr>
              <a:t>and</a:t>
            </a:r>
            <a:r>
              <a:rPr lang="en-US" sz="1200" dirty="0">
                <a:solidFill>
                  <a:schemeClr val="tx1">
                    <a:alpha val="60000"/>
                  </a:schemeClr>
                </a:solidFill>
                <a:latin typeface="Calibri" panose="020F0502020204030204" pitchFamily="34" charset="0"/>
                <a:cs typeface="Calibri" panose="020F0502020204030204" pitchFamily="34" charset="0"/>
              </a:rPr>
              <a:t> </a:t>
            </a:r>
            <a:r>
              <a:rPr lang="en-US" sz="1200" dirty="0">
                <a:solidFill>
                  <a:schemeClr val="tx1">
                    <a:alpha val="60000"/>
                  </a:schemeClr>
                </a:solidFill>
                <a:latin typeface="Calibri" panose="020F0502020204030204" pitchFamily="34" charset="0"/>
                <a:cs typeface="Calibri" panose="020F0502020204030204" pitchFamily="34" charset="0"/>
                <a:hlinkClick r:id="rId11"/>
              </a:rPr>
              <a:t>http://www.nutritioncare.org/Malnutrition/</a:t>
            </a:r>
            <a:r>
              <a:rPr lang="en-US" sz="1200" dirty="0">
                <a:solidFill>
                  <a:schemeClr val="tx1">
                    <a:alpha val="60000"/>
                  </a:schemeClr>
                </a:solidFill>
                <a:latin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hlinkClick r:id="rId12"/>
              </a:rPr>
              <a:t>www.nutritioncare.org</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access ASPEN online tutorials, courses, training programs, self-assessment programs, publications, and more.</a:t>
            </a:r>
          </a:p>
          <a:p>
            <a:pPr marL="230188" indent="-230188"/>
            <a:r>
              <a:rPr lang="en-US" sz="1200" dirty="0">
                <a:solidFill>
                  <a:prstClr val="black"/>
                </a:solidFill>
                <a:latin typeface="Calibri" panose="020F0502020204030204" pitchFamily="34" charset="0"/>
                <a:cs typeface="Calibri" panose="020F0502020204030204" pitchFamily="34" charset="0"/>
              </a:rPr>
              <a:t>National Council on Aging Senior Hunger &amp; Nutrition Resources </a:t>
            </a:r>
            <a:r>
              <a:rPr lang="en-US" sz="1200" dirty="0">
                <a:solidFill>
                  <a:schemeClr val="tx1">
                    <a:alpha val="60000"/>
                  </a:schemeClr>
                </a:solidFill>
                <a:latin typeface="Calibri" panose="020F0502020204030204" pitchFamily="34" charset="0"/>
                <a:cs typeface="Calibri" panose="020F0502020204030204" pitchFamily="34" charset="0"/>
                <a:hlinkClick r:id="rId13"/>
              </a:rPr>
              <a:t>https://www.ncoa.org/healthy-aging/hunger-and-nutrition/</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Stepping Up Your Nutrition, </a:t>
            </a:r>
            <a:r>
              <a:rPr lang="en-US" sz="1200" dirty="0">
                <a:solidFill>
                  <a:schemeClr val="tx1">
                    <a:alpha val="60000"/>
                  </a:schemeClr>
                </a:solidFill>
                <a:latin typeface="Calibri" panose="020F0502020204030204" pitchFamily="34" charset="0"/>
                <a:cs typeface="Calibri" panose="020F0502020204030204" pitchFamily="34" charset="0"/>
                <a:hlinkClick r:id="rId14"/>
              </a:rPr>
              <a:t>https://www.steppingupyournutrition.com/</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More Protein </a:t>
            </a:r>
            <a:r>
              <a:rPr lang="en-US" sz="1200" dirty="0" err="1">
                <a:solidFill>
                  <a:prstClr val="black"/>
                </a:solidFill>
                <a:latin typeface="Calibri" panose="020F0502020204030204" pitchFamily="34" charset="0"/>
                <a:cs typeface="Calibri" panose="020F0502020204030204" pitchFamily="34" charset="0"/>
              </a:rPr>
              <a:t>Tearpad</a:t>
            </a:r>
            <a:r>
              <a:rPr lang="en-US" sz="1200" dirty="0">
                <a:solidFill>
                  <a:prstClr val="black"/>
                </a:solidFill>
                <a:latin typeface="Calibri" panose="020F0502020204030204" pitchFamily="34" charset="0"/>
                <a:cs typeface="Calibri" panose="020F0502020204030204" pitchFamily="34" charset="0"/>
              </a:rPr>
              <a:t> and Protein Food Kit and </a:t>
            </a:r>
            <a:r>
              <a:rPr lang="en-US" sz="1200" dirty="0" err="1">
                <a:solidFill>
                  <a:prstClr val="black"/>
                </a:solidFill>
                <a:latin typeface="Calibri" panose="020F0502020204030204" pitchFamily="34" charset="0"/>
                <a:cs typeface="Calibri" panose="020F0502020204030204" pitchFamily="34" charset="0"/>
              </a:rPr>
              <a:t>Tearpad</a:t>
            </a:r>
            <a:r>
              <a:rPr lang="en-US" sz="1200" dirty="0">
                <a:solidFill>
                  <a:prstClr val="black"/>
                </a:solidFill>
                <a:latin typeface="Calibri" panose="020F0502020204030204" pitchFamily="34" charset="0"/>
                <a:cs typeface="Calibri" panose="020F0502020204030204" pitchFamily="34" charset="0"/>
              </a:rPr>
              <a:t> from </a:t>
            </a:r>
            <a:r>
              <a:rPr lang="en-US" sz="1200" dirty="0" err="1">
                <a:solidFill>
                  <a:prstClr val="black"/>
                </a:solidFill>
                <a:latin typeface="Calibri" panose="020F0502020204030204" pitchFamily="34" charset="0"/>
                <a:cs typeface="Calibri" panose="020F0502020204030204" pitchFamily="34" charset="0"/>
              </a:rPr>
              <a:t>Nasco</a:t>
            </a:r>
            <a:r>
              <a:rPr lang="en-US" sz="1200" dirty="0">
                <a:solidFill>
                  <a:prstClr val="black"/>
                </a:solidFill>
                <a:latin typeface="Calibri" panose="020F0502020204030204" pitchFamily="34" charset="0"/>
                <a:cs typeface="Calibri" panose="020F0502020204030204" pitchFamily="34" charset="0"/>
              </a:rPr>
              <a:t> created by </a:t>
            </a:r>
            <a:r>
              <a:rPr lang="en-US" sz="1200" dirty="0" err="1">
                <a:solidFill>
                  <a:prstClr val="black"/>
                </a:solidFill>
                <a:latin typeface="Calibri" panose="020F0502020204030204" pitchFamily="34" charset="0"/>
                <a:cs typeface="Calibri" panose="020F0502020204030204" pitchFamily="34" charset="0"/>
              </a:rPr>
              <a:t>Terese</a:t>
            </a:r>
            <a:r>
              <a:rPr lang="en-US" sz="1200" dirty="0">
                <a:solidFill>
                  <a:prstClr val="black"/>
                </a:solidFill>
                <a:latin typeface="Calibri" panose="020F0502020204030204" pitchFamily="34" charset="0"/>
                <a:cs typeface="Calibri" panose="020F0502020204030204" pitchFamily="34" charset="0"/>
              </a:rPr>
              <a:t> </a:t>
            </a:r>
            <a:r>
              <a:rPr lang="en-US" sz="1200" dirty="0" err="1">
                <a:solidFill>
                  <a:prstClr val="black"/>
                </a:solidFill>
                <a:latin typeface="Calibri" panose="020F0502020204030204" pitchFamily="34" charset="0"/>
                <a:cs typeface="Calibri" panose="020F0502020204030204" pitchFamily="34" charset="0"/>
              </a:rPr>
              <a:t>Scollard</a:t>
            </a:r>
            <a:r>
              <a:rPr lang="en-US" sz="1200" dirty="0">
                <a:solidFill>
                  <a:prstClr val="black"/>
                </a:solidFill>
                <a:latin typeface="Calibri" panose="020F0502020204030204" pitchFamily="34" charset="0"/>
                <a:cs typeface="Calibri" panose="020F0502020204030204" pitchFamily="34" charset="0"/>
              </a:rPr>
              <a:t>, RDN, LD  </a:t>
            </a:r>
            <a:r>
              <a:rPr lang="en-US" sz="1200" dirty="0">
                <a:solidFill>
                  <a:schemeClr val="tx1">
                    <a:alpha val="60000"/>
                  </a:schemeClr>
                </a:solidFill>
                <a:latin typeface="Calibri" panose="020F0502020204030204" pitchFamily="34" charset="0"/>
                <a:cs typeface="Calibri" panose="020F0502020204030204" pitchFamily="34" charset="0"/>
                <a:hlinkClick r:id="rId15"/>
              </a:rPr>
              <a:t>https://www.enasco.com/search/?text=more+protein</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schemeClr val="tx1">
                    <a:alpha val="60000"/>
                  </a:schemeClr>
                </a:solidFill>
                <a:latin typeface="Calibri" panose="020F0502020204030204" pitchFamily="34" charset="0"/>
                <a:cs typeface="Calibri" panose="020F0502020204030204" pitchFamily="34" charset="0"/>
                <a:hlinkClick r:id="rId16"/>
              </a:rPr>
              <a:t>https://oregon.providence.org/our-services/p/providence-nutrition-services/?utm_source=providence-org</a:t>
            </a:r>
            <a:r>
              <a:rPr lang="en-US" sz="1200" dirty="0">
                <a:solidFill>
                  <a:schemeClr val="tx1">
                    <a:alpha val="60000"/>
                  </a:schemeClr>
                </a:solidFill>
                <a:latin typeface="Calibri" panose="020F0502020204030204" pitchFamily="34" charset="0"/>
                <a:cs typeface="Calibri" panose="020F0502020204030204" pitchFamily="34" charset="0"/>
              </a:rPr>
              <a:t> </a:t>
            </a:r>
            <a:r>
              <a:rPr lang="en-US" sz="1200" dirty="0">
                <a:solidFill>
                  <a:prstClr val="black"/>
                </a:solidFill>
                <a:latin typeface="Calibri" panose="020F0502020204030204" pitchFamily="34" charset="0"/>
                <a:cs typeface="Calibri" panose="020F0502020204030204" pitchFamily="34" charset="0"/>
              </a:rPr>
              <a:t>Providence Health &amp; Services Nutrition Services has several excellent materials </a:t>
            </a:r>
            <a:r>
              <a:rPr lang="en-US" sz="1200" dirty="0">
                <a:solidFill>
                  <a:schemeClr val="tx1">
                    <a:alpha val="60000"/>
                  </a:schemeClr>
                </a:solidFill>
                <a:latin typeface="Calibri" panose="020F0502020204030204" pitchFamily="34" charset="0"/>
                <a:cs typeface="Calibri" panose="020F0502020204030204" pitchFamily="34" charset="0"/>
                <a:hlinkClick r:id="rId17"/>
              </a:rPr>
              <a:t>-nutrition&amp;utm_medium=redirect&amp;utm_content=providence-org-nutrition</a:t>
            </a:r>
            <a:r>
              <a:rPr lang="en-US" sz="1200" dirty="0">
                <a:solidFill>
                  <a:schemeClr val="tx1">
                    <a:alpha val="60000"/>
                  </a:schemeClr>
                </a:solidFill>
                <a:latin typeface="Calibri" panose="020F0502020204030204" pitchFamily="34" charset="0"/>
                <a:cs typeface="Calibri" panose="020F0502020204030204" pitchFamily="34" charset="0"/>
              </a:rPr>
              <a:t> </a:t>
            </a:r>
          </a:p>
          <a:p>
            <a:endParaRPr lang="en-US" sz="1200" dirty="0"/>
          </a:p>
        </p:txBody>
      </p:sp>
    </p:spTree>
    <p:extLst>
      <p:ext uri="{BB962C8B-B14F-4D97-AF65-F5344CB8AC3E}">
        <p14:creationId xmlns:p14="http://schemas.microsoft.com/office/powerpoint/2010/main" val="2804174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xt"/>
          <p:cNvSpPr>
            <a:spLocks noGrp="1"/>
          </p:cNvSpPr>
          <p:nvPr>
            <p:ph type="title"/>
          </p:nvPr>
        </p:nvSpPr>
        <p:spPr>
          <a:xfrm>
            <a:off x="609600" y="2971800"/>
            <a:ext cx="8229600" cy="1143000"/>
          </a:xfrm>
        </p:spPr>
        <p:txBody>
          <a:bodyPr>
            <a:normAutofit fontScale="90000"/>
          </a:bodyPr>
          <a:lstStyle/>
          <a:p>
            <a:r>
              <a:rPr lang="en-US" dirty="0"/>
              <a:t>Let’s not just imagine a country without malnutrition, let’s think bigger, work collaboratively to ensure </a:t>
            </a:r>
            <a:r>
              <a:rPr lang="en-US" i="1" dirty="0"/>
              <a:t>all seniors </a:t>
            </a:r>
            <a:r>
              <a:rPr lang="en-US" dirty="0"/>
              <a:t>are NOURISHED and have a Planned Journey Toward Health!</a:t>
            </a:r>
          </a:p>
        </p:txBody>
      </p:sp>
    </p:spTree>
    <p:extLst>
      <p:ext uri="{BB962C8B-B14F-4D97-AF65-F5344CB8AC3E}">
        <p14:creationId xmlns:p14="http://schemas.microsoft.com/office/powerpoint/2010/main" val="360540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0" y="381000"/>
            <a:ext cx="8686800" cy="1143000"/>
          </a:xfrm>
        </p:spPr>
        <p:txBody>
          <a:bodyPr>
            <a:normAutofit/>
          </a:bodyPr>
          <a:lstStyle/>
          <a:p>
            <a:r>
              <a:rPr lang="en-US" sz="4000" dirty="0"/>
              <a:t>Judy Simon, MS, RD, LDN</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228600" y="1524000"/>
            <a:ext cx="8686799"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cs typeface="Arial" panose="020B0604020202020204" pitchFamily="34" charset="0"/>
              </a:rPr>
              <a:t>National Nutritionist</a:t>
            </a:r>
          </a:p>
          <a:p>
            <a:pPr marL="0" indent="0" algn="ctr">
              <a:buNone/>
            </a:pPr>
            <a:r>
              <a:rPr lang="en-US" sz="2400" dirty="0">
                <a:cs typeface="Arial" panose="020B0604020202020204" pitchFamily="34" charset="0"/>
              </a:rPr>
              <a:t>Office of Nutrition and Health Promotion Programs</a:t>
            </a:r>
          </a:p>
          <a:p>
            <a:pPr marL="0" indent="0" algn="ctr">
              <a:buNone/>
            </a:pPr>
            <a:r>
              <a:rPr lang="en-US" sz="2400" dirty="0">
                <a:cs typeface="Arial" panose="020B0604020202020204" pitchFamily="34" charset="0"/>
                <a:hlinkClick r:id="rId2"/>
              </a:rPr>
              <a:t>judy.simon@acl.hhs.gov</a:t>
            </a:r>
            <a:endParaRPr lang="en-US" sz="2400" dirty="0">
              <a:cs typeface="Arial" panose="020B0604020202020204" pitchFamily="34" charset="0"/>
            </a:endParaRPr>
          </a:p>
          <a:p>
            <a:pPr algn="ctr"/>
            <a:endParaRPr lang="en-US" sz="2400" dirty="0">
              <a:cs typeface="Arial" panose="020B0604020202020204" pitchFamily="34" charset="0"/>
            </a:endParaRPr>
          </a:p>
          <a:p>
            <a:endParaRPr lang="en-US" sz="2000" dirty="0"/>
          </a:p>
          <a:p>
            <a:pPr algn="ctr"/>
            <a:endParaRPr lang="en-US" sz="2400" dirty="0"/>
          </a:p>
        </p:txBody>
      </p:sp>
    </p:spTree>
    <p:extLst>
      <p:ext uri="{BB962C8B-B14F-4D97-AF65-F5344CB8AC3E}">
        <p14:creationId xmlns:p14="http://schemas.microsoft.com/office/powerpoint/2010/main" val="1197033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0" y="175361"/>
            <a:ext cx="8686800" cy="1143000"/>
          </a:xfrm>
        </p:spPr>
        <p:txBody>
          <a:bodyPr>
            <a:normAutofit/>
          </a:bodyPr>
          <a:lstStyle/>
          <a:p>
            <a:r>
              <a:rPr lang="en-US" sz="4000" dirty="0"/>
              <a:t>Paul Hepfer</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152400" y="1371600"/>
            <a:ext cx="8686799"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cs typeface="Arial" panose="020B0604020202020204" pitchFamily="34" charset="0"/>
              </a:rPr>
              <a:t>CEO</a:t>
            </a:r>
          </a:p>
          <a:p>
            <a:pPr marL="0" indent="0" algn="ctr">
              <a:buNone/>
            </a:pPr>
            <a:r>
              <a:rPr lang="en-US" sz="2400" u="sng" dirty="0">
                <a:cs typeface="Arial" panose="020B0604020202020204" pitchFamily="34" charset="0"/>
              </a:rPr>
              <a:t>Project Open Hand</a:t>
            </a:r>
          </a:p>
          <a:p>
            <a:pPr marL="0" indent="0" algn="ctr">
              <a:buNone/>
            </a:pPr>
            <a:r>
              <a:rPr lang="en-US" sz="2400" dirty="0">
                <a:hlinkClick r:id="rId2"/>
              </a:rPr>
              <a:t>https://openhand.org</a:t>
            </a:r>
            <a:r>
              <a:rPr lang="en-US" sz="2400" dirty="0"/>
              <a:t> and </a:t>
            </a:r>
            <a:r>
              <a:rPr lang="en-US" sz="2400" dirty="0">
                <a:hlinkClick r:id="rId3"/>
              </a:rPr>
              <a:t>https://calfimc.org</a:t>
            </a:r>
            <a:endParaRPr lang="en-US" sz="2400" dirty="0"/>
          </a:p>
          <a:p>
            <a:pPr marL="0" indent="0" algn="ctr">
              <a:buNone/>
            </a:pPr>
            <a:endParaRPr lang="en-US" sz="2400" dirty="0">
              <a:cs typeface="Arial" panose="020B0604020202020204" pitchFamily="34" charset="0"/>
            </a:endParaRPr>
          </a:p>
          <a:p>
            <a:pPr algn="ctr"/>
            <a:endParaRPr lang="en-US" sz="2400" dirty="0">
              <a:cs typeface="Arial" panose="020B0604020202020204" pitchFamily="34" charset="0"/>
            </a:endParaRPr>
          </a:p>
          <a:p>
            <a:endParaRPr lang="en-US" sz="2000" dirty="0"/>
          </a:p>
          <a:p>
            <a:pPr algn="ctr"/>
            <a:endParaRPr lang="en-US" sz="2400" dirty="0"/>
          </a:p>
        </p:txBody>
      </p:sp>
      <p:pic>
        <p:nvPicPr>
          <p:cNvPr id="9" name="Picture 2" descr="Project Open Hand. Meals with Love. logo">
            <a:extLst>
              <a:ext uri="{FF2B5EF4-FFF2-40B4-BE49-F238E27FC236}">
                <a16:creationId xmlns:a16="http://schemas.microsoft.com/office/drawing/2014/main" id="{C72FBFA6-691E-4483-98F2-BA0095CEC0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3083" y="3580527"/>
            <a:ext cx="1467969" cy="1174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alifornia Food is Medicine Coalition logo">
            <a:extLst>
              <a:ext uri="{FF2B5EF4-FFF2-40B4-BE49-F238E27FC236}">
                <a16:creationId xmlns:a16="http://schemas.microsoft.com/office/drawing/2014/main" id="{FE36D65F-D67A-4CC4-8A2F-F9F2F0D3B1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7600" y="3781382"/>
            <a:ext cx="2483243" cy="703919"/>
          </a:xfrm>
          <a:prstGeom prst="rect">
            <a:avLst/>
          </a:prstGeom>
        </p:spPr>
      </p:pic>
    </p:spTree>
    <p:extLst>
      <p:ext uri="{BB962C8B-B14F-4D97-AF65-F5344CB8AC3E}">
        <p14:creationId xmlns:p14="http://schemas.microsoft.com/office/powerpoint/2010/main" val="1752354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69" y="35499"/>
            <a:ext cx="8229600" cy="898641"/>
          </a:xfrm>
        </p:spPr>
        <p:txBody>
          <a:bodyPr>
            <a:noAutofit/>
          </a:bodyPr>
          <a:lstStyle/>
          <a:p>
            <a:r>
              <a:rPr lang="en-US" sz="4000" dirty="0"/>
              <a:t>Outline </a:t>
            </a:r>
          </a:p>
        </p:txBody>
      </p:sp>
      <p:sp>
        <p:nvSpPr>
          <p:cNvPr id="3" name="Content Placeholder 2"/>
          <p:cNvSpPr>
            <a:spLocks noGrp="1"/>
          </p:cNvSpPr>
          <p:nvPr>
            <p:ph idx="1"/>
          </p:nvPr>
        </p:nvSpPr>
        <p:spPr>
          <a:xfrm>
            <a:off x="429721" y="1178499"/>
            <a:ext cx="4614807" cy="3886200"/>
          </a:xfrm>
        </p:spPr>
        <p:txBody>
          <a:bodyPr>
            <a:normAutofit/>
          </a:bodyPr>
          <a:lstStyle/>
          <a:p>
            <a:pPr>
              <a:buClr>
                <a:srgbClr val="003399"/>
              </a:buClr>
              <a:buFont typeface="Wingdings" panose="05000000000000000000" pitchFamily="2" charset="2"/>
              <a:buChar char="§"/>
            </a:pPr>
            <a:r>
              <a:rPr lang="en-US" sz="2400" dirty="0"/>
              <a:t>Intro to Food Is Medicine </a:t>
            </a:r>
          </a:p>
          <a:p>
            <a:pPr>
              <a:buClr>
                <a:srgbClr val="003399"/>
              </a:buClr>
              <a:buFont typeface="Wingdings" panose="05000000000000000000" pitchFamily="2" charset="2"/>
              <a:buChar char="§"/>
            </a:pPr>
            <a:r>
              <a:rPr lang="en-US" sz="2400" dirty="0"/>
              <a:t>CalFIMC and POH: Who We Are</a:t>
            </a:r>
          </a:p>
          <a:p>
            <a:pPr>
              <a:buClr>
                <a:srgbClr val="003399"/>
              </a:buClr>
              <a:buFont typeface="Wingdings" panose="05000000000000000000" pitchFamily="2" charset="2"/>
              <a:buChar char="§"/>
            </a:pPr>
            <a:r>
              <a:rPr lang="en-US" sz="2400" dirty="0"/>
              <a:t>What We Do: Medically Tailored Meals </a:t>
            </a:r>
          </a:p>
          <a:p>
            <a:pPr marL="257175" lvl="1" indent="0">
              <a:buClr>
                <a:srgbClr val="003399"/>
              </a:buClr>
              <a:buNone/>
            </a:pPr>
            <a:r>
              <a:rPr lang="en-US" sz="2400" dirty="0"/>
              <a:t>(MTM) Programs and Benefits </a:t>
            </a:r>
          </a:p>
          <a:p>
            <a:pPr>
              <a:buClr>
                <a:srgbClr val="003399"/>
              </a:buClr>
              <a:buFont typeface="Wingdings" panose="05000000000000000000" pitchFamily="2" charset="2"/>
              <a:buChar char="§"/>
            </a:pPr>
            <a:r>
              <a:rPr lang="en-US" sz="2400" dirty="0"/>
              <a:t>How: The Importance of Partnerships </a:t>
            </a:r>
          </a:p>
          <a:p>
            <a:pPr>
              <a:buClr>
                <a:srgbClr val="003399"/>
              </a:buClr>
              <a:buFont typeface="Wingdings" panose="05000000000000000000" pitchFamily="2" charset="2"/>
              <a:buChar char="§"/>
            </a:pPr>
            <a:r>
              <a:rPr lang="en-US" sz="2400" dirty="0"/>
              <a:t>Lessons Learned </a:t>
            </a:r>
          </a:p>
          <a:p>
            <a:pPr marL="0" indent="0">
              <a:buNone/>
            </a:pPr>
            <a:endParaRPr lang="en-US" dirty="0"/>
          </a:p>
        </p:txBody>
      </p:sp>
      <p:pic>
        <p:nvPicPr>
          <p:cNvPr id="6" name="Picture Placeholder 24" descr="Person preparing to-go meals.&#10;&#10;">
            <a:extLst>
              <a:ext uri="{FF2B5EF4-FFF2-40B4-BE49-F238E27FC236}">
                <a16:creationId xmlns:a16="http://schemas.microsoft.com/office/drawing/2014/main" id="{EE557B82-D0CE-44BF-AD00-BAA14AE72D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037999" y="1757474"/>
            <a:ext cx="4206923" cy="2995965"/>
          </a:xfrm>
          <a:prstGeom prst="rect">
            <a:avLst/>
          </a:prstGeom>
        </p:spPr>
      </p:pic>
    </p:spTree>
    <p:extLst>
      <p:ext uri="{BB962C8B-B14F-4D97-AF65-F5344CB8AC3E}">
        <p14:creationId xmlns:p14="http://schemas.microsoft.com/office/powerpoint/2010/main" val="2753176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solidFill>
                  <a:srgbClr val="0070C0"/>
                </a:solidFill>
                <a:latin typeface="+mj-lt"/>
              </a:rPr>
              <a:t>Food is medicine</a:t>
            </a:r>
          </a:p>
        </p:txBody>
      </p:sp>
      <p:grpSp>
        <p:nvGrpSpPr>
          <p:cNvPr id="16" name="Group 15" descr="Food is Medicine Pyramid. Medically Tailored Meal Programs is circled at the very top.">
            <a:extLst>
              <a:ext uri="{FF2B5EF4-FFF2-40B4-BE49-F238E27FC236}">
                <a16:creationId xmlns:a16="http://schemas.microsoft.com/office/drawing/2014/main" id="{D789C06C-6464-4DBF-B1BF-984DBAF29B31}"/>
              </a:ext>
            </a:extLst>
          </p:cNvPr>
          <p:cNvGrpSpPr/>
          <p:nvPr/>
        </p:nvGrpSpPr>
        <p:grpSpPr>
          <a:xfrm>
            <a:off x="1295400" y="1587279"/>
            <a:ext cx="6781800" cy="4425235"/>
            <a:chOff x="1447800" y="1777815"/>
            <a:chExt cx="6248400" cy="4019020"/>
          </a:xfrm>
        </p:grpSpPr>
        <p:pic>
          <p:nvPicPr>
            <p:cNvPr id="13" name="Picture 12">
              <a:extLst>
                <a:ext uri="{FF2B5EF4-FFF2-40B4-BE49-F238E27FC236}">
                  <a16:creationId xmlns:a16="http://schemas.microsoft.com/office/drawing/2014/main" id="{1D5AA536-969F-41DC-B59C-3E59707FD832}"/>
                </a:ext>
              </a:extLst>
            </p:cNvPr>
            <p:cNvPicPr>
              <a:picLocks noChangeAspect="1"/>
            </p:cNvPicPr>
            <p:nvPr/>
          </p:nvPicPr>
          <p:blipFill>
            <a:blip r:embed="rId3"/>
            <a:stretch>
              <a:fillRect/>
            </a:stretch>
          </p:blipFill>
          <p:spPr>
            <a:xfrm>
              <a:off x="1447800" y="1777815"/>
              <a:ext cx="6248400" cy="4019020"/>
            </a:xfrm>
            <a:prstGeom prst="rect">
              <a:avLst/>
            </a:prstGeom>
          </p:spPr>
        </p:pic>
        <p:sp>
          <p:nvSpPr>
            <p:cNvPr id="15" name="Donut 7" descr="yellow oval circling text">
              <a:extLst>
                <a:ext uri="{FF2B5EF4-FFF2-40B4-BE49-F238E27FC236}">
                  <a16:creationId xmlns:a16="http://schemas.microsoft.com/office/drawing/2014/main" id="{B84798FB-F4D4-4519-BDA5-B0C6DD9B44A6}"/>
                </a:ext>
              </a:extLst>
            </p:cNvPr>
            <p:cNvSpPr/>
            <p:nvPr/>
          </p:nvSpPr>
          <p:spPr>
            <a:xfrm>
              <a:off x="3276600" y="2819400"/>
              <a:ext cx="3352800" cy="782757"/>
            </a:xfrm>
            <a:prstGeom prst="don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grpSp>
      <p:sp>
        <p:nvSpPr>
          <p:cNvPr id="5" name="Footer Placeholder 4"/>
          <p:cNvSpPr>
            <a:spLocks noGrp="1"/>
          </p:cNvSpPr>
          <p:nvPr>
            <p:ph type="ftr" sz="quarter" idx="11"/>
          </p:nvPr>
        </p:nvSpPr>
        <p:spPr/>
        <p:txBody>
          <a:bodyPr/>
          <a:lstStyle/>
          <a:p>
            <a:r>
              <a:rPr lang="en-US" dirty="0">
                <a:solidFill>
                  <a:schemeClr val="tx1"/>
                </a:solidFill>
              </a:rPr>
              <a:t>Center for Health Law and Policy Innovation</a:t>
            </a:r>
          </a:p>
          <a:p>
            <a:endParaRPr lang="en-US" dirty="0">
              <a:solidFill>
                <a:schemeClr val="tx1"/>
              </a:solidFill>
            </a:endParaRPr>
          </a:p>
        </p:txBody>
      </p:sp>
    </p:spTree>
    <p:extLst>
      <p:ext uri="{BB962C8B-B14F-4D97-AF65-F5344CB8AC3E}">
        <p14:creationId xmlns:p14="http://schemas.microsoft.com/office/powerpoint/2010/main" val="840624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Definition of Medically </a:t>
            </a:r>
            <a:br>
              <a:rPr lang="en-US" sz="4000" dirty="0"/>
            </a:br>
            <a:r>
              <a:rPr lang="en-US" sz="4000" dirty="0"/>
              <a:t>Tailored Meals </a:t>
            </a:r>
          </a:p>
        </p:txBody>
      </p:sp>
      <p:sp>
        <p:nvSpPr>
          <p:cNvPr id="3" name="Content Placeholder 2"/>
          <p:cNvSpPr>
            <a:spLocks noGrp="1"/>
          </p:cNvSpPr>
          <p:nvPr>
            <p:ph idx="1"/>
          </p:nvPr>
        </p:nvSpPr>
        <p:spPr/>
        <p:txBody>
          <a:bodyPr>
            <a:normAutofit/>
          </a:bodyPr>
          <a:lstStyle/>
          <a:p>
            <a:r>
              <a:rPr lang="en-US" sz="2400" dirty="0"/>
              <a:t>Medically tailored meals (MTM) are meals approved by a Registered Dietitian Nutritionist (RDN) that reflect appropriate dietary therapy based on evidence-based practice guidelines. </a:t>
            </a:r>
          </a:p>
          <a:p>
            <a:r>
              <a:rPr lang="en-US" sz="2400" dirty="0"/>
              <a:t>Diet/meals are recommended by a RDN based on a nutritional assessment and a referral by a health care provider to address a medical diagnosis, symptoms, allergies, medication management and side effects to ensure the best possible nutrition-related health outcomes.</a:t>
            </a:r>
          </a:p>
        </p:txBody>
      </p:sp>
    </p:spTree>
    <p:extLst>
      <p:ext uri="{BB962C8B-B14F-4D97-AF65-F5344CB8AC3E}">
        <p14:creationId xmlns:p14="http://schemas.microsoft.com/office/powerpoint/2010/main" val="1745378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D674-6853-47F7-B714-72E16D8C89AF}"/>
              </a:ext>
            </a:extLst>
          </p:cNvPr>
          <p:cNvSpPr>
            <a:spLocks noGrp="1"/>
          </p:cNvSpPr>
          <p:nvPr>
            <p:ph type="title"/>
          </p:nvPr>
        </p:nvSpPr>
        <p:spPr>
          <a:xfrm>
            <a:off x="501805" y="68968"/>
            <a:ext cx="8229600" cy="1143000"/>
          </a:xfrm>
        </p:spPr>
        <p:txBody>
          <a:bodyPr>
            <a:normAutofit/>
          </a:bodyPr>
          <a:lstStyle/>
          <a:p>
            <a:r>
              <a:rPr lang="en-US" sz="4000" dirty="0"/>
              <a:t>Project Open Hand</a:t>
            </a:r>
          </a:p>
        </p:txBody>
      </p:sp>
      <p:pic>
        <p:nvPicPr>
          <p:cNvPr id="12" name="Picture 12" descr="photo of food service workers in kitchen">
            <a:extLst>
              <a:ext uri="{FF2B5EF4-FFF2-40B4-BE49-F238E27FC236}">
                <a16:creationId xmlns:a16="http://schemas.microsoft.com/office/drawing/2014/main" id="{19E4738C-893A-434F-B84A-7504C95A4D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852" y="1237698"/>
            <a:ext cx="2636049" cy="1725806"/>
          </a:xfrm>
          <a:prstGeom prst="rect">
            <a:avLst/>
          </a:prstGeom>
        </p:spPr>
      </p:pic>
      <p:pic>
        <p:nvPicPr>
          <p:cNvPr id="13" name="Picture 13" descr="A picture containing text, person&#10;&#10;">
            <a:extLst>
              <a:ext uri="{FF2B5EF4-FFF2-40B4-BE49-F238E27FC236}">
                <a16:creationId xmlns:a16="http://schemas.microsoft.com/office/drawing/2014/main" id="{1D6B18AE-6933-44F2-88A9-2FE71C0EA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636" y="3200400"/>
            <a:ext cx="1917455" cy="1524000"/>
          </a:xfrm>
          <a:prstGeom prst="rect">
            <a:avLst/>
          </a:prstGeom>
        </p:spPr>
      </p:pic>
      <p:pic>
        <p:nvPicPr>
          <p:cNvPr id="17" name="Picture 17" descr="A picture containing person&#10;&#10;">
            <a:extLst>
              <a:ext uri="{FF2B5EF4-FFF2-40B4-BE49-F238E27FC236}">
                <a16:creationId xmlns:a16="http://schemas.microsoft.com/office/drawing/2014/main" id="{28BD5762-15A2-4665-B663-14250E2BFC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989" y="2658970"/>
            <a:ext cx="1639229" cy="1628777"/>
          </a:xfrm>
          <a:prstGeom prst="rect">
            <a:avLst/>
          </a:prstGeom>
        </p:spPr>
      </p:pic>
      <p:pic>
        <p:nvPicPr>
          <p:cNvPr id="14" name="Picture 14" descr="A picture containing outdoor&#10;&#10;">
            <a:extLst>
              <a:ext uri="{FF2B5EF4-FFF2-40B4-BE49-F238E27FC236}">
                <a16:creationId xmlns:a16="http://schemas.microsoft.com/office/drawing/2014/main" id="{B020EBB5-02CD-4E99-ADC6-70CDB812A0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4143" y="4318263"/>
            <a:ext cx="2257424" cy="1483335"/>
          </a:xfrm>
          <a:prstGeom prst="rect">
            <a:avLst/>
          </a:prstGeom>
        </p:spPr>
      </p:pic>
      <p:pic>
        <p:nvPicPr>
          <p:cNvPr id="16" name="Picture 16" descr="A picture containing person, indoor, preparing, kitchen appliance&#10;&#10;">
            <a:extLst>
              <a:ext uri="{FF2B5EF4-FFF2-40B4-BE49-F238E27FC236}">
                <a16:creationId xmlns:a16="http://schemas.microsoft.com/office/drawing/2014/main" id="{34CE332B-4E95-41D7-9694-BA16F7540C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2600" y="1211968"/>
            <a:ext cx="2130669" cy="1378766"/>
          </a:xfrm>
          <a:prstGeom prst="rect">
            <a:avLst/>
          </a:prstGeom>
        </p:spPr>
      </p:pic>
      <p:pic>
        <p:nvPicPr>
          <p:cNvPr id="5" name="Picture 5" descr="A picture containing text, indoor, shop&#10;&#10;">
            <a:extLst>
              <a:ext uri="{FF2B5EF4-FFF2-40B4-BE49-F238E27FC236}">
                <a16:creationId xmlns:a16="http://schemas.microsoft.com/office/drawing/2014/main" id="{B27FD85E-1FAD-4553-81A2-E162F628ED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0631" y="2661918"/>
            <a:ext cx="2174011" cy="1626934"/>
          </a:xfrm>
          <a:prstGeom prst="rect">
            <a:avLst/>
          </a:prstGeom>
        </p:spPr>
      </p:pic>
      <p:pic>
        <p:nvPicPr>
          <p:cNvPr id="10" name="Picture 11" descr="A picture containing text, person, food, indoor&#10;&#10;">
            <a:extLst>
              <a:ext uri="{FF2B5EF4-FFF2-40B4-BE49-F238E27FC236}">
                <a16:creationId xmlns:a16="http://schemas.microsoft.com/office/drawing/2014/main" id="{784EF5AF-D59D-4931-AD02-63DAEF2E6C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6605" y="4326349"/>
            <a:ext cx="2174630" cy="1458809"/>
          </a:xfrm>
          <a:prstGeom prst="rect">
            <a:avLst/>
          </a:prstGeom>
        </p:spPr>
      </p:pic>
      <p:pic>
        <p:nvPicPr>
          <p:cNvPr id="7" name="Picture 7" descr="A picture containing person, indoor&#10;&#10;">
            <a:extLst>
              <a:ext uri="{FF2B5EF4-FFF2-40B4-BE49-F238E27FC236}">
                <a16:creationId xmlns:a16="http://schemas.microsoft.com/office/drawing/2014/main" id="{1359664F-727F-4EC9-A21E-98BCEC24EB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50641" y="3048000"/>
            <a:ext cx="2123342" cy="1601665"/>
          </a:xfrm>
          <a:prstGeom prst="rect">
            <a:avLst/>
          </a:prstGeom>
        </p:spPr>
      </p:pic>
    </p:spTree>
    <p:extLst>
      <p:ext uri="{BB962C8B-B14F-4D97-AF65-F5344CB8AC3E}">
        <p14:creationId xmlns:p14="http://schemas.microsoft.com/office/powerpoint/2010/main" val="2473579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70BAF-7A78-46DE-B7BF-3474BF124319}"/>
              </a:ext>
            </a:extLst>
          </p:cNvPr>
          <p:cNvSpPr>
            <a:spLocks noGrp="1"/>
          </p:cNvSpPr>
          <p:nvPr>
            <p:ph type="title"/>
          </p:nvPr>
        </p:nvSpPr>
        <p:spPr>
          <a:xfrm>
            <a:off x="457200" y="66356"/>
            <a:ext cx="8229600" cy="1143000"/>
          </a:xfrm>
        </p:spPr>
        <p:txBody>
          <a:bodyPr>
            <a:normAutofit/>
          </a:bodyPr>
          <a:lstStyle/>
          <a:p>
            <a:r>
              <a:rPr lang="en-US" sz="4000" dirty="0"/>
              <a:t>Celebrating 35 Years</a:t>
            </a:r>
          </a:p>
        </p:txBody>
      </p:sp>
      <p:pic>
        <p:nvPicPr>
          <p:cNvPr id="2" name="Picture 2" descr="A picture containing text, person, food, people&#10;&#10;">
            <a:extLst>
              <a:ext uri="{FF2B5EF4-FFF2-40B4-BE49-F238E27FC236}">
                <a16:creationId xmlns:a16="http://schemas.microsoft.com/office/drawing/2014/main" id="{5E74B1AC-FCA1-4886-8B37-A54856ABA009}"/>
              </a:ext>
            </a:extLst>
          </p:cNvPr>
          <p:cNvPicPr>
            <a:picLocks noChangeAspect="1"/>
          </p:cNvPicPr>
          <p:nvPr/>
        </p:nvPicPr>
        <p:blipFill>
          <a:blip r:embed="rId2"/>
          <a:stretch>
            <a:fillRect/>
          </a:stretch>
        </p:blipFill>
        <p:spPr>
          <a:xfrm>
            <a:off x="2057400" y="1447800"/>
            <a:ext cx="5455627" cy="3211834"/>
          </a:xfrm>
          <a:prstGeom prst="rect">
            <a:avLst/>
          </a:prstGeom>
        </p:spPr>
      </p:pic>
    </p:spTree>
    <p:extLst>
      <p:ext uri="{BB962C8B-B14F-4D97-AF65-F5344CB8AC3E}">
        <p14:creationId xmlns:p14="http://schemas.microsoft.com/office/powerpoint/2010/main" val="3637807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54"/>
            <a:ext cx="8229600" cy="1143000"/>
          </a:xfrm>
        </p:spPr>
        <p:txBody>
          <a:bodyPr>
            <a:noAutofit/>
          </a:bodyPr>
          <a:lstStyle/>
          <a:p>
            <a:r>
              <a:rPr lang="en-US" sz="4000" dirty="0"/>
              <a:t>Who We Are: CA Food Is Medicine Coalition and Project Open Hand </a:t>
            </a:r>
          </a:p>
        </p:txBody>
      </p:sp>
      <p:sp>
        <p:nvSpPr>
          <p:cNvPr id="3" name="Content Placeholder 2"/>
          <p:cNvSpPr>
            <a:spLocks noGrp="1"/>
          </p:cNvSpPr>
          <p:nvPr>
            <p:ph idx="1"/>
          </p:nvPr>
        </p:nvSpPr>
        <p:spPr>
          <a:xfrm>
            <a:off x="152400" y="1410512"/>
            <a:ext cx="5791200" cy="3562869"/>
          </a:xfrm>
        </p:spPr>
        <p:txBody>
          <a:bodyPr>
            <a:noAutofit/>
          </a:bodyPr>
          <a:lstStyle/>
          <a:p>
            <a:pPr marL="567929" lvl="1" indent="-342900">
              <a:buClr>
                <a:srgbClr val="0033CC"/>
              </a:buClr>
              <a:buFont typeface="Arial" panose="020B0604020202020204" pitchFamily="34" charset="0"/>
              <a:buChar char="•"/>
            </a:pPr>
            <a:r>
              <a:rPr lang="en-US" sz="2400" dirty="0"/>
              <a:t>Providers of Medically Tailored Meal Services (MTM) in California </a:t>
            </a:r>
          </a:p>
          <a:p>
            <a:pPr marL="567929" lvl="1" indent="-342900">
              <a:buClr>
                <a:srgbClr val="0033CC"/>
              </a:buClr>
              <a:buFont typeface="Arial" panose="020B0604020202020204" pitchFamily="34" charset="0"/>
              <a:buChar char="•"/>
            </a:pPr>
            <a:r>
              <a:rPr lang="en-US" sz="2400" dirty="0"/>
              <a:t>Coalition of six non-profit community based agencies, covering counties that represent 48% of the state population</a:t>
            </a:r>
          </a:p>
          <a:p>
            <a:pPr marL="567929" lvl="1" indent="-342900">
              <a:buClr>
                <a:srgbClr val="0033CC"/>
              </a:buClr>
              <a:buFont typeface="Arial" panose="020B0604020202020204" pitchFamily="34" charset="0"/>
              <a:buChar char="•"/>
            </a:pPr>
            <a:r>
              <a:rPr lang="en-US" sz="2400" dirty="0"/>
              <a:t>Over 150 years of collective experience providing </a:t>
            </a:r>
            <a:r>
              <a:rPr lang="en-US" sz="2400" b="1" dirty="0">
                <a:solidFill>
                  <a:srgbClr val="003399"/>
                </a:solidFill>
              </a:rPr>
              <a:t>nutrition security </a:t>
            </a:r>
            <a:r>
              <a:rPr lang="en-US" sz="2400" dirty="0"/>
              <a:t>programs</a:t>
            </a:r>
            <a:r>
              <a:rPr lang="en-US" sz="2400" b="1" dirty="0">
                <a:solidFill>
                  <a:srgbClr val="003399"/>
                </a:solidFill>
              </a:rPr>
              <a:t> </a:t>
            </a:r>
          </a:p>
          <a:p>
            <a:pPr marL="567929" lvl="1" indent="-342900">
              <a:buClr>
                <a:srgbClr val="0033CC"/>
              </a:buClr>
              <a:buFont typeface="Arial" panose="020B0604020202020204" pitchFamily="34" charset="0"/>
              <a:buChar char="•"/>
            </a:pPr>
            <a:r>
              <a:rPr lang="en-US" sz="2400" dirty="0"/>
              <a:t>Focus on low-income patients with chronic and acute illnesses </a:t>
            </a:r>
          </a:p>
        </p:txBody>
      </p:sp>
      <p:pic>
        <p:nvPicPr>
          <p:cNvPr id="4" name="Picture 3" descr="Food service worker holding a meal in a black tray">
            <a:extLst>
              <a:ext uri="{FF2B5EF4-FFF2-40B4-BE49-F238E27FC236}">
                <a16:creationId xmlns:a16="http://schemas.microsoft.com/office/drawing/2014/main" id="{9489BB29-CF2A-8046-85FE-41241955C3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752600"/>
            <a:ext cx="2452526" cy="3425080"/>
          </a:xfrm>
          <a:prstGeom prst="rect">
            <a:avLst/>
          </a:prstGeom>
        </p:spPr>
      </p:pic>
    </p:spTree>
    <p:extLst>
      <p:ext uri="{BB962C8B-B14F-4D97-AF65-F5344CB8AC3E}">
        <p14:creationId xmlns:p14="http://schemas.microsoft.com/office/powerpoint/2010/main" val="2097012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60"/>
            <a:ext cx="8229600" cy="1143000"/>
          </a:xfrm>
        </p:spPr>
        <p:txBody>
          <a:bodyPr>
            <a:noAutofit/>
          </a:bodyPr>
          <a:lstStyle/>
          <a:p>
            <a:r>
              <a:rPr lang="en-US" sz="4000" dirty="0"/>
              <a:t>Who We Are: </a:t>
            </a:r>
            <a:br>
              <a:rPr lang="en-US" sz="4000" dirty="0"/>
            </a:br>
            <a:r>
              <a:rPr lang="en-US" sz="4000" dirty="0"/>
              <a:t>Emphasize </a:t>
            </a:r>
            <a:r>
              <a:rPr lang="en-US" sz="4000" i="1" dirty="0"/>
              <a:t>Nutrition </a:t>
            </a:r>
            <a:r>
              <a:rPr lang="en-US" sz="4000" dirty="0"/>
              <a:t>Security </a:t>
            </a:r>
          </a:p>
        </p:txBody>
      </p:sp>
      <p:sp>
        <p:nvSpPr>
          <p:cNvPr id="4" name="TextBox 3"/>
          <p:cNvSpPr txBox="1"/>
          <p:nvPr/>
        </p:nvSpPr>
        <p:spPr>
          <a:xfrm>
            <a:off x="136104" y="1219200"/>
            <a:ext cx="5375695" cy="4401205"/>
          </a:xfrm>
          <a:prstGeom prst="rect">
            <a:avLst/>
          </a:prstGeom>
          <a:noFill/>
        </p:spPr>
        <p:txBody>
          <a:bodyPr wrap="square" rtlCol="0">
            <a:spAutoFit/>
          </a:bodyPr>
          <a:lstStyle/>
          <a:p>
            <a:pPr marL="285750" indent="-285750">
              <a:buClr>
                <a:srgbClr val="003399"/>
              </a:buClr>
              <a:buFont typeface="Arial" panose="020B0604020202020204" pitchFamily="34" charset="0"/>
              <a:buChar char="•"/>
            </a:pPr>
            <a:r>
              <a:rPr lang="en-US" sz="2000" dirty="0"/>
              <a:t>Nutrition security = a situation that exists when people, at all times, have access to sufficient, safe, and nutritious food that meets their dietary needs and food preferences for an active and healthy life </a:t>
            </a:r>
            <a:r>
              <a:rPr lang="en-US" sz="2000" u="sng" dirty="0">
                <a:hlinkClick r:id="rId2"/>
              </a:rPr>
              <a:t>(USDA, 2017</a:t>
            </a:r>
            <a:r>
              <a:rPr lang="en-US" sz="2000" dirty="0"/>
              <a:t>).</a:t>
            </a:r>
          </a:p>
          <a:p>
            <a:pPr marL="285750" indent="-285750">
              <a:buClr>
                <a:srgbClr val="003399"/>
              </a:buClr>
              <a:buFont typeface="Arial" panose="020B0604020202020204" pitchFamily="34" charset="0"/>
              <a:buChar char="•"/>
            </a:pPr>
            <a:r>
              <a:rPr lang="en-US" sz="2000" dirty="0"/>
              <a:t>Food security usually focuses on availability of </a:t>
            </a:r>
            <a:r>
              <a:rPr lang="en-US" sz="2000" i="1" dirty="0"/>
              <a:t>calories</a:t>
            </a:r>
            <a:r>
              <a:rPr lang="en-US" sz="2000" dirty="0"/>
              <a:t>. </a:t>
            </a:r>
          </a:p>
          <a:p>
            <a:pPr marL="285750" indent="-285750">
              <a:buClr>
                <a:srgbClr val="003399"/>
              </a:buClr>
              <a:buFont typeface="Arial" panose="020B0604020202020204" pitchFamily="34" charset="0"/>
              <a:buChar char="•"/>
            </a:pPr>
            <a:r>
              <a:rPr lang="en-US" sz="2000" dirty="0"/>
              <a:t>Nutrition security requires the intake of a wide range of foods which provides the </a:t>
            </a:r>
            <a:r>
              <a:rPr lang="en-US" sz="2000" i="1" dirty="0"/>
              <a:t>essential nutrients </a:t>
            </a:r>
            <a:r>
              <a:rPr lang="en-US" sz="2000" dirty="0"/>
              <a:t>that individuals need to maintain or improve their health status, including meeting specific needs …(</a:t>
            </a:r>
            <a:r>
              <a:rPr lang="en-US" sz="2000" u="sng" dirty="0">
                <a:hlinkClick r:id="rId3"/>
              </a:rPr>
              <a:t>NLM, 2020</a:t>
            </a:r>
            <a:r>
              <a:rPr lang="en-US" sz="2000" dirty="0"/>
              <a:t>). </a:t>
            </a:r>
          </a:p>
        </p:txBody>
      </p:sp>
      <p:pic>
        <p:nvPicPr>
          <p:cNvPr id="1026" name="Picture 2" descr="food service worker with tray of food"/>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5511800" y="1600200"/>
            <a:ext cx="317500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d in plastic tray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0963" y="3725962"/>
            <a:ext cx="2666932" cy="200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06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1656-1A46-4CB0-998D-38718541A857}"/>
              </a:ext>
            </a:extLst>
          </p:cNvPr>
          <p:cNvSpPr>
            <a:spLocks noGrp="1"/>
          </p:cNvSpPr>
          <p:nvPr>
            <p:ph type="title"/>
          </p:nvPr>
        </p:nvSpPr>
        <p:spPr>
          <a:xfrm>
            <a:off x="457200" y="396944"/>
            <a:ext cx="8229600" cy="457182"/>
          </a:xfrm>
        </p:spPr>
        <p:txBody>
          <a:bodyPr>
            <a:normAutofit fontScale="90000"/>
          </a:bodyPr>
          <a:lstStyle/>
          <a:p>
            <a:r>
              <a:rPr lang="en-US" dirty="0"/>
              <a:t>Who &amp; Where We Are</a:t>
            </a:r>
            <a:br>
              <a:rPr lang="en-US" sz="3300" dirty="0"/>
            </a:br>
            <a:endParaRPr lang="en-US" sz="3300" dirty="0"/>
          </a:p>
        </p:txBody>
      </p:sp>
      <p:pic>
        <p:nvPicPr>
          <p:cNvPr id="15" name="Picture 14" descr="Ceres Community Project Logo&#10;&#10;">
            <a:extLst>
              <a:ext uri="{FF2B5EF4-FFF2-40B4-BE49-F238E27FC236}">
                <a16:creationId xmlns:a16="http://schemas.microsoft.com/office/drawing/2014/main" id="{45A5ECD4-8263-4EB4-BC79-9252E40103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138" y="965130"/>
            <a:ext cx="1600886" cy="1212671"/>
          </a:xfrm>
          <a:prstGeom prst="rect">
            <a:avLst/>
          </a:prstGeom>
        </p:spPr>
      </p:pic>
      <p:pic>
        <p:nvPicPr>
          <p:cNvPr id="11" name="Picture 10" descr="Food for Thought Logo&#10;&#10;">
            <a:extLst>
              <a:ext uri="{FF2B5EF4-FFF2-40B4-BE49-F238E27FC236}">
                <a16:creationId xmlns:a16="http://schemas.microsoft.com/office/drawing/2014/main" id="{6E5FE29E-93FA-4851-8975-45E9F30EB3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1409" y="1219200"/>
            <a:ext cx="1074619" cy="1222451"/>
          </a:xfrm>
          <a:prstGeom prst="rect">
            <a:avLst/>
          </a:prstGeom>
        </p:spPr>
      </p:pic>
      <p:pic>
        <p:nvPicPr>
          <p:cNvPr id="20" name="Picture 19" descr="Health Trust Logo">
            <a:extLst>
              <a:ext uri="{FF2B5EF4-FFF2-40B4-BE49-F238E27FC236}">
                <a16:creationId xmlns:a16="http://schemas.microsoft.com/office/drawing/2014/main" id="{A6347797-B634-4708-9160-3F8508BFEDF8}"/>
              </a:ext>
            </a:extLst>
          </p:cNvPr>
          <p:cNvPicPr>
            <a:picLocks noChangeAspect="1"/>
          </p:cNvPicPr>
          <p:nvPr/>
        </p:nvPicPr>
        <p:blipFill>
          <a:blip r:embed="rId4" cstate="email">
            <a:clrChange>
              <a:clrFrom>
                <a:srgbClr val="FFFDF4"/>
              </a:clrFrom>
              <a:clrTo>
                <a:srgbClr val="FFFDF4">
                  <a:alpha val="0"/>
                </a:srgbClr>
              </a:clrTo>
            </a:clrChange>
            <a:extLst>
              <a:ext uri="{28A0092B-C50C-407E-A947-70E740481C1C}">
                <a14:useLocalDpi xmlns:a14="http://schemas.microsoft.com/office/drawing/2010/main"/>
              </a:ext>
            </a:extLst>
          </a:blip>
          <a:stretch>
            <a:fillRect/>
          </a:stretch>
        </p:blipFill>
        <p:spPr>
          <a:xfrm>
            <a:off x="2213769" y="2587599"/>
            <a:ext cx="1973258" cy="372714"/>
          </a:xfrm>
          <a:prstGeom prst="rect">
            <a:avLst/>
          </a:prstGeom>
        </p:spPr>
      </p:pic>
      <p:pic>
        <p:nvPicPr>
          <p:cNvPr id="1030" name="Picture 6" descr="Project Open Hand meals with love Logo">
            <a:extLst>
              <a:ext uri="{FF2B5EF4-FFF2-40B4-BE49-F238E27FC236}">
                <a16:creationId xmlns:a16="http://schemas.microsoft.com/office/drawing/2014/main" id="{15CD55E4-9C29-4461-89C8-122DD44386D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192" y="2994770"/>
            <a:ext cx="1978778" cy="6080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roject Angel Food Logo&#10;&#10;">
            <a:extLst>
              <a:ext uri="{FF2B5EF4-FFF2-40B4-BE49-F238E27FC236}">
                <a16:creationId xmlns:a16="http://schemas.microsoft.com/office/drawing/2014/main" id="{02710A8B-4B02-423D-ADE3-E1615C24C9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534" y="3864318"/>
            <a:ext cx="989714" cy="1010093"/>
          </a:xfrm>
          <a:prstGeom prst="rect">
            <a:avLst/>
          </a:prstGeom>
        </p:spPr>
      </p:pic>
      <p:pic>
        <p:nvPicPr>
          <p:cNvPr id="9" name="Picture 8" descr="Mama's Kitchen logo&#10;&#10;">
            <a:extLst>
              <a:ext uri="{FF2B5EF4-FFF2-40B4-BE49-F238E27FC236}">
                <a16:creationId xmlns:a16="http://schemas.microsoft.com/office/drawing/2014/main" id="{F4DD785C-8CEA-4B13-B1DF-D53B410C42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60741" y="3679531"/>
            <a:ext cx="2159100" cy="369575"/>
          </a:xfrm>
          <a:prstGeom prst="rect">
            <a:avLst/>
          </a:prstGeom>
        </p:spPr>
      </p:pic>
      <p:pic>
        <p:nvPicPr>
          <p:cNvPr id="3" name="Picture 2" descr="California Food is Medicine Coalition logo"/>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3769" y="4624780"/>
            <a:ext cx="1761263" cy="499262"/>
          </a:xfrm>
          <a:prstGeom prst="rect">
            <a:avLst/>
          </a:prstGeom>
        </p:spPr>
      </p:pic>
      <p:pic>
        <p:nvPicPr>
          <p:cNvPr id="14" name="Picture 13" descr="California&#10;&#10;">
            <a:extLst>
              <a:ext uri="{FF2B5EF4-FFF2-40B4-BE49-F238E27FC236}">
                <a16:creationId xmlns:a16="http://schemas.microsoft.com/office/drawing/2014/main" id="{97952EBD-408C-44AA-A0D3-0A866B14048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311642" y="965130"/>
            <a:ext cx="2683350" cy="4325498"/>
          </a:xfrm>
          <a:prstGeom prst="rect">
            <a:avLst/>
          </a:prstGeom>
        </p:spPr>
      </p:pic>
      <p:pic>
        <p:nvPicPr>
          <p:cNvPr id="13" name="Picture 12">
            <a:extLst>
              <a:ext uri="{FF2B5EF4-FFF2-40B4-BE49-F238E27FC236}">
                <a16:creationId xmlns:a16="http://schemas.microsoft.com/office/drawing/2014/main" id="{3EBBFF49-A2A7-6143-A8D4-06FD06A448C2}"/>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31608" y="2236413"/>
            <a:ext cx="1447800" cy="1447800"/>
          </a:xfrm>
          <a:prstGeom prst="rect">
            <a:avLst/>
          </a:prstGeom>
        </p:spPr>
      </p:pic>
    </p:spTree>
    <p:extLst>
      <p:ext uri="{BB962C8B-B14F-4D97-AF65-F5344CB8AC3E}">
        <p14:creationId xmlns:p14="http://schemas.microsoft.com/office/powerpoint/2010/main" val="4278339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1656-1A46-4CB0-998D-38718541A857}"/>
              </a:ext>
            </a:extLst>
          </p:cNvPr>
          <p:cNvSpPr>
            <a:spLocks noGrp="1"/>
          </p:cNvSpPr>
          <p:nvPr>
            <p:ph type="title"/>
          </p:nvPr>
        </p:nvSpPr>
        <p:spPr>
          <a:xfrm>
            <a:off x="555025" y="89465"/>
            <a:ext cx="8229600" cy="1143000"/>
          </a:xfrm>
        </p:spPr>
        <p:txBody>
          <a:bodyPr vert="horz" lIns="68580" tIns="34290" rIns="68580" bIns="34290" rtlCol="0" anchor="t">
            <a:normAutofit/>
          </a:bodyPr>
          <a:lstStyle/>
          <a:p>
            <a:r>
              <a:rPr lang="en-US" sz="4000" dirty="0"/>
              <a:t>What We Do</a:t>
            </a:r>
          </a:p>
        </p:txBody>
      </p:sp>
      <p:sp>
        <p:nvSpPr>
          <p:cNvPr id="4" name="Text Placeholder 3">
            <a:extLst>
              <a:ext uri="{FF2B5EF4-FFF2-40B4-BE49-F238E27FC236}">
                <a16:creationId xmlns:a16="http://schemas.microsoft.com/office/drawing/2014/main" id="{19DB4A1F-9B19-48B1-971D-48DE957061F0}"/>
              </a:ext>
            </a:extLst>
          </p:cNvPr>
          <p:cNvSpPr>
            <a:spLocks noGrp="1"/>
          </p:cNvSpPr>
          <p:nvPr>
            <p:ph type="body" sz="half" idx="4294967295"/>
          </p:nvPr>
        </p:nvSpPr>
        <p:spPr>
          <a:xfrm>
            <a:off x="152400" y="1066800"/>
            <a:ext cx="5486400" cy="3714750"/>
          </a:xfrm>
        </p:spPr>
        <p:txBody>
          <a:bodyPr vert="horz" lIns="68580" tIns="34290" rIns="68580" bIns="34290" rtlCol="0">
            <a:normAutofit fontScale="85000" lnSpcReduction="10000"/>
          </a:bodyPr>
          <a:lstStyle/>
          <a:p>
            <a:pPr marL="257175" indent="-257175">
              <a:buFont typeface="Wingdings" panose="05000000000000000000" pitchFamily="2" charset="2"/>
              <a:buChar char="§"/>
            </a:pPr>
            <a:r>
              <a:rPr lang="en-US" b="1" dirty="0"/>
              <a:t>State Supported MTM Pilot Program </a:t>
            </a:r>
          </a:p>
          <a:p>
            <a:pPr marL="600075" lvl="1" indent="-257175">
              <a:buClr>
                <a:srgbClr val="003399"/>
              </a:buClr>
              <a:buFont typeface="Wingdings" panose="05000000000000000000" pitchFamily="2" charset="2"/>
              <a:buChar char="Ø"/>
            </a:pPr>
            <a:r>
              <a:rPr lang="en-US" sz="1800" dirty="0"/>
              <a:t>4-year pilot funded by $6 million from CA legislature; Overseen by CA Department of Health Care Services </a:t>
            </a:r>
          </a:p>
          <a:p>
            <a:pPr marL="600075" lvl="1" indent="-257175">
              <a:buClr>
                <a:srgbClr val="003399"/>
              </a:buClr>
              <a:buFont typeface="Wingdings" panose="05000000000000000000" pitchFamily="2" charset="2"/>
              <a:buChar char="Ø"/>
            </a:pPr>
            <a:r>
              <a:rPr lang="en-US" sz="1800" dirty="0"/>
              <a:t>1,000+ Medi-Cal patients</a:t>
            </a:r>
          </a:p>
          <a:p>
            <a:pPr marL="600075" lvl="1" indent="-257175">
              <a:buClr>
                <a:srgbClr val="003399"/>
              </a:buClr>
              <a:buFont typeface="Wingdings" panose="05000000000000000000" pitchFamily="2" charset="2"/>
              <a:buChar char="Ø"/>
            </a:pPr>
            <a:r>
              <a:rPr lang="en-US" sz="1800" dirty="0"/>
              <a:t>Complete nutrition (3 meals per day) for 12 weeks plus Medical Nutrition Therapy</a:t>
            </a:r>
          </a:p>
          <a:p>
            <a:pPr marL="600075" lvl="1" indent="-257175">
              <a:buClr>
                <a:srgbClr val="003399"/>
              </a:buClr>
              <a:buFont typeface="Wingdings" panose="05000000000000000000" pitchFamily="2" charset="2"/>
              <a:buChar char="Ø"/>
            </a:pPr>
            <a:r>
              <a:rPr lang="en-US" sz="1800" dirty="0"/>
              <a:t>Eligibility: CHF diagnosis, Medi-Cal patients</a:t>
            </a:r>
            <a:endParaRPr lang="en-US" dirty="0"/>
          </a:p>
          <a:p>
            <a:pPr marL="257175" indent="-257175">
              <a:buFont typeface="Wingdings" panose="05000000000000000000" pitchFamily="2" charset="2"/>
              <a:buChar char="§"/>
            </a:pPr>
            <a:r>
              <a:rPr lang="en-US" b="1" dirty="0"/>
              <a:t>Collaborate with Health plans for MTM Programs </a:t>
            </a:r>
          </a:p>
          <a:p>
            <a:pPr marL="600075" lvl="1" indent="-257175">
              <a:buClr>
                <a:srgbClr val="003399"/>
              </a:buClr>
              <a:buFont typeface="Wingdings" panose="05000000000000000000" pitchFamily="2" charset="2"/>
              <a:buChar char="Ø"/>
            </a:pPr>
            <a:r>
              <a:rPr lang="en-US" sz="1800" dirty="0"/>
              <a:t>Anthem, Blue Shield Promise, Kaiser Permanente</a:t>
            </a:r>
          </a:p>
          <a:p>
            <a:pPr marL="600075" lvl="1" indent="-257175">
              <a:buClr>
                <a:srgbClr val="003399"/>
              </a:buClr>
              <a:buFont typeface="Wingdings" panose="05000000000000000000" pitchFamily="2" charset="2"/>
              <a:buChar char="Ø"/>
            </a:pPr>
            <a:r>
              <a:rPr lang="en-US" sz="1800" dirty="0"/>
              <a:t>L.A. Care, San Francisco Health Plan </a:t>
            </a:r>
          </a:p>
        </p:txBody>
      </p:sp>
      <p:pic>
        <p:nvPicPr>
          <p:cNvPr id="3" name="Picture 2" descr="Food service worker loading van full of food&#10;">
            <a:extLst>
              <a:ext uri="{FF2B5EF4-FFF2-40B4-BE49-F238E27FC236}">
                <a16:creationId xmlns:a16="http://schemas.microsoft.com/office/drawing/2014/main" id="{B65018DA-8454-4F64-BBFB-951E538CB575}"/>
              </a:ext>
            </a:extLst>
          </p:cNvPr>
          <p:cNvPicPr>
            <a:picLocks noChangeAspect="1"/>
          </p:cNvPicPr>
          <p:nvPr/>
        </p:nvPicPr>
        <p:blipFill>
          <a:blip r:embed="rId3"/>
          <a:stretch>
            <a:fillRect/>
          </a:stretch>
        </p:blipFill>
        <p:spPr>
          <a:xfrm>
            <a:off x="5715000" y="990600"/>
            <a:ext cx="3139712" cy="4291956"/>
          </a:xfrm>
          <a:prstGeom prst="rect">
            <a:avLst/>
          </a:prstGeom>
        </p:spPr>
      </p:pic>
    </p:spTree>
    <p:extLst>
      <p:ext uri="{BB962C8B-B14F-4D97-AF65-F5344CB8AC3E}">
        <p14:creationId xmlns:p14="http://schemas.microsoft.com/office/powerpoint/2010/main" val="402966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FB01-39D7-4C4D-B452-5ED7153039D7}"/>
              </a:ext>
            </a:extLst>
          </p:cNvPr>
          <p:cNvSpPr>
            <a:spLocks noGrp="1"/>
          </p:cNvSpPr>
          <p:nvPr>
            <p:ph type="title"/>
          </p:nvPr>
        </p:nvSpPr>
        <p:spPr>
          <a:xfrm>
            <a:off x="152400" y="58838"/>
            <a:ext cx="8839200" cy="1143000"/>
          </a:xfrm>
        </p:spPr>
        <p:txBody>
          <a:bodyPr>
            <a:normAutofit/>
          </a:bodyPr>
          <a:lstStyle/>
          <a:p>
            <a:r>
              <a:rPr lang="en-US" sz="4000" dirty="0"/>
              <a:t>Intent of the Older Americans Act</a:t>
            </a:r>
          </a:p>
        </p:txBody>
      </p:sp>
      <p:graphicFrame>
        <p:nvGraphicFramePr>
          <p:cNvPr id="10" name="Diagram 9">
            <a:extLst>
              <a:ext uri="{FF2B5EF4-FFF2-40B4-BE49-F238E27FC236}">
                <a16:creationId xmlns:a16="http://schemas.microsoft.com/office/drawing/2014/main" id="{032FEF23-F84D-4B7B-9720-9C888EF0351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4515395"/>
              </p:ext>
            </p:extLst>
          </p:nvPr>
        </p:nvGraphicFramePr>
        <p:xfrm>
          <a:off x="1409700" y="1447800"/>
          <a:ext cx="6324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B10F86C-3879-4D39-A983-14D05314A9AE}"/>
              </a:ext>
            </a:extLst>
          </p:cNvPr>
          <p:cNvSpPr txBox="1"/>
          <p:nvPr/>
        </p:nvSpPr>
        <p:spPr>
          <a:xfrm>
            <a:off x="2133600" y="1956742"/>
            <a:ext cx="1808825" cy="1200329"/>
          </a:xfrm>
          <a:prstGeom prst="rect">
            <a:avLst/>
          </a:prstGeom>
          <a:noFill/>
        </p:spPr>
        <p:txBody>
          <a:bodyPr wrap="square">
            <a:spAutoFit/>
          </a:bodyPr>
          <a:lstStyle/>
          <a:p>
            <a:pPr algn="ctr"/>
            <a:r>
              <a:rPr lang="en-US" dirty="0">
                <a:solidFill>
                  <a:schemeClr val="bg1"/>
                </a:solidFill>
              </a:rPr>
              <a:t>Reduce Hunger, Food Insecurity and </a:t>
            </a:r>
            <a:r>
              <a:rPr lang="en-US" b="1" u="sng" dirty="0">
                <a:solidFill>
                  <a:schemeClr val="bg1"/>
                </a:solidFill>
              </a:rPr>
              <a:t>Malnutrition</a:t>
            </a:r>
          </a:p>
        </p:txBody>
      </p:sp>
      <p:sp>
        <p:nvSpPr>
          <p:cNvPr id="8" name="TextBox 7">
            <a:extLst>
              <a:ext uri="{FF2B5EF4-FFF2-40B4-BE49-F238E27FC236}">
                <a16:creationId xmlns:a16="http://schemas.microsoft.com/office/drawing/2014/main" id="{C3CFD462-C2DF-4BA8-8037-30344212AD3A}"/>
              </a:ext>
            </a:extLst>
          </p:cNvPr>
          <p:cNvSpPr txBox="1"/>
          <p:nvPr/>
        </p:nvSpPr>
        <p:spPr>
          <a:xfrm>
            <a:off x="5055093" y="2224188"/>
            <a:ext cx="1981200" cy="646331"/>
          </a:xfrm>
          <a:prstGeom prst="rect">
            <a:avLst/>
          </a:prstGeom>
          <a:noFill/>
        </p:spPr>
        <p:txBody>
          <a:bodyPr wrap="square">
            <a:spAutoFit/>
          </a:bodyPr>
          <a:lstStyle/>
          <a:p>
            <a:pPr algn="ctr"/>
            <a:r>
              <a:rPr lang="en-US" dirty="0">
                <a:solidFill>
                  <a:schemeClr val="bg1"/>
                </a:solidFill>
              </a:rPr>
              <a:t>Promote Socialization </a:t>
            </a:r>
          </a:p>
        </p:txBody>
      </p:sp>
      <p:sp>
        <p:nvSpPr>
          <p:cNvPr id="11" name="TextBox 10">
            <a:extLst>
              <a:ext uri="{FF2B5EF4-FFF2-40B4-BE49-F238E27FC236}">
                <a16:creationId xmlns:a16="http://schemas.microsoft.com/office/drawing/2014/main" id="{278B7F38-BECE-485D-A142-16AF45D4CD5D}"/>
              </a:ext>
            </a:extLst>
          </p:cNvPr>
          <p:cNvSpPr txBox="1"/>
          <p:nvPr/>
        </p:nvSpPr>
        <p:spPr>
          <a:xfrm>
            <a:off x="3733800" y="3717756"/>
            <a:ext cx="1676400" cy="923330"/>
          </a:xfrm>
          <a:prstGeom prst="rect">
            <a:avLst/>
          </a:prstGeom>
          <a:noFill/>
        </p:spPr>
        <p:txBody>
          <a:bodyPr wrap="square">
            <a:spAutoFit/>
          </a:bodyPr>
          <a:lstStyle/>
          <a:p>
            <a:pPr algn="ctr"/>
            <a:r>
              <a:rPr lang="en-US" dirty="0">
                <a:solidFill>
                  <a:schemeClr val="bg1"/>
                </a:solidFill>
              </a:rPr>
              <a:t>Promote the Health and Well-Being</a:t>
            </a:r>
          </a:p>
        </p:txBody>
      </p:sp>
    </p:spTree>
    <p:extLst>
      <p:ext uri="{BB962C8B-B14F-4D97-AF65-F5344CB8AC3E}">
        <p14:creationId xmlns:p14="http://schemas.microsoft.com/office/powerpoint/2010/main" val="3876749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What We Do </a:t>
            </a:r>
            <a:br>
              <a:rPr lang="en-US" sz="4000" dirty="0"/>
            </a:br>
            <a:r>
              <a:rPr lang="en-US" sz="4000" dirty="0"/>
              <a:t>Who We Serve</a:t>
            </a:r>
          </a:p>
        </p:txBody>
      </p:sp>
      <p:sp>
        <p:nvSpPr>
          <p:cNvPr id="3" name="Content Placeholder 2"/>
          <p:cNvSpPr>
            <a:spLocks noGrp="1"/>
          </p:cNvSpPr>
          <p:nvPr>
            <p:ph idx="1"/>
          </p:nvPr>
        </p:nvSpPr>
        <p:spPr>
          <a:xfrm>
            <a:off x="381001" y="1654468"/>
            <a:ext cx="4572000" cy="3106552"/>
          </a:xfrm>
        </p:spPr>
        <p:txBody>
          <a:bodyPr>
            <a:normAutofit fontScale="92500" lnSpcReduction="10000"/>
          </a:bodyPr>
          <a:lstStyle/>
          <a:p>
            <a:r>
              <a:rPr lang="en-US" sz="2600" dirty="0"/>
              <a:t>Collectively 75,000 meals per week, and up to 3.3 million meals annually </a:t>
            </a:r>
          </a:p>
          <a:p>
            <a:r>
              <a:rPr lang="en-US" sz="2600" dirty="0"/>
              <a:t>Over 16,000 clients annually  </a:t>
            </a:r>
          </a:p>
          <a:p>
            <a:r>
              <a:rPr lang="en-US" sz="2600" dirty="0"/>
              <a:t>Emphasis on Health Equity:</a:t>
            </a:r>
            <a:r>
              <a:rPr lang="en-US" sz="2100" dirty="0"/>
              <a:t> </a:t>
            </a:r>
          </a:p>
          <a:p>
            <a:pPr lvl="1">
              <a:buClr>
                <a:srgbClr val="003399"/>
              </a:buClr>
            </a:pPr>
            <a:r>
              <a:rPr lang="en-US" sz="2200" dirty="0"/>
              <a:t>52% are People of Color </a:t>
            </a:r>
          </a:p>
          <a:p>
            <a:pPr lvl="1">
              <a:buClr>
                <a:srgbClr val="003399"/>
              </a:buClr>
            </a:pPr>
            <a:r>
              <a:rPr lang="en-US" sz="2200" dirty="0"/>
              <a:t>51% are over 60 years old</a:t>
            </a:r>
          </a:p>
          <a:p>
            <a:pPr lvl="1">
              <a:buClr>
                <a:srgbClr val="003399"/>
              </a:buClr>
            </a:pPr>
            <a:r>
              <a:rPr lang="en-US" sz="2200" dirty="0"/>
              <a:t>52% are under the poverty line </a:t>
            </a:r>
          </a:p>
          <a:p>
            <a:endParaRPr lang="en-US" sz="2100" dirty="0"/>
          </a:p>
        </p:txBody>
      </p:sp>
      <p:pic>
        <p:nvPicPr>
          <p:cNvPr id="1026" name="Picture 2" descr="Volunteers in Alameda County in the Grocery Cent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784"/>
          <a:stretch/>
        </p:blipFill>
        <p:spPr bwMode="auto">
          <a:xfrm>
            <a:off x="5489667" y="1447965"/>
            <a:ext cx="3363686" cy="369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386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84"/>
            <a:ext cx="8229600" cy="1143000"/>
          </a:xfrm>
        </p:spPr>
        <p:txBody>
          <a:bodyPr>
            <a:noAutofit/>
          </a:bodyPr>
          <a:lstStyle/>
          <a:p>
            <a:r>
              <a:rPr lang="en-US" sz="4000" dirty="0"/>
              <a:t>Impacts of MTM Service</a:t>
            </a:r>
          </a:p>
        </p:txBody>
      </p:sp>
      <p:sp>
        <p:nvSpPr>
          <p:cNvPr id="3" name="Content Placeholder 2">
            <a:extLst>
              <a:ext uri="{FF2B5EF4-FFF2-40B4-BE49-F238E27FC236}">
                <a16:creationId xmlns:a16="http://schemas.microsoft.com/office/drawing/2014/main" id="{5D96B060-2BA2-EC43-AE5C-8E2770F4CF39}"/>
              </a:ext>
            </a:extLst>
          </p:cNvPr>
          <p:cNvSpPr>
            <a:spLocks noGrp="1"/>
          </p:cNvSpPr>
          <p:nvPr>
            <p:ph idx="1"/>
          </p:nvPr>
        </p:nvSpPr>
        <p:spPr>
          <a:xfrm>
            <a:off x="187393" y="1417638"/>
            <a:ext cx="5451407" cy="3886200"/>
          </a:xfrm>
        </p:spPr>
        <p:txBody>
          <a:bodyPr/>
          <a:lstStyle/>
          <a:p>
            <a:r>
              <a:rPr lang="en-US" sz="2400" dirty="0"/>
              <a:t>Evidence shows great benefits of MTM, </a:t>
            </a:r>
          </a:p>
          <a:p>
            <a:pPr marL="0" indent="0">
              <a:buNone/>
            </a:pPr>
            <a:r>
              <a:rPr lang="en-US" sz="2400" dirty="0"/>
              <a:t>including up to: </a:t>
            </a:r>
          </a:p>
          <a:p>
            <a:pPr lvl="1">
              <a:buClr>
                <a:srgbClr val="003399"/>
              </a:buClr>
            </a:pPr>
            <a:r>
              <a:rPr lang="en-US" sz="2000" b="1" dirty="0">
                <a:solidFill>
                  <a:srgbClr val="003399"/>
                </a:solidFill>
              </a:rPr>
              <a:t>32%</a:t>
            </a:r>
            <a:r>
              <a:rPr lang="en-US" sz="2000" dirty="0"/>
              <a:t> Decline in Net Health Care Costs</a:t>
            </a:r>
          </a:p>
          <a:p>
            <a:pPr lvl="2">
              <a:buClr>
                <a:srgbClr val="003399"/>
              </a:buClr>
            </a:pPr>
            <a:r>
              <a:rPr lang="en-US" sz="2000" dirty="0"/>
              <a:t>See </a:t>
            </a:r>
            <a:r>
              <a:rPr lang="en-US" sz="2000" u="sng" dirty="0">
                <a:solidFill>
                  <a:srgbClr val="003399"/>
                </a:solidFill>
              </a:rPr>
              <a:t>calfimc.org/research </a:t>
            </a:r>
            <a:r>
              <a:rPr lang="en-US" sz="2000" dirty="0"/>
              <a:t>for details</a:t>
            </a:r>
          </a:p>
          <a:p>
            <a:pPr lvl="1">
              <a:buClr>
                <a:srgbClr val="003399"/>
              </a:buClr>
            </a:pPr>
            <a:r>
              <a:rPr lang="en-US" sz="2000" b="1" dirty="0">
                <a:solidFill>
                  <a:srgbClr val="003399"/>
                </a:solidFill>
              </a:rPr>
              <a:t>63% </a:t>
            </a:r>
            <a:r>
              <a:rPr lang="en-US" sz="2000" dirty="0"/>
              <a:t>Reduction in Hospitalizations </a:t>
            </a:r>
          </a:p>
          <a:p>
            <a:pPr lvl="1">
              <a:buClr>
                <a:srgbClr val="003399"/>
              </a:buClr>
            </a:pPr>
            <a:r>
              <a:rPr lang="en-US" sz="2000" b="1" dirty="0">
                <a:solidFill>
                  <a:srgbClr val="003399"/>
                </a:solidFill>
              </a:rPr>
              <a:t>50%</a:t>
            </a:r>
            <a:r>
              <a:rPr lang="en-US" sz="2000" dirty="0">
                <a:solidFill>
                  <a:srgbClr val="003399"/>
                </a:solidFill>
              </a:rPr>
              <a:t> </a:t>
            </a:r>
            <a:r>
              <a:rPr lang="en-US" sz="2000" dirty="0"/>
              <a:t>Improvement in Medication Adherence </a:t>
            </a:r>
          </a:p>
          <a:p>
            <a:pPr lvl="1">
              <a:buClr>
                <a:srgbClr val="003399"/>
              </a:buClr>
            </a:pPr>
            <a:r>
              <a:rPr lang="en-US" sz="2000" dirty="0"/>
              <a:t>Increase in Patient Satisfaction </a:t>
            </a:r>
          </a:p>
          <a:p>
            <a:endParaRPr lang="en-US" dirty="0"/>
          </a:p>
        </p:txBody>
      </p:sp>
      <p:pic>
        <p:nvPicPr>
          <p:cNvPr id="3076" name="Picture 4" descr="Meal recipient with woma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47268" y="1757640"/>
            <a:ext cx="2435220" cy="317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01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49"/>
            <a:ext cx="8229600" cy="1143000"/>
          </a:xfrm>
        </p:spPr>
        <p:txBody>
          <a:bodyPr>
            <a:noAutofit/>
          </a:bodyPr>
          <a:lstStyle/>
          <a:p>
            <a:r>
              <a:rPr lang="en-US" sz="4000" dirty="0"/>
              <a:t>How? </a:t>
            </a:r>
            <a:br>
              <a:rPr lang="en-US" sz="4000" dirty="0"/>
            </a:br>
            <a:r>
              <a:rPr lang="en-US" sz="4000" dirty="0"/>
              <a:t>Importance of Partnerships </a:t>
            </a:r>
          </a:p>
        </p:txBody>
      </p:sp>
      <p:sp>
        <p:nvSpPr>
          <p:cNvPr id="3" name="Content Placeholder 2"/>
          <p:cNvSpPr>
            <a:spLocks noGrp="1"/>
          </p:cNvSpPr>
          <p:nvPr>
            <p:ph idx="1"/>
          </p:nvPr>
        </p:nvSpPr>
        <p:spPr>
          <a:xfrm>
            <a:off x="381000" y="1519218"/>
            <a:ext cx="5518356" cy="3472775"/>
          </a:xfrm>
        </p:spPr>
        <p:txBody>
          <a:bodyPr>
            <a:normAutofit fontScale="85000" lnSpcReduction="10000"/>
          </a:bodyPr>
          <a:lstStyle/>
          <a:p>
            <a:pPr marL="53579" indent="-342900"/>
            <a:r>
              <a:rPr lang="en-US" sz="2800" dirty="0"/>
              <a:t>We are members of National Food is Medicine Coalition – sharing information &amp; practices</a:t>
            </a:r>
          </a:p>
          <a:p>
            <a:pPr marL="53579" indent="-342900"/>
            <a:r>
              <a:rPr lang="en-US" sz="2800" dirty="0"/>
              <a:t>Formed California FIM Coalition to implement the state pilot program (with DHCS) in 2017</a:t>
            </a:r>
          </a:p>
          <a:p>
            <a:pPr marL="392906" lvl="1" indent="-342900">
              <a:buClr>
                <a:srgbClr val="003399"/>
              </a:buClr>
            </a:pPr>
            <a:r>
              <a:rPr lang="en-US" sz="2400" dirty="0"/>
              <a:t>Coordinate data gathering and tracking </a:t>
            </a:r>
          </a:p>
          <a:p>
            <a:pPr marL="392906" lvl="1" indent="-342900">
              <a:buClr>
                <a:srgbClr val="003399"/>
              </a:buClr>
            </a:pPr>
            <a:r>
              <a:rPr lang="en-US" sz="2400" dirty="0"/>
              <a:t>Share best practices – regular meetings </a:t>
            </a:r>
          </a:p>
          <a:p>
            <a:pPr marL="392906" lvl="1" indent="-342900">
              <a:buClr>
                <a:srgbClr val="003399"/>
              </a:buClr>
            </a:pPr>
            <a:r>
              <a:rPr lang="en-US" sz="2400" dirty="0"/>
              <a:t>Collaborate on evaluation, problem-solving, strategy, fundraising, expansion, etc.</a:t>
            </a:r>
          </a:p>
          <a:p>
            <a:endParaRPr lang="en-US" dirty="0"/>
          </a:p>
        </p:txBody>
      </p:sp>
      <p:pic>
        <p:nvPicPr>
          <p:cNvPr id="5" name="Picture Placeholder 9" descr="Woman receiving box&#10;&#10;">
            <a:extLst>
              <a:ext uri="{FF2B5EF4-FFF2-40B4-BE49-F238E27FC236}">
                <a16:creationId xmlns:a16="http://schemas.microsoft.com/office/drawing/2014/main" id="{0D4A64E5-BA0B-5D4A-BF87-051817064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1833" y="1642203"/>
            <a:ext cx="2519685" cy="3591862"/>
          </a:xfrm>
          <a:prstGeom prst="rect">
            <a:avLst/>
          </a:prstGeom>
        </p:spPr>
      </p:pic>
    </p:spTree>
    <p:extLst>
      <p:ext uri="{BB962C8B-B14F-4D97-AF65-F5344CB8AC3E}">
        <p14:creationId xmlns:p14="http://schemas.microsoft.com/office/powerpoint/2010/main" val="1855474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457182"/>
          </a:xfrm>
        </p:spPr>
        <p:txBody>
          <a:bodyPr>
            <a:noAutofit/>
          </a:bodyPr>
          <a:lstStyle/>
          <a:p>
            <a:r>
              <a:rPr lang="en-US" sz="4000" dirty="0"/>
              <a:t>Partnerships</a:t>
            </a:r>
          </a:p>
        </p:txBody>
      </p:sp>
      <p:sp>
        <p:nvSpPr>
          <p:cNvPr id="3" name="Content Placeholder 2"/>
          <p:cNvSpPr>
            <a:spLocks noGrp="1"/>
          </p:cNvSpPr>
          <p:nvPr>
            <p:ph idx="1"/>
          </p:nvPr>
        </p:nvSpPr>
        <p:spPr>
          <a:xfrm>
            <a:off x="381000" y="990601"/>
            <a:ext cx="5257800" cy="4953000"/>
          </a:xfrm>
        </p:spPr>
        <p:txBody>
          <a:bodyPr>
            <a:normAutofit fontScale="85000" lnSpcReduction="10000"/>
          </a:bodyPr>
          <a:lstStyle/>
          <a:p>
            <a:r>
              <a:rPr lang="en-US" sz="2400" dirty="0"/>
              <a:t>Collaborate with State Government Agencies</a:t>
            </a:r>
          </a:p>
          <a:p>
            <a:pPr lvl="1">
              <a:buClr>
                <a:srgbClr val="003399"/>
              </a:buClr>
            </a:pPr>
            <a:r>
              <a:rPr lang="en-US" sz="2400" dirty="0"/>
              <a:t>CA Department of Health Care Services </a:t>
            </a:r>
          </a:p>
          <a:p>
            <a:pPr lvl="1">
              <a:buClr>
                <a:srgbClr val="003399"/>
              </a:buClr>
            </a:pPr>
            <a:r>
              <a:rPr lang="en-US" sz="2400" dirty="0"/>
              <a:t>CA Department of Aging – Master Plan</a:t>
            </a:r>
          </a:p>
          <a:p>
            <a:pPr lvl="1">
              <a:buClr>
                <a:srgbClr val="003399"/>
              </a:buClr>
            </a:pPr>
            <a:r>
              <a:rPr lang="en-US" sz="2400" dirty="0"/>
              <a:t>Legislators as Champions </a:t>
            </a:r>
          </a:p>
          <a:p>
            <a:r>
              <a:rPr lang="en-US" sz="2400" dirty="0"/>
              <a:t>Collaborate with County &amp; Local Agencies </a:t>
            </a:r>
          </a:p>
          <a:p>
            <a:pPr lvl="1">
              <a:buClr>
                <a:srgbClr val="003399"/>
              </a:buClr>
            </a:pPr>
            <a:r>
              <a:rPr lang="en-US" sz="2400" dirty="0"/>
              <a:t>Departments of Aging &amp; Disability </a:t>
            </a:r>
          </a:p>
          <a:p>
            <a:pPr lvl="1">
              <a:buClr>
                <a:srgbClr val="003399"/>
              </a:buClr>
            </a:pPr>
            <a:r>
              <a:rPr lang="en-US" sz="2400" dirty="0"/>
              <a:t>City &amp; County Health Departments </a:t>
            </a:r>
          </a:p>
          <a:p>
            <a:r>
              <a:rPr lang="en-US" sz="2400" dirty="0"/>
              <a:t>Federal Government</a:t>
            </a:r>
          </a:p>
          <a:p>
            <a:pPr lvl="1">
              <a:buClr>
                <a:srgbClr val="003399"/>
              </a:buClr>
            </a:pPr>
            <a:r>
              <a:rPr lang="en-US" sz="2400" dirty="0"/>
              <a:t>Administration for Community Living </a:t>
            </a:r>
          </a:p>
          <a:p>
            <a:pPr lvl="1">
              <a:buClr>
                <a:srgbClr val="003399"/>
              </a:buClr>
            </a:pPr>
            <a:r>
              <a:rPr lang="en-US" sz="2400" dirty="0"/>
              <a:t>FEMA </a:t>
            </a:r>
          </a:p>
          <a:p>
            <a:pPr lvl="1">
              <a:buClr>
                <a:srgbClr val="003399"/>
              </a:buClr>
            </a:pPr>
            <a:r>
              <a:rPr lang="en-US" sz="2400" dirty="0"/>
              <a:t>New Federal Bill for MTM (McGovern)</a:t>
            </a:r>
          </a:p>
          <a:p>
            <a:pPr marL="600075" lvl="1" indent="-342900"/>
            <a:endParaRPr lang="en-US" sz="2400" dirty="0"/>
          </a:p>
          <a:p>
            <a:pPr marL="0" indent="0">
              <a:buNone/>
            </a:pPr>
            <a:endParaRPr lang="en-US" sz="2100"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19" t="-859" b="-2381"/>
          <a:stretch/>
        </p:blipFill>
        <p:spPr bwMode="auto">
          <a:xfrm>
            <a:off x="5867400" y="1195767"/>
            <a:ext cx="2642436" cy="367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7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7"/>
            <a:ext cx="8229600" cy="1143000"/>
          </a:xfrm>
        </p:spPr>
        <p:txBody>
          <a:bodyPr>
            <a:noAutofit/>
          </a:bodyPr>
          <a:lstStyle/>
          <a:p>
            <a:r>
              <a:rPr lang="en-US" sz="4000" dirty="0"/>
              <a:t>Partnerships (cont.) </a:t>
            </a:r>
          </a:p>
        </p:txBody>
      </p:sp>
      <p:sp>
        <p:nvSpPr>
          <p:cNvPr id="3" name="Content Placeholder 2"/>
          <p:cNvSpPr>
            <a:spLocks noGrp="1"/>
          </p:cNvSpPr>
          <p:nvPr>
            <p:ph idx="1"/>
          </p:nvPr>
        </p:nvSpPr>
        <p:spPr>
          <a:xfrm>
            <a:off x="372320" y="1062227"/>
            <a:ext cx="5202020" cy="3886200"/>
          </a:xfrm>
        </p:spPr>
        <p:txBody>
          <a:bodyPr>
            <a:normAutofit fontScale="92500" lnSpcReduction="10000"/>
          </a:bodyPr>
          <a:lstStyle/>
          <a:p>
            <a:r>
              <a:rPr lang="en-US" sz="2600" dirty="0"/>
              <a:t>Collaboration with Health Plans </a:t>
            </a:r>
          </a:p>
          <a:p>
            <a:pPr marL="392906" lvl="1" indent="-342900">
              <a:buClr>
                <a:srgbClr val="003399"/>
              </a:buClr>
            </a:pPr>
            <a:r>
              <a:rPr lang="en-US" sz="2575" dirty="0"/>
              <a:t>Support of pilots/programs – contracts with our member agencies for nutrition services</a:t>
            </a:r>
          </a:p>
          <a:p>
            <a:pPr marL="392906" lvl="1" indent="-342900">
              <a:buClr>
                <a:srgbClr val="003399"/>
              </a:buClr>
            </a:pPr>
            <a:r>
              <a:rPr lang="en-US" sz="2575" dirty="0"/>
              <a:t>Advising (on our Medical Advisory council) </a:t>
            </a:r>
          </a:p>
          <a:p>
            <a:pPr marL="392906" lvl="1" indent="-342900">
              <a:buClr>
                <a:srgbClr val="003399"/>
              </a:buClr>
            </a:pPr>
            <a:r>
              <a:rPr lang="en-US" sz="2575" dirty="0"/>
              <a:t>Some support and partnership in our advocacy efforts  </a:t>
            </a:r>
          </a:p>
          <a:p>
            <a:pPr marL="392906" lvl="1" indent="-342900">
              <a:buClr>
                <a:srgbClr val="003399"/>
              </a:buClr>
            </a:pPr>
            <a:r>
              <a:rPr lang="en-US" sz="2575" dirty="0"/>
              <a:t>Provide medical information and referrals for MTM programs </a:t>
            </a:r>
          </a:p>
          <a:p>
            <a:pPr marL="225029" lvl="1" indent="0">
              <a:buNone/>
            </a:pPr>
            <a:endParaRPr lang="en-US" sz="2400" dirty="0"/>
          </a:p>
          <a:p>
            <a:pPr marL="0" indent="0">
              <a:buNone/>
            </a:pPr>
            <a:endParaRPr lang="en-US" dirty="0"/>
          </a:p>
        </p:txBody>
      </p:sp>
      <p:pic>
        <p:nvPicPr>
          <p:cNvPr id="6150"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524000"/>
            <a:ext cx="2489373" cy="259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33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46"/>
            <a:ext cx="8229600" cy="457182"/>
          </a:xfrm>
        </p:spPr>
        <p:txBody>
          <a:bodyPr>
            <a:noAutofit/>
          </a:bodyPr>
          <a:lstStyle/>
          <a:p>
            <a:r>
              <a:rPr lang="en-US" sz="4000" dirty="0"/>
              <a:t>Additional Partnerships </a:t>
            </a:r>
          </a:p>
        </p:txBody>
      </p:sp>
      <p:sp>
        <p:nvSpPr>
          <p:cNvPr id="3" name="Content Placeholder 2"/>
          <p:cNvSpPr>
            <a:spLocks noGrp="1"/>
          </p:cNvSpPr>
          <p:nvPr>
            <p:ph idx="1"/>
          </p:nvPr>
        </p:nvSpPr>
        <p:spPr>
          <a:xfrm>
            <a:off x="304800" y="1219200"/>
            <a:ext cx="5387454" cy="2069798"/>
          </a:xfrm>
        </p:spPr>
        <p:txBody>
          <a:bodyPr>
            <a:noAutofit/>
          </a:bodyPr>
          <a:lstStyle/>
          <a:p>
            <a:pPr>
              <a:buClr>
                <a:srgbClr val="003399"/>
              </a:buClr>
            </a:pPr>
            <a:r>
              <a:rPr lang="en-US" sz="2400" dirty="0"/>
              <a:t>Hospitals and clinics (medical &amp; nutrition experts, healthcare providers) </a:t>
            </a:r>
          </a:p>
          <a:p>
            <a:pPr>
              <a:buClr>
                <a:srgbClr val="003399"/>
              </a:buClr>
            </a:pPr>
            <a:r>
              <a:rPr lang="en-US" sz="2400" dirty="0"/>
              <a:t>Other non-profit organizations, on policy efforts &amp; social services </a:t>
            </a:r>
          </a:p>
          <a:p>
            <a:pPr>
              <a:buClr>
                <a:srgbClr val="003399"/>
              </a:buClr>
            </a:pPr>
            <a:r>
              <a:rPr lang="en-US" sz="2400" dirty="0"/>
              <a:t>Food banks </a:t>
            </a:r>
          </a:p>
          <a:p>
            <a:pPr>
              <a:buClr>
                <a:srgbClr val="003399"/>
              </a:buClr>
            </a:pPr>
            <a:r>
              <a:rPr lang="en-US" sz="2400" dirty="0"/>
              <a:t>Food suppliers/companies </a:t>
            </a:r>
          </a:p>
          <a:p>
            <a:pPr>
              <a:buClr>
                <a:srgbClr val="003399"/>
              </a:buClr>
            </a:pPr>
            <a:r>
              <a:rPr lang="en-US" sz="2400" dirty="0"/>
              <a:t>Numerous Volunteers </a:t>
            </a:r>
          </a:p>
          <a:p>
            <a:pPr>
              <a:buClr>
                <a:srgbClr val="003399"/>
              </a:buClr>
            </a:pPr>
            <a:r>
              <a:rPr lang="en-US" sz="2400" dirty="0"/>
              <a:t>Philanthropy/foundations </a:t>
            </a:r>
          </a:p>
          <a:p>
            <a:pPr marL="0" indent="0">
              <a:buNone/>
            </a:pPr>
            <a:endParaRPr lang="en-US" sz="2400"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044"/>
          <a:stretch/>
        </p:blipFill>
        <p:spPr bwMode="auto">
          <a:xfrm>
            <a:off x="5898818" y="1622667"/>
            <a:ext cx="2791295" cy="333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54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1656-1A46-4CB0-998D-38718541A857}"/>
              </a:ext>
            </a:extLst>
          </p:cNvPr>
          <p:cNvSpPr>
            <a:spLocks noGrp="1"/>
          </p:cNvSpPr>
          <p:nvPr>
            <p:ph type="title"/>
          </p:nvPr>
        </p:nvSpPr>
        <p:spPr>
          <a:xfrm>
            <a:off x="457200" y="274638"/>
            <a:ext cx="8229600" cy="662583"/>
          </a:xfrm>
        </p:spPr>
        <p:txBody>
          <a:bodyPr vert="horz" lIns="68580" tIns="34290" rIns="68580" bIns="34290" rtlCol="0" anchor="t">
            <a:normAutofit fontScale="90000"/>
          </a:bodyPr>
          <a:lstStyle/>
          <a:p>
            <a:r>
              <a:rPr lang="en-US" dirty="0"/>
              <a:t>Lessons</a:t>
            </a:r>
            <a:br>
              <a:rPr lang="en-US" sz="3300" dirty="0"/>
            </a:br>
            <a:endParaRPr lang="en-US" sz="3300" dirty="0"/>
          </a:p>
        </p:txBody>
      </p:sp>
      <p:sp>
        <p:nvSpPr>
          <p:cNvPr id="3" name="Content Placeholder 2">
            <a:extLst>
              <a:ext uri="{FF2B5EF4-FFF2-40B4-BE49-F238E27FC236}">
                <a16:creationId xmlns:a16="http://schemas.microsoft.com/office/drawing/2014/main" id="{9288E114-9384-F24D-B7D9-C2B9A8A1E238}"/>
              </a:ext>
            </a:extLst>
          </p:cNvPr>
          <p:cNvSpPr>
            <a:spLocks noGrp="1"/>
          </p:cNvSpPr>
          <p:nvPr>
            <p:ph idx="1"/>
          </p:nvPr>
        </p:nvSpPr>
        <p:spPr>
          <a:xfrm>
            <a:off x="344129" y="1288020"/>
            <a:ext cx="5257800" cy="4424875"/>
          </a:xfrm>
        </p:spPr>
        <p:txBody>
          <a:bodyPr>
            <a:normAutofit lnSpcReduction="10000"/>
          </a:bodyPr>
          <a:lstStyle/>
          <a:p>
            <a:pPr>
              <a:buClr>
                <a:srgbClr val="003399"/>
              </a:buClr>
            </a:pPr>
            <a:r>
              <a:rPr lang="en-US" sz="2400" dirty="0"/>
              <a:t>Perseverance and Partnerships Pay off</a:t>
            </a:r>
          </a:p>
          <a:p>
            <a:pPr>
              <a:buClr>
                <a:srgbClr val="003399"/>
              </a:buClr>
            </a:pPr>
            <a:r>
              <a:rPr lang="en-US" sz="2400" dirty="0"/>
              <a:t>Visibility, Credibility, and Involvement in Collaborative Policy Efforts </a:t>
            </a:r>
          </a:p>
          <a:p>
            <a:pPr>
              <a:buClr>
                <a:srgbClr val="003399"/>
              </a:buClr>
            </a:pPr>
            <a:r>
              <a:rPr lang="en-US" sz="2400" dirty="0"/>
              <a:t>Dedication to Nutrition Security </a:t>
            </a:r>
            <a:r>
              <a:rPr lang="en-US" sz="2400" u="sng" dirty="0"/>
              <a:t>for All </a:t>
            </a:r>
          </a:p>
          <a:p>
            <a:pPr>
              <a:buClr>
                <a:srgbClr val="003399"/>
              </a:buClr>
            </a:pPr>
            <a:r>
              <a:rPr lang="en-US" sz="2400" dirty="0"/>
              <a:t>Growing Recognition of the Importance of </a:t>
            </a:r>
            <a:r>
              <a:rPr lang="en-US" sz="2400" b="1" dirty="0">
                <a:solidFill>
                  <a:srgbClr val="003399"/>
                </a:solidFill>
              </a:rPr>
              <a:t>Nutrition Security </a:t>
            </a:r>
            <a:r>
              <a:rPr lang="en-US" sz="2400" dirty="0">
                <a:sym typeface="Wingdings" panose="05000000000000000000" pitchFamily="2" charset="2"/>
              </a:rPr>
              <a:t></a:t>
            </a:r>
            <a:r>
              <a:rPr lang="en-US" sz="2400" dirty="0"/>
              <a:t>New Challenges and New Opportunities In response to COVID</a:t>
            </a:r>
          </a:p>
          <a:p>
            <a:endParaRPr lang="en-US" dirty="0"/>
          </a:p>
        </p:txBody>
      </p:sp>
      <p:pic>
        <p:nvPicPr>
          <p:cNvPr id="33" name="Picture 2" descr="Person with food bag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1" b="-1"/>
          <a:stretch/>
        </p:blipFill>
        <p:spPr bwMode="auto">
          <a:xfrm>
            <a:off x="6035041" y="1601835"/>
            <a:ext cx="2239974" cy="304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62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9FB0-FA15-4FF8-98ED-B3D42AE6BD57}"/>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7F8737CF-7C8F-4FD2-9BF6-640F66F034E3}"/>
              </a:ext>
            </a:extLst>
          </p:cNvPr>
          <p:cNvSpPr>
            <a:spLocks noGrp="1"/>
          </p:cNvSpPr>
          <p:nvPr>
            <p:ph idx="1"/>
          </p:nvPr>
        </p:nvSpPr>
        <p:spPr>
          <a:xfrm>
            <a:off x="457200" y="1600201"/>
            <a:ext cx="8229600" cy="3886200"/>
          </a:xfrm>
        </p:spPr>
        <p:txBody>
          <a:bodyPr>
            <a:normAutofit/>
          </a:bodyPr>
          <a:lstStyle/>
          <a:p>
            <a:r>
              <a:rPr lang="en-US" sz="2400" dirty="0"/>
              <a:t>Please direct all questions and inquiries regarding today’s presentation, including Certificates of Attendance to, </a:t>
            </a:r>
            <a:r>
              <a:rPr lang="en-US" sz="2400" dirty="0">
                <a:hlinkClick r:id="rId2"/>
              </a:rPr>
              <a:t>Nicole.Becerra@acl.hhs.gov</a:t>
            </a:r>
            <a:endParaRPr lang="en-US" sz="2400" dirty="0"/>
          </a:p>
          <a:p>
            <a:r>
              <a:rPr lang="en-US" sz="2400" dirty="0"/>
              <a:t>Questions may be submitted up to one week after the webinar</a:t>
            </a:r>
          </a:p>
          <a:p>
            <a:r>
              <a:rPr lang="en-US" sz="2400" dirty="0"/>
              <a:t>Questions will be compiled for each speaker. Please write the presenter’s name for who the question(s) are intended for in the subject line.</a:t>
            </a:r>
          </a:p>
        </p:txBody>
      </p:sp>
    </p:spTree>
    <p:extLst>
      <p:ext uri="{BB962C8B-B14F-4D97-AF65-F5344CB8AC3E}">
        <p14:creationId xmlns:p14="http://schemas.microsoft.com/office/powerpoint/2010/main" val="4129215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33729" y="4419600"/>
            <a:ext cx="9144000" cy="762000"/>
          </a:xfrm>
        </p:spPr>
        <p:txBody>
          <a:bodyPr>
            <a:normAutofit fontScale="90000"/>
          </a:bodyPr>
          <a:lstStyle/>
          <a:p>
            <a:r>
              <a:rPr lang="en-US" dirty="0"/>
              <a:t>Trifecta: </a:t>
            </a:r>
            <a:br>
              <a:rPr lang="en-US" dirty="0"/>
            </a:br>
            <a:r>
              <a:rPr lang="en-US" sz="3600" dirty="0"/>
              <a:t>Food Insecurity and Malnutrition</a:t>
            </a:r>
            <a:br>
              <a:rPr lang="en-US" sz="3600" dirty="0"/>
            </a:br>
            <a:br>
              <a:rPr lang="en-US" sz="3600" dirty="0"/>
            </a:br>
            <a:r>
              <a:rPr lang="en-US" sz="3600" dirty="0"/>
              <a:t>Thank you for attending!</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8763000" cy="685800"/>
          </a:xfrm>
        </p:spPr>
        <p:txBody>
          <a:bodyPr>
            <a:normAutofit fontScale="92500"/>
          </a:bodyPr>
          <a:lstStyle/>
          <a:p>
            <a:r>
              <a:rPr lang="en-US" dirty="0"/>
              <a:t>Celebrate Our 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3470" y="1536100"/>
            <a:ext cx="2060627" cy="1054699"/>
          </a:xfrm>
          <a:prstGeom prst="rect">
            <a:avLst/>
          </a:prstGeom>
        </p:spPr>
      </p:pic>
    </p:spTree>
    <p:extLst>
      <p:ext uri="{BB962C8B-B14F-4D97-AF65-F5344CB8AC3E}">
        <p14:creationId xmlns:p14="http://schemas.microsoft.com/office/powerpoint/2010/main" val="259124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E696-2D9B-46B7-B4AC-D7154FC1BC2A}"/>
              </a:ext>
            </a:extLst>
          </p:cNvPr>
          <p:cNvSpPr>
            <a:spLocks noGrp="1"/>
          </p:cNvSpPr>
          <p:nvPr>
            <p:ph type="title"/>
          </p:nvPr>
        </p:nvSpPr>
        <p:spPr>
          <a:xfrm>
            <a:off x="419100" y="0"/>
            <a:ext cx="8229600" cy="1143000"/>
          </a:xfrm>
        </p:spPr>
        <p:txBody>
          <a:bodyPr>
            <a:normAutofit/>
          </a:bodyPr>
          <a:lstStyle/>
          <a:p>
            <a:r>
              <a:rPr lang="en-US" sz="4000" dirty="0"/>
              <a:t>Malnutrition vs. Food Insecurity</a:t>
            </a:r>
          </a:p>
        </p:txBody>
      </p:sp>
      <p:sp>
        <p:nvSpPr>
          <p:cNvPr id="3" name="Content Placeholder 2">
            <a:extLst>
              <a:ext uri="{FF2B5EF4-FFF2-40B4-BE49-F238E27FC236}">
                <a16:creationId xmlns:a16="http://schemas.microsoft.com/office/drawing/2014/main" id="{E74F363C-DDF2-4ED6-A28A-A3A7185A2449}"/>
              </a:ext>
            </a:extLst>
          </p:cNvPr>
          <p:cNvSpPr>
            <a:spLocks noGrp="1"/>
          </p:cNvSpPr>
          <p:nvPr>
            <p:ph idx="1"/>
          </p:nvPr>
        </p:nvSpPr>
        <p:spPr>
          <a:xfrm>
            <a:off x="266700" y="1318419"/>
            <a:ext cx="8610600" cy="577333"/>
          </a:xfrm>
        </p:spPr>
        <p:txBody>
          <a:bodyPr>
            <a:normAutofit lnSpcReduction="10000"/>
          </a:bodyPr>
          <a:lstStyle/>
          <a:p>
            <a:r>
              <a:rPr lang="en-US" dirty="0"/>
              <a:t>Malnutrition - two or more of the following:</a:t>
            </a:r>
          </a:p>
        </p:txBody>
      </p:sp>
      <p:pic>
        <p:nvPicPr>
          <p:cNvPr id="4" name="Picture 3">
            <a:extLst>
              <a:ext uri="{FF2B5EF4-FFF2-40B4-BE49-F238E27FC236}">
                <a16:creationId xmlns:a16="http://schemas.microsoft.com/office/drawing/2014/main" id="{F1C16BEF-70D3-4F8A-A11E-49A9E94E6A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3000" y="2133600"/>
            <a:ext cx="7011008" cy="1774090"/>
          </a:xfrm>
          <a:prstGeom prst="rect">
            <a:avLst/>
          </a:prstGeom>
        </p:spPr>
      </p:pic>
      <p:sp>
        <p:nvSpPr>
          <p:cNvPr id="7" name="TextBox 6">
            <a:extLst>
              <a:ext uri="{FF2B5EF4-FFF2-40B4-BE49-F238E27FC236}">
                <a16:creationId xmlns:a16="http://schemas.microsoft.com/office/drawing/2014/main" id="{AAD62E5D-0A32-4465-BC26-708FC36C93D0}"/>
              </a:ext>
            </a:extLst>
          </p:cNvPr>
          <p:cNvSpPr txBox="1"/>
          <p:nvPr/>
        </p:nvSpPr>
        <p:spPr>
          <a:xfrm>
            <a:off x="1714869" y="2262850"/>
            <a:ext cx="1360133" cy="646331"/>
          </a:xfrm>
          <a:prstGeom prst="rect">
            <a:avLst/>
          </a:prstGeom>
          <a:noFill/>
        </p:spPr>
        <p:txBody>
          <a:bodyPr wrap="square">
            <a:spAutoFit/>
          </a:bodyPr>
          <a:lstStyle/>
          <a:p>
            <a:pPr algn="ctr"/>
            <a:r>
              <a:rPr lang="en-US" dirty="0">
                <a:solidFill>
                  <a:schemeClr val="bg1"/>
                </a:solidFill>
              </a:rPr>
              <a:t>Weight Loss</a:t>
            </a:r>
          </a:p>
        </p:txBody>
      </p:sp>
      <p:sp>
        <p:nvSpPr>
          <p:cNvPr id="8" name="TextBox 7">
            <a:extLst>
              <a:ext uri="{FF2B5EF4-FFF2-40B4-BE49-F238E27FC236}">
                <a16:creationId xmlns:a16="http://schemas.microsoft.com/office/drawing/2014/main" id="{49E47AF0-0A27-4976-82F3-8825322F0AFA}"/>
              </a:ext>
            </a:extLst>
          </p:cNvPr>
          <p:cNvSpPr txBox="1"/>
          <p:nvPr/>
        </p:nvSpPr>
        <p:spPr>
          <a:xfrm>
            <a:off x="3041896" y="2198225"/>
            <a:ext cx="1714870" cy="646331"/>
          </a:xfrm>
          <a:prstGeom prst="rect">
            <a:avLst/>
          </a:prstGeom>
          <a:noFill/>
        </p:spPr>
        <p:txBody>
          <a:bodyPr wrap="square">
            <a:spAutoFit/>
          </a:bodyPr>
          <a:lstStyle/>
          <a:p>
            <a:pPr algn="ctr"/>
            <a:r>
              <a:rPr lang="en-US" dirty="0">
                <a:solidFill>
                  <a:schemeClr val="bg1"/>
                </a:solidFill>
              </a:rPr>
              <a:t>Insufficient Food Intake</a:t>
            </a:r>
          </a:p>
        </p:txBody>
      </p:sp>
      <p:sp>
        <p:nvSpPr>
          <p:cNvPr id="10" name="TextBox 9">
            <a:extLst>
              <a:ext uri="{FF2B5EF4-FFF2-40B4-BE49-F238E27FC236}">
                <a16:creationId xmlns:a16="http://schemas.microsoft.com/office/drawing/2014/main" id="{15EE2C13-ABAB-493F-A697-0ECBC5A7FDB5}"/>
              </a:ext>
            </a:extLst>
          </p:cNvPr>
          <p:cNvSpPr txBox="1"/>
          <p:nvPr/>
        </p:nvSpPr>
        <p:spPr>
          <a:xfrm>
            <a:off x="4608990" y="2236501"/>
            <a:ext cx="1551003" cy="646331"/>
          </a:xfrm>
          <a:prstGeom prst="rect">
            <a:avLst/>
          </a:prstGeom>
          <a:noFill/>
        </p:spPr>
        <p:txBody>
          <a:bodyPr wrap="square">
            <a:spAutoFit/>
          </a:bodyPr>
          <a:lstStyle/>
          <a:p>
            <a:pPr algn="ctr"/>
            <a:r>
              <a:rPr lang="en-US" dirty="0">
                <a:solidFill>
                  <a:schemeClr val="bg1"/>
                </a:solidFill>
              </a:rPr>
              <a:t>Reduced Body fat</a:t>
            </a:r>
          </a:p>
        </p:txBody>
      </p:sp>
      <p:sp>
        <p:nvSpPr>
          <p:cNvPr id="12" name="TextBox 11">
            <a:extLst>
              <a:ext uri="{FF2B5EF4-FFF2-40B4-BE49-F238E27FC236}">
                <a16:creationId xmlns:a16="http://schemas.microsoft.com/office/drawing/2014/main" id="{325B2E8A-44CA-4A9F-A49E-A70218773DAD}"/>
              </a:ext>
            </a:extLst>
          </p:cNvPr>
          <p:cNvSpPr txBox="1"/>
          <p:nvPr/>
        </p:nvSpPr>
        <p:spPr>
          <a:xfrm>
            <a:off x="6050687" y="2210608"/>
            <a:ext cx="1703033" cy="646331"/>
          </a:xfrm>
          <a:prstGeom prst="rect">
            <a:avLst/>
          </a:prstGeom>
          <a:noFill/>
        </p:spPr>
        <p:txBody>
          <a:bodyPr wrap="square">
            <a:spAutoFit/>
          </a:bodyPr>
          <a:lstStyle/>
          <a:p>
            <a:pPr algn="ctr"/>
            <a:r>
              <a:rPr lang="en-US" dirty="0">
                <a:solidFill>
                  <a:schemeClr val="bg1"/>
                </a:solidFill>
              </a:rPr>
              <a:t>Reduced Muscle</a:t>
            </a:r>
          </a:p>
        </p:txBody>
      </p:sp>
      <p:sp>
        <p:nvSpPr>
          <p:cNvPr id="14" name="TextBox 13">
            <a:extLst>
              <a:ext uri="{FF2B5EF4-FFF2-40B4-BE49-F238E27FC236}">
                <a16:creationId xmlns:a16="http://schemas.microsoft.com/office/drawing/2014/main" id="{2105860B-85BD-43E4-9261-572292EC3CBC}"/>
              </a:ext>
            </a:extLst>
          </p:cNvPr>
          <p:cNvSpPr txBox="1"/>
          <p:nvPr/>
        </p:nvSpPr>
        <p:spPr>
          <a:xfrm>
            <a:off x="3228511" y="3167879"/>
            <a:ext cx="1345708" cy="646331"/>
          </a:xfrm>
          <a:prstGeom prst="rect">
            <a:avLst/>
          </a:prstGeom>
          <a:noFill/>
        </p:spPr>
        <p:txBody>
          <a:bodyPr wrap="square">
            <a:spAutoFit/>
          </a:bodyPr>
          <a:lstStyle/>
          <a:p>
            <a:pPr algn="ctr"/>
            <a:r>
              <a:rPr lang="en-US" dirty="0">
                <a:solidFill>
                  <a:schemeClr val="bg1"/>
                </a:solidFill>
              </a:rPr>
              <a:t>Reduced Handgrip</a:t>
            </a:r>
          </a:p>
        </p:txBody>
      </p:sp>
      <p:sp>
        <p:nvSpPr>
          <p:cNvPr id="16" name="TextBox 15">
            <a:extLst>
              <a:ext uri="{FF2B5EF4-FFF2-40B4-BE49-F238E27FC236}">
                <a16:creationId xmlns:a16="http://schemas.microsoft.com/office/drawing/2014/main" id="{9BA0297B-55E5-4620-B71C-5518EC26AEE3}"/>
              </a:ext>
            </a:extLst>
          </p:cNvPr>
          <p:cNvSpPr txBox="1"/>
          <p:nvPr/>
        </p:nvSpPr>
        <p:spPr>
          <a:xfrm>
            <a:off x="4984071" y="3306378"/>
            <a:ext cx="800839" cy="369332"/>
          </a:xfrm>
          <a:prstGeom prst="rect">
            <a:avLst/>
          </a:prstGeom>
          <a:noFill/>
        </p:spPr>
        <p:txBody>
          <a:bodyPr wrap="square">
            <a:spAutoFit/>
          </a:bodyPr>
          <a:lstStyle/>
          <a:p>
            <a:pPr algn="ctr"/>
            <a:r>
              <a:rPr lang="en-US" dirty="0">
                <a:solidFill>
                  <a:schemeClr val="bg1"/>
                </a:solidFill>
              </a:rPr>
              <a:t>Fluid</a:t>
            </a:r>
          </a:p>
        </p:txBody>
      </p:sp>
      <p:sp>
        <p:nvSpPr>
          <p:cNvPr id="13" name="TextBox 12">
            <a:extLst>
              <a:ext uri="{FF2B5EF4-FFF2-40B4-BE49-F238E27FC236}">
                <a16:creationId xmlns:a16="http://schemas.microsoft.com/office/drawing/2014/main" id="{E64390B7-F229-4CB0-BB9F-1767ADCE1977}"/>
              </a:ext>
            </a:extLst>
          </p:cNvPr>
          <p:cNvSpPr txBox="1"/>
          <p:nvPr/>
        </p:nvSpPr>
        <p:spPr>
          <a:xfrm>
            <a:off x="266700" y="4091650"/>
            <a:ext cx="8382000" cy="1569660"/>
          </a:xfrm>
          <a:prstGeom prst="rect">
            <a:avLst/>
          </a:prstGeom>
          <a:noFill/>
        </p:spPr>
        <p:txBody>
          <a:bodyPr wrap="square">
            <a:spAutoFit/>
          </a:bodyPr>
          <a:lstStyle/>
          <a:p>
            <a:pPr marL="228600" marR="0" lvl="0" indent="-228600" algn="l" defTabSz="914400" rtl="0" eaLnBrk="1" fontAlgn="auto" latinLnBrk="0" hangingPunct="1">
              <a:lnSpc>
                <a:spcPct val="100000"/>
              </a:lnSpc>
              <a:spcBef>
                <a:spcPct val="20000"/>
              </a:spcBef>
              <a:spcAft>
                <a:spcPts val="0"/>
              </a:spcAft>
              <a:buClr>
                <a:srgbClr val="0A4F90"/>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Food Insecurity -Without reliable access to enough affordable, culturally appropriate and nutritious food</a:t>
            </a:r>
          </a:p>
        </p:txBody>
      </p:sp>
    </p:spTree>
    <p:extLst>
      <p:ext uri="{BB962C8B-B14F-4D97-AF65-F5344CB8AC3E}">
        <p14:creationId xmlns:p14="http://schemas.microsoft.com/office/powerpoint/2010/main" val="428540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03877"/>
            <a:ext cx="8229600" cy="762000"/>
          </a:xfrm>
        </p:spPr>
        <p:txBody>
          <a:bodyPr>
            <a:normAutofit/>
          </a:bodyPr>
          <a:lstStyle/>
          <a:p>
            <a:r>
              <a:rPr lang="en-US" sz="4000" dirty="0"/>
              <a:t>Role of the Aging Network </a:t>
            </a:r>
          </a:p>
        </p:txBody>
      </p:sp>
      <p:sp>
        <p:nvSpPr>
          <p:cNvPr id="6" name="Content Placeholder 5"/>
          <p:cNvSpPr>
            <a:spLocks noGrp="1"/>
          </p:cNvSpPr>
          <p:nvPr>
            <p:ph sz="half" idx="2"/>
          </p:nvPr>
        </p:nvSpPr>
        <p:spPr>
          <a:xfrm>
            <a:off x="457200" y="1143001"/>
            <a:ext cx="8382000" cy="3962400"/>
          </a:xfrm>
        </p:spPr>
        <p:txBody>
          <a:bodyPr>
            <a:normAutofit/>
          </a:bodyPr>
          <a:lstStyle/>
          <a:p>
            <a:r>
              <a:rPr lang="en-US" sz="3200" dirty="0"/>
              <a:t>OAA mission</a:t>
            </a:r>
          </a:p>
          <a:p>
            <a:r>
              <a:rPr lang="en-US" sz="3200" dirty="0"/>
              <a:t>We know our participants</a:t>
            </a:r>
          </a:p>
          <a:p>
            <a:r>
              <a:rPr lang="en-US" sz="3200" dirty="0"/>
              <a:t>Un-addressed malnutrition causes great risk</a:t>
            </a:r>
          </a:p>
          <a:p>
            <a:r>
              <a:rPr lang="en-US" sz="3200" dirty="0"/>
              <a:t>Our strength is SDOH</a:t>
            </a:r>
          </a:p>
          <a:p>
            <a:r>
              <a:rPr lang="en-US" sz="3200" dirty="0"/>
              <a:t>Healthcare partner</a:t>
            </a:r>
          </a:p>
          <a:p>
            <a:pPr lvl="1"/>
            <a:r>
              <a:rPr lang="en-US" dirty="0"/>
              <a:t>Transitions of care </a:t>
            </a:r>
          </a:p>
          <a:p>
            <a:pPr lvl="1"/>
            <a:r>
              <a:rPr lang="en-US" dirty="0"/>
              <a:t>Prevention</a:t>
            </a:r>
            <a:endParaRPr lang="en-US" sz="2400" dirty="0"/>
          </a:p>
          <a:p>
            <a:endParaRPr lang="en-US" dirty="0"/>
          </a:p>
        </p:txBody>
      </p:sp>
    </p:spTree>
    <p:extLst>
      <p:ext uri="{BB962C8B-B14F-4D97-AF65-F5344CB8AC3E}">
        <p14:creationId xmlns:p14="http://schemas.microsoft.com/office/powerpoint/2010/main" val="368164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Malnutrition Care Pathway</a:t>
            </a:r>
          </a:p>
        </p:txBody>
      </p:sp>
      <p:sp>
        <p:nvSpPr>
          <p:cNvPr id="6" name="TextBox 5">
            <a:extLst>
              <a:ext uri="{FF2B5EF4-FFF2-40B4-BE49-F238E27FC236}">
                <a16:creationId xmlns:a16="http://schemas.microsoft.com/office/drawing/2014/main" id="{31EC3062-1D4F-4AAC-AF1C-BD058939CD24}"/>
              </a:ext>
            </a:extLst>
          </p:cNvPr>
          <p:cNvSpPr txBox="1"/>
          <p:nvPr/>
        </p:nvSpPr>
        <p:spPr>
          <a:xfrm>
            <a:off x="1762646" y="1445070"/>
            <a:ext cx="5220070" cy="307777"/>
          </a:xfrm>
          <a:prstGeom prst="rect">
            <a:avLst/>
          </a:prstGeom>
          <a:noFill/>
        </p:spPr>
        <p:txBody>
          <a:bodyPr wrap="square" rtlCol="0">
            <a:spAutoFit/>
          </a:bodyPr>
          <a:lstStyle/>
          <a:p>
            <a:pPr marL="342900" indent="-342900" algn="ctr">
              <a:buFont typeface="+mj-lt"/>
              <a:buAutoNum type="arabicPeriod"/>
            </a:pPr>
            <a:r>
              <a:rPr lang="en-US" sz="1400" b="1" dirty="0">
                <a:solidFill>
                  <a:prstClr val="black"/>
                </a:solidFill>
                <a:latin typeface="Calibri" panose="020F0502020204030204"/>
              </a:rPr>
              <a:t>IMPLEMENT VALIDATED SCREENING TOOLS</a:t>
            </a:r>
          </a:p>
        </p:txBody>
      </p:sp>
      <p:sp>
        <p:nvSpPr>
          <p:cNvPr id="8" name="TextBox 7">
            <a:extLst>
              <a:ext uri="{FF2B5EF4-FFF2-40B4-BE49-F238E27FC236}">
                <a16:creationId xmlns:a16="http://schemas.microsoft.com/office/drawing/2014/main" id="{09FF81F1-5E02-48A0-9C3B-722CD461DF53}"/>
              </a:ext>
            </a:extLst>
          </p:cNvPr>
          <p:cNvSpPr txBox="1"/>
          <p:nvPr/>
        </p:nvSpPr>
        <p:spPr>
          <a:xfrm>
            <a:off x="762000" y="1691607"/>
            <a:ext cx="8077200" cy="738664"/>
          </a:xfrm>
          <a:prstGeom prst="rect">
            <a:avLst/>
          </a:prstGeom>
          <a:solidFill>
            <a:srgbClr val="F4CCCC"/>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Intake</a:t>
            </a:r>
            <a:r>
              <a:rPr kumimoji="0" lang="en-US" sz="1400" b="0" i="0" u="none" strike="noStrike" kern="0" cap="none" spc="0" normalizeH="0" baseline="0" noProof="0" dirty="0">
                <a:ln>
                  <a:noFill/>
                </a:ln>
                <a:solidFill>
                  <a:prstClr val="black"/>
                </a:solidFill>
                <a:effectLst/>
                <a:uLnTx/>
                <a:uFillTx/>
                <a:latin typeface="Calibri" panose="020F0502020204030204"/>
              </a:rPr>
              <a:t> clients that are self-referred from the community or referred by healthcare or outside organizations.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Screen</a:t>
            </a:r>
            <a:r>
              <a:rPr kumimoji="0" lang="en-US" sz="1400" b="0" i="0" u="none" strike="noStrike" kern="0" cap="none" spc="0" normalizeH="0" baseline="0" noProof="0" dirty="0">
                <a:ln>
                  <a:noFill/>
                </a:ln>
                <a:solidFill>
                  <a:prstClr val="black"/>
                </a:solidFill>
                <a:effectLst/>
                <a:uLnTx/>
                <a:uFillTx/>
                <a:latin typeface="Calibri" panose="020F0502020204030204"/>
              </a:rPr>
              <a:t> clients with validated malnutrition and social determinant of health tools.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anose="020F0502020204030204"/>
              </a:rPr>
              <a:t>Tool:</a:t>
            </a:r>
            <a:r>
              <a:rPr kumimoji="0" lang="en-US" sz="1400" b="0" i="0" u="none" strike="noStrike" kern="0" cap="none" spc="0" normalizeH="0" baseline="0" noProof="0" dirty="0">
                <a:ln>
                  <a:noFill/>
                </a:ln>
                <a:solidFill>
                  <a:prstClr val="black"/>
                </a:solidFill>
                <a:effectLst/>
                <a:uLnTx/>
                <a:uFillTx/>
                <a:latin typeface="Calibri" panose="020F0502020204030204"/>
              </a:rPr>
              <a:t> List of malnutrition and SDOH screening tools</a:t>
            </a:r>
          </a:p>
        </p:txBody>
      </p:sp>
      <p:sp>
        <p:nvSpPr>
          <p:cNvPr id="9" name="TextBox 8">
            <a:extLst>
              <a:ext uri="{FF2B5EF4-FFF2-40B4-BE49-F238E27FC236}">
                <a16:creationId xmlns:a16="http://schemas.microsoft.com/office/drawing/2014/main" id="{971B522B-223A-4397-BB89-8B005AAAB618}"/>
              </a:ext>
            </a:extLst>
          </p:cNvPr>
          <p:cNvSpPr txBox="1"/>
          <p:nvPr/>
        </p:nvSpPr>
        <p:spPr>
          <a:xfrm>
            <a:off x="3438221" y="2522919"/>
            <a:ext cx="2419958" cy="307777"/>
          </a:xfrm>
          <a:prstGeom prst="rect">
            <a:avLst/>
          </a:prstGeom>
          <a:noFill/>
        </p:spPr>
        <p:txBody>
          <a:bodyPr wrap="none" rtlCol="0">
            <a:spAutoFit/>
          </a:bodyPr>
          <a:lstStyle/>
          <a:p>
            <a:pPr marL="342900" indent="-342900" algn="ctr">
              <a:buFont typeface="+mj-lt"/>
              <a:buAutoNum type="arabicPeriod" startAt="2"/>
            </a:pPr>
            <a:r>
              <a:rPr lang="en-US" sz="1400" b="1" dirty="0">
                <a:solidFill>
                  <a:prstClr val="black"/>
                </a:solidFill>
                <a:latin typeface="Calibri" panose="020F0502020204030204"/>
              </a:rPr>
              <a:t>ADDRESS ROOT CAUSE(S)</a:t>
            </a:r>
          </a:p>
        </p:txBody>
      </p:sp>
      <p:sp>
        <p:nvSpPr>
          <p:cNvPr id="10" name="TextBox 9">
            <a:extLst>
              <a:ext uri="{FF2B5EF4-FFF2-40B4-BE49-F238E27FC236}">
                <a16:creationId xmlns:a16="http://schemas.microsoft.com/office/drawing/2014/main" id="{CA180CDE-40CD-454F-A663-D46BD0D0D81F}"/>
              </a:ext>
            </a:extLst>
          </p:cNvPr>
          <p:cNvSpPr txBox="1"/>
          <p:nvPr/>
        </p:nvSpPr>
        <p:spPr>
          <a:xfrm>
            <a:off x="765046" y="2788208"/>
            <a:ext cx="8077200" cy="738664"/>
          </a:xfrm>
          <a:prstGeom prst="rect">
            <a:avLst/>
          </a:prstGeom>
          <a:solidFill>
            <a:srgbClr val="F4CCCC"/>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Refer</a:t>
            </a:r>
            <a:r>
              <a:rPr kumimoji="0" lang="en-US" sz="1400" b="0" i="0" u="none" strike="noStrike" kern="0" cap="none" spc="0" normalizeH="0" baseline="0" noProof="0" dirty="0">
                <a:ln>
                  <a:noFill/>
                </a:ln>
                <a:solidFill>
                  <a:prstClr val="black"/>
                </a:solidFill>
                <a:effectLst/>
                <a:uLnTx/>
                <a:uFillTx/>
                <a:latin typeface="Calibri" panose="020F0502020204030204"/>
              </a:rPr>
              <a:t> client to new and/or existing programs and services that can address the root cause(s) of malnutrition and implement interdisciplinary cross-referrals. Document screen results and service/program referrals.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anose="020F0502020204030204"/>
              </a:rPr>
              <a:t>Tool:</a:t>
            </a:r>
            <a:r>
              <a:rPr kumimoji="0" lang="en-US" sz="1400" b="0" i="0" u="none" strike="noStrike" kern="0" cap="none" spc="0" normalizeH="0" baseline="0" noProof="0" dirty="0">
                <a:ln>
                  <a:noFill/>
                </a:ln>
                <a:solidFill>
                  <a:prstClr val="black"/>
                </a:solidFill>
                <a:effectLst/>
                <a:uLnTx/>
                <a:uFillTx/>
                <a:latin typeface="Calibri" panose="020F0502020204030204"/>
              </a:rPr>
              <a:t> Sample Referral Table </a:t>
            </a:r>
          </a:p>
        </p:txBody>
      </p:sp>
      <p:sp>
        <p:nvSpPr>
          <p:cNvPr id="11" name="TextBox 10">
            <a:extLst>
              <a:ext uri="{FF2B5EF4-FFF2-40B4-BE49-F238E27FC236}">
                <a16:creationId xmlns:a16="http://schemas.microsoft.com/office/drawing/2014/main" id="{0E9F36B7-987C-4303-BCF2-B4C1A030B66D}"/>
              </a:ext>
            </a:extLst>
          </p:cNvPr>
          <p:cNvSpPr txBox="1"/>
          <p:nvPr/>
        </p:nvSpPr>
        <p:spPr>
          <a:xfrm>
            <a:off x="2332918" y="3607811"/>
            <a:ext cx="4630563" cy="307777"/>
          </a:xfrm>
          <a:prstGeom prst="rect">
            <a:avLst/>
          </a:prstGeom>
          <a:noFill/>
        </p:spPr>
        <p:txBody>
          <a:bodyPr wrap="none" rtlCol="0">
            <a:spAutoFit/>
          </a:bodyPr>
          <a:lstStyle/>
          <a:p>
            <a:pPr marL="342900" indent="-342900" algn="ctr">
              <a:buFont typeface="+mj-lt"/>
              <a:buAutoNum type="arabicPeriod" startAt="3"/>
            </a:pPr>
            <a:r>
              <a:rPr lang="en-US" sz="1400" b="1" dirty="0">
                <a:solidFill>
                  <a:prstClr val="black"/>
                </a:solidFill>
                <a:latin typeface="Calibri" panose="020F0502020204030204"/>
              </a:rPr>
              <a:t>MONITOR CLIENT PROGREE AND QUALITY OF SERVICES</a:t>
            </a:r>
          </a:p>
        </p:txBody>
      </p:sp>
      <p:sp>
        <p:nvSpPr>
          <p:cNvPr id="12" name="TextBox 11">
            <a:extLst>
              <a:ext uri="{FF2B5EF4-FFF2-40B4-BE49-F238E27FC236}">
                <a16:creationId xmlns:a16="http://schemas.microsoft.com/office/drawing/2014/main" id="{6BCA4C01-39CB-432A-9075-D850EF94FDC1}"/>
              </a:ext>
            </a:extLst>
          </p:cNvPr>
          <p:cNvSpPr txBox="1"/>
          <p:nvPr/>
        </p:nvSpPr>
        <p:spPr>
          <a:xfrm>
            <a:off x="762000" y="3884634"/>
            <a:ext cx="8077200" cy="1169551"/>
          </a:xfrm>
          <a:prstGeom prst="rect">
            <a:avLst/>
          </a:prstGeom>
          <a:solidFill>
            <a:srgbClr val="F4CCCC"/>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Document </a:t>
            </a:r>
            <a:r>
              <a:rPr kumimoji="0" lang="en-US" sz="1400" b="0" i="0" u="none" strike="noStrike" kern="0" cap="none" spc="0" normalizeH="0" baseline="0" noProof="0" dirty="0">
                <a:ln>
                  <a:noFill/>
                </a:ln>
                <a:solidFill>
                  <a:prstClr val="black"/>
                </a:solidFill>
                <a:effectLst/>
                <a:uLnTx/>
                <a:uFillTx/>
                <a:latin typeface="Calibri" panose="020F0502020204030204"/>
              </a:rPr>
              <a:t>client goals, referrals, action steps, and progress notes.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Follow up </a:t>
            </a:r>
            <a:r>
              <a:rPr kumimoji="0" lang="en-US" sz="1400" b="0" i="0" u="none" strike="noStrike" kern="0" cap="none" spc="0" normalizeH="0" baseline="0" noProof="0" dirty="0">
                <a:ln>
                  <a:noFill/>
                </a:ln>
                <a:solidFill>
                  <a:prstClr val="black"/>
                </a:solidFill>
                <a:effectLst/>
                <a:uLnTx/>
                <a:uFillTx/>
                <a:latin typeface="Calibri" panose="020F0502020204030204"/>
              </a:rPr>
              <a:t>with clients at established intervals to re-screen for continued unmet needs and assure the quality of services provided.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Report</a:t>
            </a:r>
            <a:r>
              <a:rPr kumimoji="0" lang="en-US" sz="1400" b="0" i="0" u="none" strike="noStrike" kern="0" cap="none" spc="0" normalizeH="0" baseline="0" noProof="0" dirty="0">
                <a:ln>
                  <a:noFill/>
                </a:ln>
                <a:solidFill>
                  <a:prstClr val="black"/>
                </a:solidFill>
                <a:effectLst/>
                <a:uLnTx/>
                <a:uFillTx/>
                <a:latin typeface="Calibri" panose="020F0502020204030204"/>
              </a:rPr>
              <a:t> positive screens, ICD-10 codes, client status and outcomes to healthcare partners.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anose="020F0502020204030204"/>
              </a:rPr>
              <a:t>Tool:</a:t>
            </a:r>
            <a:r>
              <a:rPr kumimoji="0" lang="en-US" sz="1400" b="0" i="0" u="none" strike="noStrike" kern="0" cap="none" spc="0" normalizeH="0" baseline="0" noProof="0" dirty="0">
                <a:ln>
                  <a:noFill/>
                </a:ln>
                <a:solidFill>
                  <a:prstClr val="black"/>
                </a:solidFill>
                <a:effectLst/>
                <a:uLnTx/>
                <a:uFillTx/>
                <a:latin typeface="Calibri" panose="020F0502020204030204"/>
              </a:rPr>
              <a:t> Sample Community Care Plan</a:t>
            </a:r>
          </a:p>
        </p:txBody>
      </p:sp>
      <p:sp>
        <p:nvSpPr>
          <p:cNvPr id="7" name="TextBox 6"/>
          <p:cNvSpPr txBox="1"/>
          <p:nvPr/>
        </p:nvSpPr>
        <p:spPr>
          <a:xfrm>
            <a:off x="990600" y="5323632"/>
            <a:ext cx="8077200" cy="553998"/>
          </a:xfrm>
          <a:prstGeom prst="rect">
            <a:avLst/>
          </a:prstGeom>
          <a:noFill/>
        </p:spPr>
        <p:txBody>
          <a:bodyPr wrap="square" rtlCol="0">
            <a:spAutoFit/>
          </a:bodyPr>
          <a:lstStyle/>
          <a:p>
            <a:r>
              <a:rPr lang="en-US" sz="1000" dirty="0"/>
              <a:t>Source: </a:t>
            </a:r>
            <a:r>
              <a:rPr lang="en-US" sz="1000" b="1" dirty="0"/>
              <a:t>Addressing Malnutrition in Community Living Older Adults: A Toolkit for Area Agencies on Aging. </a:t>
            </a:r>
            <a:r>
              <a:rPr lang="en-US" sz="1000" dirty="0"/>
              <a:t>ACL 2017-2019 Innovations in Nutrition Programs &amp; Services grant</a:t>
            </a:r>
            <a:r>
              <a:rPr lang="en-US" sz="1000" b="1" dirty="0"/>
              <a:t>, </a:t>
            </a:r>
            <a:r>
              <a:rPr lang="en-US" sz="1000" dirty="0"/>
              <a:t>Maryland Department of Aging, access at: </a:t>
            </a:r>
            <a:r>
              <a:rPr lang="en-US" sz="1000" dirty="0">
                <a:hlinkClick r:id="rId3"/>
              </a:rPr>
              <a:t>https://acl.gov/SeniorNutrition</a:t>
            </a:r>
            <a:endParaRPr lang="en-US" sz="1000" dirty="0"/>
          </a:p>
          <a:p>
            <a:endParaRPr lang="en-US" sz="1000" dirty="0"/>
          </a:p>
        </p:txBody>
      </p:sp>
    </p:spTree>
    <p:extLst>
      <p:ext uri="{BB962C8B-B14F-4D97-AF65-F5344CB8AC3E}">
        <p14:creationId xmlns:p14="http://schemas.microsoft.com/office/powerpoint/2010/main" val="2106800545"/>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3" ma:contentTypeDescription="Create a new document." ma:contentTypeScope="" ma:versionID="4dbccb96b4e8c09674ea1b998ec7e0df">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917f1a3b2c7ab97210bf28cd914e1558"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Props1.xml><?xml version="1.0" encoding="utf-8"?>
<ds:datastoreItem xmlns:ds="http://schemas.openxmlformats.org/officeDocument/2006/customXml" ds:itemID="{E4D182B2-6826-4590-904E-22BE3E1077F6}">
  <ds:schemaRefs>
    <ds:schemaRef ds:uri="http://schemas.microsoft.com/sharepoint/v3/contenttype/forms"/>
  </ds:schemaRefs>
</ds:datastoreItem>
</file>

<file path=customXml/itemProps2.xml><?xml version="1.0" encoding="utf-8"?>
<ds:datastoreItem xmlns:ds="http://schemas.openxmlformats.org/officeDocument/2006/customXml" ds:itemID="{07E8EB06-E383-48D6-8779-5D16BA243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89FA97-C624-44D6-959C-F7D89D0EAF1C}">
  <ds:schemaRefs>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ba8d4a1-0a1c-4299-93a5-2682bf5a17ad"/>
    <ds:schemaRef ds:uri="9c4568af-78d6-4de7-8a7f-d4a1b22f7f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5705</TotalTime>
  <Words>5149</Words>
  <Application>Microsoft Office PowerPoint</Application>
  <PresentationFormat>On-screen Show (4:3)</PresentationFormat>
  <Paragraphs>510</Paragraphs>
  <Slides>68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Courier New</vt:lpstr>
      <vt:lpstr>Franklin Gothic Medium</vt:lpstr>
      <vt:lpstr>Quattrocento Sans</vt:lpstr>
      <vt:lpstr>Symbol</vt:lpstr>
      <vt:lpstr>Times New Roman</vt:lpstr>
      <vt:lpstr>Wingdings</vt:lpstr>
      <vt:lpstr>ACLPresentationTemplate_2014</vt:lpstr>
      <vt:lpstr>Trifecta:  Food Insecurity and Malnutrition</vt:lpstr>
      <vt:lpstr>Questions</vt:lpstr>
      <vt:lpstr>Agenda</vt:lpstr>
      <vt:lpstr>Learning Objectives</vt:lpstr>
      <vt:lpstr>Judy Simon, MS, RD, LDN</vt:lpstr>
      <vt:lpstr>Intent of the Older Americans Act</vt:lpstr>
      <vt:lpstr>Malnutrition vs. Food Insecurity</vt:lpstr>
      <vt:lpstr>Role of the Aging Network </vt:lpstr>
      <vt:lpstr>Community Malnutrition Care Pathway</vt:lpstr>
      <vt:lpstr>“Whole Team” Approach</vt:lpstr>
      <vt:lpstr>Medical Billing</vt:lpstr>
      <vt:lpstr>Pam VanKampen, RDN, CD</vt:lpstr>
      <vt:lpstr>“Older Adult Malnutrition is a Critical Health &amp; Public Safety Issue” </vt:lpstr>
      <vt:lpstr>Brief Overview - Malnutrition</vt:lpstr>
      <vt:lpstr>No one wants to become or be identified as malnourished</vt:lpstr>
      <vt:lpstr>The Role of Malnutrition </vt:lpstr>
      <vt:lpstr>United States Overview</vt:lpstr>
      <vt:lpstr>What’s your “Why”?</vt:lpstr>
      <vt:lpstr>What Does Malnutrition Look Like in Older Adults?</vt:lpstr>
      <vt:lpstr>Potential Determinants of Malnutrition</vt:lpstr>
      <vt:lpstr>MALNOURISHED</vt:lpstr>
      <vt:lpstr>Nutrition Foundation at Risk?</vt:lpstr>
      <vt:lpstr>An Unexpected Journey…</vt:lpstr>
      <vt:lpstr>Root Causes Summary Document</vt:lpstr>
      <vt:lpstr>Enhanced DETERMINE  (Draft GWAAR)</vt:lpstr>
      <vt:lpstr>Steps You Can Take to Combat Malnutrition- Reframe It!</vt:lpstr>
      <vt:lpstr>Adaptive Equipment (Access)</vt:lpstr>
      <vt:lpstr>Use A Validated Screening Tool! Find a Review of Several at NCOA’s site</vt:lpstr>
      <vt:lpstr>Malnutrition Awareness Week  (Oct. 4-8, 2021)</vt:lpstr>
      <vt:lpstr>Stepping Up Your Nutrition</vt:lpstr>
      <vt:lpstr>Nutrition Risk Jeopardy</vt:lpstr>
      <vt:lpstr>Eat Well, Age Well Eat Well, Care Well</vt:lpstr>
      <vt:lpstr>GWAAR Website Nutrition Ed Page</vt:lpstr>
      <vt:lpstr>Interactive &amp; Engaging Nutrition Education Initiative!</vt:lpstr>
      <vt:lpstr>2021 Eat Well Topics</vt:lpstr>
      <vt:lpstr>Eat Well, Care Well</vt:lpstr>
      <vt:lpstr>  Eat Well, Age Well   </vt:lpstr>
      <vt:lpstr>Monthly Instructions for Site Managers</vt:lpstr>
      <vt:lpstr>Eat Well, Age Well Monthly Tracking Calendar</vt:lpstr>
      <vt:lpstr>Weekly Table Tent</vt:lpstr>
      <vt:lpstr>Weekly Placemat</vt:lpstr>
      <vt:lpstr>Eat Well, Age Well Materials</vt:lpstr>
      <vt:lpstr>Eat Well, Age Well Recipe</vt:lpstr>
      <vt:lpstr>Cooking Classes, Cooking Demos</vt:lpstr>
      <vt:lpstr>Just Added Monthly Bingo Cards!</vt:lpstr>
      <vt:lpstr>  Engaging Nutrition Education Program  (Created by Barron County ENP)</vt:lpstr>
      <vt:lpstr>Malnutrition Has Many Faces &amp; Many Stories…</vt:lpstr>
      <vt:lpstr>Resources</vt:lpstr>
      <vt:lpstr>Let’s not just imagine a country without malnutrition, let’s think bigger, work collaboratively to ensure all seniors are NOURISHED and have a Planned Journey Toward Health!</vt:lpstr>
      <vt:lpstr>Paul Hepfer</vt:lpstr>
      <vt:lpstr>Outline </vt:lpstr>
      <vt:lpstr>Food is medicine</vt:lpstr>
      <vt:lpstr>Definition of Medically  Tailored Meals </vt:lpstr>
      <vt:lpstr>Project Open Hand</vt:lpstr>
      <vt:lpstr>Celebrating 35 Years</vt:lpstr>
      <vt:lpstr>Who We Are: CA Food Is Medicine Coalition and Project Open Hand </vt:lpstr>
      <vt:lpstr>Who We Are:  Emphasize Nutrition Security </vt:lpstr>
      <vt:lpstr>Who &amp; Where We Are </vt:lpstr>
      <vt:lpstr>What We Do</vt:lpstr>
      <vt:lpstr>What We Do  Who We Serve</vt:lpstr>
      <vt:lpstr>Impacts of MTM Service</vt:lpstr>
      <vt:lpstr>How?  Importance of Partnerships </vt:lpstr>
      <vt:lpstr>Partnerships</vt:lpstr>
      <vt:lpstr>Partnerships (cont.) </vt:lpstr>
      <vt:lpstr>Additional Partnerships </vt:lpstr>
      <vt:lpstr>Lessons </vt:lpstr>
      <vt:lpstr>Reminders</vt:lpstr>
      <vt:lpstr>Trifecta:  Food Insecurity and Malnutrition  Thank you for attending!</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SNP Food Insecutiry Malnutrition Webinar</dc:title>
  <dc:creator>ACL</dc:creator>
  <cp:keywords>ACL, OEA, Template</cp:keywords>
  <cp:lastModifiedBy>Lisa Roca</cp:lastModifiedBy>
  <cp:revision>146</cp:revision>
  <cp:lastPrinted>2021-03-09T20:18:21Z</cp:lastPrinted>
  <dcterms:created xsi:type="dcterms:W3CDTF">2017-03-22T19:20:04Z</dcterms:created>
  <dcterms:modified xsi:type="dcterms:W3CDTF">2024-08-16T19:25:54Z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