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39" r:id="rId1"/>
  </p:sldMasterIdLst>
  <p:notesMasterIdLst>
    <p:notesMasterId r:id="rId42"/>
  </p:notesMasterIdLst>
  <p:sldIdLst>
    <p:sldId id="256" r:id="rId2"/>
    <p:sldId id="550" r:id="rId3"/>
    <p:sldId id="258" r:id="rId4"/>
    <p:sldId id="576" r:id="rId5"/>
    <p:sldId id="583" r:id="rId6"/>
    <p:sldId id="579" r:id="rId7"/>
    <p:sldId id="261" r:id="rId8"/>
    <p:sldId id="532" r:id="rId9"/>
    <p:sldId id="580" r:id="rId10"/>
    <p:sldId id="530" r:id="rId11"/>
    <p:sldId id="544" r:id="rId12"/>
    <p:sldId id="541" r:id="rId13"/>
    <p:sldId id="543" r:id="rId14"/>
    <p:sldId id="570" r:id="rId15"/>
    <p:sldId id="571" r:id="rId16"/>
    <p:sldId id="572" r:id="rId17"/>
    <p:sldId id="573" r:id="rId18"/>
    <p:sldId id="545" r:id="rId19"/>
    <p:sldId id="546" r:id="rId20"/>
    <p:sldId id="581" r:id="rId21"/>
    <p:sldId id="555" r:id="rId22"/>
    <p:sldId id="556" r:id="rId23"/>
    <p:sldId id="557" r:id="rId24"/>
    <p:sldId id="558" r:id="rId25"/>
    <p:sldId id="559" r:id="rId26"/>
    <p:sldId id="560" r:id="rId27"/>
    <p:sldId id="561" r:id="rId28"/>
    <p:sldId id="562" r:id="rId29"/>
    <p:sldId id="540" r:id="rId30"/>
    <p:sldId id="563" r:id="rId31"/>
    <p:sldId id="300" r:id="rId32"/>
    <p:sldId id="564" r:id="rId33"/>
    <p:sldId id="565" r:id="rId34"/>
    <p:sldId id="566" r:id="rId35"/>
    <p:sldId id="549" r:id="rId36"/>
    <p:sldId id="525" r:id="rId37"/>
    <p:sldId id="568" r:id="rId38"/>
    <p:sldId id="569" r:id="rId39"/>
    <p:sldId id="574" r:id="rId40"/>
    <p:sldId id="575" r:id="rId41"/>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Leopold" initials="AL" lastIdx="11" clrIdx="0">
    <p:extLst>
      <p:ext uri="{19B8F6BF-5375-455C-9EA6-DF929625EA0E}">
        <p15:presenceInfo xmlns:p15="http://schemas.microsoft.com/office/powerpoint/2012/main" userId="S-1-5-21-1584435237-3946766069-3645238020-3196" providerId="AD"/>
      </p:ext>
    </p:extLst>
  </p:cmAuthor>
  <p:cmAuthor id="2" name="Mary Twomey" initials="MT" lastIdx="4" clrIdx="1">
    <p:extLst>
      <p:ext uri="{19B8F6BF-5375-455C-9EA6-DF929625EA0E}">
        <p15:presenceInfo xmlns:p15="http://schemas.microsoft.com/office/powerpoint/2012/main" userId="a6fb51474f4981bb" providerId="Windows Live"/>
      </p:ext>
    </p:extLst>
  </p:cmAuthor>
  <p:cmAuthor id="3" name="Deborah Brouse" initials="DB" lastIdx="3" clrIdx="2">
    <p:extLst>
      <p:ext uri="{19B8F6BF-5375-455C-9EA6-DF929625EA0E}">
        <p15:presenceInfo xmlns:p15="http://schemas.microsoft.com/office/powerpoint/2012/main" userId="b7fbe5f0020dd1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343" autoAdjust="0"/>
  </p:normalViewPr>
  <p:slideViewPr>
    <p:cSldViewPr snapToGrid="0">
      <p:cViewPr varScale="1">
        <p:scale>
          <a:sx n="69" d="100"/>
          <a:sy n="69" d="100"/>
        </p:scale>
        <p:origin x="630" y="66"/>
      </p:cViewPr>
      <p:guideLst/>
    </p:cSldViewPr>
  </p:slideViewPr>
  <p:outlineViewPr>
    <p:cViewPr>
      <p:scale>
        <a:sx n="33" d="100"/>
        <a:sy n="33" d="100"/>
      </p:scale>
      <p:origin x="0" y="-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NE-DC02\NewEd_Data\ACL%20Analytic%20Support\2019-Elder%20Justice%20APS\1.%20APS%20Guidelines%20Update%20and%20Research%20Agenda\Data%20Analysis\Updates_Data%20Analysis\APS%20Guidelines%20-%20Qualitative%20Results%209-13-19%20a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and % of codes'!$O$10:$O$17</c:f>
              <c:strCache>
                <c:ptCount val="8"/>
                <c:pt idx="0">
                  <c:v>Additional content</c:v>
                </c:pt>
                <c:pt idx="1">
                  <c:v>Clarification</c:v>
                </c:pt>
                <c:pt idx="2">
                  <c:v>Definition</c:v>
                </c:pt>
                <c:pt idx="3">
                  <c:v>New practice to consider</c:v>
                </c:pt>
                <c:pt idx="4">
                  <c:v>New section</c:v>
                </c:pt>
                <c:pt idx="5">
                  <c:v>Referencing other sources/programs</c:v>
                </c:pt>
                <c:pt idx="6">
                  <c:v>Remove content</c:v>
                </c:pt>
                <c:pt idx="7">
                  <c:v>Revise wording</c:v>
                </c:pt>
              </c:strCache>
            </c:strRef>
          </c:cat>
          <c:val>
            <c:numRef>
              <c:f>'# and % of codes'!$P$10:$P$17</c:f>
              <c:numCache>
                <c:formatCode>0</c:formatCode>
                <c:ptCount val="8"/>
                <c:pt idx="0">
                  <c:v>51</c:v>
                </c:pt>
                <c:pt idx="1">
                  <c:v>8</c:v>
                </c:pt>
                <c:pt idx="2">
                  <c:v>7</c:v>
                </c:pt>
                <c:pt idx="3">
                  <c:v>2</c:v>
                </c:pt>
                <c:pt idx="4">
                  <c:v>1</c:v>
                </c:pt>
                <c:pt idx="5">
                  <c:v>7</c:v>
                </c:pt>
                <c:pt idx="6">
                  <c:v>3</c:v>
                </c:pt>
                <c:pt idx="7">
                  <c:v>40</c:v>
                </c:pt>
              </c:numCache>
            </c:numRef>
          </c:val>
          <c:extLst>
            <c:ext xmlns:c16="http://schemas.microsoft.com/office/drawing/2014/chart" uri="{C3380CC4-5D6E-409C-BE32-E72D297353CC}">
              <c16:uniqueId val="{00000000-BAD4-4F18-8149-B14190285D55}"/>
            </c:ext>
          </c:extLst>
        </c:ser>
        <c:dLbls>
          <c:dLblPos val="outEnd"/>
          <c:showLegendKey val="0"/>
          <c:showVal val="1"/>
          <c:showCatName val="0"/>
          <c:showSerName val="0"/>
          <c:showPercent val="0"/>
          <c:showBubbleSize val="0"/>
        </c:dLbls>
        <c:gapWidth val="97"/>
        <c:axId val="1080422495"/>
        <c:axId val="1071932367"/>
      </c:barChart>
      <c:catAx>
        <c:axId val="10804224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071932367"/>
        <c:crosses val="autoZero"/>
        <c:auto val="1"/>
        <c:lblAlgn val="ctr"/>
        <c:lblOffset val="100"/>
        <c:noMultiLvlLbl val="0"/>
      </c:catAx>
      <c:valAx>
        <c:axId val="107193236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080422495"/>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257870D1-605B-4B6C-9E1E-95A092F19085}" type="datetimeFigureOut">
              <a:rPr lang="en-US" smtClean="0"/>
              <a:t>10/13/2020</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D4E3A5C2-4F64-42EE-A3A1-31A973DC479E}" type="slidenum">
              <a:rPr lang="en-US" smtClean="0"/>
              <a:t>‹#›</a:t>
            </a:fld>
            <a:endParaRPr lang="en-US"/>
          </a:p>
        </p:txBody>
      </p:sp>
    </p:spTree>
    <p:extLst>
      <p:ext uri="{BB962C8B-B14F-4D97-AF65-F5344CB8AC3E}">
        <p14:creationId xmlns:p14="http://schemas.microsoft.com/office/powerpoint/2010/main" val="2137426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4E3A5C2-4F64-42EE-A3A1-31A973DC479E}" type="slidenum">
              <a:rPr lang="en-US" smtClean="0"/>
              <a:t>1</a:t>
            </a:fld>
            <a:endParaRPr lang="en-US"/>
          </a:p>
        </p:txBody>
      </p:sp>
    </p:spTree>
    <p:extLst>
      <p:ext uri="{BB962C8B-B14F-4D97-AF65-F5344CB8AC3E}">
        <p14:creationId xmlns:p14="http://schemas.microsoft.com/office/powerpoint/2010/main" val="1982693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r>
              <a:rPr lang="en-US" dirty="0"/>
              <a:t>The seven domains that comprise the Guidelines cover the key elements of APS practice.  We will address each domain below, what topics it covers and some key recommendations.</a:t>
            </a:r>
          </a:p>
        </p:txBody>
      </p:sp>
      <p:sp>
        <p:nvSpPr>
          <p:cNvPr id="4" name="Slide Number Placeholder 3"/>
          <p:cNvSpPr>
            <a:spLocks noGrp="1"/>
          </p:cNvSpPr>
          <p:nvPr>
            <p:ph type="sldNum" sz="quarter" idx="5"/>
          </p:nvPr>
        </p:nvSpPr>
        <p:spPr/>
        <p:txBody>
          <a:bodyPr/>
          <a:lstStyle/>
          <a:p>
            <a:fld id="{D4E3A5C2-4F64-42EE-A3A1-31A973DC479E}" type="slidenum">
              <a:rPr lang="en-US" smtClean="0"/>
              <a:t>10</a:t>
            </a:fld>
            <a:endParaRPr lang="en-US"/>
          </a:p>
        </p:txBody>
      </p:sp>
    </p:spTree>
    <p:extLst>
      <p:ext uri="{BB962C8B-B14F-4D97-AF65-F5344CB8AC3E}">
        <p14:creationId xmlns:p14="http://schemas.microsoft.com/office/powerpoint/2010/main" val="3858622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3A5C2-4F64-42EE-A3A1-31A973DC479E}" type="slidenum">
              <a:rPr lang="en-US" smtClean="0"/>
              <a:t>11</a:t>
            </a:fld>
            <a:endParaRPr lang="en-US"/>
          </a:p>
        </p:txBody>
      </p:sp>
    </p:spTree>
    <p:extLst>
      <p:ext uri="{BB962C8B-B14F-4D97-AF65-F5344CB8AC3E}">
        <p14:creationId xmlns:p14="http://schemas.microsoft.com/office/powerpoint/2010/main" val="3338542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r>
              <a:rPr lang="en-US" dirty="0"/>
              <a:t>Here is a list of all 14 of the elements that comprise the first domain, Program Administration.  </a:t>
            </a:r>
          </a:p>
        </p:txBody>
      </p:sp>
      <p:sp>
        <p:nvSpPr>
          <p:cNvPr id="4" name="Slide Number Placeholder 3"/>
          <p:cNvSpPr>
            <a:spLocks noGrp="1"/>
          </p:cNvSpPr>
          <p:nvPr>
            <p:ph type="sldNum" sz="quarter" idx="5"/>
          </p:nvPr>
        </p:nvSpPr>
        <p:spPr/>
        <p:txBody>
          <a:bodyPr/>
          <a:lstStyle/>
          <a:p>
            <a:fld id="{D4E3A5C2-4F64-42EE-A3A1-31A973DC479E}" type="slidenum">
              <a:rPr lang="en-US" smtClean="0"/>
              <a:t>12</a:t>
            </a:fld>
            <a:endParaRPr lang="en-US"/>
          </a:p>
        </p:txBody>
      </p:sp>
    </p:spTree>
    <p:extLst>
      <p:ext uri="{BB962C8B-B14F-4D97-AF65-F5344CB8AC3E}">
        <p14:creationId xmlns:p14="http://schemas.microsoft.com/office/powerpoint/2010/main" val="3557153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r>
              <a:rPr lang="en-US" dirty="0"/>
              <a:t>These four domains cover APS practice from intake through case closure. Each domain has several element, which are listed on the next slides. </a:t>
            </a:r>
          </a:p>
        </p:txBody>
      </p:sp>
      <p:sp>
        <p:nvSpPr>
          <p:cNvPr id="4" name="Slide Number Placeholder 3"/>
          <p:cNvSpPr>
            <a:spLocks noGrp="1"/>
          </p:cNvSpPr>
          <p:nvPr>
            <p:ph type="sldNum" sz="quarter" idx="5"/>
          </p:nvPr>
        </p:nvSpPr>
        <p:spPr/>
        <p:txBody>
          <a:bodyPr/>
          <a:lstStyle/>
          <a:p>
            <a:fld id="{D4E3A5C2-4F64-42EE-A3A1-31A973DC479E}" type="slidenum">
              <a:rPr lang="en-US" smtClean="0"/>
              <a:t>13</a:t>
            </a:fld>
            <a:endParaRPr lang="en-US"/>
          </a:p>
        </p:txBody>
      </p:sp>
    </p:spTree>
    <p:extLst>
      <p:ext uri="{BB962C8B-B14F-4D97-AF65-F5344CB8AC3E}">
        <p14:creationId xmlns:p14="http://schemas.microsoft.com/office/powerpoint/2010/main" val="3602738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According to the APS Survey, most APS systems prioritize reports into either emergency or nonemergency situations and have time frames for responding in either a few hours or a few days, as deemed appropriate (National Adult Protective Services Association [NAPSA] &amp; National Association of States United for Aging and Disabilities [NASAUD], 2012).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more than 35% of the states, staff must </a:t>
            </a:r>
            <a:r>
              <a:rPr lang="en-US" sz="1200" b="1" i="0" u="none" strike="noStrike" kern="1200" baseline="0" dirty="0">
                <a:solidFill>
                  <a:schemeClr val="tx1"/>
                </a:solidFill>
                <a:latin typeface="+mn-lt"/>
                <a:ea typeface="+mn-ea"/>
                <a:cs typeface="+mn-cs"/>
              </a:rPr>
              <a:t>initiate an investigation </a:t>
            </a:r>
            <a:r>
              <a:rPr lang="en-US" sz="1200" b="0" i="0" u="none" strike="noStrike" kern="1200" baseline="0" dirty="0">
                <a:solidFill>
                  <a:schemeClr val="tx1"/>
                </a:solidFill>
                <a:latin typeface="+mn-lt"/>
                <a:ea typeface="+mn-ea"/>
                <a:cs typeface="+mn-cs"/>
              </a:rPr>
              <a:t>within the first 24 hours, but in 45% of the states, it must be initiated in a shorter time period than the first 24 hours.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Recent data (2017) from the National Adult Maltreatment Reporting System (NAMRS) shows that, on average, states took 4.5 days from receipt of a report of alleged maltreatment to the time APS made contact with the client (</a:t>
            </a:r>
            <a:r>
              <a:rPr lang="en-US" sz="1200" b="0" i="0" u="none" strike="noStrike" kern="1200" baseline="0" dirty="0" err="1">
                <a:solidFill>
                  <a:schemeClr val="tx1"/>
                </a:solidFill>
                <a:latin typeface="+mn-lt"/>
                <a:ea typeface="+mn-ea"/>
                <a:cs typeface="+mn-cs"/>
              </a:rPr>
              <a:t>Aurelien</a:t>
            </a:r>
            <a:r>
              <a:rPr lang="en-US" sz="1200" b="0" i="0" u="none" strike="noStrike" kern="1200" baseline="0" dirty="0">
                <a:solidFill>
                  <a:schemeClr val="tx1"/>
                </a:solidFill>
                <a:latin typeface="+mn-lt"/>
                <a:ea typeface="+mn-ea"/>
                <a:cs typeface="+mn-cs"/>
              </a:rPr>
              <a:t> et al., 2018a).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time frame in which APS systems must </a:t>
            </a:r>
            <a:r>
              <a:rPr lang="en-US" sz="1200" b="1" i="0" u="none" strike="noStrike" kern="1200" baseline="0" dirty="0">
                <a:solidFill>
                  <a:schemeClr val="tx1"/>
                </a:solidFill>
                <a:latin typeface="+mn-lt"/>
                <a:ea typeface="+mn-ea"/>
                <a:cs typeface="+mn-cs"/>
              </a:rPr>
              <a:t>complete the investigation </a:t>
            </a:r>
            <a:r>
              <a:rPr lang="en-US" sz="1200" b="0" i="0" u="none" strike="noStrike" kern="1200" baseline="0" dirty="0">
                <a:solidFill>
                  <a:schemeClr val="tx1"/>
                </a:solidFill>
                <a:latin typeface="+mn-lt"/>
                <a:ea typeface="+mn-ea"/>
                <a:cs typeface="+mn-cs"/>
              </a:rPr>
              <a:t>varies greatly.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APS Survey reveals that 31% of programs must complete the investigation within 30 days, and 42% states allow the investigation to be completed in more than 30 days. Eight states have no time frame for completing the investigation (NAPSA &amp; NASUAD, 2012).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Based on the 2017 NAMRS data, states took on average of 47.7 days to complete investigations. Out of 26 states that provided additional data, 17.8% reported investigations were closed within 15–30 days of receipt of report, 31.5% reported investigations were closed within 31–60 days of receipt of report, and 13.6% reported investigations were closed within 61–90 days of receipt of report (</a:t>
            </a:r>
            <a:r>
              <a:rPr lang="en-US" sz="1200" b="0" i="0" u="none" strike="noStrike" kern="1200" baseline="0" dirty="0" err="1">
                <a:solidFill>
                  <a:schemeClr val="tx1"/>
                </a:solidFill>
                <a:latin typeface="+mn-lt"/>
                <a:ea typeface="+mn-ea"/>
                <a:cs typeface="+mn-cs"/>
              </a:rPr>
              <a:t>Aurelien</a:t>
            </a:r>
            <a:r>
              <a:rPr lang="en-US" sz="1200" b="0" i="0" u="none" strike="noStrike" kern="1200" baseline="0" dirty="0">
                <a:solidFill>
                  <a:schemeClr val="tx1"/>
                </a:solidFill>
                <a:latin typeface="+mn-lt"/>
                <a:ea typeface="+mn-ea"/>
                <a:cs typeface="+mn-cs"/>
              </a:rPr>
              <a:t> et al., 2018a).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length of time that cases remain open for APS to provide services varies. According to the APS Survey, as of 2012, 40% of programs reported no specific time frame for </a:t>
            </a:r>
            <a:r>
              <a:rPr lang="en-US" sz="1200" b="1" i="0" u="none" strike="noStrike" kern="1200" baseline="0" dirty="0">
                <a:solidFill>
                  <a:schemeClr val="tx1"/>
                </a:solidFill>
                <a:latin typeface="+mn-lt"/>
                <a:ea typeface="+mn-ea"/>
                <a:cs typeface="+mn-cs"/>
              </a:rPr>
              <a:t>closing cases</a:t>
            </a:r>
            <a:r>
              <a:rPr lang="en-US" sz="1200" b="0" i="0" u="none" strike="noStrike" kern="1200" baseline="0" dirty="0">
                <a:solidFill>
                  <a:schemeClr val="tx1"/>
                </a:solidFill>
                <a:latin typeface="+mn-lt"/>
                <a:ea typeface="+mn-ea"/>
                <a:cs typeface="+mn-cs"/>
              </a:rPr>
              <a:t>, and eight required closure within 90 days (NAPSA &amp; NASUAD, 2012). Others allowed cases to remain open longer. In the states that had timelines, there were provisions for extensions when required.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Cases may be closed for a variety of reasons. Based on 2017 NAMRS reporting from 19 states, half of cases were closed because the investigation was completed, 29.3% of cases were closed because the investigation/protective services were completed, or for another closure reason (7.2%). States also reported closing cases even if the investigation had not been completed, due to client refusal (2%), client death (1.5%), client decision (1.7%), or nonspecific reasons (4.9%; </a:t>
            </a:r>
            <a:r>
              <a:rPr lang="en-US" sz="1200" b="0" i="0" u="none" strike="noStrike" kern="1200" baseline="0" dirty="0" err="1">
                <a:solidFill>
                  <a:schemeClr val="tx1"/>
                </a:solidFill>
                <a:latin typeface="+mn-lt"/>
                <a:ea typeface="+mn-ea"/>
                <a:cs typeface="+mn-cs"/>
              </a:rPr>
              <a:t>Aurelien</a:t>
            </a:r>
            <a:r>
              <a:rPr lang="en-US" sz="1200" b="0" i="0" u="none" strike="noStrike" kern="1200" baseline="0" dirty="0">
                <a:solidFill>
                  <a:schemeClr val="tx1"/>
                </a:solidFill>
                <a:latin typeface="+mn-lt"/>
                <a:ea typeface="+mn-ea"/>
                <a:cs typeface="+mn-cs"/>
              </a:rPr>
              <a:t> et al., 2018b).</a:t>
            </a:r>
            <a:endParaRPr lang="en-US" dirty="0"/>
          </a:p>
        </p:txBody>
      </p:sp>
      <p:sp>
        <p:nvSpPr>
          <p:cNvPr id="4" name="Slide Number Placeholder 3"/>
          <p:cNvSpPr>
            <a:spLocks noGrp="1"/>
          </p:cNvSpPr>
          <p:nvPr>
            <p:ph type="sldNum" sz="quarter" idx="5"/>
          </p:nvPr>
        </p:nvSpPr>
        <p:spPr/>
        <p:txBody>
          <a:bodyPr/>
          <a:lstStyle/>
          <a:p>
            <a:fld id="{D4E3A5C2-4F64-42EE-A3A1-31A973DC479E}" type="slidenum">
              <a:rPr lang="en-US" smtClean="0"/>
              <a:t>14</a:t>
            </a:fld>
            <a:endParaRPr lang="en-US"/>
          </a:p>
        </p:txBody>
      </p:sp>
    </p:spTree>
    <p:extLst>
      <p:ext uri="{BB962C8B-B14F-4D97-AF65-F5344CB8AC3E}">
        <p14:creationId xmlns:p14="http://schemas.microsoft.com/office/powerpoint/2010/main" val="136085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intake process must be easy and fully accessible to those needing to make a report and must include collection of essential data to facilitate an appropriate, timely, and helpful response to the alleged victim.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APS Survey revealed that 75% of states had intake lines for reporting alleged adult maltreatment 24 hours a day, 68% of which were staffed. Other 24-hour intake lines used contracted call centers, a message service, or online services during nonbusiness hours. In states without a 24-hour intake line, callers were urged to contact law enforcement to report maltreatment (National Adult Protective Services Association [NAPSA] &amp; National Association of States United for Aging and Disabilities, 2012).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Recent data (2017) from the National Adult Maltreatment Reporting System shows that 51.9% of states provide a centralized statewide hotline or call-in number as a single point of entry for reports of maltreatment. Approximately a quarter of states (24.1%) provide a combination of both statewide and local hotlines or call-in numbers, and 20.4% provide decentralized regional or county hotlines or call-in numbers only (</a:t>
            </a:r>
            <a:r>
              <a:rPr lang="en-US" sz="1200" b="0" i="0" u="none" strike="noStrike" kern="1200" baseline="0" dirty="0" err="1">
                <a:solidFill>
                  <a:schemeClr val="tx1"/>
                </a:solidFill>
                <a:latin typeface="+mn-lt"/>
                <a:ea typeface="+mn-ea"/>
                <a:cs typeface="+mn-cs"/>
              </a:rPr>
              <a:t>Aurelien</a:t>
            </a:r>
            <a:r>
              <a:rPr lang="en-US" sz="1200" b="0" i="0" u="none" strike="noStrike" kern="1200" baseline="0" dirty="0">
                <a:solidFill>
                  <a:schemeClr val="tx1"/>
                </a:solidFill>
                <a:latin typeface="+mn-lt"/>
                <a:ea typeface="+mn-ea"/>
                <a:cs typeface="+mn-cs"/>
              </a:rPr>
              <a:t> et al., 2018a).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Screening is a process of carefully reviewing the intake information to determine if the report should be screened in for investigation, screened out, or referred to a service or program other than APS.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Risk factors are identified to determine the urgency for commencing investigation of screened reports.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Nearly all states reported prioritizing reports screened in for investigation and having required time frames for APS response associated with identified risk levels. </a:t>
            </a:r>
            <a:endParaRPr lang="en-US" dirty="0"/>
          </a:p>
        </p:txBody>
      </p:sp>
      <p:sp>
        <p:nvSpPr>
          <p:cNvPr id="4" name="Slide Number Placeholder 3"/>
          <p:cNvSpPr>
            <a:spLocks noGrp="1"/>
          </p:cNvSpPr>
          <p:nvPr>
            <p:ph type="sldNum" sz="quarter" idx="5"/>
          </p:nvPr>
        </p:nvSpPr>
        <p:spPr/>
        <p:txBody>
          <a:bodyPr/>
          <a:lstStyle/>
          <a:p>
            <a:fld id="{D4E3A5C2-4F64-42EE-A3A1-31A973DC479E}" type="slidenum">
              <a:rPr lang="en-US" smtClean="0"/>
              <a:t>15</a:t>
            </a:fld>
            <a:endParaRPr lang="en-US"/>
          </a:p>
        </p:txBody>
      </p:sp>
    </p:spTree>
    <p:extLst>
      <p:ext uri="{BB962C8B-B14F-4D97-AF65-F5344CB8AC3E}">
        <p14:creationId xmlns:p14="http://schemas.microsoft.com/office/powerpoint/2010/main" val="2744191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To ascertain whether maltreatment has occurred, information is gathered through interviews with the client, the alleged perpetrator, and other involved parties, and through review of relevant documents and records.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Some programs use a structured decision-making tool to standardize the collection of information and guide the investigator in evaluating collected evidence through an objective and more detailed approach.</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For instance, substantiation rates have shown to be higher with the use of the technology-based Elder Abuse Decision Support System (EADSS) full interview guide and short-form measures, compared to APS protocols (Beach et al., 2017; Conrad, Iris, &amp; Liu, 2017).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However, standardized tools should not preclude staff from approaching clients creatively to explore ways to reduce the risk of harms the client faces and engaging clients who say they do not want services.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APS assessment is key in collecting information about the vulnerable adult’s overall situation.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purpose of the assessment is to determine the services or actions needed for the vulnerable adult to be safe and remain as independent as possible.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Based on the 2017 National Adult Maltreatment Reporting System (NAMRS) data, 75% of states use a common instrument or tool throughout the state to conduct assessments. For other states (25%), assessment instruments are determined by each county or left to the worker’s discretion (</a:t>
            </a:r>
            <a:r>
              <a:rPr lang="en-US" sz="1200" b="0" i="0" u="none" strike="noStrike" kern="1200" baseline="0" dirty="0" err="1">
                <a:solidFill>
                  <a:schemeClr val="tx1"/>
                </a:solidFill>
                <a:latin typeface="+mn-lt"/>
                <a:ea typeface="+mn-ea"/>
                <a:cs typeface="+mn-cs"/>
              </a:rPr>
              <a:t>Aurelien</a:t>
            </a:r>
            <a:r>
              <a:rPr lang="en-US" sz="1200" b="0" i="0" u="none" strike="noStrike" kern="1200" baseline="0" dirty="0">
                <a:solidFill>
                  <a:schemeClr val="tx1"/>
                </a:solidFill>
                <a:latin typeface="+mn-lt"/>
                <a:ea typeface="+mn-ea"/>
                <a:cs typeface="+mn-cs"/>
              </a:rPr>
              <a:t> et al., 2018a).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Because adult maltreatment may have a traumatizing effect on the alleged victim, it is important that APS programs utilize principles of trauma-informed care in order to facilitate a respectful and sensitive approach to working with the alleged victim, starting with the APS client assessment.</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Based on 2017 NAMRS data, in 38 states, APS investigates allegations of maltreatment when they occur in at least some type of “residential facilities”; in 14 states, APS never investigates allegations of maltreatment in facilities (</a:t>
            </a:r>
            <a:r>
              <a:rPr lang="en-US" sz="1200" b="0" i="0" u="none" strike="noStrike" kern="1200" baseline="0" dirty="0" err="1">
                <a:solidFill>
                  <a:schemeClr val="tx1"/>
                </a:solidFill>
                <a:latin typeface="+mn-lt"/>
                <a:ea typeface="+mn-ea"/>
                <a:cs typeface="+mn-cs"/>
              </a:rPr>
              <a:t>Aurelien</a:t>
            </a:r>
            <a:r>
              <a:rPr lang="en-US" sz="1200" b="0" i="0" u="none" strike="noStrike" kern="1200" baseline="0" dirty="0">
                <a:solidFill>
                  <a:schemeClr val="tx1"/>
                </a:solidFill>
                <a:latin typeface="+mn-lt"/>
                <a:ea typeface="+mn-ea"/>
                <a:cs typeface="+mn-cs"/>
              </a:rPr>
              <a:t> et al., 2018a).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APS systems that are responsible for investigating and intervening in cases of maltreatment in residential care facilities carry the burden of ensuring that their staff are trained and are receiving supervision and consultation on the specific issues that can arise in these cases.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These issues include clinical, forensic, and legal considerations, such as the possibility that multiple residents have been harmed when an abusive employee, resident, or visitor has had access to vulnerable residents.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Special skills and approaches are often required in residential care cases, including exercising caution to avoid escalating danger to those involved (Ramsey-</a:t>
            </a:r>
            <a:r>
              <a:rPr lang="en-US" sz="1200" b="0" i="0" u="none" strike="noStrike" kern="1200" baseline="0" dirty="0" err="1">
                <a:solidFill>
                  <a:schemeClr val="tx1"/>
                </a:solidFill>
                <a:latin typeface="+mn-lt"/>
                <a:ea typeface="+mn-ea"/>
                <a:cs typeface="+mn-cs"/>
              </a:rPr>
              <a:t>Klawsnik</a:t>
            </a:r>
            <a:r>
              <a:rPr lang="en-US" sz="1200" b="0" i="0" u="none" strike="noStrike" kern="1200" baseline="0" dirty="0">
                <a:solidFill>
                  <a:schemeClr val="tx1"/>
                </a:solidFill>
                <a:latin typeface="+mn-lt"/>
                <a:ea typeface="+mn-ea"/>
                <a:cs typeface="+mn-cs"/>
              </a:rPr>
              <a:t> &amp; </a:t>
            </a:r>
            <a:r>
              <a:rPr lang="en-US" sz="1200" b="0" i="0" u="none" strike="noStrike" kern="1200" baseline="0" dirty="0" err="1">
                <a:solidFill>
                  <a:schemeClr val="tx1"/>
                </a:solidFill>
                <a:latin typeface="+mn-lt"/>
                <a:ea typeface="+mn-ea"/>
                <a:cs typeface="+mn-cs"/>
              </a:rPr>
              <a:t>Teaster</a:t>
            </a:r>
            <a:r>
              <a:rPr lang="en-US" sz="1200" b="0" i="0" u="none" strike="noStrike" kern="1200" baseline="0" dirty="0">
                <a:solidFill>
                  <a:schemeClr val="tx1"/>
                </a:solidFill>
                <a:latin typeface="+mn-lt"/>
                <a:ea typeface="+mn-ea"/>
                <a:cs typeface="+mn-cs"/>
              </a:rPr>
              <a:t>, 2012).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NAPSA Minimum Standards recommend protocols that establish a standard of evidence to be applied when investigation conclusions are reached.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Typically, APS systems apply the “preponderance of evidence” standard requiring that at least slightly more than half of the evidence supports an allegation to substantiate it. This standard is very different from the “clear and convincing” and “beyond a reasonable doubt” standards typically applied in criminal situations (Ramsey-</a:t>
            </a:r>
            <a:r>
              <a:rPr lang="en-US" sz="1200" b="0" i="0" u="none" strike="noStrike" kern="1200" baseline="0" dirty="0" err="1">
                <a:solidFill>
                  <a:schemeClr val="tx1"/>
                </a:solidFill>
                <a:latin typeface="+mn-lt"/>
                <a:ea typeface="+mn-ea"/>
                <a:cs typeface="+mn-cs"/>
              </a:rPr>
              <a:t>Klawsnik</a:t>
            </a:r>
            <a:r>
              <a:rPr lang="en-US" sz="1200" b="0" i="0" u="none" strike="noStrike" kern="1200" baseline="0" dirty="0">
                <a:solidFill>
                  <a:schemeClr val="tx1"/>
                </a:solidFill>
                <a:latin typeface="+mn-lt"/>
                <a:ea typeface="+mn-ea"/>
                <a:cs typeface="+mn-cs"/>
              </a:rPr>
              <a:t>, 2015). </a:t>
            </a:r>
            <a:endParaRPr lang="en-US" dirty="0"/>
          </a:p>
        </p:txBody>
      </p:sp>
      <p:sp>
        <p:nvSpPr>
          <p:cNvPr id="4" name="Slide Number Placeholder 3"/>
          <p:cNvSpPr>
            <a:spLocks noGrp="1"/>
          </p:cNvSpPr>
          <p:nvPr>
            <p:ph type="sldNum" sz="quarter" idx="5"/>
          </p:nvPr>
        </p:nvSpPr>
        <p:spPr/>
        <p:txBody>
          <a:bodyPr/>
          <a:lstStyle/>
          <a:p>
            <a:fld id="{D4E3A5C2-4F64-42EE-A3A1-31A973DC479E}" type="slidenum">
              <a:rPr lang="en-US" smtClean="0"/>
              <a:t>16</a:t>
            </a:fld>
            <a:endParaRPr lang="en-US"/>
          </a:p>
        </p:txBody>
      </p:sp>
    </p:spTree>
    <p:extLst>
      <p:ext uri="{BB962C8B-B14F-4D97-AF65-F5344CB8AC3E}">
        <p14:creationId xmlns:p14="http://schemas.microsoft.com/office/powerpoint/2010/main" val="2492745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APS is a voluntary service, and its interactions with clients are based on principles of ethical practice including, but not limited to, person-centered planning, least restrictive alternatives, and supported decision-making.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After APS has completed the investigation and the client assessment, in many states a service plan is created with the client.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goal of the service plan is to improve client safety, prevent maltreatment from occurring, and improve the client’s quality of life. Service plans are monitored, and changes can be made, with the client’s (or their designated representative’s) involvement, to facilitate services that address any identified shortfalls or newly identified needs and risks. The service plan will include the arrangement of essential services as defined in statute or policy.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APS systems are sometimes called on to provide services in cases where there has been a determination of extreme risk and the client lacks capacity or cannot consent to services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Safety goals should be balanced with the right, preferences, and self-determination of the client, making case resolution an intrinsically subjective and multilayered outcome. Thus, goals toward case closure should be specific to each client and should be contingent on clients’ attainment of their specific goals (Burnes, Connolly, Hamilton, &amp; </a:t>
            </a:r>
            <a:r>
              <a:rPr lang="en-US" sz="1200" b="0" i="0" u="none" strike="noStrike" kern="1200" baseline="0" dirty="0" err="1">
                <a:solidFill>
                  <a:schemeClr val="tx1"/>
                </a:solidFill>
                <a:latin typeface="+mn-lt"/>
                <a:ea typeface="+mn-ea"/>
                <a:cs typeface="+mn-cs"/>
              </a:rPr>
              <a:t>Lachs</a:t>
            </a:r>
            <a:r>
              <a:rPr lang="en-US" sz="1200" b="0" i="0" u="none" strike="noStrike" kern="1200" baseline="0" dirty="0">
                <a:solidFill>
                  <a:schemeClr val="tx1"/>
                </a:solidFill>
                <a:latin typeface="+mn-lt"/>
                <a:ea typeface="+mn-ea"/>
                <a:cs typeface="+mn-cs"/>
              </a:rPr>
              <a:t>, 2018). </a:t>
            </a:r>
            <a:endParaRPr lang="en-US" dirty="0"/>
          </a:p>
        </p:txBody>
      </p:sp>
      <p:sp>
        <p:nvSpPr>
          <p:cNvPr id="4" name="Slide Number Placeholder 3"/>
          <p:cNvSpPr>
            <a:spLocks noGrp="1"/>
          </p:cNvSpPr>
          <p:nvPr>
            <p:ph type="sldNum" sz="quarter" idx="5"/>
          </p:nvPr>
        </p:nvSpPr>
        <p:spPr/>
        <p:txBody>
          <a:bodyPr/>
          <a:lstStyle/>
          <a:p>
            <a:fld id="{D4E3A5C2-4F64-42EE-A3A1-31A973DC479E}" type="slidenum">
              <a:rPr lang="en-US" smtClean="0"/>
              <a:t>17</a:t>
            </a:fld>
            <a:endParaRPr lang="en-US"/>
          </a:p>
        </p:txBody>
      </p:sp>
    </p:spTree>
    <p:extLst>
      <p:ext uri="{BB962C8B-B14F-4D97-AF65-F5344CB8AC3E}">
        <p14:creationId xmlns:p14="http://schemas.microsoft.com/office/powerpoint/2010/main" val="1747752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b="0" i="0" u="none" strike="noStrike" kern="1200" baseline="0" dirty="0">
                <a:solidFill>
                  <a:schemeClr val="tx1"/>
                </a:solidFill>
                <a:latin typeface="+mn-lt"/>
                <a:ea typeface="+mn-ea"/>
                <a:cs typeface="+mn-cs"/>
              </a:rPr>
              <a:t>Research indicates that higher education requirements for workers lead to higher substantiation of allegations. In one study, requiring a social work education background led to higher investigation and substantiation rates (</a:t>
            </a:r>
            <a:r>
              <a:rPr lang="en-US" sz="1200" b="0" i="0" u="none" strike="noStrike" kern="1200" baseline="0" dirty="0" err="1">
                <a:solidFill>
                  <a:schemeClr val="tx1"/>
                </a:solidFill>
                <a:latin typeface="+mn-lt"/>
                <a:ea typeface="+mn-ea"/>
                <a:cs typeface="+mn-cs"/>
              </a:rPr>
              <a:t>Jogerst</a:t>
            </a:r>
            <a:r>
              <a:rPr lang="en-US" sz="1200" b="0" i="0" u="none" strike="noStrike" kern="1200" baseline="0" dirty="0">
                <a:solidFill>
                  <a:schemeClr val="tx1"/>
                </a:solidFill>
                <a:latin typeface="+mn-lt"/>
                <a:ea typeface="+mn-ea"/>
                <a:cs typeface="+mn-cs"/>
              </a:rPr>
              <a:t> et al., 2004). Investigation rates were significantly higher when the state required that staff have a social work degree; however, substantiation ratios were significantly lower in these same states (Daly et al., 2005). </a:t>
            </a:r>
          </a:p>
          <a:p>
            <a:pPr marL="171450" indent="-171450">
              <a:spcAft>
                <a:spcPts val="600"/>
              </a:spcAft>
              <a:buFont typeface="Arial" panose="020B0604020202020204" pitchFamily="34" charset="0"/>
              <a:buChar char="•"/>
            </a:pPr>
            <a:r>
              <a:rPr lang="en-US" sz="1200" b="0" i="0" u="none" strike="noStrike" kern="1200" baseline="0" dirty="0">
                <a:solidFill>
                  <a:schemeClr val="tx1"/>
                </a:solidFill>
                <a:latin typeface="+mn-lt"/>
                <a:ea typeface="+mn-ea"/>
                <a:cs typeface="+mn-cs"/>
              </a:rPr>
              <a:t>It is in the best interest of clients that APS caseworkers receive initial and on-the-job training in the core competencies of their challenging job. For instance, research has shown that differing interpretations of definitions of confirmed, inconclusive, and unfounded case findings, along with differences in worker skill, expertise, and training, may contribute to variability in APS case decisions on allegations and findings (</a:t>
            </a:r>
            <a:r>
              <a:rPr lang="en-US" sz="1200" b="0" i="0" u="none" strike="noStrike" kern="1200" baseline="0" dirty="0" err="1">
                <a:solidFill>
                  <a:schemeClr val="tx1"/>
                </a:solidFill>
                <a:latin typeface="+mn-lt"/>
                <a:ea typeface="+mn-ea"/>
                <a:cs typeface="+mn-cs"/>
              </a:rPr>
              <a:t>Mosqueda</a:t>
            </a:r>
            <a:r>
              <a:rPr lang="en-US" sz="1200" b="0" i="0" u="none" strike="noStrike" kern="1200" baseline="0" dirty="0">
                <a:solidFill>
                  <a:schemeClr val="tx1"/>
                </a:solidFill>
                <a:latin typeface="+mn-lt"/>
                <a:ea typeface="+mn-ea"/>
                <a:cs typeface="+mn-cs"/>
              </a:rPr>
              <a:t> et al., 2016).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Studies indicate that training improves staff knowledge, confidence, self-perceived skills, and perceived competence in delivering APS, and it leads to change in practice (</a:t>
            </a:r>
            <a:r>
              <a:rPr lang="en-US" sz="1200" b="0" i="0" u="none" strike="noStrike" kern="1200" baseline="0" dirty="0" err="1">
                <a:solidFill>
                  <a:schemeClr val="tx1"/>
                </a:solidFill>
                <a:latin typeface="+mn-lt"/>
                <a:ea typeface="+mn-ea"/>
                <a:cs typeface="+mn-cs"/>
              </a:rPr>
              <a:t>DuMont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Kosa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Yange</a:t>
            </a:r>
            <a:r>
              <a:rPr lang="en-US" sz="1200" b="0" i="0" u="none" strike="noStrike" kern="1200" baseline="0" dirty="0">
                <a:solidFill>
                  <a:schemeClr val="tx1"/>
                </a:solidFill>
                <a:latin typeface="+mn-lt"/>
                <a:ea typeface="+mn-ea"/>
                <a:cs typeface="+mn-cs"/>
              </a:rPr>
              <a:t>, Solomon, &amp; Macdonald, 2017; Pickering, Ridenour, </a:t>
            </a:r>
            <a:r>
              <a:rPr lang="en-US" sz="1200" b="0" i="0" u="none" strike="noStrike" kern="1200" baseline="0" dirty="0" err="1">
                <a:solidFill>
                  <a:schemeClr val="tx1"/>
                </a:solidFill>
                <a:latin typeface="+mn-lt"/>
                <a:ea typeface="+mn-ea"/>
                <a:cs typeface="+mn-cs"/>
              </a:rPr>
              <a:t>Salaysay</a:t>
            </a:r>
            <a:r>
              <a:rPr lang="en-US" sz="1200" b="0" i="0" u="none" strike="noStrike" kern="1200" baseline="0" dirty="0">
                <a:solidFill>
                  <a:schemeClr val="tx1"/>
                </a:solidFill>
                <a:latin typeface="+mn-lt"/>
                <a:ea typeface="+mn-ea"/>
                <a:cs typeface="+mn-cs"/>
              </a:rPr>
              <a:t>, Reyes-</a:t>
            </a:r>
            <a:r>
              <a:rPr lang="en-US" sz="1200" b="0" i="0" u="none" strike="noStrike" kern="1200" baseline="0" dirty="0" err="1">
                <a:solidFill>
                  <a:schemeClr val="tx1"/>
                </a:solidFill>
                <a:latin typeface="+mn-lt"/>
                <a:ea typeface="+mn-ea"/>
                <a:cs typeface="+mn-cs"/>
              </a:rPr>
              <a:t>Gastelum</a:t>
            </a:r>
            <a:r>
              <a:rPr lang="en-US" sz="1200" b="0" i="0" u="none" strike="noStrike" kern="1200" baseline="0" dirty="0">
                <a:solidFill>
                  <a:schemeClr val="tx1"/>
                </a:solidFill>
                <a:latin typeface="+mn-lt"/>
                <a:ea typeface="+mn-ea"/>
                <a:cs typeface="+mn-cs"/>
              </a:rPr>
              <a:t>, &amp; Pierce, 2018; </a:t>
            </a:r>
            <a:r>
              <a:rPr lang="en-US" sz="1200" b="0" i="0" u="none" strike="noStrike" kern="1200" baseline="0" dirty="0" err="1">
                <a:solidFill>
                  <a:schemeClr val="tx1"/>
                </a:solidFill>
                <a:latin typeface="+mn-lt"/>
                <a:ea typeface="+mn-ea"/>
                <a:cs typeface="+mn-cs"/>
              </a:rPr>
              <a:t>Storey</a:t>
            </a:r>
            <a:r>
              <a:rPr lang="en-US" sz="1200" b="0" i="0" u="none" strike="noStrike" kern="1200" baseline="0" dirty="0">
                <a:solidFill>
                  <a:schemeClr val="tx1"/>
                </a:solidFill>
                <a:latin typeface="+mn-lt"/>
                <a:ea typeface="+mn-ea"/>
                <a:cs typeface="+mn-cs"/>
              </a:rPr>
              <a:t> &amp; </a:t>
            </a:r>
            <a:r>
              <a:rPr lang="en-US" sz="1200" b="0" i="0" u="none" strike="noStrike" kern="1200" baseline="0" dirty="0" err="1">
                <a:solidFill>
                  <a:schemeClr val="tx1"/>
                </a:solidFill>
                <a:latin typeface="+mn-lt"/>
                <a:ea typeface="+mn-ea"/>
                <a:cs typeface="+mn-cs"/>
              </a:rPr>
              <a:t>Prashad</a:t>
            </a:r>
            <a:r>
              <a:rPr lang="en-US" sz="1200" b="0" i="0" u="none" strike="noStrike" kern="1200" baseline="0" dirty="0">
                <a:solidFill>
                  <a:schemeClr val="tx1"/>
                </a:solidFill>
                <a:latin typeface="+mn-lt"/>
                <a:ea typeface="+mn-ea"/>
                <a:cs typeface="+mn-cs"/>
              </a:rPr>
              <a:t>, 2018), as well as increased rates of investigation and substantiation of maltreatment reports (Connell-Carrick &amp; </a:t>
            </a:r>
            <a:r>
              <a:rPr lang="en-US" sz="1200" b="0" i="0" u="none" strike="noStrike" kern="1200" baseline="0" dirty="0" err="1">
                <a:solidFill>
                  <a:schemeClr val="tx1"/>
                </a:solidFill>
                <a:latin typeface="+mn-lt"/>
                <a:ea typeface="+mn-ea"/>
                <a:cs typeface="+mn-cs"/>
              </a:rPr>
              <a:t>Scannapieco</a:t>
            </a:r>
            <a:r>
              <a:rPr lang="en-US" sz="1200" b="0" i="0" u="none" strike="noStrike" kern="1200" baseline="0" dirty="0">
                <a:solidFill>
                  <a:schemeClr val="tx1"/>
                </a:solidFill>
                <a:latin typeface="+mn-lt"/>
                <a:ea typeface="+mn-ea"/>
                <a:cs typeface="+mn-cs"/>
              </a:rPr>
              <a:t>, 2008; </a:t>
            </a:r>
            <a:r>
              <a:rPr lang="en-US" sz="1200" b="0" i="0" u="none" strike="noStrike" kern="1200" baseline="0" dirty="0" err="1">
                <a:solidFill>
                  <a:schemeClr val="tx1"/>
                </a:solidFill>
                <a:latin typeface="+mn-lt"/>
                <a:ea typeface="+mn-ea"/>
                <a:cs typeface="+mn-cs"/>
              </a:rPr>
              <a:t>Jogerst</a:t>
            </a:r>
            <a:r>
              <a:rPr lang="en-US" sz="1200" b="0" i="0" u="none" strike="noStrike" kern="1200" baseline="0" dirty="0">
                <a:solidFill>
                  <a:schemeClr val="tx1"/>
                </a:solidFill>
                <a:latin typeface="+mn-lt"/>
                <a:ea typeface="+mn-ea"/>
                <a:cs typeface="+mn-cs"/>
              </a:rPr>
              <a:t> et al., 2004; Turcotte, </a:t>
            </a:r>
            <a:r>
              <a:rPr lang="en-US" sz="1200" b="0" i="0" u="none" strike="noStrike" kern="1200" baseline="0" dirty="0" err="1">
                <a:solidFill>
                  <a:schemeClr val="tx1"/>
                </a:solidFill>
                <a:latin typeface="+mn-lt"/>
                <a:ea typeface="+mn-ea"/>
                <a:cs typeface="+mn-cs"/>
              </a:rPr>
              <a:t>Lamonde</a:t>
            </a:r>
            <a:r>
              <a:rPr lang="en-US" sz="1200" b="0" i="0" u="none" strike="noStrike" kern="1200" baseline="0" dirty="0">
                <a:solidFill>
                  <a:schemeClr val="tx1"/>
                </a:solidFill>
                <a:latin typeface="+mn-lt"/>
                <a:ea typeface="+mn-ea"/>
                <a:cs typeface="+mn-cs"/>
              </a:rPr>
              <a:t>, &amp; Beaudoin, 2009). Importantly, these improvements have shown to be significant when comparing outcomes for APS workers who did and did not complete trainings (</a:t>
            </a:r>
            <a:r>
              <a:rPr lang="en-US" sz="1200" b="0" i="0" u="none" strike="noStrike" kern="1200" baseline="0" dirty="0" err="1">
                <a:solidFill>
                  <a:schemeClr val="tx1"/>
                </a:solidFill>
                <a:latin typeface="+mn-lt"/>
                <a:ea typeface="+mn-ea"/>
                <a:cs typeface="+mn-cs"/>
              </a:rPr>
              <a:t>Storey</a:t>
            </a:r>
            <a:r>
              <a:rPr lang="en-US" sz="1200" b="0" i="0" u="none" strike="noStrike" kern="1200" baseline="0" dirty="0">
                <a:solidFill>
                  <a:schemeClr val="tx1"/>
                </a:solidFill>
                <a:latin typeface="+mn-lt"/>
                <a:ea typeface="+mn-ea"/>
                <a:cs typeface="+mn-cs"/>
              </a:rPr>
              <a:t> &amp; </a:t>
            </a:r>
            <a:r>
              <a:rPr lang="en-US" sz="1200" b="0" i="0" u="none" strike="noStrike" kern="1200" baseline="0" dirty="0" err="1">
                <a:solidFill>
                  <a:schemeClr val="tx1"/>
                </a:solidFill>
                <a:latin typeface="+mn-lt"/>
                <a:ea typeface="+mn-ea"/>
                <a:cs typeface="+mn-cs"/>
              </a:rPr>
              <a:t>Prashad</a:t>
            </a:r>
            <a:r>
              <a:rPr lang="en-US" sz="1200" b="0" i="0" u="none" strike="noStrike" kern="1200" baseline="0" dirty="0">
                <a:solidFill>
                  <a:schemeClr val="tx1"/>
                </a:solidFill>
                <a:latin typeface="+mn-lt"/>
                <a:ea typeface="+mn-ea"/>
                <a:cs typeface="+mn-cs"/>
              </a:rPr>
              <a:t>, 2018).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Given the potentially hazardous work environment and negative impact on job satisfaction, work stress, and health outcomes (physical and mental) for APS workers, it is essential that supervisors have the tools to build positive and supportive work environments. These tools may include management strategies for the prevention of burnout and secondary traumatic stress (</a:t>
            </a:r>
            <a:r>
              <a:rPr lang="en-US" sz="1200" b="0" i="0" u="none" strike="noStrike" kern="1200" baseline="0" dirty="0" err="1">
                <a:solidFill>
                  <a:schemeClr val="tx1"/>
                </a:solidFill>
                <a:latin typeface="+mn-lt"/>
                <a:ea typeface="+mn-ea"/>
                <a:cs typeface="+mn-cs"/>
              </a:rPr>
              <a:t>Ghesquiere</a:t>
            </a:r>
            <a:r>
              <a:rPr lang="en-US" sz="1200" b="0" i="0" u="none" strike="noStrike" kern="1200" baseline="0" dirty="0">
                <a:solidFill>
                  <a:schemeClr val="tx1"/>
                </a:solidFill>
                <a:latin typeface="+mn-lt"/>
                <a:ea typeface="+mn-ea"/>
                <a:cs typeface="+mn-cs"/>
              </a:rPr>
              <a:t> et al., 2018). </a:t>
            </a:r>
          </a:p>
        </p:txBody>
      </p:sp>
      <p:sp>
        <p:nvSpPr>
          <p:cNvPr id="4" name="Slide Number Placeholder 3"/>
          <p:cNvSpPr>
            <a:spLocks noGrp="1"/>
          </p:cNvSpPr>
          <p:nvPr>
            <p:ph type="sldNum" sz="quarter" idx="5"/>
          </p:nvPr>
        </p:nvSpPr>
        <p:spPr/>
        <p:txBody>
          <a:bodyPr/>
          <a:lstStyle/>
          <a:p>
            <a:fld id="{D4E3A5C2-4F64-42EE-A3A1-31A973DC479E}" type="slidenum">
              <a:rPr lang="en-US" smtClean="0"/>
              <a:t>18</a:t>
            </a:fld>
            <a:endParaRPr lang="en-US"/>
          </a:p>
        </p:txBody>
      </p:sp>
    </p:spTree>
    <p:extLst>
      <p:ext uri="{BB962C8B-B14F-4D97-AF65-F5344CB8AC3E}">
        <p14:creationId xmlns:p14="http://schemas.microsoft.com/office/powerpoint/2010/main" val="368376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APS</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programs can only be as effective as their individual practices and procedures. Thus, evaluation of program performance and well-designed research assessing the impact of specific practices on APS clients and workers are key to identifying best practices for the field.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APS research has grown significantly over the past few years, with studies focusing on a variety of topics, such as client satisfaction (Booker, Breaux, </a:t>
            </a:r>
            <a:r>
              <a:rPr lang="en-US" sz="1200" b="0" i="0" u="none" strike="noStrike" kern="1200" baseline="0" dirty="0" err="1">
                <a:solidFill>
                  <a:schemeClr val="tx1"/>
                </a:solidFill>
                <a:latin typeface="+mn-lt"/>
                <a:ea typeface="+mn-ea"/>
                <a:cs typeface="+mn-cs"/>
              </a:rPr>
              <a:t>Abada</a:t>
            </a:r>
            <a:r>
              <a:rPr lang="en-US" sz="1200" b="0" i="0" u="none" strike="noStrike" kern="1200" baseline="0" dirty="0">
                <a:solidFill>
                  <a:schemeClr val="tx1"/>
                </a:solidFill>
                <a:latin typeface="+mn-lt"/>
                <a:ea typeface="+mn-ea"/>
                <a:cs typeface="+mn-cs"/>
              </a:rPr>
              <a:t>, Zia, &amp; Burnett, 2018), factors that predict alleviation of risk in APS clients (Burnes et al., 2014), and APS workers’ perceptions of repeated referrals and recidivism to APS (Susman et al., 2015). However, well-designed research is still much needed to demonstrate the effectiveness of APS programs and practices in improving client outcomes and supporting APS workers and supervisors do their best work.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Program data serve a key role in telling the story of the important work of APS, and effective data management is a key for ensuring the story is accurate. Significant variability exists in data collection and management across the nation. For example, some states keep case data for up to 10 years; other states purge data at 6 months, or 1 to 2 years.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process of evaluating APS programs’ performance has several goals. First, it provides information on how the program helps its clients. Second, it provides information that helps workers and supervisors do their best work. Third, it provides the APS program with information it can use to tell a compelling story about the program and its effectiveness to decision-makers, other providers, and the community as a whole.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APS Survey reveals that 43 states have developed benchmarks and metrics for program evaluation (NAPSA &amp; National Association of States United for Aging and Disabilities [NASUAD], 2012). Generally, however, annual evaluations of program performance are not a standard tool in each state’s program. Only 17 states reported publishing an annual APS report, with the details of each report varying greatly. </a:t>
            </a:r>
            <a:endParaRPr lang="en-US" dirty="0"/>
          </a:p>
        </p:txBody>
      </p:sp>
      <p:sp>
        <p:nvSpPr>
          <p:cNvPr id="4" name="Slide Number Placeholder 3"/>
          <p:cNvSpPr>
            <a:spLocks noGrp="1"/>
          </p:cNvSpPr>
          <p:nvPr>
            <p:ph type="sldNum" sz="quarter" idx="5"/>
          </p:nvPr>
        </p:nvSpPr>
        <p:spPr/>
        <p:txBody>
          <a:bodyPr/>
          <a:lstStyle/>
          <a:p>
            <a:fld id="{D4E3A5C2-4F64-42EE-A3A1-31A973DC479E}" type="slidenum">
              <a:rPr lang="en-US" smtClean="0"/>
              <a:t>19</a:t>
            </a:fld>
            <a:endParaRPr lang="en-US"/>
          </a:p>
        </p:txBody>
      </p:sp>
    </p:spTree>
    <p:extLst>
      <p:ext uri="{BB962C8B-B14F-4D97-AF65-F5344CB8AC3E}">
        <p14:creationId xmlns:p14="http://schemas.microsoft.com/office/powerpoint/2010/main" val="152174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ACL brings together the efforts and achievements of the Administration on Aging, the Office of Intellectual and Developmental Disability Programs, and the Department of Health and Human Services Office on Disability to serve as the federal agency responsible for increasing access to community supports, while focusing attention and resources on the unique needs of older Americans and adults with disabilities across the lifespan. </a:t>
            </a:r>
            <a:endParaRPr lang="en-US" dirty="0"/>
          </a:p>
        </p:txBody>
      </p:sp>
      <p:sp>
        <p:nvSpPr>
          <p:cNvPr id="4" name="Slide Number Placeholder 3"/>
          <p:cNvSpPr>
            <a:spLocks noGrp="1"/>
          </p:cNvSpPr>
          <p:nvPr>
            <p:ph type="sldNum" sz="quarter" idx="5"/>
          </p:nvPr>
        </p:nvSpPr>
        <p:spPr/>
        <p:txBody>
          <a:bodyPr/>
          <a:lstStyle/>
          <a:p>
            <a:fld id="{D4E3A5C2-4F64-42EE-A3A1-31A973DC479E}" type="slidenum">
              <a:rPr lang="en-US" smtClean="0"/>
              <a:t>2</a:t>
            </a:fld>
            <a:endParaRPr lang="en-US"/>
          </a:p>
        </p:txBody>
      </p:sp>
    </p:spTree>
    <p:extLst>
      <p:ext uri="{BB962C8B-B14F-4D97-AF65-F5344CB8AC3E}">
        <p14:creationId xmlns:p14="http://schemas.microsoft.com/office/powerpoint/2010/main" val="714900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3A5C2-4F64-42EE-A3A1-31A973DC479E}" type="slidenum">
              <a:rPr lang="en-US" smtClean="0"/>
              <a:t>20</a:t>
            </a:fld>
            <a:endParaRPr lang="en-US"/>
          </a:p>
        </p:txBody>
      </p:sp>
    </p:spTree>
    <p:extLst>
      <p:ext uri="{BB962C8B-B14F-4D97-AF65-F5344CB8AC3E}">
        <p14:creationId xmlns:p14="http://schemas.microsoft.com/office/powerpoint/2010/main" val="1182519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part of the Guidelines updates, ACL identified several key objectives: </a:t>
            </a:r>
          </a:p>
          <a:p>
            <a:pPr marL="365760" indent="-182880">
              <a:buFont typeface="Arial" panose="020B0604020202020204" pitchFamily="34" charset="0"/>
              <a:buChar char="•"/>
            </a:pPr>
            <a:r>
              <a:rPr lang="en-US" sz="1200" b="0" i="0" u="none" strike="noStrike" kern="1200" baseline="0" dirty="0">
                <a:solidFill>
                  <a:schemeClr val="tx1"/>
                </a:solidFill>
                <a:latin typeface="+mn-lt"/>
                <a:ea typeface="+mn-ea"/>
                <a:cs typeface="+mn-cs"/>
              </a:rPr>
              <a:t>Determine appropriate updates to the Guidelines. </a:t>
            </a:r>
          </a:p>
          <a:p>
            <a:pPr marL="365760" indent="-182880">
              <a:buFont typeface="Arial" panose="020B0604020202020204" pitchFamily="34" charset="0"/>
              <a:buChar char="•"/>
            </a:pPr>
            <a:r>
              <a:rPr lang="en-US" sz="1200" b="0" i="0" u="none" strike="noStrike" kern="1200" baseline="0" dirty="0">
                <a:solidFill>
                  <a:schemeClr val="tx1"/>
                </a:solidFill>
                <a:latin typeface="+mn-lt"/>
                <a:ea typeface="+mn-ea"/>
                <a:cs typeface="+mn-cs"/>
              </a:rPr>
              <a:t>Identify additional topics for inclusion in the Guidelines as needed. </a:t>
            </a:r>
          </a:p>
          <a:p>
            <a:pPr marL="365760" indent="-182880">
              <a:buFont typeface="Arial" panose="020B0604020202020204" pitchFamily="34" charset="0"/>
              <a:buChar char="•"/>
            </a:pPr>
            <a:r>
              <a:rPr lang="en-US" sz="1200" b="0" i="0" u="none" strike="noStrike" kern="1200" baseline="0" dirty="0">
                <a:solidFill>
                  <a:schemeClr val="tx1"/>
                </a:solidFill>
                <a:latin typeface="+mn-lt"/>
                <a:ea typeface="+mn-ea"/>
                <a:cs typeface="+mn-cs"/>
              </a:rPr>
              <a:t>Identify topic areas for which research on APS practices is lacking. </a:t>
            </a:r>
          </a:p>
          <a:p>
            <a:pPr marL="365760" indent="-182880">
              <a:buFont typeface="Arial" panose="020B0604020202020204" pitchFamily="34" charset="0"/>
              <a:buChar char="•"/>
            </a:pPr>
            <a:r>
              <a:rPr lang="en-US" sz="1200" b="0" i="0" u="none" strike="noStrike" kern="1200" baseline="0" dirty="0">
                <a:solidFill>
                  <a:schemeClr val="tx1"/>
                </a:solidFill>
                <a:latin typeface="+mn-lt"/>
                <a:ea typeface="+mn-ea"/>
                <a:cs typeface="+mn-cs"/>
              </a:rPr>
              <a:t>Determine how frequently ACL should re-engage stakeholders in the process to update the Guidelines, and gather ideas on the most efficient way for stakeholders to provide input.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Similar to the development of the original version of the Guidelines, ACL applied a multistep approach for updating the Guidelines, with each step building onto the work from the previous step. These steps include:</a:t>
            </a:r>
          </a:p>
          <a:p>
            <a:pPr marL="365760" indent="-182880">
              <a:buFont typeface="Arial" panose="020B0604020202020204" pitchFamily="34" charset="0"/>
              <a:buChar char="•"/>
            </a:pPr>
            <a:r>
              <a:rPr lang="en-US" dirty="0"/>
              <a:t>an updated literature review to identify new research evidence;</a:t>
            </a:r>
          </a:p>
          <a:p>
            <a:pPr marL="365760" indent="-182880">
              <a:buFont typeface="Arial" panose="020B0604020202020204" pitchFamily="34" charset="0"/>
              <a:buChar char="•"/>
            </a:pPr>
            <a:r>
              <a:rPr lang="en-US" dirty="0"/>
              <a:t>draft revisions and additions to the Guidelines based on new research evidence;</a:t>
            </a:r>
          </a:p>
          <a:p>
            <a:pPr marL="365760" indent="-182880">
              <a:buFont typeface="Arial" panose="020B0604020202020204" pitchFamily="34" charset="0"/>
              <a:buChar char="•"/>
            </a:pPr>
            <a:r>
              <a:rPr lang="en-US" dirty="0"/>
              <a:t>a stakeholder engagement process to obtain feedback for the proposed updates;</a:t>
            </a:r>
          </a:p>
          <a:p>
            <a:pPr marL="365760" indent="-182880">
              <a:buFont typeface="Arial" panose="020B0604020202020204" pitchFamily="34" charset="0"/>
              <a:buChar char="•"/>
            </a:pPr>
            <a:r>
              <a:rPr lang="en-US" dirty="0"/>
              <a:t>A comprehensive data analysis of the feedback received from stakeholders;</a:t>
            </a:r>
          </a:p>
          <a:p>
            <a:pPr marL="365760" indent="-182880">
              <a:buFont typeface="Arial" panose="020B0604020202020204" pitchFamily="34" charset="0"/>
              <a:buChar char="•"/>
            </a:pPr>
            <a:r>
              <a:rPr lang="en-US" dirty="0"/>
              <a:t>a detailed synthesis of the results; and finally</a:t>
            </a:r>
          </a:p>
          <a:p>
            <a:pPr marL="365760" indent="-182880">
              <a:buFont typeface="Arial" panose="020B0604020202020204" pitchFamily="34" charset="0"/>
              <a:buChar char="•"/>
            </a:pPr>
            <a:r>
              <a:rPr lang="en-US" dirty="0"/>
              <a:t>convening a TEP to refine and build consensus for the updates based on the proposed updates and feedback from stakeholders.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slides below provide more detailed information on all of these phases.</a:t>
            </a:r>
          </a:p>
        </p:txBody>
      </p:sp>
      <p:sp>
        <p:nvSpPr>
          <p:cNvPr id="4" name="Slide Number Placeholder 3"/>
          <p:cNvSpPr>
            <a:spLocks noGrp="1"/>
          </p:cNvSpPr>
          <p:nvPr>
            <p:ph type="sldNum" sz="quarter" idx="5"/>
          </p:nvPr>
        </p:nvSpPr>
        <p:spPr/>
        <p:txBody>
          <a:bodyPr/>
          <a:lstStyle/>
          <a:p>
            <a:fld id="{D4E3A5C2-4F64-42EE-A3A1-31A973DC479E}" type="slidenum">
              <a:rPr lang="en-US" smtClean="0"/>
              <a:t>21</a:t>
            </a:fld>
            <a:endParaRPr lang="en-US"/>
          </a:p>
        </p:txBody>
      </p:sp>
    </p:spTree>
    <p:extLst>
      <p:ext uri="{BB962C8B-B14F-4D97-AF65-F5344CB8AC3E}">
        <p14:creationId xmlns:p14="http://schemas.microsoft.com/office/powerpoint/2010/main" val="3858622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3A5C2-4F64-42EE-A3A1-31A973DC479E}" type="slidenum">
              <a:rPr lang="en-US" smtClean="0"/>
              <a:t>22</a:t>
            </a:fld>
            <a:endParaRPr lang="en-US"/>
          </a:p>
        </p:txBody>
      </p:sp>
    </p:spTree>
    <p:extLst>
      <p:ext uri="{BB962C8B-B14F-4D97-AF65-F5344CB8AC3E}">
        <p14:creationId xmlns:p14="http://schemas.microsoft.com/office/powerpoint/2010/main" val="894689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39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Purpose: </a:t>
            </a:r>
            <a:r>
              <a:rPr lang="en-US" sz="1200" b="0" i="0" u="none" strike="noStrike" kern="1200" baseline="0" dirty="0">
                <a:solidFill>
                  <a:schemeClr val="tx1"/>
                </a:solidFill>
                <a:latin typeface="+mn-lt"/>
                <a:ea typeface="+mn-ea"/>
                <a:cs typeface="+mn-cs"/>
              </a:rPr>
              <a:t>The purpose of the literature search and review was to identify new evidence published in peer-reviewed journal articles focused on the evaluation of APS programs and practices. </a:t>
            </a:r>
          </a:p>
          <a:p>
            <a:pPr marL="171450" marR="0" lvl="0" indent="-171450" algn="l" defTabSz="939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dirty="0">
                <a:solidFill>
                  <a:schemeClr val="tx1">
                    <a:lumMod val="95000"/>
                    <a:lumOff val="5000"/>
                  </a:schemeClr>
                </a:solidFill>
              </a:rPr>
              <a:t>Time frame: </a:t>
            </a:r>
            <a:r>
              <a:rPr lang="en-US" dirty="0">
                <a:solidFill>
                  <a:schemeClr val="tx1">
                    <a:lumMod val="95000"/>
                    <a:lumOff val="5000"/>
                  </a:schemeClr>
                </a:solidFill>
              </a:rPr>
              <a:t>The new literature search captured studies published between April 2014 and November 30, 2018.</a:t>
            </a:r>
          </a:p>
          <a:p>
            <a:pPr marL="171450" marR="0" lvl="0" indent="-171450" algn="l" defTabSz="939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Search terms: </a:t>
            </a:r>
            <a:r>
              <a:rPr lang="en-US" sz="1200" b="0" i="0" u="none" strike="noStrike" kern="1200" baseline="0" dirty="0">
                <a:solidFill>
                  <a:schemeClr val="tx1"/>
                </a:solidFill>
                <a:latin typeface="+mn-lt"/>
                <a:ea typeface="+mn-ea"/>
                <a:cs typeface="+mn-cs"/>
              </a:rPr>
              <a:t>abuse, adult protective service, adults with </a:t>
            </a:r>
            <a:r>
              <a:rPr lang="en-US" sz="1200" b="0" i="0" u="none" strike="noStrike" kern="1200" baseline="0" dirty="0" err="1">
                <a:solidFill>
                  <a:schemeClr val="tx1"/>
                </a:solidFill>
                <a:latin typeface="+mn-lt"/>
                <a:ea typeface="+mn-ea"/>
                <a:cs typeface="+mn-cs"/>
              </a:rPr>
              <a:t>disabilit</a:t>
            </a:r>
            <a:r>
              <a:rPr lang="en-US" sz="1200" b="0" i="0" u="none" strike="noStrike" kern="1200" baseline="0" dirty="0">
                <a:solidFill>
                  <a:schemeClr val="tx1"/>
                </a:solidFill>
                <a:latin typeface="+mn-lt"/>
                <a:ea typeface="+mn-ea"/>
                <a:cs typeface="+mn-cs"/>
              </a:rPr>
              <a:t>*, disabled, elder, exploitation, fraud, maltreatment, mistreatment, neglect, older adult, outcomes, or vulnerable </a:t>
            </a:r>
          </a:p>
          <a:p>
            <a:pPr marL="171450" marR="0" lvl="0" indent="-171450" algn="l" defTabSz="939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Inclusion criteria: </a:t>
            </a:r>
            <a:r>
              <a:rPr lang="en-US" sz="1200" b="0" i="0" u="none" strike="noStrike" kern="1200" baseline="0" dirty="0">
                <a:solidFill>
                  <a:schemeClr val="tx1"/>
                </a:solidFill>
                <a:latin typeface="+mn-lt"/>
                <a:ea typeface="+mn-ea"/>
                <a:cs typeface="+mn-cs"/>
              </a:rPr>
              <a:t>published in English; contains quantitative data analysis or presents literature review; related to or applicable to APS programs, operations, practices, and processes </a:t>
            </a:r>
          </a:p>
          <a:p>
            <a:pPr marL="171450" indent="-171450">
              <a:lnSpc>
                <a:spcPct val="100000"/>
              </a:lnSpc>
              <a:spcAft>
                <a:spcPts val="600"/>
              </a:spcAft>
              <a:buFont typeface="Arial" panose="020B0604020202020204" pitchFamily="34" charset="0"/>
              <a:buChar char="•"/>
            </a:pPr>
            <a:r>
              <a:rPr lang="en-US" sz="1200" b="1" i="0" u="none" strike="noStrike" kern="1200" baseline="0" dirty="0">
                <a:solidFill>
                  <a:schemeClr val="tx1"/>
                </a:solidFill>
                <a:latin typeface="+mn-lt"/>
                <a:ea typeface="+mn-ea"/>
                <a:cs typeface="+mn-cs"/>
              </a:rPr>
              <a:t>Selection: </a:t>
            </a:r>
            <a:r>
              <a:rPr lang="en-US" sz="1200" b="0" i="0" u="none" strike="noStrike" kern="1200" baseline="0" dirty="0">
                <a:solidFill>
                  <a:schemeClr val="tx1"/>
                </a:solidFill>
                <a:latin typeface="+mn-lt"/>
                <a:ea typeface="+mn-ea"/>
                <a:cs typeface="+mn-cs"/>
              </a:rPr>
              <a:t>To determine if articles met the purpose and the inclusion criteria for this review, titles and narrative descriptions of identified articles were screened first. Subsequently, abstracts were reviewed to identify relevant articles, and of those deemed relevant after abstract review, full articles were reviewed and key information was extracted. </a:t>
            </a:r>
          </a:p>
          <a:p>
            <a:pPr marL="171450" indent="-171450">
              <a:lnSpc>
                <a:spcPct val="100000"/>
              </a:lnSpc>
              <a:buFont typeface="Arial" panose="020B0604020202020204" pitchFamily="34" charset="0"/>
              <a:buChar char="•"/>
            </a:pPr>
            <a:r>
              <a:rPr lang="en-US" sz="1200" b="1" i="0" u="none" strike="noStrike" kern="1200" baseline="0" dirty="0">
                <a:solidFill>
                  <a:schemeClr val="tx1"/>
                </a:solidFill>
                <a:latin typeface="+mn-lt"/>
                <a:ea typeface="+mn-ea"/>
                <a:cs typeface="+mn-cs"/>
              </a:rPr>
              <a:t>Categorization: </a:t>
            </a:r>
            <a:r>
              <a:rPr lang="en-US" sz="1200" b="0" i="0" u="none" strike="noStrike" kern="1200" baseline="0" dirty="0">
                <a:solidFill>
                  <a:schemeClr val="tx1"/>
                </a:solidFill>
                <a:latin typeface="+mn-lt"/>
                <a:ea typeface="+mn-ea"/>
                <a:cs typeface="+mn-cs"/>
              </a:rPr>
              <a:t>Findings from the included articles were reviewed and cross-walked with the domains and elements addressed by the Guidelines. Articles were then categorized based on the domain and elements they addressed, i.e., which domain(s) and element(s) may be supported, updated, or revised based on the article’s findings. </a:t>
            </a:r>
          </a:p>
          <a:p>
            <a:pPr marL="0" indent="0">
              <a:lnSpc>
                <a:spcPct val="100000"/>
              </a:lnSpc>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lnSpc>
                <a:spcPct val="100000"/>
              </a:lnSpc>
              <a:buFont typeface="Arial" panose="020B0604020202020204" pitchFamily="34" charset="0"/>
              <a:buNone/>
            </a:pPr>
            <a:r>
              <a:rPr lang="en-US" sz="1200" b="1" i="0" u="none" strike="noStrike" kern="1200" baseline="0" dirty="0">
                <a:solidFill>
                  <a:schemeClr val="tx1"/>
                </a:solidFill>
                <a:latin typeface="+mn-lt"/>
                <a:ea typeface="+mn-ea"/>
                <a:cs typeface="+mn-cs"/>
              </a:rPr>
              <a:t>Results</a:t>
            </a:r>
          </a:p>
          <a:p>
            <a:pPr marL="171450" indent="-171450">
              <a:lnSpc>
                <a:spcPct val="100000"/>
              </a:lnSpc>
              <a:buFont typeface="Arial" panose="020B0604020202020204" pitchFamily="34" charset="0"/>
              <a:buChar char="•"/>
            </a:pPr>
            <a:r>
              <a:rPr lang="en-US" sz="1200" b="0" i="0" u="none" strike="noStrike" kern="1200" baseline="0" dirty="0">
                <a:solidFill>
                  <a:schemeClr val="tx1"/>
                </a:solidFill>
                <a:latin typeface="+mn-lt"/>
                <a:ea typeface="+mn-ea"/>
                <a:cs typeface="+mn-cs"/>
              </a:rPr>
              <a:t>The findings from the 24 included studies were relevant to all but one of the seven Guidelines domains. None of the findings were relevant to domain 3 (Receiving Reports of Maltreatment). The majority of studies were related to domain 1 (Program Administration), and within that domain, most studies (N=5) were related to element 1e (Coordination With Other Entities). Seven articles were relevant to domain 5 (Service Planning and Service Implementation); of those, five addressed element 5a (Voluntary Service Implementation). Five articles were relevant to domains 4 (Conducting the Investigation) and 6 (Training) respectively. </a:t>
            </a:r>
          </a:p>
          <a:p>
            <a:pPr marL="171450" indent="-171450">
              <a:lnSpc>
                <a:spcPct val="100000"/>
              </a:lnSpc>
              <a:buFont typeface="Arial" panose="020B0604020202020204" pitchFamily="34" charset="0"/>
              <a:buChar char="•"/>
            </a:pPr>
            <a:r>
              <a:rPr lang="en-US" sz="1200" b="0" i="0" u="none" strike="noStrike" kern="1200" baseline="0" dirty="0">
                <a:solidFill>
                  <a:schemeClr val="tx1"/>
                </a:solidFill>
                <a:latin typeface="+mn-lt"/>
                <a:ea typeface="+mn-ea"/>
                <a:cs typeface="+mn-cs"/>
              </a:rPr>
              <a:t>Eighteen of the 24 studies included data from clients served by APS (N=16) or CPS (N=2). For those studies focused on APS client data, three focused on clients 65 and older, 10 focused on clients 60 and older, one focused on clients 55 and older, one focused on clients 18 and older, and one focused on clients 65+ and dependent adults, aged 18–64, who were living in the community. The clients in all but one of these studies were identified by age specifically, without information regarding the clients’ disability status. Only one study specifically mentioned dependency as a qualifying criterion for the APS program. </a:t>
            </a: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lumMod val="95000"/>
                  <a:lumOff val="5000"/>
                </a:schemeClr>
              </a:solidFill>
            </a:endParaRPr>
          </a:p>
          <a:p>
            <a:pPr marL="0" marR="0" lvl="0" indent="0" algn="l" defTabSz="9393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tx1">
                    <a:lumMod val="95000"/>
                    <a:lumOff val="5000"/>
                  </a:schemeClr>
                </a:solidFill>
              </a:rPr>
              <a:t>Use of the Findings</a:t>
            </a: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 findings from the literature review were used to inform draft updates and revisions to the 2016 Guidelines domains and elements. Specifically, findings from recently published studies were used to support the guidance statements and/or inform revisions or updates to the background and guidance statements in the elements. As noted, the findings had implications for all but one of the Guidelines domains. For the six relevant domains, the articles’ findings were used to make revisions by either adding text to the background but not changing the guidance statements or adding text to the background and changing the guidance statements. There were no cases where current guidance was deleted. It is important to note that several studies had findings that impacted several domains. </a:t>
            </a:r>
            <a:endParaRPr lang="en-US" dirty="0">
              <a:solidFill>
                <a:schemeClr val="tx1">
                  <a:lumMod val="95000"/>
                  <a:lumOff val="5000"/>
                </a:schemeClr>
              </a:solidFill>
            </a:endParaRPr>
          </a:p>
          <a:p>
            <a:pPr marL="0" indent="0" defTabSz="939363">
              <a:buFontTx/>
              <a:buNone/>
              <a:defRPr/>
            </a:pPr>
            <a:endParaRPr lang="en-US" dirty="0">
              <a:solidFill>
                <a:schemeClr val="tx1">
                  <a:lumMod val="95000"/>
                  <a:lumOff val="5000"/>
                </a:schemeClr>
              </a:solidFill>
            </a:endParaRPr>
          </a:p>
        </p:txBody>
      </p:sp>
      <p:sp>
        <p:nvSpPr>
          <p:cNvPr id="4" name="Slide Number Placeholder 3"/>
          <p:cNvSpPr>
            <a:spLocks noGrp="1"/>
          </p:cNvSpPr>
          <p:nvPr>
            <p:ph type="sldNum" sz="quarter" idx="5"/>
          </p:nvPr>
        </p:nvSpPr>
        <p:spPr/>
        <p:txBody>
          <a:bodyPr/>
          <a:lstStyle/>
          <a:p>
            <a:fld id="{D4E3A5C2-4F64-42EE-A3A1-31A973DC479E}" type="slidenum">
              <a:rPr lang="en-US" smtClean="0"/>
              <a:t>23</a:t>
            </a:fld>
            <a:endParaRPr lang="en-US"/>
          </a:p>
        </p:txBody>
      </p:sp>
    </p:spTree>
    <p:extLst>
      <p:ext uri="{BB962C8B-B14F-4D97-AF65-F5344CB8AC3E}">
        <p14:creationId xmlns:p14="http://schemas.microsoft.com/office/powerpoint/2010/main" val="3663980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24 identified articles focused on six different themes shown here. Findings from the studies were integrated into the Guidelines where appropriate.</a:t>
            </a:r>
          </a:p>
        </p:txBody>
      </p:sp>
      <p:sp>
        <p:nvSpPr>
          <p:cNvPr id="4" name="Slide Number Placeholder 3"/>
          <p:cNvSpPr>
            <a:spLocks noGrp="1"/>
          </p:cNvSpPr>
          <p:nvPr>
            <p:ph type="sldNum" sz="quarter" idx="5"/>
          </p:nvPr>
        </p:nvSpPr>
        <p:spPr/>
        <p:txBody>
          <a:bodyPr/>
          <a:lstStyle/>
          <a:p>
            <a:fld id="{D4E3A5C2-4F64-42EE-A3A1-31A973DC479E}" type="slidenum">
              <a:rPr lang="en-US" smtClean="0"/>
              <a:t>24</a:t>
            </a:fld>
            <a:endParaRPr lang="en-US"/>
          </a:p>
        </p:txBody>
      </p:sp>
    </p:spTree>
    <p:extLst>
      <p:ext uri="{BB962C8B-B14F-4D97-AF65-F5344CB8AC3E}">
        <p14:creationId xmlns:p14="http://schemas.microsoft.com/office/powerpoint/2010/main" val="3320495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2016 Guidelines were developed with extensive input from stakeholders representing multiple professional fields, including staff from APS, aging, long-term care, disability, domestic violence, sexual assault, and victim services networks; legal services and law enforcement; native and tribal communities; and federal staff. Members of the public also provided feedback.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goals of the stakeholder engagement and outreach process were to hear from all stakeholders about their experiences with APS, ensure all stakeholders understand why and how ACL is leading the development of Guidelines for APS, and provide interested parties an opportunity to give input into the process and content of the Guidelines.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Throughout the process, ACL’s stakeholder engagement and outreach endeavored to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respect people’s history and experience with APS, and their other life experiences;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empower the public and stakeholders to contribute to the development of national APS guidelines in a meaningful way;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understand the public’s vision for APS and for ACL’s role in APS;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build consensus on proposed guidelines by including representatives from materially affected and interested parties, to the extent possible; and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incorporate a civil rights/personal rights perspective in developing the system guidelines.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the updates, the public as well as professionals who may report and/or respond to abuse, neglect, and financial exploitation experienced by older adults and adults with disabilities were invited to provide feedback for the draft updates to the Guidelines via two main methods, a public comment period and stakeholder webinars. </a:t>
            </a:r>
            <a:endParaRPr lang="en-US" dirty="0"/>
          </a:p>
        </p:txBody>
      </p:sp>
      <p:sp>
        <p:nvSpPr>
          <p:cNvPr id="4" name="Slide Number Placeholder 3"/>
          <p:cNvSpPr>
            <a:spLocks noGrp="1"/>
          </p:cNvSpPr>
          <p:nvPr>
            <p:ph type="sldNum" sz="quarter" idx="5"/>
          </p:nvPr>
        </p:nvSpPr>
        <p:spPr/>
        <p:txBody>
          <a:bodyPr/>
          <a:lstStyle/>
          <a:p>
            <a:fld id="{D4E3A5C2-4F64-42EE-A3A1-31A973DC479E}" type="slidenum">
              <a:rPr lang="en-US" smtClean="0"/>
              <a:t>25</a:t>
            </a:fld>
            <a:endParaRPr lang="en-US"/>
          </a:p>
        </p:txBody>
      </p:sp>
    </p:spTree>
    <p:extLst>
      <p:ext uri="{BB962C8B-B14F-4D97-AF65-F5344CB8AC3E}">
        <p14:creationId xmlns:p14="http://schemas.microsoft.com/office/powerpoint/2010/main" val="3597789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Stakeholders were invited to provide feedback for the proposed updates to the Guidelines via the ACL’s request for information (RFI) Web page and direct e-mail. </a:t>
            </a: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 Web page was publicly available and included information about the project and key materials (i.e., the Guidelines, suggested revisions and/or additions, literature references). </a:t>
            </a: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Stakeholders had the opportunity to provide feedback via the ACL RFI Web page from the end of March until the end of May 2019. </a:t>
            </a:r>
            <a:endParaRPr lang="en-US" dirty="0">
              <a:solidFill>
                <a:schemeClr val="tx1">
                  <a:lumMod val="95000"/>
                  <a:lumOff val="5000"/>
                </a:schemeClr>
              </a:solidFill>
            </a:endParaRPr>
          </a:p>
          <a:p>
            <a:pPr marL="0" marR="0" lvl="0" indent="0" algn="l" defTabSz="939363" rtl="0" eaLnBrk="1" fontAlgn="auto" latinLnBrk="0" hangingPunct="1">
              <a:lnSpc>
                <a:spcPct val="100000"/>
              </a:lnSpc>
              <a:spcBef>
                <a:spcPts val="0"/>
              </a:spcBef>
              <a:spcAft>
                <a:spcPts val="0"/>
              </a:spcAft>
              <a:buClrTx/>
              <a:buSzTx/>
              <a:buFontTx/>
              <a:buNone/>
              <a:tabLst/>
              <a:defRPr/>
            </a:pPr>
            <a:endParaRPr lang="en-US" dirty="0">
              <a:solidFill>
                <a:schemeClr val="tx1">
                  <a:lumMod val="95000"/>
                  <a:lumOff val="5000"/>
                </a:schemeClr>
              </a:solidFill>
            </a:endParaRPr>
          </a:p>
        </p:txBody>
      </p:sp>
      <p:sp>
        <p:nvSpPr>
          <p:cNvPr id="4" name="Slide Number Placeholder 3"/>
          <p:cNvSpPr>
            <a:spLocks noGrp="1"/>
          </p:cNvSpPr>
          <p:nvPr>
            <p:ph type="sldNum" sz="quarter" idx="5"/>
          </p:nvPr>
        </p:nvSpPr>
        <p:spPr/>
        <p:txBody>
          <a:bodyPr/>
          <a:lstStyle/>
          <a:p>
            <a:fld id="{D4E3A5C2-4F64-42EE-A3A1-31A973DC479E}" type="slidenum">
              <a:rPr lang="en-US" smtClean="0"/>
              <a:t>26</a:t>
            </a:fld>
            <a:endParaRPr lang="en-US"/>
          </a:p>
        </p:txBody>
      </p:sp>
    </p:spTree>
    <p:extLst>
      <p:ext uri="{BB962C8B-B14F-4D97-AF65-F5344CB8AC3E}">
        <p14:creationId xmlns:p14="http://schemas.microsoft.com/office/powerpoint/2010/main" val="3250112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Stakeholders were invited to provide feedback via webinars. Five webinars were held during April and May 2019.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webinar platform allowed for the presentation of visual content (draft revision), polling, and written comments by participants.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 part of the webinar registration, stakeholders were asked to indicate the state and field they represented.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During the webinar, participants were encouraged to respond (voluntarily) to the following polling questions: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What professional group are you representing today?</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Before preparing for today’s call, how familiar were you with the current National APS Guidelines?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How frequently should the Guidelines be updated in the future?</a:t>
            </a:r>
          </a:p>
          <a:p>
            <a:pPr marL="0" marR="0" lvl="0" indent="0" algn="l" defTabSz="939363" rtl="0" eaLnBrk="1" fontAlgn="auto" latinLnBrk="0" hangingPunct="1">
              <a:lnSpc>
                <a:spcPct val="100000"/>
              </a:lnSpc>
              <a:spcBef>
                <a:spcPts val="0"/>
              </a:spcBef>
              <a:spcAft>
                <a:spcPts val="0"/>
              </a:spcAft>
              <a:buClrTx/>
              <a:buSzTx/>
              <a:buFontTx/>
              <a:buNone/>
              <a:tabLst/>
              <a:defRPr/>
            </a:pPr>
            <a:endParaRPr lang="en-US" dirty="0">
              <a:solidFill>
                <a:schemeClr val="tx1">
                  <a:lumMod val="95000"/>
                  <a:lumOff val="5000"/>
                </a:schemeClr>
              </a:solidFill>
            </a:endParaRPr>
          </a:p>
          <a:p>
            <a:pPr marL="0" marR="0" lvl="0" indent="0" algn="l" defTabSz="939363" rtl="0" eaLnBrk="1" fontAlgn="auto" latinLnBrk="0" hangingPunct="1">
              <a:lnSpc>
                <a:spcPct val="100000"/>
              </a:lnSpc>
              <a:spcBef>
                <a:spcPts val="0"/>
              </a:spcBef>
              <a:spcAft>
                <a:spcPts val="0"/>
              </a:spcAft>
              <a:buClrTx/>
              <a:buSzTx/>
              <a:buFontTx/>
              <a:buNone/>
              <a:tabLst/>
              <a:defRPr/>
            </a:pPr>
            <a:r>
              <a:rPr lang="en-US" b="1" dirty="0">
                <a:solidFill>
                  <a:schemeClr val="tx1">
                    <a:lumMod val="95000"/>
                    <a:lumOff val="5000"/>
                  </a:schemeClr>
                </a:solidFill>
              </a:rPr>
              <a:t>Webinar Participants</a:t>
            </a: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95000"/>
                    <a:lumOff val="5000"/>
                  </a:schemeClr>
                </a:solidFill>
              </a:rPr>
              <a:t>Approximately 190 people attended. </a:t>
            </a: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95000"/>
                    <a:lumOff val="5000"/>
                  </a:schemeClr>
                </a:solidFill>
              </a:rPr>
              <a:t>Those in attendance represented 39 state sand DC.  </a:t>
            </a: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95000"/>
                    <a:lumOff val="5000"/>
                  </a:schemeClr>
                </a:solidFill>
              </a:rPr>
              <a:t>While the majority of webinar attendees were APS workers or administrators, 9 other professions were also represented (e.g., people from the disability rights community, long-term care professionals, legal aide).    </a:t>
            </a: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95000"/>
                    <a:lumOff val="5000"/>
                  </a:schemeClr>
                </a:solidFill>
              </a:rPr>
              <a:t>62% said they were either somewhat or very familiar with the Guidelines, while 10% said they were not at all familiar; 3% judged themselves to be extremely familiar with them.</a:t>
            </a:r>
          </a:p>
          <a:p>
            <a:pPr marL="0" marR="0" lvl="0" indent="0" algn="l" defTabSz="939363" rtl="0" eaLnBrk="1" fontAlgn="auto" latinLnBrk="0" hangingPunct="1">
              <a:lnSpc>
                <a:spcPct val="100000"/>
              </a:lnSpc>
              <a:spcBef>
                <a:spcPts val="0"/>
              </a:spcBef>
              <a:spcAft>
                <a:spcPts val="0"/>
              </a:spcAft>
              <a:buClrTx/>
              <a:buSzTx/>
              <a:buFontTx/>
              <a:buNone/>
              <a:tabLst/>
              <a:defRPr/>
            </a:pPr>
            <a:endParaRPr lang="en-US" dirty="0">
              <a:solidFill>
                <a:schemeClr val="tx1">
                  <a:lumMod val="95000"/>
                  <a:lumOff val="5000"/>
                </a:schemeClr>
              </a:solidFill>
            </a:endParaRPr>
          </a:p>
          <a:p>
            <a:pPr marL="0" marR="0" lvl="0" indent="0" algn="l" defTabSz="939363" rtl="0" eaLnBrk="1" fontAlgn="auto" latinLnBrk="0" hangingPunct="1">
              <a:lnSpc>
                <a:spcPct val="100000"/>
              </a:lnSpc>
              <a:spcBef>
                <a:spcPts val="0"/>
              </a:spcBef>
              <a:spcAft>
                <a:spcPts val="0"/>
              </a:spcAft>
              <a:buClrTx/>
              <a:buSzTx/>
              <a:buFontTx/>
              <a:buNone/>
              <a:tabLst/>
              <a:defRPr/>
            </a:pPr>
            <a:endParaRPr lang="en-US" dirty="0">
              <a:solidFill>
                <a:schemeClr val="tx1">
                  <a:lumMod val="95000"/>
                  <a:lumOff val="5000"/>
                </a:schemeClr>
              </a:solidFill>
            </a:endParaRPr>
          </a:p>
        </p:txBody>
      </p:sp>
      <p:sp>
        <p:nvSpPr>
          <p:cNvPr id="4" name="Slide Number Placeholder 3"/>
          <p:cNvSpPr>
            <a:spLocks noGrp="1"/>
          </p:cNvSpPr>
          <p:nvPr>
            <p:ph type="sldNum" sz="quarter" idx="5"/>
          </p:nvPr>
        </p:nvSpPr>
        <p:spPr/>
        <p:txBody>
          <a:bodyPr/>
          <a:lstStyle/>
          <a:p>
            <a:fld id="{D4E3A5C2-4F64-42EE-A3A1-31A973DC479E}" type="slidenum">
              <a:rPr lang="en-US" smtClean="0"/>
              <a:t>27</a:t>
            </a:fld>
            <a:endParaRPr lang="en-US"/>
          </a:p>
        </p:txBody>
      </p:sp>
    </p:spTree>
    <p:extLst>
      <p:ext uri="{BB962C8B-B14F-4D97-AF65-F5344CB8AC3E}">
        <p14:creationId xmlns:p14="http://schemas.microsoft.com/office/powerpoint/2010/main" val="3081161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Stakeholders commented on the proposed updates as well as the original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For all comments received via the webinars and the public comment period, at total of 278 comments were coded as containing relevant feedback.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Of those, 216 comments were related speciﬁcally to the content of the Guidelines (e.g., background and guidance).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 feedback was related to supporting proposed updates or expressing concerns about proposed updates, challenges for implementing the Guidelines, recommendations for additional revisions for speciﬁc domains/elements, and global feedback regarding Guidelines (e.g., use of victim vs. client).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Other comments (N=62) were coded as being related to feedback about aspects outside the content of the Guidelines.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These included the format of the Guidelines, the frequency and process for updating the Guidelines, the dissemination of the Guidelines, and research gaps.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39363" rtl="0" eaLnBrk="1" fontAlgn="auto" latinLnBrk="0" hangingPunct="1">
              <a:lnSpc>
                <a:spcPct val="100000"/>
              </a:lnSpc>
              <a:spcBef>
                <a:spcPts val="0"/>
              </a:spcBef>
              <a:spcAft>
                <a:spcPts val="0"/>
              </a:spcAft>
              <a:buClrTx/>
              <a:buSzTx/>
              <a:buFontTx/>
              <a:buNone/>
              <a:tabLst/>
              <a:defRPr/>
            </a:pPr>
            <a:endParaRPr lang="en-US" dirty="0">
              <a:solidFill>
                <a:schemeClr val="tx1">
                  <a:lumMod val="95000"/>
                  <a:lumOff val="5000"/>
                </a:schemeClr>
              </a:solidFill>
            </a:endParaRPr>
          </a:p>
        </p:txBody>
      </p:sp>
      <p:sp>
        <p:nvSpPr>
          <p:cNvPr id="4" name="Slide Number Placeholder 3"/>
          <p:cNvSpPr>
            <a:spLocks noGrp="1"/>
          </p:cNvSpPr>
          <p:nvPr>
            <p:ph type="sldNum" sz="quarter" idx="5"/>
          </p:nvPr>
        </p:nvSpPr>
        <p:spPr/>
        <p:txBody>
          <a:bodyPr/>
          <a:lstStyle/>
          <a:p>
            <a:fld id="{D4E3A5C2-4F64-42EE-A3A1-31A973DC479E}" type="slidenum">
              <a:rPr lang="en-US" smtClean="0"/>
              <a:t>28</a:t>
            </a:fld>
            <a:endParaRPr lang="en-US"/>
          </a:p>
        </p:txBody>
      </p:sp>
    </p:spTree>
    <p:extLst>
      <p:ext uri="{BB962C8B-B14F-4D97-AF65-F5344CB8AC3E}">
        <p14:creationId xmlns:p14="http://schemas.microsoft.com/office/powerpoint/2010/main" val="487339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Stakeholders provided comments for all seven domains, including domain 3, for which no updates were proposed.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majority of comments focused on Domain 1, Program Administration (28.2 %), followed by Domain 5, Service Planning and Intervention (24.8%), and Domain 6, Training (17.5%).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One stakeholder provided a comment for Domain 3, Receiving Reports of Maltreatment.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39363" rtl="0" eaLnBrk="1" fontAlgn="auto" latinLnBrk="0" hangingPunct="1">
              <a:lnSpc>
                <a:spcPct val="100000"/>
              </a:lnSpc>
              <a:spcBef>
                <a:spcPts val="0"/>
              </a:spcBef>
              <a:spcAft>
                <a:spcPts val="0"/>
              </a:spcAft>
              <a:buClrTx/>
              <a:buSzTx/>
              <a:buFontTx/>
              <a:buNone/>
              <a:tabLst/>
              <a:defRPr/>
            </a:pPr>
            <a:endParaRPr lang="en-US" dirty="0">
              <a:solidFill>
                <a:schemeClr val="tx1">
                  <a:lumMod val="95000"/>
                  <a:lumOff val="5000"/>
                </a:schemeClr>
              </a:solidFill>
            </a:endParaRPr>
          </a:p>
        </p:txBody>
      </p:sp>
      <p:sp>
        <p:nvSpPr>
          <p:cNvPr id="4" name="Slide Number Placeholder 3"/>
          <p:cNvSpPr>
            <a:spLocks noGrp="1"/>
          </p:cNvSpPr>
          <p:nvPr>
            <p:ph type="sldNum" sz="quarter" idx="5"/>
          </p:nvPr>
        </p:nvSpPr>
        <p:spPr/>
        <p:txBody>
          <a:bodyPr/>
          <a:lstStyle/>
          <a:p>
            <a:fld id="{D4E3A5C2-4F64-42EE-A3A1-31A973DC479E}" type="slidenum">
              <a:rPr lang="en-US" smtClean="0"/>
              <a:t>29</a:t>
            </a:fld>
            <a:endParaRPr lang="en-US"/>
          </a:p>
        </p:txBody>
      </p:sp>
    </p:spTree>
    <p:extLst>
      <p:ext uri="{BB962C8B-B14F-4D97-AF65-F5344CB8AC3E}">
        <p14:creationId xmlns:p14="http://schemas.microsoft.com/office/powerpoint/2010/main" val="1242059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APS programs are not subject to federal rules and regulations. As a result, each state has designed its own unique system. In addition, there is no single funding stream for APS, forcing states to look to multiple sources for funding and often leaving states with inadequate resources for their APS programs. </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Yet data from state APS agencies show an increasing trend in reports of maltreatment and increasing caseloads for APS workers (AARP Public Policy Institute, 2011; </a:t>
            </a:r>
            <a:r>
              <a:rPr lang="en-US" sz="1200" b="0" i="0" u="none" strike="noStrike" kern="1200" baseline="0" dirty="0" err="1">
                <a:solidFill>
                  <a:schemeClr val="tx1"/>
                </a:solidFill>
                <a:latin typeface="+mn-lt"/>
                <a:ea typeface="+mn-ea"/>
                <a:cs typeface="+mn-cs"/>
              </a:rPr>
              <a:t>Teaster</a:t>
            </a:r>
            <a:r>
              <a:rPr lang="en-US" sz="1200" b="0" i="0" u="none" strike="noStrike" kern="1200" baseline="0" dirty="0">
                <a:solidFill>
                  <a:schemeClr val="tx1"/>
                </a:solidFill>
                <a:latin typeface="+mn-lt"/>
                <a:ea typeface="+mn-ea"/>
                <a:cs typeface="+mn-cs"/>
              </a:rPr>
              <a:t> et al., 2006). These challenges can present significant obstacles to responding in an effective and timely way to reports of adult maltreatment. </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To support APS programs, it is more important than ever to demonstrate the effectiveness of APS programs and practices in improving client outcomes and provide states with tools to support effective and timely responses to adult maltreatment. </a:t>
            </a:r>
          </a:p>
        </p:txBody>
      </p:sp>
      <p:sp>
        <p:nvSpPr>
          <p:cNvPr id="4" name="Slide Number Placeholder 3"/>
          <p:cNvSpPr>
            <a:spLocks noGrp="1"/>
          </p:cNvSpPr>
          <p:nvPr>
            <p:ph type="sldNum" sz="quarter" idx="5"/>
          </p:nvPr>
        </p:nvSpPr>
        <p:spPr/>
        <p:txBody>
          <a:bodyPr/>
          <a:lstStyle/>
          <a:p>
            <a:fld id="{D4E3A5C2-4F64-42EE-A3A1-31A973DC479E}" type="slidenum">
              <a:rPr lang="en-US" smtClean="0"/>
              <a:t>3</a:t>
            </a:fld>
            <a:endParaRPr lang="en-US"/>
          </a:p>
        </p:txBody>
      </p:sp>
    </p:spTree>
    <p:extLst>
      <p:ext uri="{BB962C8B-B14F-4D97-AF65-F5344CB8AC3E}">
        <p14:creationId xmlns:p14="http://schemas.microsoft.com/office/powerpoint/2010/main" val="932347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As noted, 216 of the comments involved specific feedback regarding the proposed updates to the Guidelines. </a:t>
            </a: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Specifically, stakeholders voiced support or agreement for the updates (12% of comments), expressed concerns or disagreement (3.2% of comments), noted challenges for their implementation (7.4% of comments), noted global comments (22.2% of comments), and provided specific recommendations for additional revisions (55.1% of comments). </a:t>
            </a: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Recommendations were related to revising specific wording, adding additional content/wording, providing clarification.</a:t>
            </a:r>
            <a:endParaRPr lang="en-US" sz="1200" b="0" i="0" u="none" strike="noStrike" kern="1200" baseline="0" dirty="0">
              <a:solidFill>
                <a:schemeClr val="tx1"/>
              </a:solidFill>
              <a:latin typeface="+mn-lt"/>
              <a:ea typeface="+mn-ea"/>
              <a:cs typeface="+mn-cs"/>
            </a:endParaRP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majority of the feedback included suggestions to add additional content or revise wording. </a:t>
            </a: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These comments were all coded for use by the Technical Expert Panel.</a:t>
            </a:r>
          </a:p>
        </p:txBody>
      </p:sp>
      <p:sp>
        <p:nvSpPr>
          <p:cNvPr id="4" name="Slide Number Placeholder 3"/>
          <p:cNvSpPr>
            <a:spLocks noGrp="1"/>
          </p:cNvSpPr>
          <p:nvPr>
            <p:ph type="sldNum" sz="quarter" idx="5"/>
          </p:nvPr>
        </p:nvSpPr>
        <p:spPr/>
        <p:txBody>
          <a:bodyPr/>
          <a:lstStyle/>
          <a:p>
            <a:fld id="{D4E3A5C2-4F64-42EE-A3A1-31A973DC479E}" type="slidenum">
              <a:rPr lang="en-US" smtClean="0"/>
              <a:t>30</a:t>
            </a:fld>
            <a:endParaRPr lang="en-US"/>
          </a:p>
        </p:txBody>
      </p:sp>
    </p:spTree>
    <p:extLst>
      <p:ext uri="{BB962C8B-B14F-4D97-AF65-F5344CB8AC3E}">
        <p14:creationId xmlns:p14="http://schemas.microsoft.com/office/powerpoint/2010/main" val="3946296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r>
              <a:rPr lang="en-US" dirty="0"/>
              <a:t>Once the literature and comments from the stakeholder engagement period were collected and analyzed, we brought together a panel of experts in the field to apply real world wisdom and experience to the Guidelines.  A nine-person technical expert panel was convened.</a:t>
            </a:r>
          </a:p>
        </p:txBody>
      </p:sp>
      <p:sp>
        <p:nvSpPr>
          <p:cNvPr id="4" name="Slide Number Placeholder 3"/>
          <p:cNvSpPr>
            <a:spLocks noGrp="1"/>
          </p:cNvSpPr>
          <p:nvPr>
            <p:ph type="sldNum" sz="quarter" idx="5"/>
          </p:nvPr>
        </p:nvSpPr>
        <p:spPr/>
        <p:txBody>
          <a:bodyPr/>
          <a:lstStyle/>
          <a:p>
            <a:fld id="{D4E3A5C2-4F64-42EE-A3A1-31A973DC479E}" type="slidenum">
              <a:rPr lang="en-US" smtClean="0"/>
              <a:t>31</a:t>
            </a:fld>
            <a:endParaRPr lang="en-US"/>
          </a:p>
        </p:txBody>
      </p:sp>
    </p:spTree>
    <p:extLst>
      <p:ext uri="{BB962C8B-B14F-4D97-AF65-F5344CB8AC3E}">
        <p14:creationId xmlns:p14="http://schemas.microsoft.com/office/powerpoint/2010/main" val="2470572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3A5C2-4F64-42EE-A3A1-31A973DC479E}" type="slidenum">
              <a:rPr lang="en-US" smtClean="0"/>
              <a:t>32</a:t>
            </a:fld>
            <a:endParaRPr lang="en-US"/>
          </a:p>
        </p:txBody>
      </p:sp>
    </p:spTree>
    <p:extLst>
      <p:ext uri="{BB962C8B-B14F-4D97-AF65-F5344CB8AC3E}">
        <p14:creationId xmlns:p14="http://schemas.microsoft.com/office/powerpoint/2010/main" val="584785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9363"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TEP members were invited to participate in five virtual meetings, each lasting 90 minutes. Prior to the first meeting, TEP members received an annotated bibliography of the new research to be considered as well as a copy of the Guidelines that included all proposed updates in track changes and comments showing the feedback received from stakeholders for each domain/element. </a:t>
            </a:r>
            <a:endParaRPr lang="en-US" dirty="0">
              <a:solidFill>
                <a:schemeClr val="tx1">
                  <a:lumMod val="95000"/>
                  <a:lumOff val="5000"/>
                </a:schemeClr>
              </a:solidFill>
            </a:endParaRPr>
          </a:p>
          <a:p>
            <a:pPr marL="0" marR="0" lvl="0" indent="0" algn="l" defTabSz="939363" rtl="0" eaLnBrk="1" fontAlgn="auto" latinLnBrk="0" hangingPunct="1">
              <a:lnSpc>
                <a:spcPct val="100000"/>
              </a:lnSpc>
              <a:spcBef>
                <a:spcPts val="0"/>
              </a:spcBef>
              <a:spcAft>
                <a:spcPts val="0"/>
              </a:spcAft>
              <a:buClrTx/>
              <a:buSzTx/>
              <a:buFontTx/>
              <a:buNone/>
              <a:tabLst/>
              <a:defRPr/>
            </a:pPr>
            <a:r>
              <a:rPr lang="en-US" dirty="0">
                <a:solidFill>
                  <a:schemeClr val="tx1">
                    <a:lumMod val="95000"/>
                    <a:lumOff val="5000"/>
                  </a:schemeClr>
                </a:solidFill>
              </a:rPr>
              <a:t> </a:t>
            </a:r>
          </a:p>
          <a:p>
            <a:pPr marL="0" marR="0" lvl="0" indent="0" algn="l" defTabSz="939363"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As a result of discussions during virtual meetings, TEP members reached agreement about whether to make changes or not in response to stakeholder recommendations. TEP members also recommended revisions that were not related to stakeholder feedback.</a:t>
            </a:r>
          </a:p>
          <a:p>
            <a:pPr marL="0" marR="0" lvl="0" indent="0" algn="l" defTabSz="939363"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39363"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TEP decisions broke down as follows:</a:t>
            </a:r>
            <a:endParaRPr lang="en-US" dirty="0">
              <a:solidFill>
                <a:schemeClr val="tx1">
                  <a:lumMod val="95000"/>
                  <a:lumOff val="5000"/>
                </a:schemeClr>
              </a:solidFill>
            </a:endParaRP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95000"/>
                    <a:lumOff val="5000"/>
                  </a:schemeClr>
                </a:solidFill>
              </a:rPr>
              <a:t>The TEP agreed with 36% of the stakeholder recommendations, and implanted those as provided</a:t>
            </a: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 TEP agreed with 21% of the stakeholder recommendations, but implemented recommendation with additional revisions or alternative approach 	</a:t>
            </a:r>
            <a:endParaRPr lang="en-US" dirty="0">
              <a:solidFill>
                <a:schemeClr val="tx1">
                  <a:lumMod val="95000"/>
                  <a:lumOff val="5000"/>
                </a:schemeClr>
              </a:solidFill>
            </a:endParaRP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95000"/>
                    <a:lumOff val="5000"/>
                  </a:schemeClr>
                </a:solidFill>
              </a:rPr>
              <a:t>They did not agree with 23% of stakeholder recommendations. The TEP also suggested some revisions and additions of their own.</a:t>
            </a: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 TEP recommended and implemented revision/addition not related to stakeholder feedback (20%)	</a:t>
            </a: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lumMod val="95000"/>
                  <a:lumOff val="5000"/>
                </a:schemeClr>
              </a:solidFill>
            </a:endParaRPr>
          </a:p>
        </p:txBody>
      </p:sp>
      <p:sp>
        <p:nvSpPr>
          <p:cNvPr id="4" name="Slide Number Placeholder 3"/>
          <p:cNvSpPr>
            <a:spLocks noGrp="1"/>
          </p:cNvSpPr>
          <p:nvPr>
            <p:ph type="sldNum" sz="quarter" idx="5"/>
          </p:nvPr>
        </p:nvSpPr>
        <p:spPr/>
        <p:txBody>
          <a:bodyPr/>
          <a:lstStyle/>
          <a:p>
            <a:fld id="{D4E3A5C2-4F64-42EE-A3A1-31A973DC479E}" type="slidenum">
              <a:rPr lang="en-US" smtClean="0"/>
              <a:t>33</a:t>
            </a:fld>
            <a:endParaRPr lang="en-US"/>
          </a:p>
        </p:txBody>
      </p:sp>
    </p:spTree>
    <p:extLst>
      <p:ext uri="{BB962C8B-B14F-4D97-AF65-F5344CB8AC3E}">
        <p14:creationId xmlns:p14="http://schemas.microsoft.com/office/powerpoint/2010/main" val="3121802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With feedback from the field, the Guidelines were re-formatted to make the more use-friendly</a:t>
            </a: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Guidelines document is now focused on the actual guidance; the guidance is highlighted uses yellow background </a:t>
            </a: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Content regarding the development and literature are now provided in separated appendices</a:t>
            </a:r>
          </a:p>
          <a:p>
            <a:pPr marL="171450" marR="0" lvl="0" indent="-171450"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Use this link to access the Guidelines </a:t>
            </a:r>
            <a:r>
              <a:rPr lang="en-US" sz="1200" kern="1200">
                <a:solidFill>
                  <a:schemeClr val="tx1"/>
                </a:solidFill>
                <a:effectLst/>
                <a:latin typeface="+mn-lt"/>
                <a:ea typeface="+mn-ea"/>
                <a:cs typeface="+mn-cs"/>
              </a:rPr>
              <a:t>and appendices</a:t>
            </a:r>
            <a:endParaRPr lang="en-US" sz="1200" kern="1200" dirty="0">
              <a:solidFill>
                <a:schemeClr val="tx1"/>
              </a:solidFill>
              <a:effectLst/>
              <a:latin typeface="+mn-lt"/>
              <a:ea typeface="+mn-ea"/>
              <a:cs typeface="+mn-cs"/>
            </a:endParaRPr>
          </a:p>
          <a:p>
            <a:pPr marL="0" marR="0" lvl="0" indent="0" algn="l" defTabSz="93936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4E3A5C2-4F64-42EE-A3A1-31A973DC479E}" type="slidenum">
              <a:rPr lang="en-US" smtClean="0"/>
              <a:t>34</a:t>
            </a:fld>
            <a:endParaRPr lang="en-US"/>
          </a:p>
        </p:txBody>
      </p:sp>
    </p:spTree>
    <p:extLst>
      <p:ext uri="{BB962C8B-B14F-4D97-AF65-F5344CB8AC3E}">
        <p14:creationId xmlns:p14="http://schemas.microsoft.com/office/powerpoint/2010/main" val="740504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ACL has made a commitment to the field to update the Guidelines regularly (potentially every three years).  </a:t>
            </a:r>
          </a:p>
          <a:p>
            <a:pPr marL="171450" indent="-171450">
              <a:buFont typeface="Arial" panose="020B0604020202020204" pitchFamily="34" charset="0"/>
              <a:buChar char="•"/>
            </a:pPr>
            <a:r>
              <a:rPr lang="en-US" dirty="0"/>
              <a:t>ACL is also currently conducting a pilot to test effective strategies for delivering technical assistance to APS programs for integrating the Guidelines.</a:t>
            </a:r>
          </a:p>
          <a:p>
            <a:pPr marL="171450" indent="-171450">
              <a:buFont typeface="Arial" panose="020B0604020202020204" pitchFamily="34" charset="0"/>
              <a:buChar char="•"/>
            </a:pPr>
            <a:r>
              <a:rPr lang="en-US" dirty="0"/>
              <a:t>The results of this pilot study will help inform delivery of future technical assistance to APS programs on the Guidelines. In some circles, alignment of an APS program’s policies and practices with the Guidelines is being taken as a measure of what it means to be a “good “ APS program.</a:t>
            </a:r>
          </a:p>
        </p:txBody>
      </p:sp>
      <p:sp>
        <p:nvSpPr>
          <p:cNvPr id="4" name="Slide Number Placeholder 3"/>
          <p:cNvSpPr>
            <a:spLocks noGrp="1"/>
          </p:cNvSpPr>
          <p:nvPr>
            <p:ph type="sldNum" sz="quarter" idx="5"/>
          </p:nvPr>
        </p:nvSpPr>
        <p:spPr/>
        <p:txBody>
          <a:bodyPr/>
          <a:lstStyle/>
          <a:p>
            <a:fld id="{D4E3A5C2-4F64-42EE-A3A1-31A973DC479E}" type="slidenum">
              <a:rPr lang="en-US" smtClean="0"/>
              <a:t>35</a:t>
            </a:fld>
            <a:endParaRPr lang="en-US"/>
          </a:p>
        </p:txBody>
      </p:sp>
    </p:spTree>
    <p:extLst>
      <p:ext uri="{BB962C8B-B14F-4D97-AF65-F5344CB8AC3E}">
        <p14:creationId xmlns:p14="http://schemas.microsoft.com/office/powerpoint/2010/main" val="3846950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3A5C2-4F64-42EE-A3A1-31A973DC479E}" type="slidenum">
              <a:rPr lang="en-US" smtClean="0"/>
              <a:t>36</a:t>
            </a:fld>
            <a:endParaRPr lang="en-US"/>
          </a:p>
        </p:txBody>
      </p:sp>
    </p:spTree>
    <p:extLst>
      <p:ext uri="{BB962C8B-B14F-4D97-AF65-F5344CB8AC3E}">
        <p14:creationId xmlns:p14="http://schemas.microsoft.com/office/powerpoint/2010/main" val="1664150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3A5C2-4F64-42EE-A3A1-31A973DC479E}" type="slidenum">
              <a:rPr lang="en-US" smtClean="0"/>
              <a:t>39</a:t>
            </a:fld>
            <a:endParaRPr lang="en-US"/>
          </a:p>
        </p:txBody>
      </p:sp>
    </p:spTree>
    <p:extLst>
      <p:ext uri="{BB962C8B-B14F-4D97-AF65-F5344CB8AC3E}">
        <p14:creationId xmlns:p14="http://schemas.microsoft.com/office/powerpoint/2010/main" val="15838743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3A5C2-4F64-42EE-A3A1-31A973DC479E}" type="slidenum">
              <a:rPr lang="en-US" smtClean="0"/>
              <a:t>40</a:t>
            </a:fld>
            <a:endParaRPr lang="en-US"/>
          </a:p>
        </p:txBody>
      </p:sp>
    </p:spTree>
    <p:extLst>
      <p:ext uri="{BB962C8B-B14F-4D97-AF65-F5344CB8AC3E}">
        <p14:creationId xmlns:p14="http://schemas.microsoft.com/office/powerpoint/2010/main" val="3380839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 Guidelines were first published in 2016; the updated Guidelines were published in May, 2020</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Guidelines present one of the building blocks for developing a consistent and effective national APS system</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addition, t</a:t>
            </a:r>
            <a:r>
              <a:rPr lang="en-US" dirty="0"/>
              <a:t>he Guidelines fit into ACL’s vision of an abuse-free life for older adults and adults with disabilities.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4E3A5C2-4F64-42EE-A3A1-31A973DC479E}" type="slidenum">
              <a:rPr lang="en-US" smtClean="0"/>
              <a:t>4</a:t>
            </a:fld>
            <a:endParaRPr lang="en-US"/>
          </a:p>
        </p:txBody>
      </p:sp>
    </p:spTree>
    <p:extLst>
      <p:ext uri="{BB962C8B-B14F-4D97-AF65-F5344CB8AC3E}">
        <p14:creationId xmlns:p14="http://schemas.microsoft.com/office/powerpoint/2010/main" val="321591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ACL has taken several important steps to build a national “home” for APS starting in 2014 with the establishment of the Office of Elder Justice and APS. </a:t>
            </a:r>
          </a:p>
          <a:p>
            <a:pPr marL="171450" indent="-171450">
              <a:buFont typeface="Arial" panose="020B0604020202020204" pitchFamily="34" charset="0"/>
              <a:buChar char="•"/>
            </a:pPr>
            <a:r>
              <a:rPr lang="en-US" dirty="0"/>
              <a:t>In 2015, the APS Technical Assistance Resource Center was created and soon after the National Adult Maltreatment Reporting System was started. </a:t>
            </a:r>
          </a:p>
          <a:p>
            <a:pPr marL="171450" indent="-171450">
              <a:buFont typeface="Arial" panose="020B0604020202020204" pitchFamily="34" charset="0"/>
              <a:buChar char="•"/>
            </a:pPr>
            <a:r>
              <a:rPr lang="en-US" dirty="0"/>
              <a:t>In 2016, the National Voluntary Consensus Guidelines for State APS Systems were published.</a:t>
            </a:r>
          </a:p>
        </p:txBody>
      </p:sp>
      <p:sp>
        <p:nvSpPr>
          <p:cNvPr id="4" name="Slide Number Placeholder 3"/>
          <p:cNvSpPr>
            <a:spLocks noGrp="1"/>
          </p:cNvSpPr>
          <p:nvPr>
            <p:ph type="sldNum" sz="quarter" idx="5"/>
          </p:nvPr>
        </p:nvSpPr>
        <p:spPr/>
        <p:txBody>
          <a:bodyPr/>
          <a:lstStyle/>
          <a:p>
            <a:fld id="{D4E3A5C2-4F64-42EE-A3A1-31A973DC479E}" type="slidenum">
              <a:rPr lang="en-US" smtClean="0"/>
              <a:t>5</a:t>
            </a:fld>
            <a:endParaRPr lang="en-US"/>
          </a:p>
        </p:txBody>
      </p:sp>
    </p:spTree>
    <p:extLst>
      <p:ext uri="{BB962C8B-B14F-4D97-AF65-F5344CB8AC3E}">
        <p14:creationId xmlns:p14="http://schemas.microsoft.com/office/powerpoint/2010/main" val="1741056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investment that ACL is making today is intended to yield the “APS of tomorrow” including national data on APS, and national recommended standards.</a:t>
            </a:r>
          </a:p>
          <a:p>
            <a:endParaRPr lang="en-US" dirty="0"/>
          </a:p>
        </p:txBody>
      </p:sp>
      <p:sp>
        <p:nvSpPr>
          <p:cNvPr id="4" name="Slide Number Placeholder 3"/>
          <p:cNvSpPr>
            <a:spLocks noGrp="1"/>
          </p:cNvSpPr>
          <p:nvPr>
            <p:ph type="sldNum" sz="quarter" idx="5"/>
          </p:nvPr>
        </p:nvSpPr>
        <p:spPr/>
        <p:txBody>
          <a:bodyPr/>
          <a:lstStyle/>
          <a:p>
            <a:fld id="{D4E3A5C2-4F64-42EE-A3A1-31A973DC479E}" type="slidenum">
              <a:rPr lang="en-US" smtClean="0"/>
              <a:t>6</a:t>
            </a:fld>
            <a:endParaRPr lang="en-US"/>
          </a:p>
        </p:txBody>
      </p:sp>
    </p:spTree>
    <p:extLst>
      <p:ext uri="{BB962C8B-B14F-4D97-AF65-F5344CB8AC3E}">
        <p14:creationId xmlns:p14="http://schemas.microsoft.com/office/powerpoint/2010/main" val="314254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pPr marL="0" indent="0">
              <a:spcAft>
                <a:spcPts val="600"/>
              </a:spcAft>
              <a:buClr>
                <a:schemeClr val="accent1">
                  <a:lumMod val="50000"/>
                </a:schemeClr>
              </a:buClr>
              <a:buFont typeface="Arial" panose="020B0604020202020204" pitchFamily="34" charset="0"/>
              <a:buNone/>
            </a:pPr>
            <a:r>
              <a:rPr lang="en-US" sz="1200" b="0" i="0" u="none" strike="noStrike" kern="1200" baseline="0" dirty="0">
                <a:solidFill>
                  <a:schemeClr val="tx1"/>
                </a:solidFill>
                <a:latin typeface="+mn-lt"/>
                <a:ea typeface="+mn-ea"/>
                <a:cs typeface="+mn-cs"/>
              </a:rPr>
              <a:t>The Guidelines present a critical building block for building an effective response to adult maltreatment by helping to provide states with tools to support the implementation of effective and evidence-based strategies and practices for APS programs </a:t>
            </a:r>
            <a:endParaRPr lang="en-US" sz="1310" baseline="0" dirty="0"/>
          </a:p>
          <a:p>
            <a:pPr marL="0" indent="0">
              <a:spcAft>
                <a:spcPts val="600"/>
              </a:spcAft>
              <a:buClr>
                <a:schemeClr val="accent1">
                  <a:lumMod val="50000"/>
                </a:schemeClr>
              </a:buClr>
              <a:buFont typeface="Arial" panose="020B0604020202020204" pitchFamily="34" charset="0"/>
              <a:buNone/>
            </a:pPr>
            <a:endParaRPr lang="en-US" sz="1310" baseline="0" dirty="0"/>
          </a:p>
          <a:p>
            <a:pPr marL="0" indent="0">
              <a:spcAft>
                <a:spcPts val="600"/>
              </a:spcAft>
              <a:buClr>
                <a:schemeClr val="accent1">
                  <a:lumMod val="50000"/>
                </a:schemeClr>
              </a:buClr>
              <a:buFont typeface="Arial" panose="020B0604020202020204" pitchFamily="34" charset="0"/>
              <a:buNone/>
            </a:pPr>
            <a:r>
              <a:rPr lang="en-US" sz="1310" baseline="0" dirty="0"/>
              <a:t>The Guidelines are:</a:t>
            </a:r>
          </a:p>
          <a:p>
            <a:pPr marL="173736" indent="-173736">
              <a:spcAft>
                <a:spcPts val="600"/>
              </a:spcAft>
              <a:buClr>
                <a:schemeClr val="accent1">
                  <a:lumMod val="50000"/>
                </a:schemeClr>
              </a:buClr>
              <a:buFont typeface="Arial" panose="020B0604020202020204" pitchFamily="34" charset="0"/>
              <a:buChar char="•"/>
            </a:pPr>
            <a:r>
              <a:rPr lang="en-US" sz="1310" baseline="0" dirty="0"/>
              <a:t>Aspirational in nature</a:t>
            </a:r>
          </a:p>
          <a:p>
            <a:pPr marL="173736" indent="-173736">
              <a:spcAft>
                <a:spcPts val="600"/>
              </a:spcAft>
              <a:buClr>
                <a:schemeClr val="accent1">
                  <a:lumMod val="50000"/>
                </a:schemeClr>
              </a:buClr>
              <a:buFont typeface="Arial" panose="020B0604020202020204" pitchFamily="34" charset="0"/>
              <a:buChar char="•"/>
            </a:pPr>
            <a:r>
              <a:rPr lang="en-US" sz="1310" baseline="0" dirty="0"/>
              <a:t>States and local agencies have developed a wide variety of APS practices, resulting in significant variations across the country</a:t>
            </a:r>
          </a:p>
          <a:p>
            <a:pPr marL="173736" indent="-173736">
              <a:spcAft>
                <a:spcPts val="600"/>
              </a:spcAft>
              <a:buClr>
                <a:schemeClr val="accent1">
                  <a:lumMod val="50000"/>
                </a:schemeClr>
              </a:buClr>
              <a:buFont typeface="Arial" panose="020B0604020202020204" pitchFamily="34" charset="0"/>
              <a:buChar char="•"/>
            </a:pPr>
            <a:r>
              <a:rPr lang="en-US" sz="1310" baseline="0" dirty="0"/>
              <a:t>States identified them as something that would be helpful to them</a:t>
            </a:r>
          </a:p>
          <a:p>
            <a:pPr marL="173736" indent="-173736">
              <a:spcAft>
                <a:spcPts val="600"/>
              </a:spcAft>
              <a:buClr>
                <a:schemeClr val="accent1">
                  <a:lumMod val="50000"/>
                </a:schemeClr>
              </a:buClr>
              <a:buFont typeface="Arial" panose="020B0604020202020204" pitchFamily="34" charset="0"/>
              <a:buChar char="•"/>
            </a:pPr>
            <a:r>
              <a:rPr lang="en-US" sz="1310" baseline="0" dirty="0"/>
              <a:t>A step that could be taken without Congressional appropriations</a:t>
            </a:r>
          </a:p>
          <a:p>
            <a:pPr marL="173736" indent="-173736">
              <a:buClr>
                <a:schemeClr val="accent1">
                  <a:lumMod val="50000"/>
                </a:schemeClr>
              </a:buClr>
              <a:buFont typeface="Arial" panose="020B0604020202020204" pitchFamily="34" charset="0"/>
              <a:buChar char="•"/>
            </a:pPr>
            <a:r>
              <a:rPr lang="en-US" sz="1310" baseline="0" dirty="0"/>
              <a:t>An important building block to the foundation of the APS of tomorrow</a:t>
            </a:r>
          </a:p>
          <a:p>
            <a:endParaRPr lang="en-US" dirty="0"/>
          </a:p>
        </p:txBody>
      </p:sp>
      <p:sp>
        <p:nvSpPr>
          <p:cNvPr id="4" name="Slide Number Placeholder 3"/>
          <p:cNvSpPr>
            <a:spLocks noGrp="1"/>
          </p:cNvSpPr>
          <p:nvPr>
            <p:ph type="sldNum" sz="quarter" idx="5"/>
          </p:nvPr>
        </p:nvSpPr>
        <p:spPr/>
        <p:txBody>
          <a:bodyPr/>
          <a:lstStyle/>
          <a:p>
            <a:fld id="{D4E3A5C2-4F64-42EE-A3A1-31A973DC479E}" type="slidenum">
              <a:rPr lang="en-US" smtClean="0"/>
              <a:t>7</a:t>
            </a:fld>
            <a:endParaRPr lang="en-US"/>
          </a:p>
        </p:txBody>
      </p:sp>
    </p:spTree>
    <p:extLst>
      <p:ext uri="{BB962C8B-B14F-4D97-AF65-F5344CB8AC3E}">
        <p14:creationId xmlns:p14="http://schemas.microsoft.com/office/powerpoint/2010/main" val="90675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r>
              <a:rPr lang="en-US" dirty="0"/>
              <a:t>ACL served as the facilitator for the development and updating of the Guidelines in conformity with federal standards for creating field-developed, consensus-driven guidelines.</a:t>
            </a:r>
          </a:p>
          <a:p>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development of both the Guidelines and its updates consisted of multiple steps, including a review of research available on what works in APS agencies and in other analogous systems throughout the United States, and an extensive and wide-reaching stakeholder engagement and outreach process. </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goal of the stakeholder engagement and outreach process was to hear from all stakeholders about their experiences with APS, ensure all stakeholders understood why and how ACL was leading the development of Guidelines for APS, and provide interested parties an opportunity to give input into the process and content of the Guidelines. </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Throughout the process, ACL’s stakeholder engagement and outreach endeavored to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respect people’s history and experience with APS and their other life experiences;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empower the public and stakeholders to contribute to the development of national APS guidelines in a meaningful way;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understand the public’s vision for APS and for ACL’s role in APS;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build consensus on proposed guidelines by including representatives from materially affected and interested parties, to the extent possible; and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incorporate a civil rights/personal rights perspective in developing the system guidelines. </a:t>
            </a:r>
          </a:p>
        </p:txBody>
      </p:sp>
      <p:sp>
        <p:nvSpPr>
          <p:cNvPr id="4" name="Slide Number Placeholder 3"/>
          <p:cNvSpPr>
            <a:spLocks noGrp="1"/>
          </p:cNvSpPr>
          <p:nvPr>
            <p:ph type="sldNum" sz="quarter" idx="5"/>
          </p:nvPr>
        </p:nvSpPr>
        <p:spPr/>
        <p:txBody>
          <a:bodyPr/>
          <a:lstStyle/>
          <a:p>
            <a:fld id="{D4E3A5C2-4F64-42EE-A3A1-31A973DC479E}" type="slidenum">
              <a:rPr lang="en-US" smtClean="0"/>
              <a:t>8</a:t>
            </a:fld>
            <a:endParaRPr lang="en-US"/>
          </a:p>
        </p:txBody>
      </p:sp>
    </p:spTree>
    <p:extLst>
      <p:ext uri="{BB962C8B-B14F-4D97-AF65-F5344CB8AC3E}">
        <p14:creationId xmlns:p14="http://schemas.microsoft.com/office/powerpoint/2010/main" val="996052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2020 and 2016 Guidelines have an identical overall structure, with the content organized by seven broad domains (or topics) and a number of specific elements (or subtopics) within each domain.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For each element, the Guidelines contain a background section followed by the actual guidance statements. The background and guidance are informed by the research identified through the literature search.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ACL drew intentionally from published research to help the Guidelines reflect the most recent evidence and best practices.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ACL did not draw from current state laws or regulation to avoid limiting the Guidelines to practices currently in use.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References to the child welfare system or child protective services are also included in the Guidelines to illustrate federal guidance for other analogous social services systems. These references are not intended to serve as guidance to the APS system, but rather, they serve as justification for providing federal-level guidance for APS programs, and they provide stakeholders with direct access to examples from child welfare system or child protective services for topics similar to those in APS (e.g., response times). </a:t>
            </a:r>
            <a:endParaRPr lang="en-US" dirty="0"/>
          </a:p>
        </p:txBody>
      </p:sp>
      <p:sp>
        <p:nvSpPr>
          <p:cNvPr id="4" name="Slide Number Placeholder 3"/>
          <p:cNvSpPr>
            <a:spLocks noGrp="1"/>
          </p:cNvSpPr>
          <p:nvPr>
            <p:ph type="sldNum" sz="quarter" idx="5"/>
          </p:nvPr>
        </p:nvSpPr>
        <p:spPr/>
        <p:txBody>
          <a:bodyPr/>
          <a:lstStyle/>
          <a:p>
            <a:fld id="{D4E3A5C2-4F64-42EE-A3A1-31A973DC479E}" type="slidenum">
              <a:rPr lang="en-US" smtClean="0"/>
              <a:t>9</a:t>
            </a:fld>
            <a:endParaRPr lang="en-US"/>
          </a:p>
        </p:txBody>
      </p:sp>
    </p:spTree>
    <p:extLst>
      <p:ext uri="{BB962C8B-B14F-4D97-AF65-F5344CB8AC3E}">
        <p14:creationId xmlns:p14="http://schemas.microsoft.com/office/powerpoint/2010/main" val="2111943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F95F43-9495-4AD0-B489-E708CE5E4CBC}" type="datetime1">
              <a:rPr lang="en-US" smtClean="0"/>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182390"/>
            <a:ext cx="20574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308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B5250-F881-4036-8E82-8A78B955810E}" type="datetime1">
              <a:rPr lang="en-US" smtClean="0"/>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6182390"/>
            <a:ext cx="2057400" cy="365125"/>
          </a:xfrm>
          <a:prstGeom prst="rect">
            <a:avLst/>
          </a:prstGeom>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67933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BCDD4C-01C2-4BCD-8783-9D0569C241AE}" type="datetime1">
              <a:rPr lang="en-US" smtClean="0"/>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6182390"/>
            <a:ext cx="20574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7548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9F37BB-9ADB-4FA8-A1B1-B4EF26B2FAFC}" type="datetime1">
              <a:rPr lang="en-US" smtClean="0"/>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182390"/>
            <a:ext cx="2057400" cy="365125"/>
          </a:xfrm>
          <a:prstGeom prst="rect">
            <a:avLst/>
          </a:prstGeom>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282234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3BA5E2-7CC6-4EEE-AD81-D7974E0F5ED3}" type="datetime1">
              <a:rPr lang="en-US" smtClean="0"/>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182390"/>
            <a:ext cx="20574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465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134A9E-240D-4C51-849C-D21197BE241E}" type="datetime1">
              <a:rPr lang="en-US" smtClean="0"/>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182390"/>
            <a:ext cx="20574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387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xfrm>
            <a:off x="6457950" y="6182390"/>
            <a:ext cx="2057400" cy="365125"/>
          </a:xfrm>
          <a:prstGeom prst="rect">
            <a:avLst/>
          </a:prstGeom>
        </p:spPr>
        <p:txBody>
          <a:bodyPr/>
          <a:lstStyle/>
          <a:p>
            <a:fld id="{D57F1E4F-1CFF-5643-939E-217C01CDF565}" type="slidenum">
              <a:rPr lang="en-US" smtClean="0"/>
              <a:pPr/>
              <a:t>‹#›</a:t>
            </a:fld>
            <a:endParaRPr lang="en-US" dirty="0"/>
          </a:p>
        </p:txBody>
      </p:sp>
      <p:pic>
        <p:nvPicPr>
          <p:cNvPr id="9" name="Picture 8">
            <a:extLst>
              <a:ext uri="{FF2B5EF4-FFF2-40B4-BE49-F238E27FC236}">
                <a16:creationId xmlns:a16="http://schemas.microsoft.com/office/drawing/2014/main" id="{606947BE-E289-470E-B1A4-C4DB8225544F}"/>
              </a:ext>
            </a:extLst>
          </p:cNvPr>
          <p:cNvPicPr>
            <a:picLocks noChangeAspect="1"/>
          </p:cNvPicPr>
          <p:nvPr userDrawn="1"/>
        </p:nvPicPr>
        <p:blipFill>
          <a:blip r:embed="rId2"/>
          <a:stretch>
            <a:fillRect/>
          </a:stretch>
        </p:blipFill>
        <p:spPr>
          <a:xfrm>
            <a:off x="307478" y="1865240"/>
            <a:ext cx="8529043" cy="3127519"/>
          </a:xfrm>
          <a:prstGeom prst="rect">
            <a:avLst/>
          </a:prstGeom>
        </p:spPr>
      </p:pic>
    </p:spTree>
    <p:extLst>
      <p:ext uri="{BB962C8B-B14F-4D97-AF65-F5344CB8AC3E}">
        <p14:creationId xmlns:p14="http://schemas.microsoft.com/office/powerpoint/2010/main" val="41106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F9A794-D1F2-4662-86D8-28677B7D2EB5}"/>
              </a:ext>
            </a:extLst>
          </p:cNvPr>
          <p:cNvPicPr>
            <a:picLocks noChangeAspect="1"/>
          </p:cNvPicPr>
          <p:nvPr userDrawn="1"/>
        </p:nvPicPr>
        <p:blipFill>
          <a:blip r:embed="rId2"/>
          <a:stretch>
            <a:fillRect/>
          </a:stretch>
        </p:blipFill>
        <p:spPr>
          <a:xfrm>
            <a:off x="292237" y="475232"/>
            <a:ext cx="8559526" cy="5907536"/>
          </a:xfrm>
          <a:prstGeom prst="rect">
            <a:avLst/>
          </a:prstGeom>
        </p:spPr>
      </p:pic>
      <p:sp>
        <p:nvSpPr>
          <p:cNvPr id="6" name="Slide Number Placeholder 5"/>
          <p:cNvSpPr>
            <a:spLocks noGrp="1"/>
          </p:cNvSpPr>
          <p:nvPr>
            <p:ph type="sldNum" sz="quarter" idx="12"/>
          </p:nvPr>
        </p:nvSpPr>
        <p:spPr>
          <a:xfrm>
            <a:off x="6457950" y="6182390"/>
            <a:ext cx="2057400" cy="365125"/>
          </a:xfrm>
          <a:prstGeom prst="rect">
            <a:avLst/>
          </a:prstGeom>
        </p:spPr>
        <p:txBody>
          <a:bodyPr/>
          <a:lstStyle/>
          <a:p>
            <a:fld id="{D57F1E4F-1CFF-5643-939E-217C01CDF565}" type="slidenum">
              <a:rPr lang="en-US" smtClean="0"/>
              <a:pPr/>
              <a:t>‹#›</a:t>
            </a:fld>
            <a:endParaRPr lang="en-US" dirty="0"/>
          </a:p>
        </p:txBody>
      </p:sp>
      <p:sp>
        <p:nvSpPr>
          <p:cNvPr id="2" name="Title 1"/>
          <p:cNvSpPr>
            <a:spLocks noGrp="1"/>
          </p:cNvSpPr>
          <p:nvPr>
            <p:ph type="title"/>
          </p:nvPr>
        </p:nvSpPr>
        <p:spPr>
          <a:xfrm>
            <a:off x="3513220" y="2634916"/>
            <a:ext cx="1949117" cy="1780673"/>
          </a:xfrm>
        </p:spPr>
        <p:txBody>
          <a:bodyPr>
            <a:normAutofit/>
          </a:bodyPr>
          <a:lstStyle>
            <a:lvl1pPr>
              <a:defRPr sz="2000"/>
            </a:lvl1pPr>
          </a:lstStyle>
          <a:p>
            <a:r>
              <a:rPr lang="en-US"/>
              <a:t>Click to edit Master title style</a:t>
            </a:r>
            <a:endParaRPr lang="en-US" dirty="0"/>
          </a:p>
        </p:txBody>
      </p:sp>
    </p:spTree>
    <p:extLst>
      <p:ext uri="{BB962C8B-B14F-4D97-AF65-F5344CB8AC3E}">
        <p14:creationId xmlns:p14="http://schemas.microsoft.com/office/powerpoint/2010/main" val="149290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17EF04-1FE8-473D-8498-8B20735DD508}" type="datetime1">
              <a:rPr lang="en-US" smtClean="0"/>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182390"/>
            <a:ext cx="20574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536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C02D06-72AF-4A63-B57D-E52689F119F7}" type="datetime1">
              <a:rPr lang="en-US" smtClean="0"/>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6182390"/>
            <a:ext cx="2057400" cy="365125"/>
          </a:xfrm>
          <a:prstGeom prst="rect">
            <a:avLst/>
          </a:prstGeom>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13392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258D8D-937A-4CB4-B737-6C5F5393F465}" type="datetime1">
              <a:rPr lang="en-US" smtClean="0"/>
              <a:t>10/13/2020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457950" y="6182390"/>
            <a:ext cx="20574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98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CD2D10-BF69-43EF-BBF0-AE4AE6CDFB7C}" type="datetime1">
              <a:rPr lang="en-US" smtClean="0"/>
              <a:t>10/13/2020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457950" y="6182390"/>
            <a:ext cx="20574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6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8DC14-63E5-46C7-8299-1AEADEA650DE}" type="datetime1">
              <a:rPr lang="en-US" smtClean="0"/>
              <a:t>10/13/2020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457950" y="6182390"/>
            <a:ext cx="20574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9312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45448-B6A9-4FC0-A383-AC5887FB9331}" type="datetime1">
              <a:rPr lang="en-US" smtClean="0"/>
              <a:t>10/13/2020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a:extLst>
              <a:ext uri="{FF2B5EF4-FFF2-40B4-BE49-F238E27FC236}">
                <a16:creationId xmlns:a16="http://schemas.microsoft.com/office/drawing/2014/main" id="{137DC2EC-10CC-4BD1-83A2-F1C894C488F5}"/>
              </a:ext>
            </a:extLst>
          </p:cNvPr>
          <p:cNvSpPr>
            <a:spLocks noGrp="1"/>
          </p:cNvSpPr>
          <p:nvPr>
            <p:ph type="sldNum" sz="quarter" idx="4"/>
          </p:nvPr>
        </p:nvSpPr>
        <p:spPr>
          <a:xfrm>
            <a:off x="6599266" y="6365270"/>
            <a:ext cx="2057400" cy="365125"/>
          </a:xfrm>
          <a:prstGeom prst="rect">
            <a:avLst/>
          </a:prstGeom>
        </p:spPr>
        <p:txBody>
          <a:bodyPr/>
          <a:lstStyle>
            <a:lvl1pPr algn="r">
              <a:defRPr sz="1200">
                <a:solidFill>
                  <a:schemeClr val="bg2">
                    <a:lumMod val="75000"/>
                  </a:schemeClr>
                </a:solidFill>
              </a:defRPr>
            </a:lvl1pPr>
          </a:lstStyle>
          <a:p>
            <a:fld id="{D57F1E4F-1CFF-5643-939E-217C01CDF565}" type="slidenum">
              <a:rPr lang="en-US" smtClean="0"/>
              <a:pPr/>
              <a:t>‹#›</a:t>
            </a:fld>
            <a:endParaRPr lang="en-US" dirty="0"/>
          </a:p>
        </p:txBody>
      </p:sp>
      <p:sp>
        <p:nvSpPr>
          <p:cNvPr id="8" name="Rectangle 7">
            <a:extLst>
              <a:ext uri="{FF2B5EF4-FFF2-40B4-BE49-F238E27FC236}">
                <a16:creationId xmlns:a16="http://schemas.microsoft.com/office/drawing/2014/main" id="{9B73FC7A-EB03-44E5-ADA4-270DCBCDE9CE}"/>
              </a:ext>
            </a:extLst>
          </p:cNvPr>
          <p:cNvSpPr/>
          <p:nvPr userDrawn="1"/>
        </p:nvSpPr>
        <p:spPr>
          <a:xfrm>
            <a:off x="8436778" y="6345097"/>
            <a:ext cx="367408" cy="276999"/>
          </a:xfrm>
          <a:prstGeom prst="rect">
            <a:avLst/>
          </a:prstGeom>
        </p:spPr>
        <p:txBody>
          <a:bodyPr wrap="none">
            <a:spAutoFit/>
          </a:bodyPr>
          <a:lstStyle/>
          <a:p>
            <a:fld id="{26C3CF8C-7D87-4324-877C-F980D849FE32}" type="slidenum">
              <a:rPr lang="en-US" sz="1200" smtClean="0">
                <a:solidFill>
                  <a:schemeClr val="bg2">
                    <a:lumMod val="50000"/>
                  </a:schemeClr>
                </a:solidFill>
              </a:rPr>
              <a:t>‹#›</a:t>
            </a:fld>
            <a:endParaRPr lang="en-US" sz="1200" dirty="0">
              <a:solidFill>
                <a:schemeClr val="bg2">
                  <a:lumMod val="50000"/>
                </a:schemeClr>
              </a:solidFill>
            </a:endParaRPr>
          </a:p>
        </p:txBody>
      </p:sp>
    </p:spTree>
    <p:extLst>
      <p:ext uri="{BB962C8B-B14F-4D97-AF65-F5344CB8AC3E}">
        <p14:creationId xmlns:p14="http://schemas.microsoft.com/office/powerpoint/2010/main" val="203696749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52" r:id="rId3"/>
    <p:sldLayoutId id="214748375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acl.gov/programs/elder-justice/final-voluntary-consensus-guidelines-state-aps-systems" TargetMode="Externa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assets.aarp.org/rgcenter/ppi/ltc/fs212-ltc.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www.napsa-now.org/wp-content/uploads/2012/06/BaselineSurveyFinal.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napsa-now.org/wp-content/uploads/2015/03/TA-Brief-Invesitgation-Protocols.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4F15-37BB-44E3-93B9-99B822920273}"/>
              </a:ext>
            </a:extLst>
          </p:cNvPr>
          <p:cNvSpPr>
            <a:spLocks noGrp="1"/>
          </p:cNvSpPr>
          <p:nvPr>
            <p:ph type="ctrTitle"/>
          </p:nvPr>
        </p:nvSpPr>
        <p:spPr>
          <a:xfrm>
            <a:off x="797453" y="1418898"/>
            <a:ext cx="7549094" cy="2553844"/>
          </a:xfrm>
        </p:spPr>
        <p:txBody>
          <a:bodyPr>
            <a:noAutofit/>
          </a:bodyPr>
          <a:lstStyle/>
          <a:p>
            <a:pPr>
              <a:spcBef>
                <a:spcPts val="900"/>
              </a:spcBef>
              <a:spcAft>
                <a:spcPts val="900"/>
              </a:spcAft>
            </a:pPr>
            <a:r>
              <a:rPr lang="en-US" sz="4800" b="1" dirty="0">
                <a:solidFill>
                  <a:schemeClr val="accent1">
                    <a:lumMod val="50000"/>
                  </a:schemeClr>
                </a:solidFill>
                <a:latin typeface="Calibri" panose="020F0502020204030204" pitchFamily="34" charset="0"/>
                <a:cs typeface="Calibri" panose="020F0502020204030204" pitchFamily="34" charset="0"/>
              </a:rPr>
              <a:t>Voluntary Consensus Guidelines for State Adult Protective Services Systems</a:t>
            </a:r>
          </a:p>
        </p:txBody>
      </p:sp>
      <p:sp>
        <p:nvSpPr>
          <p:cNvPr id="3" name="Subtitle 2">
            <a:extLst>
              <a:ext uri="{FF2B5EF4-FFF2-40B4-BE49-F238E27FC236}">
                <a16:creationId xmlns:a16="http://schemas.microsoft.com/office/drawing/2014/main" id="{CA2994E6-5298-4631-9950-527C6A53ABAB}"/>
              </a:ext>
            </a:extLst>
          </p:cNvPr>
          <p:cNvSpPr>
            <a:spLocks noGrp="1"/>
          </p:cNvSpPr>
          <p:nvPr>
            <p:ph type="subTitle" idx="1"/>
          </p:nvPr>
        </p:nvSpPr>
        <p:spPr>
          <a:xfrm>
            <a:off x="6926773" y="6324006"/>
            <a:ext cx="2097429" cy="311179"/>
          </a:xfrm>
        </p:spPr>
        <p:txBody>
          <a:bodyPr>
            <a:noAutofit/>
          </a:bodyPr>
          <a:lstStyle/>
          <a:p>
            <a:r>
              <a:rPr lang="en-US" b="1" dirty="0">
                <a:solidFill>
                  <a:schemeClr val="accent1">
                    <a:lumMod val="50000"/>
                  </a:schemeClr>
                </a:solidFill>
              </a:rPr>
              <a:t>May 2020</a:t>
            </a:r>
          </a:p>
        </p:txBody>
      </p:sp>
      <p:pic>
        <p:nvPicPr>
          <p:cNvPr id="5" name="Picture 4" descr="Administration for Community Living, New Editions Consulting Inc., and Lewin Group logos.">
            <a:extLst>
              <a:ext uri="{FF2B5EF4-FFF2-40B4-BE49-F238E27FC236}">
                <a16:creationId xmlns:a16="http://schemas.microsoft.com/office/drawing/2014/main" id="{7C730B9D-3015-4521-8741-4C6FF44E30F0}"/>
              </a:ext>
            </a:extLst>
          </p:cNvPr>
          <p:cNvPicPr>
            <a:picLocks noChangeAspect="1"/>
          </p:cNvPicPr>
          <p:nvPr/>
        </p:nvPicPr>
        <p:blipFill>
          <a:blip r:embed="rId3"/>
          <a:stretch>
            <a:fillRect/>
          </a:stretch>
        </p:blipFill>
        <p:spPr>
          <a:xfrm>
            <a:off x="172806" y="6068208"/>
            <a:ext cx="2694666" cy="566977"/>
          </a:xfrm>
          <a:prstGeom prst="rect">
            <a:avLst/>
          </a:prstGeom>
        </p:spPr>
      </p:pic>
    </p:spTree>
    <p:extLst>
      <p:ext uri="{BB962C8B-B14F-4D97-AF65-F5344CB8AC3E}">
        <p14:creationId xmlns:p14="http://schemas.microsoft.com/office/powerpoint/2010/main" val="22882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29" y="677634"/>
            <a:ext cx="8239673" cy="748387"/>
          </a:xfrm>
        </p:spPr>
        <p:txBody>
          <a:bodyPr>
            <a:normAutofit/>
          </a:bodyPr>
          <a:lstStyle/>
          <a:p>
            <a:r>
              <a:rPr lang="en-US" b="1" dirty="0">
                <a:solidFill>
                  <a:schemeClr val="accent1">
                    <a:lumMod val="50000"/>
                  </a:schemeClr>
                </a:solidFill>
                <a:latin typeface="+mn-lt"/>
              </a:rPr>
              <a:t>Seven Domains of APS Practice</a:t>
            </a:r>
          </a:p>
        </p:txBody>
      </p:sp>
      <p:sp>
        <p:nvSpPr>
          <p:cNvPr id="3" name="Content Placeholder 2"/>
          <p:cNvSpPr>
            <a:spLocks noGrp="1"/>
          </p:cNvSpPr>
          <p:nvPr>
            <p:ph idx="1"/>
          </p:nvPr>
        </p:nvSpPr>
        <p:spPr>
          <a:xfrm>
            <a:off x="578497" y="1813433"/>
            <a:ext cx="7987005" cy="3768095"/>
          </a:xfrm>
        </p:spPr>
        <p:txBody>
          <a:bodyPr>
            <a:normAutofit fontScale="92500" lnSpcReduction="10000"/>
          </a:bodyPr>
          <a:lstStyle/>
          <a:p>
            <a:pPr marL="385763" indent="-385763">
              <a:spcAft>
                <a:spcPts val="450"/>
              </a:spcAft>
              <a:buFont typeface="+mj-lt"/>
              <a:buAutoNum type="arabicPeriod"/>
            </a:pPr>
            <a:r>
              <a:rPr lang="en-US" dirty="0"/>
              <a:t>Program Administration</a:t>
            </a:r>
          </a:p>
          <a:p>
            <a:pPr marL="385763" indent="-385763">
              <a:spcAft>
                <a:spcPts val="450"/>
              </a:spcAft>
              <a:buFont typeface="+mj-lt"/>
              <a:buAutoNum type="arabicPeriod"/>
            </a:pPr>
            <a:r>
              <a:rPr lang="en-US" dirty="0"/>
              <a:t>Time Frames</a:t>
            </a:r>
          </a:p>
          <a:p>
            <a:pPr marL="385763" indent="-385763">
              <a:spcAft>
                <a:spcPts val="450"/>
              </a:spcAft>
              <a:buFont typeface="+mj-lt"/>
              <a:buAutoNum type="arabicPeriod"/>
            </a:pPr>
            <a:r>
              <a:rPr lang="en-US" dirty="0"/>
              <a:t>Receiving Reports of Maltreatment</a:t>
            </a:r>
          </a:p>
          <a:p>
            <a:pPr marL="385763" indent="-385763">
              <a:spcAft>
                <a:spcPts val="450"/>
              </a:spcAft>
              <a:buFont typeface="+mj-lt"/>
              <a:buAutoNum type="arabicPeriod"/>
            </a:pPr>
            <a:r>
              <a:rPr lang="en-US" dirty="0"/>
              <a:t>Conducting the Investigation</a:t>
            </a:r>
          </a:p>
          <a:p>
            <a:pPr marL="385763" indent="-385763">
              <a:spcAft>
                <a:spcPts val="450"/>
              </a:spcAft>
              <a:buFont typeface="+mj-lt"/>
              <a:buAutoNum type="arabicPeriod"/>
            </a:pPr>
            <a:r>
              <a:rPr lang="en-US" dirty="0"/>
              <a:t>Service Planning and Service Implementation</a:t>
            </a:r>
          </a:p>
          <a:p>
            <a:pPr marL="385763" indent="-385763">
              <a:spcAft>
                <a:spcPts val="450"/>
              </a:spcAft>
              <a:buFont typeface="+mj-lt"/>
              <a:buAutoNum type="arabicPeriod"/>
            </a:pPr>
            <a:r>
              <a:rPr lang="en-US" dirty="0"/>
              <a:t>Worker and Supervisor Training</a:t>
            </a:r>
          </a:p>
          <a:p>
            <a:pPr marL="385763" indent="-385763">
              <a:spcAft>
                <a:spcPts val="450"/>
              </a:spcAft>
              <a:buFont typeface="+mj-lt"/>
              <a:buAutoNum type="arabicPeriod"/>
            </a:pPr>
            <a:r>
              <a:rPr lang="en-US" dirty="0"/>
              <a:t>Program Performance &amp; Quality Assurance</a:t>
            </a:r>
          </a:p>
          <a:p>
            <a:pPr marL="0" indent="0">
              <a:buNone/>
            </a:pPr>
            <a:endParaRPr lang="en-US" dirty="0"/>
          </a:p>
        </p:txBody>
      </p:sp>
      <p:pic>
        <p:nvPicPr>
          <p:cNvPr id="6" name="Graphic 5" descr="There are four puzzle pieces coming together to form a square. " title="Image of interlocking puzzle pieces">
            <a:extLst>
              <a:ext uri="{FF2B5EF4-FFF2-40B4-BE49-F238E27FC236}">
                <a16:creationId xmlns:a16="http://schemas.microsoft.com/office/drawing/2014/main" id="{B85F6A00-3974-4543-8278-985C994EB4CE}"/>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85267" y="1675780"/>
            <a:ext cx="1539367" cy="1539367"/>
          </a:xfrm>
          <a:prstGeom prst="rect">
            <a:avLst/>
          </a:prstGeom>
        </p:spPr>
      </p:pic>
    </p:spTree>
    <p:extLst>
      <p:ext uri="{BB962C8B-B14F-4D97-AF65-F5344CB8AC3E}">
        <p14:creationId xmlns:p14="http://schemas.microsoft.com/office/powerpoint/2010/main" val="3149259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E5CF-7412-431E-BF16-03DC77960F96}"/>
              </a:ext>
            </a:extLst>
          </p:cNvPr>
          <p:cNvSpPr>
            <a:spLocks noGrp="1"/>
          </p:cNvSpPr>
          <p:nvPr>
            <p:ph type="title"/>
          </p:nvPr>
        </p:nvSpPr>
        <p:spPr>
          <a:xfrm>
            <a:off x="479360" y="681037"/>
            <a:ext cx="7886700" cy="829192"/>
          </a:xfrm>
        </p:spPr>
        <p:txBody>
          <a:bodyPr>
            <a:normAutofit/>
          </a:bodyPr>
          <a:lstStyle/>
          <a:p>
            <a:r>
              <a:rPr lang="en-US" sz="4000" b="1" dirty="0">
                <a:solidFill>
                  <a:schemeClr val="accent1">
                    <a:lumMod val="50000"/>
                  </a:schemeClr>
                </a:solidFill>
                <a:latin typeface="+mn-lt"/>
              </a:rPr>
              <a:t>Domain 1: Program Administration</a:t>
            </a:r>
            <a:endParaRPr lang="en-US" sz="4000" dirty="0">
              <a:solidFill>
                <a:schemeClr val="accent1">
                  <a:lumMod val="50000"/>
                </a:schemeClr>
              </a:solidFill>
              <a:latin typeface="+mn-lt"/>
            </a:endParaRPr>
          </a:p>
        </p:txBody>
      </p:sp>
      <p:sp>
        <p:nvSpPr>
          <p:cNvPr id="3" name="Content Placeholder 2">
            <a:extLst>
              <a:ext uri="{FF2B5EF4-FFF2-40B4-BE49-F238E27FC236}">
                <a16:creationId xmlns:a16="http://schemas.microsoft.com/office/drawing/2014/main" id="{F2BDAF0E-096B-406E-8AED-2EB68E710DFC}"/>
              </a:ext>
            </a:extLst>
          </p:cNvPr>
          <p:cNvSpPr>
            <a:spLocks noGrp="1"/>
          </p:cNvSpPr>
          <p:nvPr>
            <p:ph idx="1"/>
          </p:nvPr>
        </p:nvSpPr>
        <p:spPr>
          <a:xfrm>
            <a:off x="628650" y="1732320"/>
            <a:ext cx="7886700" cy="4351338"/>
          </a:xfrm>
        </p:spPr>
        <p:txBody>
          <a:bodyPr>
            <a:normAutofit lnSpcReduction="10000"/>
          </a:bodyPr>
          <a:lstStyle/>
          <a:p>
            <a:pPr marL="457200" indent="-365760">
              <a:lnSpc>
                <a:spcPct val="108000"/>
              </a:lnSpc>
              <a:spcAft>
                <a:spcPts val="1000"/>
              </a:spcAft>
            </a:pPr>
            <a:r>
              <a:rPr lang="en-US" sz="2200" dirty="0"/>
              <a:t>Broadest domain, comprising 14 elements (topics)</a:t>
            </a:r>
          </a:p>
          <a:p>
            <a:pPr marL="457200" indent="-365760">
              <a:lnSpc>
                <a:spcPct val="108000"/>
              </a:lnSpc>
              <a:spcAft>
                <a:spcPts val="1000"/>
              </a:spcAft>
            </a:pPr>
            <a:r>
              <a:rPr lang="en-US" sz="2200" dirty="0"/>
              <a:t>Encompasses elements related to the running of an APS program, but does not include practice-related items which are handled in other domains</a:t>
            </a:r>
          </a:p>
          <a:p>
            <a:pPr marL="457200" indent="-365760">
              <a:lnSpc>
                <a:spcPct val="108000"/>
              </a:lnSpc>
            </a:pPr>
            <a:r>
              <a:rPr lang="en-US" sz="2200" dirty="0"/>
              <a:t>Key recommendations include encouraging APS to: </a:t>
            </a:r>
          </a:p>
          <a:p>
            <a:pPr marL="914400" lvl="1" indent="-365760">
              <a:lnSpc>
                <a:spcPct val="108000"/>
              </a:lnSpc>
            </a:pPr>
            <a:r>
              <a:rPr lang="en-US" sz="2200" dirty="0"/>
              <a:t>establish and adopt, and annually review, a code of ethics</a:t>
            </a:r>
          </a:p>
          <a:p>
            <a:pPr marL="914400" lvl="1" indent="-365760">
              <a:lnSpc>
                <a:spcPct val="108000"/>
              </a:lnSpc>
            </a:pPr>
            <a:r>
              <a:rPr lang="en-US" sz="2200" dirty="0"/>
              <a:t>have adequate staffing to handle caseloads </a:t>
            </a:r>
          </a:p>
          <a:p>
            <a:pPr marL="914400" lvl="1" indent="-365760">
              <a:lnSpc>
                <a:spcPct val="108000"/>
              </a:lnSpc>
            </a:pPr>
            <a:r>
              <a:rPr lang="en-US" sz="2200" dirty="0"/>
              <a:t>share case information with law enforcement </a:t>
            </a:r>
          </a:p>
          <a:p>
            <a:pPr marL="914400" lvl="1" indent="-365760">
              <a:lnSpc>
                <a:spcPct val="108000"/>
              </a:lnSpc>
            </a:pPr>
            <a:r>
              <a:rPr lang="en-US" sz="2200" dirty="0"/>
              <a:t>participate in multidisciplinary teams</a:t>
            </a:r>
          </a:p>
          <a:p>
            <a:pPr marL="914400" lvl="1" indent="-365760">
              <a:lnSpc>
                <a:spcPct val="108000"/>
              </a:lnSpc>
            </a:pPr>
            <a:r>
              <a:rPr lang="en-US" sz="2200" dirty="0"/>
              <a:t>provide resources to ensure worker safety</a:t>
            </a:r>
          </a:p>
        </p:txBody>
      </p:sp>
      <p:pic>
        <p:nvPicPr>
          <p:cNvPr id="6" name="Graphic 5" descr="An orange colored compass" title="a compass">
            <a:extLst>
              <a:ext uri="{FF2B5EF4-FFF2-40B4-BE49-F238E27FC236}">
                <a16:creationId xmlns:a16="http://schemas.microsoft.com/office/drawing/2014/main" id="{726B03F5-6647-4420-BC3D-537D6FD29E6D}"/>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472516" y="4579373"/>
            <a:ext cx="1243781" cy="1243781"/>
          </a:xfrm>
          <a:prstGeom prst="rect">
            <a:avLst/>
          </a:prstGeom>
        </p:spPr>
      </p:pic>
    </p:spTree>
    <p:extLst>
      <p:ext uri="{BB962C8B-B14F-4D97-AF65-F5344CB8AC3E}">
        <p14:creationId xmlns:p14="http://schemas.microsoft.com/office/powerpoint/2010/main" val="38721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A30A7-4734-4C7B-B64B-674F15B7E036}"/>
              </a:ext>
            </a:extLst>
          </p:cNvPr>
          <p:cNvSpPr>
            <a:spLocks noGrp="1"/>
          </p:cNvSpPr>
          <p:nvPr>
            <p:ph type="title"/>
          </p:nvPr>
        </p:nvSpPr>
        <p:spPr>
          <a:xfrm>
            <a:off x="479362" y="271821"/>
            <a:ext cx="7886700" cy="1180580"/>
          </a:xfrm>
        </p:spPr>
        <p:txBody>
          <a:bodyPr>
            <a:normAutofit/>
          </a:bodyPr>
          <a:lstStyle/>
          <a:p>
            <a:r>
              <a:rPr lang="en-US" sz="3600" b="1" dirty="0">
                <a:solidFill>
                  <a:schemeClr val="accent1">
                    <a:lumMod val="50000"/>
                  </a:schemeClr>
                </a:solidFill>
                <a:latin typeface="+mn-lt"/>
              </a:rPr>
              <a:t>Domain 1: Program Administration </a:t>
            </a:r>
            <a:r>
              <a:rPr lang="en-US" sz="3600" b="1" i="1" dirty="0">
                <a:solidFill>
                  <a:schemeClr val="accent1">
                    <a:lumMod val="50000"/>
                  </a:schemeClr>
                </a:solidFill>
                <a:latin typeface="+mn-lt"/>
              </a:rPr>
              <a:t>Elements</a:t>
            </a:r>
          </a:p>
        </p:txBody>
      </p:sp>
      <p:sp>
        <p:nvSpPr>
          <p:cNvPr id="5" name="Content Placeholder 4">
            <a:extLst>
              <a:ext uri="{FF2B5EF4-FFF2-40B4-BE49-F238E27FC236}">
                <a16:creationId xmlns:a16="http://schemas.microsoft.com/office/drawing/2014/main" id="{2A810AC3-722E-459A-B783-86E7DBDDEF86}"/>
              </a:ext>
            </a:extLst>
          </p:cNvPr>
          <p:cNvSpPr>
            <a:spLocks noGrp="1"/>
          </p:cNvSpPr>
          <p:nvPr>
            <p:ph sz="half" idx="1"/>
          </p:nvPr>
        </p:nvSpPr>
        <p:spPr>
          <a:xfrm>
            <a:off x="2499440" y="1273886"/>
            <a:ext cx="6457949" cy="5312293"/>
          </a:xfrm>
        </p:spPr>
        <p:txBody>
          <a:bodyPr>
            <a:noAutofit/>
          </a:bodyPr>
          <a:lstStyle/>
          <a:p>
            <a:pPr marL="0" indent="0">
              <a:buNone/>
            </a:pPr>
            <a:r>
              <a:rPr lang="en-US" sz="1800" dirty="0"/>
              <a:t>1A. Ethical Foundation of APS Practice </a:t>
            </a:r>
          </a:p>
          <a:p>
            <a:pPr marL="0" indent="0">
              <a:buNone/>
            </a:pPr>
            <a:r>
              <a:rPr lang="en-US" sz="1800" dirty="0"/>
              <a:t>1B. Protecting Program Integrity</a:t>
            </a:r>
          </a:p>
          <a:p>
            <a:pPr marL="0" indent="0">
              <a:buNone/>
            </a:pPr>
            <a:r>
              <a:rPr lang="en-US" sz="1800" dirty="0"/>
              <a:t>1C. Definitions of Maltreatment</a:t>
            </a:r>
          </a:p>
          <a:p>
            <a:pPr marL="0" indent="0">
              <a:buNone/>
            </a:pPr>
            <a:r>
              <a:rPr lang="en-US" sz="1800" dirty="0"/>
              <a:t>1D. Population Served </a:t>
            </a:r>
          </a:p>
          <a:p>
            <a:pPr marL="0" indent="0">
              <a:buNone/>
            </a:pPr>
            <a:r>
              <a:rPr lang="en-US" sz="1800" dirty="0"/>
              <a:t>1E. Mandatory Reporters</a:t>
            </a:r>
          </a:p>
          <a:p>
            <a:pPr marL="0" indent="0">
              <a:buNone/>
            </a:pPr>
            <a:r>
              <a:rPr lang="en-US" sz="1800" dirty="0"/>
              <a:t>1F. Coordination With Other Entities</a:t>
            </a:r>
          </a:p>
          <a:p>
            <a:pPr marL="0" indent="0">
              <a:buNone/>
            </a:pPr>
            <a:r>
              <a:rPr lang="en-US" sz="1800" dirty="0"/>
              <a:t>1G. Program Authority, Cooperation, Confidentiality, and Immunity</a:t>
            </a:r>
          </a:p>
          <a:p>
            <a:pPr marL="0" indent="0">
              <a:buNone/>
            </a:pPr>
            <a:r>
              <a:rPr lang="en-US" sz="1800" dirty="0"/>
              <a:t>1H. Staffing Resources</a:t>
            </a:r>
          </a:p>
          <a:p>
            <a:pPr marL="0" indent="0">
              <a:buNone/>
            </a:pPr>
            <a:r>
              <a:rPr lang="en-US" sz="1800" dirty="0"/>
              <a:t>1I. Access to Expert Resources</a:t>
            </a:r>
          </a:p>
          <a:p>
            <a:pPr marL="0" indent="0">
              <a:buNone/>
            </a:pPr>
            <a:r>
              <a:rPr lang="en-US" sz="1800" dirty="0"/>
              <a:t>1J. Case Review–Supervisory Process </a:t>
            </a:r>
          </a:p>
          <a:p>
            <a:pPr marL="0" indent="0">
              <a:buNone/>
            </a:pPr>
            <a:r>
              <a:rPr lang="en-US" sz="1800" dirty="0"/>
              <a:t>1K. Worker Safety and Well-being</a:t>
            </a:r>
          </a:p>
          <a:p>
            <a:pPr marL="0" indent="0">
              <a:buNone/>
            </a:pPr>
            <a:r>
              <a:rPr lang="en-US" sz="1800" dirty="0"/>
              <a:t>1L. Responding During Community Emergencies </a:t>
            </a:r>
          </a:p>
          <a:p>
            <a:pPr marL="0" indent="0">
              <a:buNone/>
            </a:pPr>
            <a:r>
              <a:rPr lang="en-US" sz="1800" dirty="0"/>
              <a:t>1M. Community Outreach and Engagement</a:t>
            </a:r>
          </a:p>
          <a:p>
            <a:pPr marL="0" indent="0">
              <a:buNone/>
            </a:pPr>
            <a:r>
              <a:rPr lang="en-US" sz="1800" dirty="0"/>
              <a:t>1N. Participating in Research</a:t>
            </a:r>
          </a:p>
          <a:p>
            <a:pPr marL="0" indent="0">
              <a:buNone/>
            </a:pPr>
            <a:r>
              <a:rPr lang="en-US" sz="1800" dirty="0"/>
              <a:t> </a:t>
            </a:r>
          </a:p>
          <a:p>
            <a:endParaRPr lang="en-US" sz="1800" dirty="0"/>
          </a:p>
        </p:txBody>
      </p:sp>
    </p:spTree>
    <p:extLst>
      <p:ext uri="{BB962C8B-B14F-4D97-AF65-F5344CB8AC3E}">
        <p14:creationId xmlns:p14="http://schemas.microsoft.com/office/powerpoint/2010/main" val="2316127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E59F-6CE5-45A2-820F-D21E944286EC}"/>
              </a:ext>
            </a:extLst>
          </p:cNvPr>
          <p:cNvSpPr>
            <a:spLocks noGrp="1"/>
          </p:cNvSpPr>
          <p:nvPr>
            <p:ph type="title"/>
          </p:nvPr>
        </p:nvSpPr>
        <p:spPr>
          <a:xfrm>
            <a:off x="479360" y="422986"/>
            <a:ext cx="7886700" cy="994172"/>
          </a:xfrm>
        </p:spPr>
        <p:txBody>
          <a:bodyPr>
            <a:normAutofit/>
          </a:bodyPr>
          <a:lstStyle/>
          <a:p>
            <a:r>
              <a:rPr lang="en-US" sz="4000" b="1" dirty="0">
                <a:solidFill>
                  <a:schemeClr val="accent1">
                    <a:lumMod val="50000"/>
                  </a:schemeClr>
                </a:solidFill>
                <a:latin typeface="+mn-lt"/>
              </a:rPr>
              <a:t>Domains that Guide Practice: 2─5</a:t>
            </a:r>
          </a:p>
        </p:txBody>
      </p:sp>
      <p:sp>
        <p:nvSpPr>
          <p:cNvPr id="3" name="Content Placeholder 2">
            <a:extLst>
              <a:ext uri="{FF2B5EF4-FFF2-40B4-BE49-F238E27FC236}">
                <a16:creationId xmlns:a16="http://schemas.microsoft.com/office/drawing/2014/main" id="{CF51BB5B-87CE-4D01-BDF6-D7116E727737}"/>
              </a:ext>
            </a:extLst>
          </p:cNvPr>
          <p:cNvSpPr>
            <a:spLocks noGrp="1"/>
          </p:cNvSpPr>
          <p:nvPr>
            <p:ph idx="1"/>
          </p:nvPr>
        </p:nvSpPr>
        <p:spPr>
          <a:xfrm>
            <a:off x="554004" y="1417158"/>
            <a:ext cx="7961345" cy="4939193"/>
          </a:xfrm>
        </p:spPr>
        <p:txBody>
          <a:bodyPr>
            <a:normAutofit/>
          </a:bodyPr>
          <a:lstStyle/>
          <a:p>
            <a:pPr marL="0" indent="0">
              <a:lnSpc>
                <a:spcPct val="108000"/>
              </a:lnSpc>
              <a:spcAft>
                <a:spcPts val="1000"/>
              </a:spcAft>
              <a:buNone/>
            </a:pPr>
            <a:r>
              <a:rPr lang="en-US" sz="2400" dirty="0"/>
              <a:t>APS is charged with receiving and responding in a timely manner to reports of maltreatment and working closely with clients and a wide variety of allied professionals to provide services that maximize clients’ safety and independence. The following domains address these elements of APS practice:</a:t>
            </a:r>
          </a:p>
          <a:p>
            <a:pPr marL="457200" indent="-365760">
              <a:lnSpc>
                <a:spcPct val="108000"/>
              </a:lnSpc>
              <a:spcAft>
                <a:spcPts val="450"/>
              </a:spcAft>
            </a:pPr>
            <a:r>
              <a:rPr lang="en-US" sz="2400" b="1" dirty="0"/>
              <a:t>Domain 2. Time Frames</a:t>
            </a:r>
            <a:endParaRPr lang="en-US" sz="2400" dirty="0"/>
          </a:p>
          <a:p>
            <a:pPr marL="457200" indent="-365760">
              <a:lnSpc>
                <a:spcPct val="108000"/>
              </a:lnSpc>
              <a:spcAft>
                <a:spcPts val="450"/>
              </a:spcAft>
            </a:pPr>
            <a:r>
              <a:rPr lang="en-US" sz="2400" b="1" dirty="0"/>
              <a:t>Domain 3. Receiving Reports of Maltreatment</a:t>
            </a:r>
          </a:p>
          <a:p>
            <a:pPr marL="457200" indent="-365760">
              <a:lnSpc>
                <a:spcPct val="108000"/>
              </a:lnSpc>
              <a:spcAft>
                <a:spcPts val="450"/>
              </a:spcAft>
            </a:pPr>
            <a:r>
              <a:rPr lang="en-US" sz="2400" b="1" dirty="0"/>
              <a:t>Domain 4. Conducting the Investigation</a:t>
            </a:r>
          </a:p>
          <a:p>
            <a:pPr marL="457200" indent="-365760">
              <a:lnSpc>
                <a:spcPct val="108000"/>
              </a:lnSpc>
              <a:spcAft>
                <a:spcPts val="450"/>
              </a:spcAft>
            </a:pPr>
            <a:r>
              <a:rPr lang="en-US" sz="2400" b="1" dirty="0"/>
              <a:t>Domain 5. Service Planning and Service Implementation</a:t>
            </a:r>
            <a:endParaRPr lang="en-US" sz="2400" dirty="0"/>
          </a:p>
        </p:txBody>
      </p:sp>
    </p:spTree>
    <p:extLst>
      <p:ext uri="{BB962C8B-B14F-4D97-AF65-F5344CB8AC3E}">
        <p14:creationId xmlns:p14="http://schemas.microsoft.com/office/powerpoint/2010/main" val="912058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F8FC-AD06-4375-A8BA-23C0AD432461}"/>
              </a:ext>
            </a:extLst>
          </p:cNvPr>
          <p:cNvSpPr>
            <a:spLocks noGrp="1"/>
          </p:cNvSpPr>
          <p:nvPr>
            <p:ph type="title"/>
          </p:nvPr>
        </p:nvSpPr>
        <p:spPr>
          <a:xfrm>
            <a:off x="370236" y="285614"/>
            <a:ext cx="7886700" cy="1325563"/>
          </a:xfrm>
        </p:spPr>
        <p:txBody>
          <a:bodyPr>
            <a:normAutofit/>
          </a:bodyPr>
          <a:lstStyle/>
          <a:p>
            <a:r>
              <a:rPr lang="en-US" sz="4000" b="1" dirty="0">
                <a:solidFill>
                  <a:schemeClr val="accent1">
                    <a:lumMod val="50000"/>
                  </a:schemeClr>
                </a:solidFill>
                <a:latin typeface="+mn-lt"/>
              </a:rPr>
              <a:t>Domain 2. Time Frames</a:t>
            </a:r>
          </a:p>
        </p:txBody>
      </p:sp>
      <p:sp>
        <p:nvSpPr>
          <p:cNvPr id="3" name="Content Placeholder 2">
            <a:extLst>
              <a:ext uri="{FF2B5EF4-FFF2-40B4-BE49-F238E27FC236}">
                <a16:creationId xmlns:a16="http://schemas.microsoft.com/office/drawing/2014/main" id="{A118967F-92A0-4781-B72A-391CEF204F15}"/>
              </a:ext>
            </a:extLst>
          </p:cNvPr>
          <p:cNvSpPr>
            <a:spLocks noGrp="1"/>
          </p:cNvSpPr>
          <p:nvPr>
            <p:ph idx="1"/>
          </p:nvPr>
        </p:nvSpPr>
        <p:spPr>
          <a:xfrm>
            <a:off x="409991" y="1533832"/>
            <a:ext cx="8515350" cy="4959042"/>
          </a:xfrm>
        </p:spPr>
        <p:txBody>
          <a:bodyPr>
            <a:normAutofit lnSpcReduction="10000"/>
          </a:bodyPr>
          <a:lstStyle/>
          <a:p>
            <a:pPr marL="0" indent="0">
              <a:lnSpc>
                <a:spcPct val="108000"/>
              </a:lnSpc>
              <a:spcAft>
                <a:spcPts val="400"/>
              </a:spcAft>
              <a:buNone/>
            </a:pPr>
            <a:r>
              <a:rPr lang="en-US" sz="2200" dirty="0"/>
              <a:t>Encompasses elements related to the timing (though not the content) of:</a:t>
            </a:r>
          </a:p>
          <a:p>
            <a:pPr marL="457200" lvl="1" indent="-365760">
              <a:lnSpc>
                <a:spcPct val="108000"/>
              </a:lnSpc>
            </a:pPr>
            <a:r>
              <a:rPr lang="en-US" sz="2200" dirty="0"/>
              <a:t>Case initiation</a:t>
            </a:r>
          </a:p>
          <a:p>
            <a:pPr marL="457200" lvl="1" indent="-365760">
              <a:lnSpc>
                <a:spcPct val="108000"/>
              </a:lnSpc>
            </a:pPr>
            <a:r>
              <a:rPr lang="en-US" sz="2200" dirty="0"/>
              <a:t>Investigation closure </a:t>
            </a:r>
          </a:p>
          <a:p>
            <a:pPr marL="457200" lvl="1" indent="-365760">
              <a:lnSpc>
                <a:spcPct val="108000"/>
              </a:lnSpc>
              <a:spcAft>
                <a:spcPts val="1200"/>
              </a:spcAft>
            </a:pPr>
            <a:r>
              <a:rPr lang="en-US" sz="2200" dirty="0"/>
              <a:t>Case closure</a:t>
            </a:r>
          </a:p>
          <a:p>
            <a:pPr marL="0" indent="0">
              <a:lnSpc>
                <a:spcPct val="108000"/>
              </a:lnSpc>
              <a:spcAft>
                <a:spcPts val="400"/>
              </a:spcAft>
              <a:buNone/>
            </a:pPr>
            <a:r>
              <a:rPr lang="en-US" sz="2200" dirty="0"/>
              <a:t>Key recommendations include:</a:t>
            </a:r>
          </a:p>
          <a:p>
            <a:pPr marL="457200" lvl="1" indent="-365760">
              <a:lnSpc>
                <a:spcPct val="108000"/>
              </a:lnSpc>
            </a:pPr>
            <a:r>
              <a:rPr lang="en-US" sz="2200" dirty="0"/>
              <a:t>Visits to alleged victims should be face-to-face.</a:t>
            </a:r>
          </a:p>
          <a:p>
            <a:pPr marL="457200" lvl="1" indent="-365760">
              <a:lnSpc>
                <a:spcPct val="108000"/>
              </a:lnSpc>
            </a:pPr>
            <a:r>
              <a:rPr lang="en-US" sz="2200" dirty="0"/>
              <a:t>Two levels of response are outlined: within 24 hours for emergency cases and within 5 days for less imminent cases.</a:t>
            </a:r>
          </a:p>
          <a:p>
            <a:pPr marL="457200" lvl="1" indent="-365760">
              <a:lnSpc>
                <a:spcPct val="108000"/>
              </a:lnSpc>
            </a:pPr>
            <a:r>
              <a:rPr lang="en-US" sz="2200" dirty="0"/>
              <a:t>No recommendations are offered as to time frames for completing the investigation or closing the case.</a:t>
            </a:r>
          </a:p>
          <a:p>
            <a:pPr marL="457200" lvl="1" indent="-365760">
              <a:lnSpc>
                <a:spcPct val="108000"/>
              </a:lnSpc>
            </a:pPr>
            <a:r>
              <a:rPr lang="en-US" sz="2200" dirty="0"/>
              <a:t>However, guidance is provided as to what should be considered for creating policy about time frames.</a:t>
            </a:r>
          </a:p>
        </p:txBody>
      </p:sp>
      <p:pic>
        <p:nvPicPr>
          <p:cNvPr id="6" name="Graphic 5" descr="The blue outline of an hour glass with sand filling the half of the side on the bottom. " title="An hour glass">
            <a:extLst>
              <a:ext uri="{FF2B5EF4-FFF2-40B4-BE49-F238E27FC236}">
                <a16:creationId xmlns:a16="http://schemas.microsoft.com/office/drawing/2014/main" id="{3FF531E4-C83A-4C09-9E3A-4CD0F74C8568}"/>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712360" y="2192594"/>
            <a:ext cx="1236406" cy="1236406"/>
          </a:xfrm>
          <a:prstGeom prst="rect">
            <a:avLst/>
          </a:prstGeom>
        </p:spPr>
      </p:pic>
    </p:spTree>
    <p:extLst>
      <p:ext uri="{BB962C8B-B14F-4D97-AF65-F5344CB8AC3E}">
        <p14:creationId xmlns:p14="http://schemas.microsoft.com/office/powerpoint/2010/main" val="307068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31F8-79E6-46DE-A6A6-4F65AB099A94}"/>
              </a:ext>
            </a:extLst>
          </p:cNvPr>
          <p:cNvSpPr>
            <a:spLocks noGrp="1"/>
          </p:cNvSpPr>
          <p:nvPr>
            <p:ph type="title"/>
          </p:nvPr>
        </p:nvSpPr>
        <p:spPr>
          <a:xfrm>
            <a:off x="428932" y="402762"/>
            <a:ext cx="7886700" cy="1325563"/>
          </a:xfrm>
        </p:spPr>
        <p:txBody>
          <a:bodyPr>
            <a:normAutofit/>
          </a:bodyPr>
          <a:lstStyle/>
          <a:p>
            <a:r>
              <a:rPr lang="en-US" sz="4000" b="1" dirty="0">
                <a:solidFill>
                  <a:schemeClr val="accent1">
                    <a:lumMod val="50000"/>
                  </a:schemeClr>
                </a:solidFill>
                <a:latin typeface="+mn-lt"/>
              </a:rPr>
              <a:t>Domain 3. Receiving Reports of Maltreatment</a:t>
            </a:r>
          </a:p>
        </p:txBody>
      </p:sp>
      <p:sp>
        <p:nvSpPr>
          <p:cNvPr id="3" name="Content Placeholder 2">
            <a:extLst>
              <a:ext uri="{FF2B5EF4-FFF2-40B4-BE49-F238E27FC236}">
                <a16:creationId xmlns:a16="http://schemas.microsoft.com/office/drawing/2014/main" id="{8FBA8F05-ACD3-47FD-9ACA-59C65352BA57}"/>
              </a:ext>
            </a:extLst>
          </p:cNvPr>
          <p:cNvSpPr>
            <a:spLocks noGrp="1"/>
          </p:cNvSpPr>
          <p:nvPr>
            <p:ph idx="1"/>
          </p:nvPr>
        </p:nvSpPr>
        <p:spPr>
          <a:xfrm>
            <a:off x="628650" y="2024405"/>
            <a:ext cx="8117785" cy="4351338"/>
          </a:xfrm>
        </p:spPr>
        <p:txBody>
          <a:bodyPr>
            <a:normAutofit fontScale="92500" lnSpcReduction="10000"/>
          </a:bodyPr>
          <a:lstStyle/>
          <a:p>
            <a:pPr marL="0" indent="0">
              <a:lnSpc>
                <a:spcPct val="118000"/>
              </a:lnSpc>
              <a:spcAft>
                <a:spcPts val="400"/>
              </a:spcAft>
              <a:buNone/>
            </a:pPr>
            <a:r>
              <a:rPr lang="en-US" sz="2200" dirty="0"/>
              <a:t>Encompasses elements related to how reports of alleged adult maltreatment should be received and what information should be collected and how it should be used to initiate the investigation:</a:t>
            </a:r>
          </a:p>
          <a:p>
            <a:pPr marL="457200" lvl="1" indent="-365760">
              <a:lnSpc>
                <a:spcPct val="118000"/>
              </a:lnSpc>
            </a:pPr>
            <a:r>
              <a:rPr lang="en-US" sz="2200" dirty="0"/>
              <a:t>Intake</a:t>
            </a:r>
          </a:p>
          <a:p>
            <a:pPr marL="457200" lvl="1" indent="-365760">
              <a:lnSpc>
                <a:spcPct val="118000"/>
              </a:lnSpc>
              <a:spcAft>
                <a:spcPts val="1200"/>
              </a:spcAft>
            </a:pPr>
            <a:r>
              <a:rPr lang="en-US" sz="2200" dirty="0"/>
              <a:t>Screening, prioritizing, and assignment of screened-in reports</a:t>
            </a:r>
          </a:p>
          <a:p>
            <a:pPr marL="0" indent="0">
              <a:lnSpc>
                <a:spcPct val="118000"/>
              </a:lnSpc>
              <a:spcAft>
                <a:spcPts val="400"/>
              </a:spcAft>
              <a:buNone/>
            </a:pPr>
            <a:r>
              <a:rPr lang="en-US" sz="2200" dirty="0"/>
              <a:t>Key recommendations include:</a:t>
            </a:r>
          </a:p>
          <a:p>
            <a:pPr marL="457200" lvl="1" indent="-365760">
              <a:lnSpc>
                <a:spcPct val="118000"/>
              </a:lnSpc>
            </a:pPr>
            <a:r>
              <a:rPr lang="en-US" sz="2200" dirty="0"/>
              <a:t>Intake should be open 24/7 and fully accessible.</a:t>
            </a:r>
          </a:p>
          <a:p>
            <a:pPr marL="457200" lvl="1" indent="-365760">
              <a:lnSpc>
                <a:spcPct val="118000"/>
              </a:lnSpc>
            </a:pPr>
            <a:r>
              <a:rPr lang="en-US" sz="2200" dirty="0"/>
              <a:t>Intake workers should be APS workers.</a:t>
            </a:r>
          </a:p>
          <a:p>
            <a:pPr marL="457200" lvl="1" indent="-365760">
              <a:lnSpc>
                <a:spcPct val="118000"/>
              </a:lnSpc>
            </a:pPr>
            <a:r>
              <a:rPr lang="en-US" sz="2200" dirty="0"/>
              <a:t>Screening, triaging, and case assignment protocols should be standardized across the APS program.</a:t>
            </a:r>
          </a:p>
          <a:p>
            <a:pPr lvl="1">
              <a:lnSpc>
                <a:spcPct val="118000"/>
              </a:lnSpc>
            </a:pPr>
            <a:endParaRPr lang="en-US" sz="2200" dirty="0"/>
          </a:p>
          <a:p>
            <a:pPr lvl="1">
              <a:lnSpc>
                <a:spcPct val="118000"/>
              </a:lnSpc>
            </a:pPr>
            <a:endParaRPr lang="en-US" sz="2200" dirty="0"/>
          </a:p>
        </p:txBody>
      </p:sp>
      <p:pic>
        <p:nvPicPr>
          <p:cNvPr id="6" name="Graphic 5" descr="A red cartoon person with a headset style phone on their head" title="person wearing a headset">
            <a:extLst>
              <a:ext uri="{FF2B5EF4-FFF2-40B4-BE49-F238E27FC236}">
                <a16:creationId xmlns:a16="http://schemas.microsoft.com/office/drawing/2014/main" id="{5EA1B562-62A8-41C3-B1E4-63F37FC40FEA}"/>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708491" y="4142965"/>
            <a:ext cx="1214283" cy="1214283"/>
          </a:xfrm>
          <a:prstGeom prst="rect">
            <a:avLst/>
          </a:prstGeom>
        </p:spPr>
      </p:pic>
    </p:spTree>
    <p:extLst>
      <p:ext uri="{BB962C8B-B14F-4D97-AF65-F5344CB8AC3E}">
        <p14:creationId xmlns:p14="http://schemas.microsoft.com/office/powerpoint/2010/main" val="2487515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1B73-3AB7-467A-B658-F95DD002F670}"/>
              </a:ext>
            </a:extLst>
          </p:cNvPr>
          <p:cNvSpPr>
            <a:spLocks noGrp="1"/>
          </p:cNvSpPr>
          <p:nvPr>
            <p:ph type="title"/>
          </p:nvPr>
        </p:nvSpPr>
        <p:spPr>
          <a:xfrm>
            <a:off x="284495" y="156402"/>
            <a:ext cx="8640845" cy="1325563"/>
          </a:xfrm>
        </p:spPr>
        <p:txBody>
          <a:bodyPr>
            <a:normAutofit/>
          </a:bodyPr>
          <a:lstStyle/>
          <a:p>
            <a:r>
              <a:rPr lang="en-US" sz="4000" b="1" dirty="0">
                <a:solidFill>
                  <a:schemeClr val="accent1">
                    <a:lumMod val="50000"/>
                  </a:schemeClr>
                </a:solidFill>
                <a:latin typeface="+mn-lt"/>
              </a:rPr>
              <a:t>Domain 4. Conducting the Investigation</a:t>
            </a:r>
          </a:p>
        </p:txBody>
      </p:sp>
      <p:sp>
        <p:nvSpPr>
          <p:cNvPr id="3" name="Content Placeholder 2">
            <a:extLst>
              <a:ext uri="{FF2B5EF4-FFF2-40B4-BE49-F238E27FC236}">
                <a16:creationId xmlns:a16="http://schemas.microsoft.com/office/drawing/2014/main" id="{5062136D-5DE7-45B6-9530-8A17E30D2E71}"/>
              </a:ext>
            </a:extLst>
          </p:cNvPr>
          <p:cNvSpPr>
            <a:spLocks noGrp="1"/>
          </p:cNvSpPr>
          <p:nvPr>
            <p:ph idx="1"/>
          </p:nvPr>
        </p:nvSpPr>
        <p:spPr>
          <a:xfrm>
            <a:off x="486390" y="1501843"/>
            <a:ext cx="8498584" cy="5097822"/>
          </a:xfrm>
        </p:spPr>
        <p:txBody>
          <a:bodyPr>
            <a:normAutofit/>
          </a:bodyPr>
          <a:lstStyle/>
          <a:p>
            <a:pPr marL="0" indent="0">
              <a:lnSpc>
                <a:spcPct val="108000"/>
              </a:lnSpc>
              <a:spcAft>
                <a:spcPts val="400"/>
              </a:spcAft>
              <a:buNone/>
            </a:pPr>
            <a:r>
              <a:rPr lang="en-US" sz="1800" dirty="0"/>
              <a:t>Encompasses elements related to determining if maltreatment has occurred:</a:t>
            </a:r>
          </a:p>
          <a:p>
            <a:pPr marL="457200" lvl="1" indent="-365760">
              <a:lnSpc>
                <a:spcPct val="108000"/>
              </a:lnSpc>
            </a:pPr>
            <a:r>
              <a:rPr lang="en-US" sz="1800" dirty="0"/>
              <a:t>Conducting a psychosocial assessment</a:t>
            </a:r>
          </a:p>
          <a:p>
            <a:pPr marL="457200" lvl="1" indent="-365760">
              <a:lnSpc>
                <a:spcPct val="108000"/>
              </a:lnSpc>
            </a:pPr>
            <a:r>
              <a:rPr lang="en-US" sz="1800" dirty="0"/>
              <a:t>Investigations in residential care settings</a:t>
            </a:r>
          </a:p>
          <a:p>
            <a:pPr marL="457200" lvl="1" indent="-365760">
              <a:lnSpc>
                <a:spcPct val="108000"/>
              </a:lnSpc>
              <a:spcAft>
                <a:spcPts val="1200"/>
              </a:spcAft>
            </a:pPr>
            <a:r>
              <a:rPr lang="en-US" sz="1800" dirty="0"/>
              <a:t>Completing the investigation and determining the finding</a:t>
            </a:r>
          </a:p>
          <a:p>
            <a:pPr marL="0" indent="0">
              <a:lnSpc>
                <a:spcPct val="108000"/>
              </a:lnSpc>
              <a:spcAft>
                <a:spcPts val="400"/>
              </a:spcAft>
              <a:buNone/>
            </a:pPr>
            <a:r>
              <a:rPr lang="en-US" sz="1800" dirty="0"/>
              <a:t>Key recommendations include:</a:t>
            </a:r>
          </a:p>
          <a:p>
            <a:pPr marL="457200" lvl="1" indent="-365760">
              <a:lnSpc>
                <a:spcPct val="108000"/>
              </a:lnSpc>
            </a:pPr>
            <a:r>
              <a:rPr lang="en-US" sz="1800" dirty="0"/>
              <a:t>All types of maltreatment should be noted and investigated.</a:t>
            </a:r>
          </a:p>
          <a:p>
            <a:pPr marL="457200" lvl="1" indent="-365760">
              <a:lnSpc>
                <a:spcPct val="108000"/>
              </a:lnSpc>
            </a:pPr>
            <a:r>
              <a:rPr lang="en-US" sz="1800" dirty="0"/>
              <a:t>The investigation may continue, but the client has the right not to participate in it.</a:t>
            </a:r>
          </a:p>
          <a:p>
            <a:pPr marL="457200" lvl="1" indent="-365760">
              <a:lnSpc>
                <a:spcPct val="108000"/>
              </a:lnSpc>
            </a:pPr>
            <a:r>
              <a:rPr lang="en-US" sz="1800" dirty="0"/>
              <a:t>Use of multidisciplinary teams is encouraged.</a:t>
            </a:r>
          </a:p>
          <a:p>
            <a:pPr marL="457200" lvl="1" indent="-365760">
              <a:lnSpc>
                <a:spcPct val="108000"/>
              </a:lnSpc>
            </a:pPr>
            <a:r>
              <a:rPr lang="en-US" sz="1800" dirty="0"/>
              <a:t>Standardized screening tools for decision-making capacity and maltreatment are encouraged.</a:t>
            </a:r>
          </a:p>
          <a:p>
            <a:pPr marL="457200" lvl="1" indent="-365760">
              <a:lnSpc>
                <a:spcPct val="108000"/>
              </a:lnSpc>
            </a:pPr>
            <a:r>
              <a:rPr lang="en-US" sz="1800" dirty="0"/>
              <a:t>Acceptance of APS services is voluntary (except in certain cases).</a:t>
            </a:r>
          </a:p>
          <a:p>
            <a:pPr marL="457200" lvl="1" indent="-365760">
              <a:lnSpc>
                <a:spcPct val="108000"/>
              </a:lnSpc>
            </a:pPr>
            <a:r>
              <a:rPr lang="en-US" sz="1800" dirty="0"/>
              <a:t>Workers should have received training to investigate circumstances described in report (e.g., reports in residential facilities).</a:t>
            </a:r>
          </a:p>
        </p:txBody>
      </p:sp>
      <p:pic>
        <p:nvPicPr>
          <p:cNvPr id="6" name="Graphic 5" descr="a purple magnifying glass" title="magnifying glass">
            <a:extLst>
              <a:ext uri="{FF2B5EF4-FFF2-40B4-BE49-F238E27FC236}">
                <a16:creationId xmlns:a16="http://schemas.microsoft.com/office/drawing/2014/main" id="{EC209C0B-7E78-4A8E-8DA1-FC079F45860B}"/>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486650" y="2453751"/>
            <a:ext cx="1018101" cy="1018101"/>
          </a:xfrm>
          <a:prstGeom prst="rect">
            <a:avLst/>
          </a:prstGeom>
        </p:spPr>
      </p:pic>
    </p:spTree>
    <p:extLst>
      <p:ext uri="{BB962C8B-B14F-4D97-AF65-F5344CB8AC3E}">
        <p14:creationId xmlns:p14="http://schemas.microsoft.com/office/powerpoint/2010/main" val="888587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C479-9F44-4E86-B9B7-D272AC676DE5}"/>
              </a:ext>
            </a:extLst>
          </p:cNvPr>
          <p:cNvSpPr>
            <a:spLocks noGrp="1"/>
          </p:cNvSpPr>
          <p:nvPr>
            <p:ph type="title"/>
          </p:nvPr>
        </p:nvSpPr>
        <p:spPr/>
        <p:txBody>
          <a:bodyPr>
            <a:normAutofit/>
          </a:bodyPr>
          <a:lstStyle/>
          <a:p>
            <a:r>
              <a:rPr lang="en-US" sz="4000" b="1" dirty="0">
                <a:solidFill>
                  <a:schemeClr val="accent1">
                    <a:lumMod val="50000"/>
                  </a:schemeClr>
                </a:solidFill>
                <a:latin typeface="+mn-lt"/>
              </a:rPr>
              <a:t>Domain 5. Service Planning and Service Implementation</a:t>
            </a:r>
          </a:p>
        </p:txBody>
      </p:sp>
      <p:sp>
        <p:nvSpPr>
          <p:cNvPr id="3" name="Content Placeholder 2">
            <a:extLst>
              <a:ext uri="{FF2B5EF4-FFF2-40B4-BE49-F238E27FC236}">
                <a16:creationId xmlns:a16="http://schemas.microsoft.com/office/drawing/2014/main" id="{1311A1E0-E168-48BC-9142-46966E31109A}"/>
              </a:ext>
            </a:extLst>
          </p:cNvPr>
          <p:cNvSpPr>
            <a:spLocks noGrp="1"/>
          </p:cNvSpPr>
          <p:nvPr>
            <p:ph idx="1"/>
          </p:nvPr>
        </p:nvSpPr>
        <p:spPr>
          <a:xfrm>
            <a:off x="628650" y="1955870"/>
            <a:ext cx="7886700" cy="4417736"/>
          </a:xfrm>
        </p:spPr>
        <p:txBody>
          <a:bodyPr>
            <a:normAutofit fontScale="92500" lnSpcReduction="20000"/>
          </a:bodyPr>
          <a:lstStyle/>
          <a:p>
            <a:pPr marL="0" indent="0">
              <a:lnSpc>
                <a:spcPct val="128000"/>
              </a:lnSpc>
              <a:spcAft>
                <a:spcPts val="400"/>
              </a:spcAft>
              <a:buNone/>
            </a:pPr>
            <a:r>
              <a:rPr lang="en-US" sz="2000" dirty="0"/>
              <a:t>Encompasses elements related to assessing the need for and delivering services to clients: </a:t>
            </a:r>
          </a:p>
          <a:p>
            <a:pPr marL="457200" lvl="1" indent="-365760">
              <a:lnSpc>
                <a:spcPct val="128000"/>
              </a:lnSpc>
              <a:spcBef>
                <a:spcPts val="0"/>
              </a:spcBef>
            </a:pPr>
            <a:r>
              <a:rPr lang="en-US" sz="2000" dirty="0"/>
              <a:t>Voluntary service implementation</a:t>
            </a:r>
          </a:p>
          <a:p>
            <a:pPr marL="457200" lvl="1" indent="-365760">
              <a:lnSpc>
                <a:spcPct val="128000"/>
              </a:lnSpc>
              <a:spcBef>
                <a:spcPts val="0"/>
              </a:spcBef>
            </a:pPr>
            <a:r>
              <a:rPr lang="en-US" sz="2000" dirty="0"/>
              <a:t>Involuntary service implementation </a:t>
            </a:r>
          </a:p>
          <a:p>
            <a:pPr marL="457200" lvl="1" indent="-365760">
              <a:lnSpc>
                <a:spcPct val="118000"/>
              </a:lnSpc>
              <a:spcBef>
                <a:spcPts val="0"/>
              </a:spcBef>
              <a:spcAft>
                <a:spcPts val="1200"/>
              </a:spcAft>
            </a:pPr>
            <a:r>
              <a:rPr lang="en-US" sz="2000" dirty="0"/>
              <a:t>Closing the case</a:t>
            </a:r>
          </a:p>
          <a:p>
            <a:pPr marL="0" indent="0">
              <a:lnSpc>
                <a:spcPct val="118000"/>
              </a:lnSpc>
              <a:spcAft>
                <a:spcPts val="400"/>
              </a:spcAft>
              <a:buNone/>
            </a:pPr>
            <a:r>
              <a:rPr lang="en-US" sz="2000" dirty="0"/>
              <a:t>Key recommendations include:</a:t>
            </a:r>
          </a:p>
          <a:p>
            <a:pPr marL="457200" lvl="1" indent="-365760">
              <a:lnSpc>
                <a:spcPct val="118000"/>
              </a:lnSpc>
            </a:pPr>
            <a:r>
              <a:rPr lang="en-US" sz="2000" dirty="0"/>
              <a:t>Intervene as early as possible.</a:t>
            </a:r>
          </a:p>
          <a:p>
            <a:pPr marL="457200" lvl="1" indent="-365760">
              <a:lnSpc>
                <a:spcPct val="118000"/>
              </a:lnSpc>
            </a:pPr>
            <a:r>
              <a:rPr lang="en-US" sz="2000" dirty="0"/>
              <a:t>Target services to the kinds of abuse experienced.</a:t>
            </a:r>
          </a:p>
          <a:p>
            <a:pPr marL="457200" lvl="1" indent="-365760">
              <a:lnSpc>
                <a:spcPct val="118000"/>
              </a:lnSpc>
            </a:pPr>
            <a:r>
              <a:rPr lang="en-US" sz="2000" dirty="0"/>
              <a:t>Consider longer-term interventions (building alliances).</a:t>
            </a:r>
          </a:p>
          <a:p>
            <a:pPr marL="457200" lvl="1" indent="-365760">
              <a:lnSpc>
                <a:spcPct val="118000"/>
              </a:lnSpc>
            </a:pPr>
            <a:r>
              <a:rPr lang="en-US" sz="2000" dirty="0"/>
              <a:t>Prioritize services that break down isolation.</a:t>
            </a:r>
          </a:p>
          <a:p>
            <a:pPr marL="457200" lvl="1" indent="-365760">
              <a:lnSpc>
                <a:spcPct val="118000"/>
              </a:lnSpc>
            </a:pPr>
            <a:r>
              <a:rPr lang="en-US" sz="2000" dirty="0"/>
              <a:t>Services should be monitored until a case is closed.</a:t>
            </a:r>
          </a:p>
          <a:p>
            <a:pPr marL="457200" lvl="1" indent="-365760">
              <a:lnSpc>
                <a:spcPct val="108000"/>
              </a:lnSpc>
            </a:pPr>
            <a:r>
              <a:rPr lang="en-US" sz="2000" dirty="0"/>
              <a:t>Success is defined by the client.</a:t>
            </a:r>
          </a:p>
        </p:txBody>
      </p:sp>
      <p:pic>
        <p:nvPicPr>
          <p:cNvPr id="8" name="Graphic 7" descr="two right hands shaking each other" title="hands shaking">
            <a:extLst>
              <a:ext uri="{FF2B5EF4-FFF2-40B4-BE49-F238E27FC236}">
                <a16:creationId xmlns:a16="http://schemas.microsoft.com/office/drawing/2014/main" id="{5E0E582F-F1FA-4FE8-8491-5D9889298EF9}"/>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119784" y="3165453"/>
            <a:ext cx="1395566" cy="1395566"/>
          </a:xfrm>
          <a:prstGeom prst="rect">
            <a:avLst/>
          </a:prstGeom>
        </p:spPr>
      </p:pic>
    </p:spTree>
    <p:extLst>
      <p:ext uri="{BB962C8B-B14F-4D97-AF65-F5344CB8AC3E}">
        <p14:creationId xmlns:p14="http://schemas.microsoft.com/office/powerpoint/2010/main" val="4210412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C747-7091-4238-862C-8008D84342F1}"/>
              </a:ext>
            </a:extLst>
          </p:cNvPr>
          <p:cNvSpPr>
            <a:spLocks noGrp="1"/>
          </p:cNvSpPr>
          <p:nvPr>
            <p:ph type="title"/>
          </p:nvPr>
        </p:nvSpPr>
        <p:spPr>
          <a:xfrm>
            <a:off x="421616" y="372224"/>
            <a:ext cx="7886700" cy="994172"/>
          </a:xfrm>
        </p:spPr>
        <p:txBody>
          <a:bodyPr>
            <a:normAutofit/>
          </a:bodyPr>
          <a:lstStyle/>
          <a:p>
            <a:r>
              <a:rPr lang="en-US" sz="4000" b="1" dirty="0">
                <a:solidFill>
                  <a:schemeClr val="accent1">
                    <a:lumMod val="50000"/>
                  </a:schemeClr>
                </a:solidFill>
                <a:latin typeface="+mn-lt"/>
              </a:rPr>
              <a:t>Domain 6: Training</a:t>
            </a:r>
          </a:p>
        </p:txBody>
      </p:sp>
      <p:sp>
        <p:nvSpPr>
          <p:cNvPr id="3" name="Content Placeholder 2">
            <a:extLst>
              <a:ext uri="{FF2B5EF4-FFF2-40B4-BE49-F238E27FC236}">
                <a16:creationId xmlns:a16="http://schemas.microsoft.com/office/drawing/2014/main" id="{B9FD55D5-CD8B-467D-814A-70CE71136137}"/>
              </a:ext>
            </a:extLst>
          </p:cNvPr>
          <p:cNvSpPr>
            <a:spLocks noGrp="1"/>
          </p:cNvSpPr>
          <p:nvPr>
            <p:ph idx="1"/>
          </p:nvPr>
        </p:nvSpPr>
        <p:spPr>
          <a:xfrm>
            <a:off x="449748" y="1426030"/>
            <a:ext cx="8093734" cy="5224185"/>
          </a:xfrm>
        </p:spPr>
        <p:txBody>
          <a:bodyPr>
            <a:normAutofit/>
          </a:bodyPr>
          <a:lstStyle/>
          <a:p>
            <a:pPr marL="0" indent="0">
              <a:lnSpc>
                <a:spcPct val="108000"/>
              </a:lnSpc>
              <a:spcBef>
                <a:spcPts val="0"/>
              </a:spcBef>
              <a:spcAft>
                <a:spcPts val="400"/>
              </a:spcAft>
              <a:buNone/>
            </a:pPr>
            <a:r>
              <a:rPr lang="en-US" sz="2000" dirty="0"/>
              <a:t>Encompasses elements related to hiring, onboarding, maintaining, and supporting the APS workforce. </a:t>
            </a:r>
          </a:p>
          <a:p>
            <a:pPr marL="457200" lvl="2" indent="-365760">
              <a:lnSpc>
                <a:spcPct val="108000"/>
              </a:lnSpc>
              <a:spcBef>
                <a:spcPts val="0"/>
              </a:spcBef>
            </a:pPr>
            <a:r>
              <a:rPr lang="en-US" dirty="0"/>
              <a:t>Case Worker and Supervisor Minimum Educational Requirements</a:t>
            </a:r>
          </a:p>
          <a:p>
            <a:pPr marL="457200" lvl="2" indent="-365760">
              <a:lnSpc>
                <a:spcPct val="108000"/>
              </a:lnSpc>
              <a:spcBef>
                <a:spcPts val="0"/>
              </a:spcBef>
            </a:pPr>
            <a:r>
              <a:rPr lang="en-US" dirty="0"/>
              <a:t>Case Worker Initial and Ongoing Training</a:t>
            </a:r>
          </a:p>
          <a:p>
            <a:pPr marL="457200" lvl="2" indent="-365760">
              <a:lnSpc>
                <a:spcPct val="108000"/>
              </a:lnSpc>
              <a:spcBef>
                <a:spcPts val="0"/>
              </a:spcBef>
              <a:spcAft>
                <a:spcPts val="1200"/>
              </a:spcAft>
            </a:pPr>
            <a:r>
              <a:rPr lang="en-US" dirty="0"/>
              <a:t>Supervisor Initial and Ongoing Training</a:t>
            </a:r>
          </a:p>
          <a:p>
            <a:pPr marL="0" indent="0">
              <a:lnSpc>
                <a:spcPct val="108000"/>
              </a:lnSpc>
              <a:spcAft>
                <a:spcPts val="400"/>
              </a:spcAft>
              <a:buNone/>
            </a:pPr>
            <a:r>
              <a:rPr lang="en-US" sz="2000" dirty="0"/>
              <a:t>Key recommendations include: </a:t>
            </a:r>
          </a:p>
          <a:p>
            <a:pPr marL="457200" lvl="1" indent="-365760">
              <a:lnSpc>
                <a:spcPct val="108000"/>
              </a:lnSpc>
            </a:pPr>
            <a:r>
              <a:rPr lang="en-US" sz="2000" dirty="0"/>
              <a:t>Workers should have at least a BA/BS degree, and preference should be given to those with a Master’s degree.</a:t>
            </a:r>
          </a:p>
          <a:p>
            <a:pPr marL="457200" lvl="1" indent="-365760">
              <a:lnSpc>
                <a:spcPct val="108000"/>
              </a:lnSpc>
            </a:pPr>
            <a:r>
              <a:rPr lang="en-US" sz="2000" dirty="0"/>
              <a:t>Training has four components: orientation, supervised fieldwork, core competencies, and advanced or specialized training.</a:t>
            </a:r>
          </a:p>
          <a:p>
            <a:pPr marL="457200" lvl="1" indent="-365760">
              <a:lnSpc>
                <a:spcPct val="108000"/>
              </a:lnSpc>
            </a:pPr>
            <a:r>
              <a:rPr lang="en-US" sz="2000" dirty="0"/>
              <a:t>Supervisors should be trained in supervisory skills within the first year of acting as a supervisor.</a:t>
            </a:r>
          </a:p>
          <a:p>
            <a:pPr marL="457200" indent="-365760">
              <a:lnSpc>
                <a:spcPct val="108000"/>
              </a:lnSpc>
            </a:pPr>
            <a:endParaRPr lang="en-US" sz="2000" dirty="0"/>
          </a:p>
          <a:p>
            <a:pPr marL="457200" indent="-365760">
              <a:lnSpc>
                <a:spcPct val="108000"/>
              </a:lnSpc>
            </a:pPr>
            <a:endParaRPr lang="en-US" sz="2000" dirty="0"/>
          </a:p>
          <a:p>
            <a:pPr marL="457200" indent="-365760">
              <a:lnSpc>
                <a:spcPct val="108000"/>
              </a:lnSpc>
            </a:pPr>
            <a:endParaRPr lang="en-US" sz="2000" dirty="0"/>
          </a:p>
          <a:p>
            <a:pPr>
              <a:lnSpc>
                <a:spcPct val="108000"/>
              </a:lnSpc>
            </a:pPr>
            <a:endParaRPr lang="en-US" sz="2000" dirty="0"/>
          </a:p>
        </p:txBody>
      </p:sp>
      <p:pic>
        <p:nvPicPr>
          <p:cNvPr id="6" name="Graphic 5" descr="one person stands at the front of a room pointing at a board, while three other people look on " title="image of a training class">
            <a:extLst>
              <a:ext uri="{FF2B5EF4-FFF2-40B4-BE49-F238E27FC236}">
                <a16:creationId xmlns:a16="http://schemas.microsoft.com/office/drawing/2014/main" id="{B396D031-3BB8-44E5-AFA4-FE0DF1CEE472}"/>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613376" y="2712530"/>
            <a:ext cx="901973" cy="901973"/>
          </a:xfrm>
          <a:prstGeom prst="rect">
            <a:avLst/>
          </a:prstGeom>
        </p:spPr>
      </p:pic>
    </p:spTree>
    <p:extLst>
      <p:ext uri="{BB962C8B-B14F-4D97-AF65-F5344CB8AC3E}">
        <p14:creationId xmlns:p14="http://schemas.microsoft.com/office/powerpoint/2010/main" val="2411505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1284-E0B2-454A-8244-A66708D3AE58}"/>
              </a:ext>
            </a:extLst>
          </p:cNvPr>
          <p:cNvSpPr>
            <a:spLocks noGrp="1"/>
          </p:cNvSpPr>
          <p:nvPr>
            <p:ph type="title"/>
          </p:nvPr>
        </p:nvSpPr>
        <p:spPr/>
        <p:txBody>
          <a:bodyPr>
            <a:normAutofit/>
          </a:bodyPr>
          <a:lstStyle/>
          <a:p>
            <a:r>
              <a:rPr lang="en-US" sz="4000" b="1" dirty="0">
                <a:solidFill>
                  <a:schemeClr val="accent1">
                    <a:lumMod val="50000"/>
                  </a:schemeClr>
                </a:solidFill>
                <a:latin typeface="+mn-lt"/>
              </a:rPr>
              <a:t>Domain 7: Program Performance</a:t>
            </a:r>
          </a:p>
        </p:txBody>
      </p:sp>
      <p:sp>
        <p:nvSpPr>
          <p:cNvPr id="3" name="Content Placeholder 2">
            <a:extLst>
              <a:ext uri="{FF2B5EF4-FFF2-40B4-BE49-F238E27FC236}">
                <a16:creationId xmlns:a16="http://schemas.microsoft.com/office/drawing/2014/main" id="{4C96F208-99AE-4159-84E2-574DDDCE6B58}"/>
              </a:ext>
            </a:extLst>
          </p:cNvPr>
          <p:cNvSpPr>
            <a:spLocks noGrp="1"/>
          </p:cNvSpPr>
          <p:nvPr>
            <p:ph idx="1"/>
          </p:nvPr>
        </p:nvSpPr>
        <p:spPr>
          <a:xfrm>
            <a:off x="680408" y="1760914"/>
            <a:ext cx="8001475" cy="4641012"/>
          </a:xfrm>
        </p:spPr>
        <p:txBody>
          <a:bodyPr>
            <a:normAutofit/>
          </a:bodyPr>
          <a:lstStyle/>
          <a:p>
            <a:pPr marL="0" indent="0">
              <a:lnSpc>
                <a:spcPct val="108000"/>
              </a:lnSpc>
              <a:spcAft>
                <a:spcPts val="400"/>
              </a:spcAft>
              <a:buNone/>
            </a:pPr>
            <a:r>
              <a:rPr lang="en-US" sz="2000" dirty="0"/>
              <a:t>Encompasses elements related to collection and management of program data and evaluation of program performance:</a:t>
            </a:r>
          </a:p>
          <a:p>
            <a:pPr marL="457200" lvl="2" indent="-365760">
              <a:lnSpc>
                <a:spcPct val="108000"/>
              </a:lnSpc>
              <a:spcBef>
                <a:spcPts val="0"/>
              </a:spcBef>
            </a:pPr>
            <a:r>
              <a:rPr lang="en-US" dirty="0"/>
              <a:t>Managing Program Data</a:t>
            </a:r>
          </a:p>
          <a:p>
            <a:pPr marL="457200" lvl="2" indent="-365760">
              <a:lnSpc>
                <a:spcPct val="108000"/>
              </a:lnSpc>
              <a:spcBef>
                <a:spcPts val="0"/>
              </a:spcBef>
              <a:spcAft>
                <a:spcPts val="1200"/>
              </a:spcAft>
            </a:pPr>
            <a:r>
              <a:rPr lang="en-US" dirty="0"/>
              <a:t>Evaluating Program Performance</a:t>
            </a:r>
          </a:p>
          <a:p>
            <a:pPr marL="0" indent="0">
              <a:lnSpc>
                <a:spcPct val="108000"/>
              </a:lnSpc>
              <a:spcAft>
                <a:spcPts val="600"/>
              </a:spcAft>
              <a:buNone/>
            </a:pPr>
            <a:r>
              <a:rPr lang="en-US" sz="2000" dirty="0"/>
              <a:t>Key recommendations include:</a:t>
            </a:r>
          </a:p>
          <a:p>
            <a:pPr marL="457200" lvl="1" indent="-365760">
              <a:lnSpc>
                <a:spcPct val="108000"/>
              </a:lnSpc>
            </a:pPr>
            <a:r>
              <a:rPr lang="en-US" sz="2000" dirty="0"/>
              <a:t>Data should be congruent with NAMRS and should be kept long enough to ensure their availability for quality assurance efforts.</a:t>
            </a:r>
          </a:p>
          <a:p>
            <a:pPr marL="457200" lvl="1" indent="-365760">
              <a:lnSpc>
                <a:spcPct val="108000"/>
              </a:lnSpc>
            </a:pPr>
            <a:r>
              <a:rPr lang="en-US" sz="2000" dirty="0"/>
              <a:t>Programs should compile a written report on the program’s performance; performance measures should include timeliness as well as client-centered outcomes.</a:t>
            </a:r>
          </a:p>
          <a:p>
            <a:pPr>
              <a:lnSpc>
                <a:spcPct val="108000"/>
              </a:lnSpc>
            </a:pPr>
            <a:endParaRPr lang="en-US" sz="2000" dirty="0"/>
          </a:p>
        </p:txBody>
      </p:sp>
      <p:pic>
        <p:nvPicPr>
          <p:cNvPr id="7" name="Graphic 6" descr="a arrow in the middle of a target " title="a bullseye">
            <a:extLst>
              <a:ext uri="{FF2B5EF4-FFF2-40B4-BE49-F238E27FC236}">
                <a16:creationId xmlns:a16="http://schemas.microsoft.com/office/drawing/2014/main" id="{B50B7D93-C088-4950-BE3F-40F1F27FE4A4}"/>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010400" y="2485103"/>
            <a:ext cx="1224116" cy="1224116"/>
          </a:xfrm>
          <a:prstGeom prst="rect">
            <a:avLst/>
          </a:prstGeom>
        </p:spPr>
      </p:pic>
    </p:spTree>
    <p:extLst>
      <p:ext uri="{BB962C8B-B14F-4D97-AF65-F5344CB8AC3E}">
        <p14:creationId xmlns:p14="http://schemas.microsoft.com/office/powerpoint/2010/main" val="1142765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464" y="681037"/>
            <a:ext cx="7886700" cy="706929"/>
          </a:xfrm>
        </p:spPr>
        <p:txBody>
          <a:bodyPr>
            <a:normAutofit/>
          </a:bodyPr>
          <a:lstStyle/>
          <a:p>
            <a:r>
              <a:rPr lang="en-US" sz="4000" b="1" dirty="0">
                <a:solidFill>
                  <a:schemeClr val="accent1">
                    <a:lumMod val="50000"/>
                  </a:schemeClr>
                </a:solidFill>
                <a:latin typeface="+mn-lt"/>
              </a:rPr>
              <a:t>ACL’s Vision</a:t>
            </a:r>
          </a:p>
        </p:txBody>
      </p:sp>
      <p:sp>
        <p:nvSpPr>
          <p:cNvPr id="5" name="Content Placeholder 4"/>
          <p:cNvSpPr>
            <a:spLocks noGrp="1"/>
          </p:cNvSpPr>
          <p:nvPr>
            <p:ph idx="1"/>
          </p:nvPr>
        </p:nvSpPr>
        <p:spPr>
          <a:xfrm>
            <a:off x="628650" y="1825625"/>
            <a:ext cx="7886700" cy="2982858"/>
          </a:xfrm>
        </p:spPr>
        <p:txBody>
          <a:bodyPr>
            <a:normAutofit/>
          </a:bodyPr>
          <a:lstStyle/>
          <a:p>
            <a:pPr marL="0" indent="0">
              <a:lnSpc>
                <a:spcPct val="108000"/>
              </a:lnSpc>
              <a:buNone/>
            </a:pPr>
            <a:r>
              <a:rPr lang="en-US" sz="2400" dirty="0"/>
              <a:t>The </a:t>
            </a:r>
            <a:r>
              <a:rPr lang="en-US" sz="2400" b="1" dirty="0">
                <a:solidFill>
                  <a:schemeClr val="accent1">
                    <a:lumMod val="50000"/>
                  </a:schemeClr>
                </a:solidFill>
              </a:rPr>
              <a:t>Administration for Community Living (ACL) </a:t>
            </a:r>
            <a:r>
              <a:rPr lang="en-US" sz="2400" dirty="0"/>
              <a:t>envisions a comprehensive, multidisciplinary system that effectively supports older adults and adults with disabilities so they can exercise their right to live where they choose, with the people they choose, and fully participate in their communities without threat of abuse, neglect, self-neglect, or financial exploitation. </a:t>
            </a:r>
          </a:p>
        </p:txBody>
      </p:sp>
      <p:pic>
        <p:nvPicPr>
          <p:cNvPr id="2050" name="Picture 2" descr="Administration for Community Living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576" y="5476875"/>
            <a:ext cx="2221706"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252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8BDA-050D-41FC-9E81-136C138572D8}"/>
              </a:ext>
            </a:extLst>
          </p:cNvPr>
          <p:cNvSpPr>
            <a:spLocks noGrp="1"/>
          </p:cNvSpPr>
          <p:nvPr>
            <p:ph type="title"/>
          </p:nvPr>
        </p:nvSpPr>
        <p:spPr>
          <a:xfrm>
            <a:off x="609279" y="3060239"/>
            <a:ext cx="7886700" cy="1325563"/>
          </a:xfrm>
        </p:spPr>
        <p:txBody>
          <a:bodyPr>
            <a:noAutofit/>
          </a:bodyPr>
          <a:lstStyle/>
          <a:p>
            <a:pPr lvl="0" algn="ctr" defTabSz="457200">
              <a:lnSpc>
                <a:spcPct val="100000"/>
              </a:lnSpc>
              <a:spcBef>
                <a:spcPts val="0"/>
              </a:spcBef>
            </a:pPr>
            <a:r>
              <a:rPr lang="en-US" sz="4000" b="1" dirty="0">
                <a:solidFill>
                  <a:srgbClr val="4472C4">
                    <a:lumMod val="50000"/>
                  </a:srgbClr>
                </a:solidFill>
                <a:latin typeface="Calibri" panose="020F0502020204030204"/>
                <a:ea typeface="+mn-ea"/>
                <a:cs typeface="+mn-cs"/>
              </a:rPr>
              <a:t>The Process for Updating the APS Guidelines</a:t>
            </a:r>
            <a:br>
              <a:rPr lang="en-US" sz="4000" b="1" dirty="0">
                <a:solidFill>
                  <a:srgbClr val="4472C4">
                    <a:lumMod val="50000"/>
                  </a:srgbClr>
                </a:solidFill>
                <a:latin typeface="Calibri" panose="020F0502020204030204"/>
                <a:ea typeface="+mn-ea"/>
                <a:cs typeface="+mn-cs"/>
              </a:rPr>
            </a:br>
            <a:endParaRPr lang="en-US" sz="4000" dirty="0"/>
          </a:p>
        </p:txBody>
      </p:sp>
      <p:pic>
        <p:nvPicPr>
          <p:cNvPr id="4" name="Graphic 3" descr="Refresh">
            <a:extLst>
              <a:ext uri="{FF2B5EF4-FFF2-40B4-BE49-F238E27FC236}">
                <a16:creationId xmlns:a16="http://schemas.microsoft.com/office/drawing/2014/main" id="{E17E9AC6-CADD-4ABA-8D24-296F8B4232C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28454" y="3827207"/>
            <a:ext cx="1557798" cy="1557798"/>
          </a:xfrm>
          <a:prstGeom prst="rect">
            <a:avLst/>
          </a:prstGeom>
        </p:spPr>
      </p:pic>
    </p:spTree>
    <p:extLst>
      <p:ext uri="{BB962C8B-B14F-4D97-AF65-F5344CB8AC3E}">
        <p14:creationId xmlns:p14="http://schemas.microsoft.com/office/powerpoint/2010/main" val="2579580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95" y="483080"/>
            <a:ext cx="8902699" cy="810885"/>
          </a:xfrm>
        </p:spPr>
        <p:txBody>
          <a:bodyPr>
            <a:normAutofit/>
          </a:bodyPr>
          <a:lstStyle/>
          <a:p>
            <a:r>
              <a:rPr lang="en-US" b="1" dirty="0">
                <a:solidFill>
                  <a:schemeClr val="accent1">
                    <a:lumMod val="50000"/>
                  </a:schemeClr>
                </a:solidFill>
                <a:latin typeface="+mn-lt"/>
              </a:rPr>
              <a:t>Process of Updating the Guidelines</a:t>
            </a:r>
          </a:p>
        </p:txBody>
      </p:sp>
      <p:sp>
        <p:nvSpPr>
          <p:cNvPr id="3" name="Content Placeholder 2"/>
          <p:cNvSpPr>
            <a:spLocks noGrp="1"/>
          </p:cNvSpPr>
          <p:nvPr>
            <p:ph idx="1"/>
          </p:nvPr>
        </p:nvSpPr>
        <p:spPr>
          <a:xfrm>
            <a:off x="465588" y="1479488"/>
            <a:ext cx="8643906" cy="4895432"/>
          </a:xfrm>
        </p:spPr>
        <p:txBody>
          <a:bodyPr>
            <a:noAutofit/>
          </a:bodyPr>
          <a:lstStyle/>
          <a:p>
            <a:pPr marL="0" indent="0">
              <a:lnSpc>
                <a:spcPct val="108000"/>
              </a:lnSpc>
              <a:spcBef>
                <a:spcPts val="1350"/>
              </a:spcBef>
              <a:buClr>
                <a:schemeClr val="accent1">
                  <a:lumMod val="50000"/>
                </a:schemeClr>
              </a:buClr>
              <a:buNone/>
            </a:pPr>
            <a:r>
              <a:rPr lang="en-US" sz="2200" b="1" dirty="0">
                <a:latin typeface="Calibri" panose="020F0502020204030204" pitchFamily="34" charset="0"/>
                <a:cs typeface="Calibri" panose="020F0502020204030204" pitchFamily="34" charset="0"/>
              </a:rPr>
              <a:t>Phase I – Reviewed new research</a:t>
            </a:r>
          </a:p>
          <a:p>
            <a:pPr marL="457200" lvl="1" indent="-365760">
              <a:lnSpc>
                <a:spcPct val="108000"/>
              </a:lnSpc>
              <a:spcBef>
                <a:spcPts val="600"/>
              </a:spcBef>
            </a:pPr>
            <a:r>
              <a:rPr lang="en-US" sz="2200" dirty="0">
                <a:latin typeface="Calibri" panose="020F0502020204030204" pitchFamily="34" charset="0"/>
                <a:cs typeface="Calibri" panose="020F0502020204030204" pitchFamily="34" charset="0"/>
              </a:rPr>
              <a:t>Updated literature review (2014–2018)</a:t>
            </a:r>
          </a:p>
          <a:p>
            <a:pPr marL="457200" lvl="1" indent="-365760">
              <a:lnSpc>
                <a:spcPct val="108000"/>
              </a:lnSpc>
              <a:spcBef>
                <a:spcPts val="600"/>
              </a:spcBef>
            </a:pPr>
            <a:r>
              <a:rPr lang="en-US" sz="2200" dirty="0">
                <a:latin typeface="Calibri" panose="020F0502020204030204" pitchFamily="34" charset="0"/>
                <a:cs typeface="Calibri" panose="020F0502020204030204" pitchFamily="34" charset="0"/>
              </a:rPr>
              <a:t>Drafted proposed updates based on new research</a:t>
            </a:r>
          </a:p>
          <a:p>
            <a:pPr marL="0" indent="0">
              <a:lnSpc>
                <a:spcPct val="108000"/>
              </a:lnSpc>
              <a:spcBef>
                <a:spcPts val="1350"/>
              </a:spcBef>
              <a:buClr>
                <a:schemeClr val="accent1">
                  <a:lumMod val="50000"/>
                </a:schemeClr>
              </a:buClr>
              <a:buNone/>
            </a:pPr>
            <a:r>
              <a:rPr lang="en-US" sz="2200" b="1" dirty="0">
                <a:latin typeface="Calibri" panose="020F0502020204030204" pitchFamily="34" charset="0"/>
                <a:cs typeface="Calibri" panose="020F0502020204030204" pitchFamily="34" charset="0"/>
              </a:rPr>
              <a:t>Phase II – Engaged the field and the public</a:t>
            </a:r>
          </a:p>
          <a:p>
            <a:pPr marL="457200" lvl="1" indent="-365760">
              <a:lnSpc>
                <a:spcPct val="108000"/>
              </a:lnSpc>
              <a:spcBef>
                <a:spcPts val="600"/>
              </a:spcBef>
            </a:pPr>
            <a:r>
              <a:rPr lang="en-US" sz="2200" dirty="0">
                <a:latin typeface="Calibri" panose="020F0502020204030204" pitchFamily="34" charset="0"/>
                <a:cs typeface="Calibri" panose="020F0502020204030204" pitchFamily="34" charset="0"/>
              </a:rPr>
              <a:t>Engaged stakeholders through 5 webinars and Request for Information</a:t>
            </a:r>
          </a:p>
          <a:p>
            <a:pPr marL="457200" lvl="1" indent="-365760">
              <a:lnSpc>
                <a:spcPct val="108000"/>
              </a:lnSpc>
              <a:spcBef>
                <a:spcPts val="600"/>
              </a:spcBef>
            </a:pPr>
            <a:r>
              <a:rPr lang="en-US" sz="2200" dirty="0">
                <a:latin typeface="Calibri" panose="020F0502020204030204" pitchFamily="34" charset="0"/>
                <a:cs typeface="Calibri" panose="020F0502020204030204" pitchFamily="34" charset="0"/>
              </a:rPr>
              <a:t>Analyzed stakeholder feedback and created report</a:t>
            </a:r>
          </a:p>
          <a:p>
            <a:pPr marL="457200" lvl="1" indent="-365760">
              <a:lnSpc>
                <a:spcPct val="108000"/>
              </a:lnSpc>
              <a:spcBef>
                <a:spcPts val="600"/>
              </a:spcBef>
            </a:pPr>
            <a:r>
              <a:rPr lang="en-US" sz="2200" dirty="0">
                <a:latin typeface="Calibri" panose="020F0502020204030204" pitchFamily="34" charset="0"/>
                <a:cs typeface="Calibri" panose="020F0502020204030204" pitchFamily="34" charset="0"/>
              </a:rPr>
              <a:t>Prepared feedback for review by a technical expert panel (TEP)</a:t>
            </a:r>
          </a:p>
          <a:p>
            <a:pPr marL="0" indent="0">
              <a:lnSpc>
                <a:spcPct val="108000"/>
              </a:lnSpc>
              <a:spcBef>
                <a:spcPts val="1350"/>
              </a:spcBef>
              <a:buClr>
                <a:schemeClr val="accent1">
                  <a:lumMod val="50000"/>
                </a:schemeClr>
              </a:buClr>
              <a:buNone/>
            </a:pPr>
            <a:r>
              <a:rPr lang="en-US" sz="2200" b="1" dirty="0">
                <a:latin typeface="Calibri" panose="020F0502020204030204" pitchFamily="34" charset="0"/>
                <a:cs typeface="Calibri" panose="020F0502020204030204" pitchFamily="34" charset="0"/>
              </a:rPr>
              <a:t>Phase III – Consulted the experts</a:t>
            </a:r>
          </a:p>
          <a:p>
            <a:pPr marL="457200" lvl="1" indent="-457200">
              <a:lnSpc>
                <a:spcPct val="108000"/>
              </a:lnSpc>
              <a:spcBef>
                <a:spcPts val="600"/>
              </a:spcBef>
              <a:buClr>
                <a:schemeClr val="tx1"/>
              </a:buClr>
            </a:pPr>
            <a:r>
              <a:rPr lang="en-US" sz="2200" dirty="0">
                <a:latin typeface="Calibri" panose="020F0502020204030204" pitchFamily="34" charset="0"/>
                <a:cs typeface="Calibri" panose="020F0502020204030204" pitchFamily="34" charset="0"/>
              </a:rPr>
              <a:t>Held five TEP virtual working meetings</a:t>
            </a:r>
          </a:p>
          <a:p>
            <a:pPr marL="457200" lvl="1" indent="-457200">
              <a:spcBef>
                <a:spcPts val="600"/>
              </a:spcBef>
              <a:buClr>
                <a:schemeClr val="tx1"/>
              </a:buClr>
            </a:pPr>
            <a:r>
              <a:rPr lang="en-US" sz="2200" dirty="0">
                <a:latin typeface="Calibri" panose="020F0502020204030204" pitchFamily="34" charset="0"/>
                <a:cs typeface="Calibri" panose="020F0502020204030204" pitchFamily="34" charset="0"/>
              </a:rPr>
              <a:t>Updated Guidelines based on TEP decisions </a:t>
            </a:r>
          </a:p>
          <a:p>
            <a:pPr marL="0" indent="0">
              <a:buNone/>
            </a:pP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8262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2B191-4CCC-47A7-8C3E-0652CB7E1414}"/>
              </a:ext>
            </a:extLst>
          </p:cNvPr>
          <p:cNvSpPr>
            <a:spLocks noGrp="1"/>
          </p:cNvSpPr>
          <p:nvPr>
            <p:ph type="title"/>
          </p:nvPr>
        </p:nvSpPr>
        <p:spPr>
          <a:xfrm>
            <a:off x="774491" y="2605783"/>
            <a:ext cx="7595018" cy="670760"/>
          </a:xfrm>
        </p:spPr>
        <p:txBody>
          <a:bodyPr>
            <a:noAutofit/>
          </a:bodyPr>
          <a:lstStyle/>
          <a:p>
            <a:pPr algn="ctr"/>
            <a:r>
              <a:rPr lang="en-US" sz="4000" b="1" dirty="0">
                <a:solidFill>
                  <a:schemeClr val="accent1">
                    <a:lumMod val="50000"/>
                  </a:schemeClr>
                </a:solidFill>
                <a:latin typeface="+mn-lt"/>
              </a:rPr>
              <a:t>Phase I: Reviewed New Research</a:t>
            </a:r>
          </a:p>
        </p:txBody>
      </p:sp>
      <p:pic>
        <p:nvPicPr>
          <p:cNvPr id="5" name="Graphic 4" descr="three purple books stacked on top of each other, with their spines facing away " title="stack of books">
            <a:extLst>
              <a:ext uri="{FF2B5EF4-FFF2-40B4-BE49-F238E27FC236}">
                <a16:creationId xmlns:a16="http://schemas.microsoft.com/office/drawing/2014/main" id="{99F4AB22-A38C-45ED-AF31-A9DDBBC531EA}"/>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748249" y="3581458"/>
            <a:ext cx="1419402" cy="1419402"/>
          </a:xfrm>
          <a:prstGeom prst="rect">
            <a:avLst/>
          </a:prstGeom>
        </p:spPr>
      </p:pic>
    </p:spTree>
    <p:extLst>
      <p:ext uri="{BB962C8B-B14F-4D97-AF65-F5344CB8AC3E}">
        <p14:creationId xmlns:p14="http://schemas.microsoft.com/office/powerpoint/2010/main" val="14185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5B78-8009-4146-ACB1-9C915BE140E5}"/>
              </a:ext>
            </a:extLst>
          </p:cNvPr>
          <p:cNvSpPr>
            <a:spLocks noGrp="1"/>
          </p:cNvSpPr>
          <p:nvPr>
            <p:ph type="title"/>
          </p:nvPr>
        </p:nvSpPr>
        <p:spPr>
          <a:xfrm>
            <a:off x="265682" y="517584"/>
            <a:ext cx="8582081" cy="1186749"/>
          </a:xfrm>
        </p:spPr>
        <p:txBody>
          <a:bodyPr>
            <a:normAutofit fontScale="90000"/>
          </a:bodyPr>
          <a:lstStyle/>
          <a:p>
            <a:r>
              <a:rPr lang="en-US" b="1" dirty="0">
                <a:solidFill>
                  <a:schemeClr val="accent1">
                    <a:lumMod val="50000"/>
                  </a:schemeClr>
                </a:solidFill>
                <a:latin typeface="+mn-lt"/>
              </a:rPr>
              <a:t>Literature Search: Methods and Results</a:t>
            </a:r>
          </a:p>
        </p:txBody>
      </p:sp>
      <p:sp>
        <p:nvSpPr>
          <p:cNvPr id="3" name="Content Placeholder 2">
            <a:extLst>
              <a:ext uri="{FF2B5EF4-FFF2-40B4-BE49-F238E27FC236}">
                <a16:creationId xmlns:a16="http://schemas.microsoft.com/office/drawing/2014/main" id="{55E6AE0F-8CE7-4A76-A9BA-0E35647FAD47}"/>
              </a:ext>
            </a:extLst>
          </p:cNvPr>
          <p:cNvSpPr>
            <a:spLocks noGrp="1"/>
          </p:cNvSpPr>
          <p:nvPr>
            <p:ph idx="1"/>
          </p:nvPr>
        </p:nvSpPr>
        <p:spPr>
          <a:xfrm>
            <a:off x="373622" y="1704333"/>
            <a:ext cx="8582082" cy="4636083"/>
          </a:xfrm>
        </p:spPr>
        <p:txBody>
          <a:bodyPr>
            <a:noAutofit/>
          </a:bodyPr>
          <a:lstStyle/>
          <a:p>
            <a:pPr marL="457200" indent="-365760">
              <a:lnSpc>
                <a:spcPct val="108000"/>
              </a:lnSpc>
              <a:spcAft>
                <a:spcPts val="450"/>
              </a:spcAft>
            </a:pPr>
            <a:r>
              <a:rPr lang="en-US" sz="2400" dirty="0">
                <a:solidFill>
                  <a:schemeClr val="tx1">
                    <a:lumMod val="95000"/>
                    <a:lumOff val="5000"/>
                  </a:schemeClr>
                </a:solidFill>
                <a:latin typeface="Calibri" panose="020F0502020204030204" pitchFamily="34" charset="0"/>
                <a:cs typeface="Calibri" panose="020F0502020204030204" pitchFamily="34" charset="0"/>
              </a:rPr>
              <a:t>Updated literature search: April 2014 </a:t>
            </a:r>
            <a:r>
              <a:rPr lang="en-US" sz="2400" dirty="0">
                <a:solidFill>
                  <a:schemeClr val="tx1">
                    <a:lumMod val="95000"/>
                    <a:lumOff val="5000"/>
                  </a:schemeClr>
                </a:solidFill>
                <a:latin typeface="Calibri" panose="020F0502020204030204" pitchFamily="34" charset="0"/>
                <a:cs typeface="Calibri" panose="020F0502020204030204" pitchFamily="34" charset="0"/>
                <a:sym typeface="Symbol" panose="05050102010706020507" pitchFamily="18" charset="2"/>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November 2018</a:t>
            </a:r>
          </a:p>
          <a:p>
            <a:pPr marL="457200" indent="-365760">
              <a:lnSpc>
                <a:spcPct val="108000"/>
              </a:lnSpc>
              <a:spcAft>
                <a:spcPts val="450"/>
              </a:spcAft>
            </a:pPr>
            <a:r>
              <a:rPr lang="en-US" sz="2400" dirty="0">
                <a:solidFill>
                  <a:schemeClr val="tx1">
                    <a:lumMod val="95000"/>
                    <a:lumOff val="5000"/>
                  </a:schemeClr>
                </a:solidFill>
                <a:latin typeface="Calibri" panose="020F0502020204030204" pitchFamily="34" charset="0"/>
                <a:cs typeface="Calibri" panose="020F0502020204030204" pitchFamily="34" charset="0"/>
              </a:rPr>
              <a:t>Searched 13 databases </a:t>
            </a:r>
          </a:p>
          <a:p>
            <a:pPr marL="457200" indent="-365760">
              <a:lnSpc>
                <a:spcPct val="108000"/>
              </a:lnSpc>
              <a:spcAft>
                <a:spcPts val="450"/>
              </a:spcAft>
            </a:pPr>
            <a:r>
              <a:rPr lang="en-US" sz="2400" dirty="0">
                <a:solidFill>
                  <a:schemeClr val="tx1">
                    <a:lumMod val="95000"/>
                    <a:lumOff val="5000"/>
                  </a:schemeClr>
                </a:solidFill>
                <a:latin typeface="Calibri" panose="020F0502020204030204" pitchFamily="34" charset="0"/>
                <a:cs typeface="Calibri" panose="020F0502020204030204" pitchFamily="34" charset="0"/>
              </a:rPr>
              <a:t>Results/Implications: </a:t>
            </a:r>
          </a:p>
          <a:p>
            <a:pPr marL="914400" lvl="1" indent="-365760">
              <a:lnSpc>
                <a:spcPct val="108000"/>
              </a:lnSpc>
              <a:buClr>
                <a:schemeClr val="accent1">
                  <a:lumMod val="50000"/>
                </a:schemeClr>
              </a:buClr>
              <a:buSzPct val="100000"/>
              <a:buFont typeface="Calibri" panose="020F0502020204030204" pitchFamily="34" charset="0"/>
              <a:buChar char="─"/>
            </a:pPr>
            <a:r>
              <a:rPr lang="en-US" sz="2200" dirty="0">
                <a:latin typeface="Calibri" panose="020F0502020204030204" pitchFamily="34" charset="0"/>
                <a:cs typeface="Calibri" panose="020F0502020204030204" pitchFamily="34" charset="0"/>
              </a:rPr>
              <a:t>24 peer-reviewed journal articles</a:t>
            </a:r>
          </a:p>
          <a:p>
            <a:pPr marL="914400" lvl="1" indent="-365760">
              <a:lnSpc>
                <a:spcPct val="108000"/>
              </a:lnSpc>
              <a:buClr>
                <a:schemeClr val="accent1">
                  <a:lumMod val="50000"/>
                </a:schemeClr>
              </a:buClr>
              <a:buSzPct val="100000"/>
              <a:buFont typeface="Calibri" panose="020F0502020204030204" pitchFamily="34" charset="0"/>
              <a:buChar char="─"/>
            </a:pPr>
            <a:r>
              <a:rPr lang="en-US" sz="2200" dirty="0">
                <a:latin typeface="Calibri" panose="020F0502020204030204" pitchFamily="34" charset="0"/>
                <a:cs typeface="Calibri" panose="020F0502020204030204" pitchFamily="34" charset="0"/>
              </a:rPr>
              <a:t>Research relevant to 6 out of 7 Guidelines domains (nothing relevant to Domain 3: Receiving Reports of Maltreatment)</a:t>
            </a:r>
          </a:p>
          <a:p>
            <a:pPr marL="914400" lvl="1" indent="-365760">
              <a:lnSpc>
                <a:spcPct val="108000"/>
              </a:lnSpc>
              <a:buClr>
                <a:schemeClr val="accent1">
                  <a:lumMod val="50000"/>
                </a:schemeClr>
              </a:buClr>
              <a:buSzPct val="100000"/>
              <a:buFont typeface="Calibri" panose="020F0502020204030204" pitchFamily="34" charset="0"/>
              <a:buChar char="─"/>
            </a:pPr>
            <a:r>
              <a:rPr lang="en-US" sz="2200" dirty="0">
                <a:latin typeface="Calibri" panose="020F0502020204030204" pitchFamily="34" charset="0"/>
                <a:cs typeface="Calibri" panose="020F0502020204030204" pitchFamily="34" charset="0"/>
              </a:rPr>
              <a:t>Several studies had findings that impacted several domains</a:t>
            </a:r>
          </a:p>
          <a:p>
            <a:pPr marL="914400" lvl="1" indent="-365760">
              <a:lnSpc>
                <a:spcPct val="108000"/>
              </a:lnSpc>
              <a:buClr>
                <a:schemeClr val="accent1">
                  <a:lumMod val="50000"/>
                </a:schemeClr>
              </a:buClr>
              <a:buSzPct val="100000"/>
              <a:buFont typeface="Calibri" panose="020F0502020204030204" pitchFamily="34" charset="0"/>
              <a:buChar char="─"/>
            </a:pPr>
            <a:r>
              <a:rPr lang="en-US" sz="2200" dirty="0">
                <a:latin typeface="Calibri" panose="020F0502020204030204" pitchFamily="34" charset="0"/>
                <a:cs typeface="Calibri" panose="020F0502020204030204" pitchFamily="34" charset="0"/>
              </a:rPr>
              <a:t>Actions taken: Added text to background only (but did not change guidance); or added text to background and changed guidance </a:t>
            </a:r>
          </a:p>
          <a:p>
            <a:pPr marL="914400" lvl="1" indent="-365760">
              <a:lnSpc>
                <a:spcPct val="108000"/>
              </a:lnSpc>
              <a:buClr>
                <a:schemeClr val="accent1">
                  <a:lumMod val="50000"/>
                </a:schemeClr>
              </a:buClr>
              <a:buSzPct val="100000"/>
              <a:buFont typeface="Calibri" panose="020F0502020204030204" pitchFamily="34" charset="0"/>
              <a:buChar char="─"/>
            </a:pPr>
            <a:r>
              <a:rPr lang="en-US" sz="2200" dirty="0">
                <a:latin typeface="Calibri" panose="020F0502020204030204" pitchFamily="34" charset="0"/>
                <a:cs typeface="Calibri" panose="020F0502020204030204" pitchFamily="34" charset="0"/>
              </a:rPr>
              <a:t>None of the original guidance was deleted</a:t>
            </a:r>
          </a:p>
          <a:p>
            <a:pPr marL="0" indent="0">
              <a:spcAft>
                <a:spcPts val="450"/>
              </a:spcAft>
              <a:buNone/>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0" indent="0">
              <a:spcAft>
                <a:spcPts val="450"/>
              </a:spcAft>
              <a:buNone/>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51434"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2996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5110-A959-4082-9934-9D06A45F547E}"/>
              </a:ext>
            </a:extLst>
          </p:cNvPr>
          <p:cNvSpPr>
            <a:spLocks noGrp="1"/>
          </p:cNvSpPr>
          <p:nvPr>
            <p:ph type="title"/>
          </p:nvPr>
        </p:nvSpPr>
        <p:spPr>
          <a:xfrm>
            <a:off x="404361" y="365126"/>
            <a:ext cx="7886700" cy="1325563"/>
          </a:xfrm>
        </p:spPr>
        <p:txBody>
          <a:bodyPr>
            <a:normAutofit/>
          </a:bodyPr>
          <a:lstStyle/>
          <a:p>
            <a:r>
              <a:rPr lang="en-US" sz="4000" b="1" dirty="0">
                <a:solidFill>
                  <a:schemeClr val="accent1">
                    <a:lumMod val="50000"/>
                  </a:schemeClr>
                </a:solidFill>
                <a:latin typeface="+mn-lt"/>
              </a:rPr>
              <a:t>Studies focused on:</a:t>
            </a:r>
          </a:p>
        </p:txBody>
      </p:sp>
      <p:sp>
        <p:nvSpPr>
          <p:cNvPr id="3" name="Content Placeholder 2">
            <a:extLst>
              <a:ext uri="{FF2B5EF4-FFF2-40B4-BE49-F238E27FC236}">
                <a16:creationId xmlns:a16="http://schemas.microsoft.com/office/drawing/2014/main" id="{73F3F41B-8039-4E66-A40F-CB4493E74B9D}"/>
              </a:ext>
            </a:extLst>
          </p:cNvPr>
          <p:cNvSpPr>
            <a:spLocks noGrp="1"/>
          </p:cNvSpPr>
          <p:nvPr>
            <p:ph idx="1"/>
          </p:nvPr>
        </p:nvSpPr>
        <p:spPr>
          <a:xfrm>
            <a:off x="508001" y="1535502"/>
            <a:ext cx="8475578" cy="4820848"/>
          </a:xfrm>
        </p:spPr>
        <p:txBody>
          <a:bodyPr>
            <a:noAutofit/>
          </a:bodyPr>
          <a:lstStyle/>
          <a:p>
            <a:pPr marL="457200" indent="-365760">
              <a:lnSpc>
                <a:spcPct val="108000"/>
              </a:lnSpc>
              <a:buClr>
                <a:schemeClr val="tx1"/>
              </a:buClr>
              <a:buFont typeface="+mj-lt"/>
              <a:buAutoNum type="arabicPeriod"/>
            </a:pPr>
            <a:r>
              <a:rPr lang="en-US" sz="2200" b="1" dirty="0">
                <a:solidFill>
                  <a:srgbClr val="C00000"/>
                </a:solidFill>
              </a:rPr>
              <a:t>Service variables </a:t>
            </a:r>
            <a:r>
              <a:rPr lang="en-US" sz="2200" dirty="0"/>
              <a:t>– coordination with other professions,  use of MDTs/Forensic Centers</a:t>
            </a:r>
          </a:p>
          <a:p>
            <a:pPr marL="457200" indent="-365760">
              <a:lnSpc>
                <a:spcPct val="108000"/>
              </a:lnSpc>
              <a:buClr>
                <a:schemeClr val="tx1"/>
              </a:buClr>
              <a:buFont typeface="+mj-lt"/>
              <a:buAutoNum type="arabicPeriod"/>
            </a:pPr>
            <a:r>
              <a:rPr lang="en-US" sz="2200" b="1" dirty="0">
                <a:solidFill>
                  <a:srgbClr val="C00000"/>
                </a:solidFill>
              </a:rPr>
              <a:t>APS procedures </a:t>
            </a:r>
            <a:r>
              <a:rPr lang="en-US" sz="2200" dirty="0"/>
              <a:t>– using a decisional support system, adding mental health screening, using goal-attainment scaling</a:t>
            </a:r>
          </a:p>
          <a:p>
            <a:pPr marL="457200" indent="-365760">
              <a:lnSpc>
                <a:spcPct val="108000"/>
              </a:lnSpc>
              <a:buClr>
                <a:schemeClr val="tx1"/>
              </a:buClr>
              <a:buFont typeface="+mj-lt"/>
              <a:buAutoNum type="arabicPeriod"/>
            </a:pPr>
            <a:r>
              <a:rPr lang="en-US" sz="2200" b="1" dirty="0">
                <a:solidFill>
                  <a:srgbClr val="C00000"/>
                </a:solidFill>
              </a:rPr>
              <a:t>Client outcomes </a:t>
            </a:r>
            <a:r>
              <a:rPr lang="en-US" sz="2200" dirty="0"/>
              <a:t>– mistreatment status at case closure, rate of return to APS system, client satisfaction</a:t>
            </a:r>
          </a:p>
          <a:p>
            <a:pPr marL="457200" indent="-365760">
              <a:lnSpc>
                <a:spcPct val="108000"/>
              </a:lnSpc>
              <a:buClr>
                <a:schemeClr val="tx1"/>
              </a:buClr>
              <a:buFont typeface="+mj-lt"/>
              <a:buAutoNum type="arabicPeriod"/>
            </a:pPr>
            <a:r>
              <a:rPr lang="en-US" sz="2200" b="1" dirty="0">
                <a:solidFill>
                  <a:srgbClr val="C00000"/>
                </a:solidFill>
              </a:rPr>
              <a:t>Investigation outcomes </a:t>
            </a:r>
            <a:r>
              <a:rPr lang="en-US" sz="2200" dirty="0"/>
              <a:t>– rates of service refusal, rates of substantiation, rates of prosecution</a:t>
            </a:r>
          </a:p>
          <a:p>
            <a:pPr marL="457200" indent="-365760">
              <a:lnSpc>
                <a:spcPct val="108000"/>
              </a:lnSpc>
              <a:buClr>
                <a:schemeClr val="tx1"/>
              </a:buClr>
              <a:buFont typeface="+mj-lt"/>
              <a:buAutoNum type="arabicPeriod"/>
            </a:pPr>
            <a:r>
              <a:rPr lang="en-US" sz="2200" b="1" dirty="0">
                <a:solidFill>
                  <a:srgbClr val="C00000"/>
                </a:solidFill>
              </a:rPr>
              <a:t>Training outcomes </a:t>
            </a:r>
            <a:r>
              <a:rPr lang="en-US" sz="2200" dirty="0"/>
              <a:t>– measuring knowledge, competence</a:t>
            </a:r>
          </a:p>
          <a:p>
            <a:pPr marL="457200" indent="-365760">
              <a:lnSpc>
                <a:spcPct val="108000"/>
              </a:lnSpc>
              <a:buClr>
                <a:schemeClr val="tx1"/>
              </a:buClr>
              <a:buFont typeface="+mj-lt"/>
              <a:buAutoNum type="arabicPeriod"/>
            </a:pPr>
            <a:r>
              <a:rPr lang="en-US" sz="2200" b="1" dirty="0">
                <a:solidFill>
                  <a:srgbClr val="C00000"/>
                </a:solidFill>
              </a:rPr>
              <a:t>APS worker outcomes </a:t>
            </a:r>
            <a:r>
              <a:rPr lang="en-US" sz="2200" dirty="0"/>
              <a:t>– job satisfaction, secondary trauma levels, hazard exposure</a:t>
            </a:r>
          </a:p>
        </p:txBody>
      </p:sp>
    </p:spTree>
    <p:extLst>
      <p:ext uri="{BB962C8B-B14F-4D97-AF65-F5344CB8AC3E}">
        <p14:creationId xmlns:p14="http://schemas.microsoft.com/office/powerpoint/2010/main" val="1110336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0A078-EBB2-4BB9-8DC8-EBC9FF646E34}"/>
              </a:ext>
            </a:extLst>
          </p:cNvPr>
          <p:cNvSpPr>
            <a:spLocks noGrp="1"/>
          </p:cNvSpPr>
          <p:nvPr>
            <p:ph type="title"/>
          </p:nvPr>
        </p:nvSpPr>
        <p:spPr>
          <a:xfrm>
            <a:off x="1251284" y="2089398"/>
            <a:ext cx="6641432" cy="1139161"/>
          </a:xfrm>
        </p:spPr>
        <p:txBody>
          <a:bodyPr>
            <a:noAutofit/>
          </a:bodyPr>
          <a:lstStyle/>
          <a:p>
            <a:pPr algn="ctr"/>
            <a:r>
              <a:rPr lang="en-US" sz="4000" b="1" dirty="0">
                <a:solidFill>
                  <a:schemeClr val="accent1">
                    <a:lumMod val="50000"/>
                  </a:schemeClr>
                </a:solidFill>
                <a:latin typeface="+mn-lt"/>
              </a:rPr>
              <a:t>Phase II: Engaged the Field and the Public</a:t>
            </a:r>
          </a:p>
        </p:txBody>
      </p:sp>
      <p:pic>
        <p:nvPicPr>
          <p:cNvPr id="13" name="Graphic 12" descr="three people with a text box above their heads, indicating they are speaking to each other" title="cartoon of a discussion">
            <a:extLst>
              <a:ext uri="{FF2B5EF4-FFF2-40B4-BE49-F238E27FC236}">
                <a16:creationId xmlns:a16="http://schemas.microsoft.com/office/drawing/2014/main" id="{8C0ACA0B-5FC0-492A-B454-49348BA52986}"/>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991897" y="3429000"/>
            <a:ext cx="1676400" cy="1676400"/>
          </a:xfrm>
          <a:prstGeom prst="rect">
            <a:avLst/>
          </a:prstGeom>
        </p:spPr>
      </p:pic>
    </p:spTree>
    <p:extLst>
      <p:ext uri="{BB962C8B-B14F-4D97-AF65-F5344CB8AC3E}">
        <p14:creationId xmlns:p14="http://schemas.microsoft.com/office/powerpoint/2010/main" val="2386782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5B78-8009-4146-ACB1-9C915BE140E5}"/>
              </a:ext>
            </a:extLst>
          </p:cNvPr>
          <p:cNvSpPr>
            <a:spLocks noGrp="1"/>
          </p:cNvSpPr>
          <p:nvPr>
            <p:ph type="title"/>
          </p:nvPr>
        </p:nvSpPr>
        <p:spPr>
          <a:xfrm>
            <a:off x="406152" y="768886"/>
            <a:ext cx="8331695" cy="994172"/>
          </a:xfrm>
        </p:spPr>
        <p:txBody>
          <a:bodyPr>
            <a:normAutofit/>
          </a:bodyPr>
          <a:lstStyle/>
          <a:p>
            <a:r>
              <a:rPr lang="en-US" sz="4000" b="1" dirty="0">
                <a:solidFill>
                  <a:schemeClr val="accent1">
                    <a:lumMod val="50000"/>
                  </a:schemeClr>
                </a:solidFill>
                <a:latin typeface="+mn-lt"/>
              </a:rPr>
              <a:t>Public Comment Period</a:t>
            </a:r>
          </a:p>
        </p:txBody>
      </p:sp>
      <p:sp>
        <p:nvSpPr>
          <p:cNvPr id="3" name="Content Placeholder 2">
            <a:extLst>
              <a:ext uri="{FF2B5EF4-FFF2-40B4-BE49-F238E27FC236}">
                <a16:creationId xmlns:a16="http://schemas.microsoft.com/office/drawing/2014/main" id="{55E6AE0F-8CE7-4A76-A9BA-0E35647FAD47}"/>
              </a:ext>
            </a:extLst>
          </p:cNvPr>
          <p:cNvSpPr>
            <a:spLocks noGrp="1"/>
          </p:cNvSpPr>
          <p:nvPr>
            <p:ph idx="1"/>
          </p:nvPr>
        </p:nvSpPr>
        <p:spPr>
          <a:xfrm>
            <a:off x="812306" y="1999599"/>
            <a:ext cx="8331694" cy="1842031"/>
          </a:xfrm>
        </p:spPr>
        <p:txBody>
          <a:bodyPr>
            <a:noAutofit/>
          </a:bodyPr>
          <a:lstStyle/>
          <a:p>
            <a:pPr marL="457200" indent="-457200">
              <a:lnSpc>
                <a:spcPct val="108000"/>
              </a:lnSpc>
              <a:spcAft>
                <a:spcPts val="450"/>
              </a:spcAft>
            </a:pPr>
            <a:r>
              <a:rPr lang="en-US" dirty="0">
                <a:solidFill>
                  <a:schemeClr val="tx1">
                    <a:lumMod val="95000"/>
                    <a:lumOff val="5000"/>
                  </a:schemeClr>
                </a:solidFill>
                <a:latin typeface="Calibri" panose="020F0502020204030204" pitchFamily="34" charset="0"/>
                <a:cs typeface="Calibri" panose="020F0502020204030204" pitchFamily="34" charset="0"/>
              </a:rPr>
              <a:t>ACL Request for Information Web page and email </a:t>
            </a:r>
          </a:p>
          <a:p>
            <a:pPr marL="457200" indent="-457200">
              <a:lnSpc>
                <a:spcPct val="108000"/>
              </a:lnSpc>
              <a:spcAft>
                <a:spcPts val="450"/>
              </a:spcAft>
            </a:pPr>
            <a:r>
              <a:rPr lang="en-US" dirty="0">
                <a:solidFill>
                  <a:schemeClr val="tx1">
                    <a:lumMod val="95000"/>
                    <a:lumOff val="5000"/>
                  </a:schemeClr>
                </a:solidFill>
                <a:latin typeface="Calibri" panose="020F0502020204030204" pitchFamily="34" charset="0"/>
                <a:cs typeface="Calibri" panose="020F0502020204030204" pitchFamily="34" charset="0"/>
              </a:rPr>
              <a:t>March–May 2019 </a:t>
            </a:r>
          </a:p>
          <a:p>
            <a:pPr>
              <a:spcAft>
                <a:spcPts val="450"/>
              </a:spcAft>
              <a:buClr>
                <a:schemeClr val="accent1">
                  <a:lumMod val="50000"/>
                </a:schemeClr>
              </a:buClr>
            </a:pPr>
            <a:endParaRPr lang="en-US" dirty="0">
              <a:solidFill>
                <a:schemeClr val="tx1">
                  <a:lumMod val="95000"/>
                  <a:lumOff val="5000"/>
                </a:schemeClr>
              </a:solidFill>
              <a:latin typeface="Calibri" panose="020F0502020204030204" pitchFamily="34" charset="0"/>
              <a:cs typeface="Calibri" panose="020F0502020204030204" pitchFamily="34" charset="0"/>
            </a:endParaRPr>
          </a:p>
          <a:p>
            <a:pPr marL="0" indent="0" algn="ctr">
              <a:spcBef>
                <a:spcPts val="0"/>
              </a:spcBef>
              <a:buNone/>
            </a:pPr>
            <a:r>
              <a:rPr lang="en-US" sz="15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45602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5B78-8009-4146-ACB1-9C915BE140E5}"/>
              </a:ext>
            </a:extLst>
          </p:cNvPr>
          <p:cNvSpPr>
            <a:spLocks noGrp="1"/>
          </p:cNvSpPr>
          <p:nvPr>
            <p:ph type="title"/>
          </p:nvPr>
        </p:nvSpPr>
        <p:spPr>
          <a:xfrm>
            <a:off x="261602" y="717131"/>
            <a:ext cx="8331695" cy="994172"/>
          </a:xfrm>
        </p:spPr>
        <p:txBody>
          <a:bodyPr>
            <a:normAutofit/>
          </a:bodyPr>
          <a:lstStyle/>
          <a:p>
            <a:r>
              <a:rPr lang="en-US" sz="4000" b="1" dirty="0">
                <a:solidFill>
                  <a:schemeClr val="accent1">
                    <a:lumMod val="50000"/>
                  </a:schemeClr>
                </a:solidFill>
                <a:latin typeface="+mn-lt"/>
              </a:rPr>
              <a:t>Stakeholder Webinars</a:t>
            </a:r>
          </a:p>
        </p:txBody>
      </p:sp>
      <p:sp>
        <p:nvSpPr>
          <p:cNvPr id="3" name="Content Placeholder 2">
            <a:extLst>
              <a:ext uri="{FF2B5EF4-FFF2-40B4-BE49-F238E27FC236}">
                <a16:creationId xmlns:a16="http://schemas.microsoft.com/office/drawing/2014/main" id="{55E6AE0F-8CE7-4A76-A9BA-0E35647FAD47}"/>
              </a:ext>
            </a:extLst>
          </p:cNvPr>
          <p:cNvSpPr>
            <a:spLocks noGrp="1"/>
          </p:cNvSpPr>
          <p:nvPr>
            <p:ph idx="1"/>
          </p:nvPr>
        </p:nvSpPr>
        <p:spPr>
          <a:xfrm>
            <a:off x="446931" y="1776814"/>
            <a:ext cx="8331694" cy="1842031"/>
          </a:xfrm>
        </p:spPr>
        <p:txBody>
          <a:bodyPr>
            <a:noAutofit/>
          </a:bodyPr>
          <a:lstStyle/>
          <a:p>
            <a:pPr marL="0" indent="0">
              <a:lnSpc>
                <a:spcPct val="108000"/>
              </a:lnSpc>
              <a:spcAft>
                <a:spcPts val="450"/>
              </a:spcAft>
              <a:buClr>
                <a:schemeClr val="accent1">
                  <a:lumMod val="50000"/>
                </a:schemeClr>
              </a:buClr>
              <a:buNone/>
            </a:pPr>
            <a:r>
              <a:rPr lang="en-US" sz="2400" dirty="0">
                <a:solidFill>
                  <a:schemeClr val="tx1">
                    <a:lumMod val="95000"/>
                    <a:lumOff val="5000"/>
                  </a:schemeClr>
                </a:solidFill>
                <a:latin typeface="Calibri" panose="020F0502020204030204" pitchFamily="34" charset="0"/>
                <a:cs typeface="Calibri" panose="020F0502020204030204" pitchFamily="34" charset="0"/>
              </a:rPr>
              <a:t>Hosted 5 webinars: Approximately 190 stakeholders, representing 39 states and D.C., and representing 10 fields (the majority from APS) participated.</a:t>
            </a:r>
          </a:p>
          <a:p>
            <a:pPr marL="0" indent="0" algn="ctr">
              <a:lnSpc>
                <a:spcPct val="108000"/>
              </a:lnSpc>
              <a:spcBef>
                <a:spcPts val="0"/>
              </a:spcBef>
              <a:buNone/>
            </a:pPr>
            <a:r>
              <a:rPr lang="en-US" sz="1500" dirty="0">
                <a:latin typeface="Calibri" panose="020F0502020204030204" pitchFamily="34" charset="0"/>
                <a:cs typeface="Calibri" panose="020F0502020204030204" pitchFamily="34" charset="0"/>
              </a:rPr>
              <a:t>                 </a:t>
            </a:r>
          </a:p>
          <a:p>
            <a:pPr marL="0" indent="0" algn="ctr">
              <a:lnSpc>
                <a:spcPct val="108000"/>
              </a:lnSpc>
              <a:spcBef>
                <a:spcPts val="0"/>
              </a:spcBef>
              <a:buNone/>
            </a:pPr>
            <a:r>
              <a:rPr lang="en-US" sz="2000" b="1" dirty="0">
                <a:solidFill>
                  <a:srgbClr val="C00000"/>
                </a:solidFill>
                <a:latin typeface="Calibri" panose="020F0502020204030204" pitchFamily="34" charset="0"/>
                <a:cs typeface="Calibri" panose="020F0502020204030204" pitchFamily="34" charset="0"/>
              </a:rPr>
              <a:t>How familiar are you with the APS Guidelines?</a:t>
            </a:r>
          </a:p>
        </p:txBody>
      </p:sp>
      <p:graphicFrame>
        <p:nvGraphicFramePr>
          <p:cNvPr id="7" name="Table 6" descr="3 percent are extremely familiar, 32 percent are very familiar, 30 percent are somewhat familiar, 24 percent are slightly familiar, and 10 percent are not familiar at all " title="Chart: How Familiar are you with the APS Guidelines?">
            <a:extLst>
              <a:ext uri="{FF2B5EF4-FFF2-40B4-BE49-F238E27FC236}">
                <a16:creationId xmlns:a16="http://schemas.microsoft.com/office/drawing/2014/main" id="{0B1F1EF4-DD91-4F97-A5A9-38F95F55A750}"/>
              </a:ext>
            </a:extLst>
          </p:cNvPr>
          <p:cNvGraphicFramePr>
            <a:graphicFrameLocks noGrp="1"/>
          </p:cNvGraphicFramePr>
          <p:nvPr>
            <p:extLst>
              <p:ext uri="{D42A27DB-BD31-4B8C-83A1-F6EECF244321}">
                <p14:modId xmlns:p14="http://schemas.microsoft.com/office/powerpoint/2010/main" val="1813476368"/>
              </p:ext>
            </p:extLst>
          </p:nvPr>
        </p:nvGraphicFramePr>
        <p:xfrm>
          <a:off x="2610100" y="3944689"/>
          <a:ext cx="3923799" cy="2196180"/>
        </p:xfrm>
        <a:graphic>
          <a:graphicData uri="http://schemas.openxmlformats.org/drawingml/2006/table">
            <a:tbl>
              <a:tblPr firstRow="1" firstCol="1" bandRow="1">
                <a:tableStyleId>{5202B0CA-FC54-4496-8BCA-5EF66A818D29}</a:tableStyleId>
              </a:tblPr>
              <a:tblGrid>
                <a:gridCol w="2098776">
                  <a:extLst>
                    <a:ext uri="{9D8B030D-6E8A-4147-A177-3AD203B41FA5}">
                      <a16:colId xmlns:a16="http://schemas.microsoft.com/office/drawing/2014/main" val="500219380"/>
                    </a:ext>
                  </a:extLst>
                </a:gridCol>
                <a:gridCol w="1825023">
                  <a:extLst>
                    <a:ext uri="{9D8B030D-6E8A-4147-A177-3AD203B41FA5}">
                      <a16:colId xmlns:a16="http://schemas.microsoft.com/office/drawing/2014/main" val="3093370902"/>
                    </a:ext>
                  </a:extLst>
                </a:gridCol>
              </a:tblGrid>
              <a:tr h="366030">
                <a:tc>
                  <a:txBody>
                    <a:bodyPr/>
                    <a:lstStyle/>
                    <a:p>
                      <a:pPr marL="0" marR="0">
                        <a:spcBef>
                          <a:spcPts val="0"/>
                        </a:spcBef>
                        <a:spcAft>
                          <a:spcPts val="0"/>
                        </a:spcAft>
                      </a:pPr>
                      <a:r>
                        <a:rPr lang="en-US" sz="1800" b="0">
                          <a:effectLst/>
                        </a:rPr>
                        <a:t>Familiarity</a:t>
                      </a:r>
                      <a:endParaRPr lang="en-US" sz="1800" b="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b="0">
                          <a:effectLst/>
                        </a:rPr>
                        <a:t>Percentage</a:t>
                      </a:r>
                      <a:endParaRPr lang="en-US" sz="1800" b="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661528589"/>
                  </a:ext>
                </a:extLst>
              </a:tr>
              <a:tr h="366030">
                <a:tc>
                  <a:txBody>
                    <a:bodyPr/>
                    <a:lstStyle/>
                    <a:p>
                      <a:pPr marL="0" marR="0">
                        <a:spcBef>
                          <a:spcPts val="0"/>
                        </a:spcBef>
                        <a:spcAft>
                          <a:spcPts val="0"/>
                        </a:spcAft>
                      </a:pPr>
                      <a:r>
                        <a:rPr lang="en-US" sz="1800" b="0">
                          <a:effectLst/>
                        </a:rPr>
                        <a:t>Extremely familiar</a:t>
                      </a:r>
                      <a:endParaRPr lang="en-US" sz="1800" b="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b="0">
                          <a:effectLst/>
                        </a:rPr>
                        <a:t>3%</a:t>
                      </a:r>
                      <a:endParaRPr lang="en-US" sz="1800" b="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689076110"/>
                  </a:ext>
                </a:extLst>
              </a:tr>
              <a:tr h="366030">
                <a:tc>
                  <a:txBody>
                    <a:bodyPr/>
                    <a:lstStyle/>
                    <a:p>
                      <a:pPr marL="0" marR="0">
                        <a:spcBef>
                          <a:spcPts val="0"/>
                        </a:spcBef>
                        <a:spcAft>
                          <a:spcPts val="0"/>
                        </a:spcAft>
                      </a:pPr>
                      <a:r>
                        <a:rPr lang="en-US" sz="1800" b="0">
                          <a:effectLst/>
                        </a:rPr>
                        <a:t>Very familiar</a:t>
                      </a:r>
                      <a:endParaRPr lang="en-US" sz="1800" b="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b="0">
                          <a:effectLst/>
                        </a:rPr>
                        <a:t>32%</a:t>
                      </a:r>
                      <a:endParaRPr lang="en-US" sz="1800" b="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146000368"/>
                  </a:ext>
                </a:extLst>
              </a:tr>
              <a:tr h="366030">
                <a:tc>
                  <a:txBody>
                    <a:bodyPr/>
                    <a:lstStyle/>
                    <a:p>
                      <a:pPr marL="0" marR="0">
                        <a:spcBef>
                          <a:spcPts val="0"/>
                        </a:spcBef>
                        <a:spcAft>
                          <a:spcPts val="0"/>
                        </a:spcAft>
                      </a:pPr>
                      <a:r>
                        <a:rPr lang="en-US" sz="1800" b="0">
                          <a:effectLst/>
                        </a:rPr>
                        <a:t>Somewhat familiar</a:t>
                      </a:r>
                      <a:endParaRPr lang="en-US" sz="1800" b="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b="0">
                          <a:effectLst/>
                        </a:rPr>
                        <a:t>30%</a:t>
                      </a:r>
                      <a:endParaRPr lang="en-US" sz="1800" b="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721418330"/>
                  </a:ext>
                </a:extLst>
              </a:tr>
              <a:tr h="366030">
                <a:tc>
                  <a:txBody>
                    <a:bodyPr/>
                    <a:lstStyle/>
                    <a:p>
                      <a:pPr marL="0" marR="0">
                        <a:spcBef>
                          <a:spcPts val="0"/>
                        </a:spcBef>
                        <a:spcAft>
                          <a:spcPts val="0"/>
                        </a:spcAft>
                      </a:pPr>
                      <a:r>
                        <a:rPr lang="en-US" sz="1800" b="0">
                          <a:effectLst/>
                        </a:rPr>
                        <a:t>Slightly familiar</a:t>
                      </a:r>
                      <a:endParaRPr lang="en-US" sz="1800" b="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b="0">
                          <a:effectLst/>
                        </a:rPr>
                        <a:t>24%</a:t>
                      </a:r>
                      <a:endParaRPr lang="en-US" sz="1800" b="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4246364602"/>
                  </a:ext>
                </a:extLst>
              </a:tr>
              <a:tr h="366030">
                <a:tc>
                  <a:txBody>
                    <a:bodyPr/>
                    <a:lstStyle/>
                    <a:p>
                      <a:pPr marL="0" marR="0">
                        <a:spcBef>
                          <a:spcPts val="0"/>
                        </a:spcBef>
                        <a:spcAft>
                          <a:spcPts val="0"/>
                        </a:spcAft>
                      </a:pPr>
                      <a:r>
                        <a:rPr lang="en-US" sz="1800" b="0">
                          <a:effectLst/>
                        </a:rPr>
                        <a:t>Not at all familiar</a:t>
                      </a:r>
                      <a:endParaRPr lang="en-US" sz="1800" b="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b="0" dirty="0">
                          <a:effectLst/>
                        </a:rPr>
                        <a:t>10%</a:t>
                      </a:r>
                      <a:endParaRPr lang="en-US" sz="1800" b="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617049634"/>
                  </a:ext>
                </a:extLst>
              </a:tr>
            </a:tbl>
          </a:graphicData>
        </a:graphic>
      </p:graphicFrame>
    </p:spTree>
    <p:extLst>
      <p:ext uri="{BB962C8B-B14F-4D97-AF65-F5344CB8AC3E}">
        <p14:creationId xmlns:p14="http://schemas.microsoft.com/office/powerpoint/2010/main" val="2063165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5B78-8009-4146-ACB1-9C915BE140E5}"/>
              </a:ext>
            </a:extLst>
          </p:cNvPr>
          <p:cNvSpPr>
            <a:spLocks noGrp="1"/>
          </p:cNvSpPr>
          <p:nvPr>
            <p:ph type="title"/>
          </p:nvPr>
        </p:nvSpPr>
        <p:spPr>
          <a:xfrm>
            <a:off x="229734" y="593903"/>
            <a:ext cx="8331695" cy="883573"/>
          </a:xfrm>
        </p:spPr>
        <p:txBody>
          <a:bodyPr>
            <a:noAutofit/>
          </a:bodyPr>
          <a:lstStyle/>
          <a:p>
            <a:r>
              <a:rPr lang="en-US" sz="4000" b="1" dirty="0">
                <a:solidFill>
                  <a:schemeClr val="accent1">
                    <a:lumMod val="50000"/>
                  </a:schemeClr>
                </a:solidFill>
                <a:latin typeface="+mn-lt"/>
              </a:rPr>
              <a:t>Number of Comments </a:t>
            </a:r>
          </a:p>
        </p:txBody>
      </p:sp>
      <p:sp>
        <p:nvSpPr>
          <p:cNvPr id="6" name="Content Placeholder 2">
            <a:extLst>
              <a:ext uri="{FF2B5EF4-FFF2-40B4-BE49-F238E27FC236}">
                <a16:creationId xmlns:a16="http://schemas.microsoft.com/office/drawing/2014/main" id="{7E349A80-5E43-439E-914E-FF97AECB5314}"/>
              </a:ext>
            </a:extLst>
          </p:cNvPr>
          <p:cNvSpPr>
            <a:spLocks noGrp="1"/>
          </p:cNvSpPr>
          <p:nvPr>
            <p:ph idx="1"/>
          </p:nvPr>
        </p:nvSpPr>
        <p:spPr>
          <a:xfrm>
            <a:off x="422032" y="1673525"/>
            <a:ext cx="8428892" cy="2666620"/>
          </a:xfrm>
        </p:spPr>
        <p:txBody>
          <a:bodyPr>
            <a:noAutofit/>
          </a:bodyPr>
          <a:lstStyle/>
          <a:p>
            <a:pPr marL="0" indent="0">
              <a:lnSpc>
                <a:spcPct val="108000"/>
              </a:lnSpc>
              <a:spcAft>
                <a:spcPts val="450"/>
              </a:spcAft>
              <a:buClr>
                <a:schemeClr val="accent1">
                  <a:lumMod val="50000"/>
                </a:schemeClr>
              </a:buClr>
              <a:buNone/>
            </a:pPr>
            <a:r>
              <a:rPr lang="en-US" sz="2400" dirty="0">
                <a:solidFill>
                  <a:schemeClr val="tx1">
                    <a:lumMod val="95000"/>
                    <a:lumOff val="5000"/>
                  </a:schemeClr>
                </a:solidFill>
                <a:latin typeface="Calibri" panose="020F0502020204030204" pitchFamily="34" charset="0"/>
                <a:cs typeface="Calibri" panose="020F0502020204030204" pitchFamily="34" charset="0"/>
              </a:rPr>
              <a:t>278 comments were coded for relevant feedback:</a:t>
            </a:r>
          </a:p>
          <a:p>
            <a:pPr marL="457200" indent="-365760">
              <a:lnSpc>
                <a:spcPct val="108000"/>
              </a:lnSpc>
              <a:spcAft>
                <a:spcPts val="450"/>
              </a:spcAft>
            </a:pPr>
            <a:r>
              <a:rPr lang="en-US" sz="2400" dirty="0">
                <a:solidFill>
                  <a:schemeClr val="tx1">
                    <a:lumMod val="95000"/>
                    <a:lumOff val="5000"/>
                  </a:schemeClr>
                </a:solidFill>
                <a:latin typeface="Calibri" panose="020F0502020204030204" pitchFamily="34" charset="0"/>
                <a:cs typeface="Calibri" panose="020F0502020204030204" pitchFamily="34" charset="0"/>
              </a:rPr>
              <a:t>216 comments related specifically to the </a:t>
            </a:r>
            <a:r>
              <a:rPr lang="en-US" sz="2400" b="1" i="1" dirty="0">
                <a:solidFill>
                  <a:schemeClr val="tx1">
                    <a:lumMod val="95000"/>
                    <a:lumOff val="5000"/>
                  </a:schemeClr>
                </a:solidFill>
                <a:latin typeface="Calibri" panose="020F0502020204030204" pitchFamily="34" charset="0"/>
                <a:cs typeface="Calibri" panose="020F0502020204030204" pitchFamily="34" charset="0"/>
              </a:rPr>
              <a:t>content</a:t>
            </a:r>
            <a:r>
              <a:rPr lang="en-US" sz="2400" dirty="0">
                <a:solidFill>
                  <a:schemeClr val="tx1">
                    <a:lumMod val="95000"/>
                    <a:lumOff val="5000"/>
                  </a:schemeClr>
                </a:solidFill>
                <a:latin typeface="Calibri" panose="020F0502020204030204" pitchFamily="34" charset="0"/>
                <a:cs typeface="Calibri" panose="020F0502020204030204" pitchFamily="34" charset="0"/>
              </a:rPr>
              <a:t> of the Guidelines (e.g., background and guidance).</a:t>
            </a:r>
          </a:p>
          <a:p>
            <a:pPr marL="457200" indent="-365760">
              <a:lnSpc>
                <a:spcPct val="108000"/>
              </a:lnSpc>
              <a:spcAft>
                <a:spcPts val="450"/>
              </a:spcAft>
            </a:pPr>
            <a:r>
              <a:rPr lang="en-US" sz="2400" dirty="0">
                <a:solidFill>
                  <a:schemeClr val="tx1">
                    <a:lumMod val="95000"/>
                    <a:lumOff val="5000"/>
                  </a:schemeClr>
                </a:solidFill>
                <a:latin typeface="Calibri" panose="020F0502020204030204" pitchFamily="34" charset="0"/>
                <a:cs typeface="Calibri" panose="020F0502020204030204" pitchFamily="34" charset="0"/>
              </a:rPr>
              <a:t>62 comments concerned </a:t>
            </a:r>
            <a:r>
              <a:rPr lang="en-US" sz="2400" b="1" i="1" dirty="0">
                <a:solidFill>
                  <a:schemeClr val="tx1">
                    <a:lumMod val="95000"/>
                    <a:lumOff val="5000"/>
                  </a:schemeClr>
                </a:solidFill>
                <a:latin typeface="Calibri" panose="020F0502020204030204" pitchFamily="34" charset="0"/>
                <a:cs typeface="Calibri" panose="020F0502020204030204" pitchFamily="34" charset="0"/>
              </a:rPr>
              <a:t>other topics</a:t>
            </a:r>
            <a:r>
              <a:rPr lang="en-US" sz="2400" dirty="0">
                <a:solidFill>
                  <a:schemeClr val="tx1">
                    <a:lumMod val="95000"/>
                    <a:lumOff val="5000"/>
                  </a:schemeClr>
                </a:solidFill>
                <a:latin typeface="Calibri" panose="020F0502020204030204" pitchFamily="34" charset="0"/>
                <a:cs typeface="Calibri" panose="020F0502020204030204" pitchFamily="34" charset="0"/>
              </a:rPr>
              <a:t> related to the Guidelines  (e.g., formatting, frequency of updating dissemination).</a:t>
            </a:r>
            <a:endParaRPr lang="en-US" sz="2400" dirty="0">
              <a:latin typeface="Calibri" panose="020F0502020204030204" pitchFamily="34" charset="0"/>
              <a:cs typeface="Calibri" panose="020F0502020204030204" pitchFamily="34" charset="0"/>
            </a:endParaRPr>
          </a:p>
        </p:txBody>
      </p:sp>
      <p:pic>
        <p:nvPicPr>
          <p:cNvPr id="7" name="Picture 6" descr="of 278 relevant comments, 216 addressed the contents of the guidelines, and 62 addressed other topics such as formatting and frequency of updating information " title="venn diagram representing the number of comments related to content and other topics">
            <a:extLst>
              <a:ext uri="{FF2B5EF4-FFF2-40B4-BE49-F238E27FC236}">
                <a16:creationId xmlns:a16="http://schemas.microsoft.com/office/drawing/2014/main" id="{FC4DC34B-2F35-44DE-94C4-CEB074DDF25E}"/>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405910" y="4652212"/>
            <a:ext cx="6332179" cy="1880298"/>
          </a:xfrm>
          <a:prstGeom prst="rect">
            <a:avLst/>
          </a:prstGeom>
        </p:spPr>
      </p:pic>
    </p:spTree>
    <p:extLst>
      <p:ext uri="{BB962C8B-B14F-4D97-AF65-F5344CB8AC3E}">
        <p14:creationId xmlns:p14="http://schemas.microsoft.com/office/powerpoint/2010/main" val="4258294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5B78-8009-4146-ACB1-9C915BE140E5}"/>
              </a:ext>
            </a:extLst>
          </p:cNvPr>
          <p:cNvSpPr>
            <a:spLocks noGrp="1"/>
          </p:cNvSpPr>
          <p:nvPr>
            <p:ph type="title"/>
          </p:nvPr>
        </p:nvSpPr>
        <p:spPr>
          <a:xfrm>
            <a:off x="351715" y="537411"/>
            <a:ext cx="8331695" cy="885931"/>
          </a:xfrm>
        </p:spPr>
        <p:txBody>
          <a:bodyPr>
            <a:noAutofit/>
          </a:bodyPr>
          <a:lstStyle/>
          <a:p>
            <a:r>
              <a:rPr lang="en-US" sz="4000" b="1" dirty="0">
                <a:solidFill>
                  <a:schemeClr val="accent1">
                    <a:lumMod val="50000"/>
                  </a:schemeClr>
                </a:solidFill>
                <a:latin typeface="+mn-lt"/>
              </a:rPr>
              <a:t>Comments by Domain</a:t>
            </a:r>
          </a:p>
        </p:txBody>
      </p:sp>
      <p:pic>
        <p:nvPicPr>
          <p:cNvPr id="4" name="Picture 3" descr="Breakdown of comments by domain. See notes section for additional information.">
            <a:extLst>
              <a:ext uri="{FF2B5EF4-FFF2-40B4-BE49-F238E27FC236}">
                <a16:creationId xmlns:a16="http://schemas.microsoft.com/office/drawing/2014/main" id="{34846B50-63A5-4C74-A64F-16814F55C05C}"/>
              </a:ext>
            </a:extLst>
          </p:cNvPr>
          <p:cNvPicPr>
            <a:picLocks noChangeAspect="1"/>
          </p:cNvPicPr>
          <p:nvPr/>
        </p:nvPicPr>
        <p:blipFill>
          <a:blip r:embed="rId3"/>
          <a:stretch>
            <a:fillRect/>
          </a:stretch>
        </p:blipFill>
        <p:spPr>
          <a:xfrm>
            <a:off x="379645" y="1661417"/>
            <a:ext cx="8384709" cy="4331368"/>
          </a:xfrm>
          <a:prstGeom prst="rect">
            <a:avLst/>
          </a:prstGeom>
        </p:spPr>
      </p:pic>
    </p:spTree>
    <p:extLst>
      <p:ext uri="{BB962C8B-B14F-4D97-AF65-F5344CB8AC3E}">
        <p14:creationId xmlns:p14="http://schemas.microsoft.com/office/powerpoint/2010/main" val="3234273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20" y="443954"/>
            <a:ext cx="8657239" cy="990708"/>
          </a:xfrm>
        </p:spPr>
        <p:txBody>
          <a:bodyPr>
            <a:normAutofit fontScale="90000"/>
          </a:bodyPr>
          <a:lstStyle/>
          <a:p>
            <a:r>
              <a:rPr lang="en-US" sz="4000" b="1" dirty="0">
                <a:solidFill>
                  <a:schemeClr val="accent1">
                    <a:lumMod val="50000"/>
                  </a:schemeClr>
                </a:solidFill>
                <a:latin typeface="+mn-lt"/>
              </a:rPr>
              <a:t>Building Consistency Among APS Programs</a:t>
            </a:r>
          </a:p>
        </p:txBody>
      </p:sp>
      <p:sp>
        <p:nvSpPr>
          <p:cNvPr id="3" name="Content Placeholder 2"/>
          <p:cNvSpPr>
            <a:spLocks noGrp="1"/>
          </p:cNvSpPr>
          <p:nvPr>
            <p:ph idx="1"/>
          </p:nvPr>
        </p:nvSpPr>
        <p:spPr>
          <a:xfrm>
            <a:off x="628650" y="1599875"/>
            <a:ext cx="8152743" cy="4642765"/>
          </a:xfrm>
        </p:spPr>
        <p:txBody>
          <a:bodyPr>
            <a:normAutofit fontScale="92500" lnSpcReduction="20000"/>
          </a:bodyPr>
          <a:lstStyle/>
          <a:p>
            <a:pPr marL="365760" indent="-365760">
              <a:lnSpc>
                <a:spcPct val="118000"/>
              </a:lnSpc>
            </a:pPr>
            <a:r>
              <a:rPr lang="en-US" dirty="0"/>
              <a:t>No federal formula grant funding for APS (like there is for the child welfare system)</a:t>
            </a:r>
          </a:p>
          <a:p>
            <a:pPr marL="365760" indent="-365760">
              <a:lnSpc>
                <a:spcPct val="118000"/>
              </a:lnSpc>
            </a:pPr>
            <a:r>
              <a:rPr lang="en-US" dirty="0"/>
              <a:t>States and local agencies have developed a wide variety of APS practices, resulting in significant variations</a:t>
            </a:r>
          </a:p>
          <a:p>
            <a:pPr marL="365760" indent="-365760">
              <a:lnSpc>
                <a:spcPct val="118000"/>
              </a:lnSpc>
            </a:pPr>
            <a:r>
              <a:rPr lang="en-US" dirty="0"/>
              <a:t>For example, APS systems differ in:</a:t>
            </a:r>
          </a:p>
          <a:p>
            <a:pPr marL="914400" lvl="1" indent="-365760">
              <a:lnSpc>
                <a:spcPct val="118000"/>
              </a:lnSpc>
              <a:buFont typeface="Calibri" panose="020F0502020204030204" pitchFamily="34" charset="0"/>
              <a:buChar char="─"/>
            </a:pPr>
            <a:r>
              <a:rPr lang="en-US" dirty="0"/>
              <a:t>populations served</a:t>
            </a:r>
          </a:p>
          <a:p>
            <a:pPr marL="914400" lvl="1" indent="-365760">
              <a:lnSpc>
                <a:spcPct val="118000"/>
              </a:lnSpc>
              <a:buFont typeface="Calibri" panose="020F0502020204030204" pitchFamily="34" charset="0"/>
              <a:buChar char="─"/>
            </a:pPr>
            <a:r>
              <a:rPr lang="en-US" dirty="0"/>
              <a:t>settings in which services are available</a:t>
            </a:r>
          </a:p>
          <a:p>
            <a:pPr marL="914400" lvl="1" indent="-365760">
              <a:lnSpc>
                <a:spcPct val="118000"/>
              </a:lnSpc>
              <a:buFont typeface="Calibri" panose="020F0502020204030204" pitchFamily="34" charset="0"/>
              <a:buChar char="─"/>
            </a:pPr>
            <a:r>
              <a:rPr lang="en-US" dirty="0"/>
              <a:t>types of services provided</a:t>
            </a:r>
          </a:p>
          <a:p>
            <a:pPr marL="914400" lvl="1" indent="-365760">
              <a:lnSpc>
                <a:spcPct val="118000"/>
              </a:lnSpc>
              <a:buFont typeface="Calibri" panose="020F0502020204030204" pitchFamily="34" charset="0"/>
              <a:buChar char="─"/>
            </a:pPr>
            <a:r>
              <a:rPr lang="en-US" dirty="0"/>
              <a:t>relationships with other service providers and the justice system</a:t>
            </a:r>
          </a:p>
          <a:p>
            <a:pPr marL="914400" lvl="1" indent="-365760">
              <a:lnSpc>
                <a:spcPct val="118000"/>
              </a:lnSpc>
              <a:buFont typeface="Calibri" panose="020F0502020204030204" pitchFamily="34" charset="0"/>
              <a:buChar char="─"/>
            </a:pPr>
            <a:r>
              <a:rPr lang="en-US" dirty="0"/>
              <a:t>timeliness of responses</a:t>
            </a:r>
          </a:p>
          <a:p>
            <a:endParaRPr lang="en-US" dirty="0"/>
          </a:p>
        </p:txBody>
      </p:sp>
    </p:spTree>
    <p:extLst>
      <p:ext uri="{BB962C8B-B14F-4D97-AF65-F5344CB8AC3E}">
        <p14:creationId xmlns:p14="http://schemas.microsoft.com/office/powerpoint/2010/main" val="761031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5B78-8009-4146-ACB1-9C915BE140E5}"/>
              </a:ext>
            </a:extLst>
          </p:cNvPr>
          <p:cNvSpPr>
            <a:spLocks noGrp="1"/>
          </p:cNvSpPr>
          <p:nvPr>
            <p:ph type="title"/>
          </p:nvPr>
        </p:nvSpPr>
        <p:spPr>
          <a:xfrm>
            <a:off x="286456" y="819150"/>
            <a:ext cx="8331695" cy="565682"/>
          </a:xfrm>
        </p:spPr>
        <p:txBody>
          <a:bodyPr>
            <a:noAutofit/>
          </a:bodyPr>
          <a:lstStyle/>
          <a:p>
            <a:r>
              <a:rPr lang="en-US" sz="4000" b="1" dirty="0">
                <a:solidFill>
                  <a:schemeClr val="accent1">
                    <a:lumMod val="50000"/>
                  </a:schemeClr>
                </a:solidFill>
                <a:latin typeface="+mn-lt"/>
              </a:rPr>
              <a:t>Nature of the Comments</a:t>
            </a:r>
          </a:p>
        </p:txBody>
      </p:sp>
      <p:graphicFrame>
        <p:nvGraphicFramePr>
          <p:cNvPr id="5" name="Chart 4" descr="Breakdown of comments. See notes section for additional information.">
            <a:extLst>
              <a:ext uri="{FF2B5EF4-FFF2-40B4-BE49-F238E27FC236}">
                <a16:creationId xmlns:a16="http://schemas.microsoft.com/office/drawing/2014/main" id="{9772BC8F-C41A-456B-8F97-D9BDA7ABAB72}"/>
              </a:ext>
            </a:extLst>
          </p:cNvPr>
          <p:cNvGraphicFramePr>
            <a:graphicFrameLocks/>
          </p:cNvGraphicFramePr>
          <p:nvPr>
            <p:extLst>
              <p:ext uri="{D42A27DB-BD31-4B8C-83A1-F6EECF244321}">
                <p14:modId xmlns:p14="http://schemas.microsoft.com/office/powerpoint/2010/main" val="3827226798"/>
              </p:ext>
            </p:extLst>
          </p:nvPr>
        </p:nvGraphicFramePr>
        <p:xfrm>
          <a:off x="286456" y="1701210"/>
          <a:ext cx="8379097" cy="44988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3220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3EB2-B89B-42B2-8C59-81A3A30FD529}"/>
              </a:ext>
            </a:extLst>
          </p:cNvPr>
          <p:cNvSpPr>
            <a:spLocks noGrp="1"/>
          </p:cNvSpPr>
          <p:nvPr>
            <p:ph type="title"/>
          </p:nvPr>
        </p:nvSpPr>
        <p:spPr>
          <a:xfrm>
            <a:off x="1348249" y="1984075"/>
            <a:ext cx="6447501" cy="1444925"/>
          </a:xfrm>
        </p:spPr>
        <p:txBody>
          <a:bodyPr>
            <a:normAutofit/>
          </a:bodyPr>
          <a:lstStyle/>
          <a:p>
            <a:pPr algn="ctr"/>
            <a:r>
              <a:rPr lang="en-US" b="1" dirty="0">
                <a:solidFill>
                  <a:schemeClr val="accent1">
                    <a:lumMod val="50000"/>
                  </a:schemeClr>
                </a:solidFill>
                <a:latin typeface="+mn-lt"/>
              </a:rPr>
              <a:t>Phase III: Consulted the Experts</a:t>
            </a:r>
          </a:p>
        </p:txBody>
      </p:sp>
    </p:spTree>
    <p:extLst>
      <p:ext uri="{BB962C8B-B14F-4D97-AF65-F5344CB8AC3E}">
        <p14:creationId xmlns:p14="http://schemas.microsoft.com/office/powerpoint/2010/main" val="3554627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9EA20-7029-4B39-B15B-F76FAB9C2246}"/>
              </a:ext>
            </a:extLst>
          </p:cNvPr>
          <p:cNvSpPr>
            <a:spLocks noGrp="1"/>
          </p:cNvSpPr>
          <p:nvPr>
            <p:ph type="title"/>
          </p:nvPr>
        </p:nvSpPr>
        <p:spPr>
          <a:xfrm>
            <a:off x="351187" y="539855"/>
            <a:ext cx="7886700" cy="1325563"/>
          </a:xfrm>
        </p:spPr>
        <p:txBody>
          <a:bodyPr>
            <a:normAutofit/>
          </a:bodyPr>
          <a:lstStyle/>
          <a:p>
            <a:r>
              <a:rPr lang="en-US" sz="4000" b="1" dirty="0">
                <a:solidFill>
                  <a:schemeClr val="accent1">
                    <a:lumMod val="50000"/>
                  </a:schemeClr>
                </a:solidFill>
                <a:latin typeface="+mn-lt"/>
              </a:rPr>
              <a:t>Role of the Technical Expert Panel</a:t>
            </a:r>
          </a:p>
        </p:txBody>
      </p:sp>
      <p:sp>
        <p:nvSpPr>
          <p:cNvPr id="3" name="Content Placeholder 2">
            <a:extLst>
              <a:ext uri="{FF2B5EF4-FFF2-40B4-BE49-F238E27FC236}">
                <a16:creationId xmlns:a16="http://schemas.microsoft.com/office/drawing/2014/main" id="{C73A8D1C-08E8-4101-84F4-2D862DDDAE9D}"/>
              </a:ext>
            </a:extLst>
          </p:cNvPr>
          <p:cNvSpPr>
            <a:spLocks noGrp="1"/>
          </p:cNvSpPr>
          <p:nvPr>
            <p:ph idx="1"/>
          </p:nvPr>
        </p:nvSpPr>
        <p:spPr>
          <a:xfrm>
            <a:off x="385693" y="1899923"/>
            <a:ext cx="8482263" cy="3224168"/>
          </a:xfrm>
        </p:spPr>
        <p:txBody>
          <a:bodyPr>
            <a:normAutofit/>
          </a:bodyPr>
          <a:lstStyle/>
          <a:p>
            <a:pPr marL="457200" indent="-365760">
              <a:lnSpc>
                <a:spcPct val="108000"/>
              </a:lnSpc>
            </a:pPr>
            <a:r>
              <a:rPr lang="en-US" sz="2400" dirty="0"/>
              <a:t>Review new research and its applicability to the APS Guidelines</a:t>
            </a:r>
          </a:p>
          <a:p>
            <a:pPr marL="457200" indent="-365760">
              <a:lnSpc>
                <a:spcPct val="108000"/>
              </a:lnSpc>
            </a:pPr>
            <a:r>
              <a:rPr lang="en-US" sz="2400" dirty="0"/>
              <a:t>Review stakeholder comments and determine applicability to the APS Guidelines</a:t>
            </a:r>
          </a:p>
          <a:p>
            <a:pPr marL="457200" indent="-365760">
              <a:lnSpc>
                <a:spcPct val="108000"/>
              </a:lnSpc>
            </a:pPr>
            <a:r>
              <a:rPr lang="en-US" sz="2400" dirty="0"/>
              <a:t>Identify items not revealed in research or public comments</a:t>
            </a:r>
          </a:p>
          <a:p>
            <a:pPr marL="457200" indent="-365760">
              <a:lnSpc>
                <a:spcPct val="108000"/>
              </a:lnSpc>
            </a:pPr>
            <a:r>
              <a:rPr lang="en-US" sz="2400" dirty="0"/>
              <a:t>Apply real world experience and wisdom: “the voice of the field”  </a:t>
            </a:r>
          </a:p>
          <a:p>
            <a:endParaRPr lang="en-US" sz="2400" dirty="0"/>
          </a:p>
        </p:txBody>
      </p:sp>
      <p:pic>
        <p:nvPicPr>
          <p:cNvPr id="7" name="Graphic 6" descr="three people with a light bulb above their head, indicating their expertise" title="experts with an idea">
            <a:extLst>
              <a:ext uri="{FF2B5EF4-FFF2-40B4-BE49-F238E27FC236}">
                <a16:creationId xmlns:a16="http://schemas.microsoft.com/office/drawing/2014/main" id="{05A5B8F0-5332-4841-B33A-E0A838E078EE}"/>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13988" y="4622739"/>
            <a:ext cx="1753214" cy="1753214"/>
          </a:xfrm>
          <a:prstGeom prst="rect">
            <a:avLst/>
          </a:prstGeom>
        </p:spPr>
      </p:pic>
    </p:spTree>
    <p:extLst>
      <p:ext uri="{BB962C8B-B14F-4D97-AF65-F5344CB8AC3E}">
        <p14:creationId xmlns:p14="http://schemas.microsoft.com/office/powerpoint/2010/main" val="2914366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5B78-8009-4146-ACB1-9C915BE140E5}"/>
              </a:ext>
            </a:extLst>
          </p:cNvPr>
          <p:cNvSpPr>
            <a:spLocks noGrp="1"/>
          </p:cNvSpPr>
          <p:nvPr>
            <p:ph type="title"/>
          </p:nvPr>
        </p:nvSpPr>
        <p:spPr>
          <a:xfrm>
            <a:off x="348798" y="569343"/>
            <a:ext cx="8156847" cy="1446843"/>
          </a:xfrm>
        </p:spPr>
        <p:txBody>
          <a:bodyPr>
            <a:noAutofit/>
          </a:bodyPr>
          <a:lstStyle/>
          <a:p>
            <a:r>
              <a:rPr lang="en-US" sz="4000" b="1" dirty="0">
                <a:solidFill>
                  <a:schemeClr val="accent1">
                    <a:lumMod val="50000"/>
                  </a:schemeClr>
                </a:solidFill>
                <a:latin typeface="+mn-lt"/>
              </a:rPr>
              <a:t>Key Decisions by the TEP</a:t>
            </a:r>
          </a:p>
        </p:txBody>
      </p:sp>
      <p:sp>
        <p:nvSpPr>
          <p:cNvPr id="3" name="Content Placeholder 2">
            <a:extLst>
              <a:ext uri="{FF2B5EF4-FFF2-40B4-BE49-F238E27FC236}">
                <a16:creationId xmlns:a16="http://schemas.microsoft.com/office/drawing/2014/main" id="{55E6AE0F-8CE7-4A76-A9BA-0E35647FAD47}"/>
              </a:ext>
            </a:extLst>
          </p:cNvPr>
          <p:cNvSpPr>
            <a:spLocks noGrp="1"/>
          </p:cNvSpPr>
          <p:nvPr>
            <p:ph idx="1"/>
          </p:nvPr>
        </p:nvSpPr>
        <p:spPr>
          <a:xfrm>
            <a:off x="228070" y="2016186"/>
            <a:ext cx="8825883" cy="3122433"/>
          </a:xfrm>
        </p:spPr>
        <p:txBody>
          <a:bodyPr>
            <a:noAutofit/>
          </a:bodyPr>
          <a:lstStyle/>
          <a:p>
            <a:pPr marL="457200" indent="-365760">
              <a:lnSpc>
                <a:spcPct val="108000"/>
              </a:lnSpc>
              <a:spcAft>
                <a:spcPts val="450"/>
              </a:spcAft>
            </a:pPr>
            <a:r>
              <a:rPr lang="en-US" dirty="0">
                <a:solidFill>
                  <a:schemeClr val="tx1"/>
                </a:solidFill>
                <a:latin typeface="Calibri" panose="020F0502020204030204" pitchFamily="34" charset="0"/>
                <a:cs typeface="Calibri" panose="020F0502020204030204" pitchFamily="34" charset="0"/>
              </a:rPr>
              <a:t>Agreed with stakeholder recommendations </a:t>
            </a:r>
          </a:p>
          <a:p>
            <a:pPr marL="914400" lvl="1" indent="-365760">
              <a:lnSpc>
                <a:spcPct val="108000"/>
              </a:lnSpc>
              <a:buFont typeface="Calibri" panose="020F0502020204030204" pitchFamily="34" charset="0"/>
              <a:buChar char="─"/>
            </a:pPr>
            <a:r>
              <a:rPr lang="en-US" sz="2100" dirty="0">
                <a:latin typeface="Calibri" panose="020F0502020204030204" pitchFamily="34" charset="0"/>
                <a:cs typeface="Calibri" panose="020F0502020204030204" pitchFamily="34" charset="0"/>
              </a:rPr>
              <a:t>Implemented recommendation: 29</a:t>
            </a:r>
          </a:p>
          <a:p>
            <a:pPr marL="914400" lvl="1" indent="-365760">
              <a:lnSpc>
                <a:spcPct val="108000"/>
              </a:lnSpc>
              <a:spcAft>
                <a:spcPts val="450"/>
              </a:spcAft>
              <a:buFont typeface="Calibri" panose="020F0502020204030204" pitchFamily="34" charset="0"/>
              <a:buChar char="─"/>
            </a:pPr>
            <a:r>
              <a:rPr lang="en-US" sz="2100" dirty="0">
                <a:latin typeface="Calibri" panose="020F0502020204030204" pitchFamily="34" charset="0"/>
                <a:cs typeface="Calibri" panose="020F0502020204030204" pitchFamily="34" charset="0"/>
              </a:rPr>
              <a:t>Implemented with additional revisions or with alternative approach: 17 </a:t>
            </a:r>
          </a:p>
          <a:p>
            <a:pPr marL="457200" indent="-365760">
              <a:lnSpc>
                <a:spcPct val="108000"/>
              </a:lnSpc>
              <a:spcAft>
                <a:spcPts val="450"/>
              </a:spcAft>
            </a:pPr>
            <a:r>
              <a:rPr lang="en-US" dirty="0">
                <a:solidFill>
                  <a:schemeClr val="tx1"/>
                </a:solidFill>
                <a:latin typeface="Calibri" panose="020F0502020204030204" pitchFamily="34" charset="0"/>
                <a:cs typeface="Calibri" panose="020F0502020204030204" pitchFamily="34" charset="0"/>
              </a:rPr>
              <a:t>Did not agree with stakeholder recommendations</a:t>
            </a:r>
            <a:r>
              <a:rPr lang="en-US" dirty="0">
                <a:solidFill>
                  <a:schemeClr val="tx1">
                    <a:lumMod val="95000"/>
                    <a:lumOff val="5000"/>
                  </a:schemeClr>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19</a:t>
            </a:r>
          </a:p>
          <a:p>
            <a:pPr marL="457200" indent="-365760">
              <a:lnSpc>
                <a:spcPct val="108000"/>
              </a:lnSpc>
              <a:spcAft>
                <a:spcPts val="450"/>
              </a:spcAft>
            </a:pPr>
            <a:r>
              <a:rPr lang="en-US" dirty="0">
                <a:solidFill>
                  <a:schemeClr val="tx1">
                    <a:lumMod val="95000"/>
                    <a:lumOff val="5000"/>
                  </a:schemeClr>
                </a:solidFill>
                <a:latin typeface="Calibri" panose="020F0502020204030204" pitchFamily="34" charset="0"/>
                <a:cs typeface="Calibri" panose="020F0502020204030204" pitchFamily="34" charset="0"/>
              </a:rPr>
              <a:t>TEP-initiated revisions/additions: </a:t>
            </a:r>
            <a:r>
              <a:rPr lang="en-US" dirty="0">
                <a:solidFill>
                  <a:schemeClr val="tx1"/>
                </a:solidFill>
                <a:latin typeface="Calibri" panose="020F0502020204030204" pitchFamily="34" charset="0"/>
                <a:cs typeface="Calibri" panose="020F0502020204030204" pitchFamily="34" charset="0"/>
              </a:rPr>
              <a:t>16</a:t>
            </a:r>
          </a:p>
          <a:p>
            <a:pPr>
              <a:spcAft>
                <a:spcPts val="450"/>
              </a:spcAft>
              <a:buClr>
                <a:schemeClr val="accent1">
                  <a:lumMod val="50000"/>
                </a:schemeClr>
              </a:buClr>
            </a:pPr>
            <a:endParaRPr lang="en-US" sz="1650" dirty="0">
              <a:solidFill>
                <a:schemeClr val="tx1">
                  <a:lumMod val="95000"/>
                  <a:lumOff val="5000"/>
                </a:schemeClr>
              </a:solidFill>
              <a:latin typeface="Calibri" panose="020F0502020204030204" pitchFamily="34" charset="0"/>
              <a:cs typeface="Calibri" panose="020F0502020204030204" pitchFamily="34" charset="0"/>
            </a:endParaRPr>
          </a:p>
          <a:p>
            <a:pPr marL="51434" indent="0">
              <a:buNone/>
            </a:pPr>
            <a:r>
              <a:rPr lang="en-US" sz="165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87560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5B78-8009-4146-ACB1-9C915BE140E5}"/>
              </a:ext>
            </a:extLst>
          </p:cNvPr>
          <p:cNvSpPr>
            <a:spLocks noGrp="1"/>
          </p:cNvSpPr>
          <p:nvPr>
            <p:ph type="title"/>
          </p:nvPr>
        </p:nvSpPr>
        <p:spPr>
          <a:xfrm>
            <a:off x="369639" y="661570"/>
            <a:ext cx="6496987" cy="994172"/>
          </a:xfrm>
        </p:spPr>
        <p:txBody>
          <a:bodyPr>
            <a:noAutofit/>
          </a:bodyPr>
          <a:lstStyle/>
          <a:p>
            <a:r>
              <a:rPr lang="en-US" sz="4000" b="1" dirty="0">
                <a:solidFill>
                  <a:schemeClr val="accent1">
                    <a:lumMod val="50000"/>
                  </a:schemeClr>
                </a:solidFill>
                <a:latin typeface="+mn-lt"/>
              </a:rPr>
              <a:t>Final Updated Guidelines</a:t>
            </a:r>
            <a:r>
              <a:rPr lang="en-US" sz="4000" dirty="0">
                <a:solidFill>
                  <a:schemeClr val="accent1">
                    <a:lumMod val="50000"/>
                  </a:schemeClr>
                </a:solidFill>
                <a:latin typeface="+mn-lt"/>
              </a:rPr>
              <a:t/>
            </a:r>
            <a:br>
              <a:rPr lang="en-US" sz="4000" dirty="0">
                <a:solidFill>
                  <a:schemeClr val="accent1">
                    <a:lumMod val="50000"/>
                  </a:schemeClr>
                </a:solidFill>
                <a:latin typeface="+mn-lt"/>
              </a:rPr>
            </a:br>
            <a:endParaRPr lang="en-US" sz="4000" dirty="0">
              <a:solidFill>
                <a:schemeClr val="accent1">
                  <a:lumMod val="50000"/>
                </a:schemeClr>
              </a:solidFill>
              <a:latin typeface="+mn-lt"/>
            </a:endParaRPr>
          </a:p>
        </p:txBody>
      </p:sp>
      <p:pic>
        <p:nvPicPr>
          <p:cNvPr id="4" name="Picture 3" descr="the cover of the report features the ACL logo as well as an image of compass " title="cover of the National Voluntary Consensus Guidelines for State APS">
            <a:extLst>
              <a:ext uri="{FF2B5EF4-FFF2-40B4-BE49-F238E27FC236}">
                <a16:creationId xmlns:a16="http://schemas.microsoft.com/office/drawing/2014/main" id="{6EAAB409-E0E3-481F-AB14-D938EAF4C7E2}"/>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rot="21246384">
            <a:off x="1502807" y="2754519"/>
            <a:ext cx="2532714" cy="2946663"/>
          </a:xfrm>
          <a:prstGeom prst="rect">
            <a:avLst/>
          </a:prstGeom>
          <a:ln>
            <a:solidFill>
              <a:schemeClr val="accent1">
                <a:lumMod val="75000"/>
              </a:schemeClr>
            </a:solidFill>
          </a:ln>
        </p:spPr>
      </p:pic>
      <p:pic>
        <p:nvPicPr>
          <p:cNvPr id="6" name="Picture 5" descr="shows an example of one of the pages with the background of the process of creating and updating the guidelines" title="image from the contents of the guidelines">
            <a:extLst>
              <a:ext uri="{FF2B5EF4-FFF2-40B4-BE49-F238E27FC236}">
                <a16:creationId xmlns:a16="http://schemas.microsoft.com/office/drawing/2014/main" id="{2444B5D1-39A1-4B37-B907-10F425C8D6C1}"/>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rot="218137">
            <a:off x="4692534" y="2273861"/>
            <a:ext cx="3350113" cy="3907978"/>
          </a:xfrm>
          <a:prstGeom prst="rect">
            <a:avLst/>
          </a:prstGeom>
          <a:ln>
            <a:solidFill>
              <a:schemeClr val="accent1">
                <a:lumMod val="75000"/>
              </a:schemeClr>
            </a:solidFill>
          </a:ln>
        </p:spPr>
      </p:pic>
      <p:sp>
        <p:nvSpPr>
          <p:cNvPr id="3" name="Rectangle 2">
            <a:extLst>
              <a:ext uri="{FF2B5EF4-FFF2-40B4-BE49-F238E27FC236}">
                <a16:creationId xmlns:a16="http://schemas.microsoft.com/office/drawing/2014/main" id="{D7825669-7D1D-42B5-B941-16594570AA24}"/>
              </a:ext>
            </a:extLst>
          </p:cNvPr>
          <p:cNvSpPr/>
          <p:nvPr/>
        </p:nvSpPr>
        <p:spPr>
          <a:xfrm>
            <a:off x="471618" y="1346637"/>
            <a:ext cx="7979934" cy="769441"/>
          </a:xfrm>
          <a:prstGeom prst="rect">
            <a:avLst/>
          </a:prstGeom>
        </p:spPr>
        <p:txBody>
          <a:bodyPr wrap="square">
            <a:spAutoFit/>
          </a:bodyPr>
          <a:lstStyle/>
          <a:p>
            <a:r>
              <a:rPr lang="en-US" sz="2200" dirty="0">
                <a:hlinkClick r:id="rId5"/>
              </a:rPr>
              <a:t>https://acl.gov/programs/elder-justice/final-voluntary-consensus-guidelines-state-aps-systems</a:t>
            </a:r>
            <a:endParaRPr lang="en-US" sz="2200" dirty="0"/>
          </a:p>
        </p:txBody>
      </p:sp>
    </p:spTree>
    <p:extLst>
      <p:ext uri="{BB962C8B-B14F-4D97-AF65-F5344CB8AC3E}">
        <p14:creationId xmlns:p14="http://schemas.microsoft.com/office/powerpoint/2010/main" val="388540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46711-DDCE-495F-A097-1B953832C199}"/>
              </a:ext>
            </a:extLst>
          </p:cNvPr>
          <p:cNvSpPr>
            <a:spLocks noGrp="1"/>
          </p:cNvSpPr>
          <p:nvPr>
            <p:ph type="title"/>
          </p:nvPr>
        </p:nvSpPr>
        <p:spPr>
          <a:xfrm>
            <a:off x="310551" y="544872"/>
            <a:ext cx="8204799" cy="1101365"/>
          </a:xfrm>
        </p:spPr>
        <p:txBody>
          <a:bodyPr>
            <a:normAutofit/>
          </a:bodyPr>
          <a:lstStyle/>
          <a:p>
            <a:r>
              <a:rPr lang="en-US" sz="4000" b="1" dirty="0">
                <a:solidFill>
                  <a:schemeClr val="accent1">
                    <a:lumMod val="50000"/>
                  </a:schemeClr>
                </a:solidFill>
                <a:latin typeface="+mn-lt"/>
              </a:rPr>
              <a:t>What’s Next?</a:t>
            </a:r>
          </a:p>
        </p:txBody>
      </p:sp>
      <p:sp>
        <p:nvSpPr>
          <p:cNvPr id="3" name="Content Placeholder 2">
            <a:extLst>
              <a:ext uri="{FF2B5EF4-FFF2-40B4-BE49-F238E27FC236}">
                <a16:creationId xmlns:a16="http://schemas.microsoft.com/office/drawing/2014/main" id="{DC6BBB23-5E01-4AE7-A894-E4E74A7F398D}"/>
              </a:ext>
            </a:extLst>
          </p:cNvPr>
          <p:cNvSpPr>
            <a:spLocks noGrp="1"/>
          </p:cNvSpPr>
          <p:nvPr>
            <p:ph idx="1"/>
          </p:nvPr>
        </p:nvSpPr>
        <p:spPr>
          <a:xfrm>
            <a:off x="469601" y="1735931"/>
            <a:ext cx="8204798" cy="4530726"/>
          </a:xfrm>
        </p:spPr>
        <p:txBody>
          <a:bodyPr/>
          <a:lstStyle/>
          <a:p>
            <a:pPr marL="457200" indent="-365760">
              <a:lnSpc>
                <a:spcPct val="108000"/>
              </a:lnSpc>
            </a:pPr>
            <a:r>
              <a:rPr lang="en-US" sz="2400" dirty="0"/>
              <a:t>ACL will update the Guidelines with new findings and stakeholder input at regular intervals.</a:t>
            </a:r>
          </a:p>
          <a:p>
            <a:pPr marL="457200" indent="-365760">
              <a:lnSpc>
                <a:spcPct val="108000"/>
              </a:lnSpc>
            </a:pPr>
            <a:r>
              <a:rPr lang="en-US" sz="2400" dirty="0"/>
              <a:t>The Guidelines are currently being used by ACL to inform technical assistance to a sample of pilot state APS administrators.  </a:t>
            </a:r>
          </a:p>
          <a:p>
            <a:pPr marL="457200" indent="-365760">
              <a:lnSpc>
                <a:spcPct val="108000"/>
              </a:lnSpc>
            </a:pPr>
            <a:r>
              <a:rPr lang="en-US" sz="2400" dirty="0"/>
              <a:t>As part of the pilot, states are identifying practice or policy changes they would like to make to better align with the Guidelines.</a:t>
            </a:r>
          </a:p>
          <a:p>
            <a:pPr marL="457200" indent="-365760">
              <a:lnSpc>
                <a:spcPct val="108000"/>
              </a:lnSpc>
            </a:pPr>
            <a:r>
              <a:rPr lang="en-US" sz="2400" dirty="0"/>
              <a:t>Alignment with the Guidelines as a measure of a “good” program?</a:t>
            </a:r>
          </a:p>
          <a:p>
            <a:endParaRPr lang="en-US" dirty="0"/>
          </a:p>
          <a:p>
            <a:pPr marL="0" indent="0">
              <a:buNone/>
            </a:pPr>
            <a:endParaRPr lang="en-US" dirty="0"/>
          </a:p>
        </p:txBody>
      </p:sp>
    </p:spTree>
    <p:extLst>
      <p:ext uri="{BB962C8B-B14F-4D97-AF65-F5344CB8AC3E}">
        <p14:creationId xmlns:p14="http://schemas.microsoft.com/office/powerpoint/2010/main" val="2568652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B709-D267-43ED-A3D4-B1B1580AA046}"/>
              </a:ext>
            </a:extLst>
          </p:cNvPr>
          <p:cNvSpPr>
            <a:spLocks noGrp="1"/>
          </p:cNvSpPr>
          <p:nvPr>
            <p:ph type="title"/>
          </p:nvPr>
        </p:nvSpPr>
        <p:spPr>
          <a:xfrm>
            <a:off x="627572" y="2340432"/>
            <a:ext cx="3206491" cy="748387"/>
          </a:xfrm>
        </p:spPr>
        <p:txBody>
          <a:bodyPr>
            <a:normAutofit/>
          </a:bodyPr>
          <a:lstStyle/>
          <a:p>
            <a:r>
              <a:rPr lang="en-US" sz="4000" b="1" dirty="0">
                <a:solidFill>
                  <a:schemeClr val="accent1">
                    <a:lumMod val="50000"/>
                  </a:schemeClr>
                </a:solidFill>
                <a:latin typeface="+mn-lt"/>
              </a:rPr>
              <a:t>Questions?</a:t>
            </a:r>
          </a:p>
        </p:txBody>
      </p:sp>
      <p:pic>
        <p:nvPicPr>
          <p:cNvPr id="3" name="Picture 2" descr="Quote: I never learn anything talking. I only learn things when I ask questions. -Lou Holtz ">
            <a:extLst>
              <a:ext uri="{FF2B5EF4-FFF2-40B4-BE49-F238E27FC236}">
                <a16:creationId xmlns:a16="http://schemas.microsoft.com/office/drawing/2014/main" id="{742A1AC3-30DC-4506-923F-F161F3AAE78B}"/>
              </a:ext>
            </a:extLst>
          </p:cNvPr>
          <p:cNvPicPr>
            <a:picLocks noChangeAspect="1"/>
          </p:cNvPicPr>
          <p:nvPr/>
        </p:nvPicPr>
        <p:blipFill>
          <a:blip r:embed="rId3"/>
          <a:stretch>
            <a:fillRect/>
          </a:stretch>
        </p:blipFill>
        <p:spPr>
          <a:xfrm>
            <a:off x="4084324" y="1954953"/>
            <a:ext cx="4198855" cy="2206606"/>
          </a:xfrm>
          <a:prstGeom prst="rect">
            <a:avLst/>
          </a:prstGeom>
        </p:spPr>
      </p:pic>
    </p:spTree>
    <p:extLst>
      <p:ext uri="{BB962C8B-B14F-4D97-AF65-F5344CB8AC3E}">
        <p14:creationId xmlns:p14="http://schemas.microsoft.com/office/powerpoint/2010/main" val="2477227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B709-D267-43ED-A3D4-B1B1580AA046}"/>
              </a:ext>
            </a:extLst>
          </p:cNvPr>
          <p:cNvSpPr>
            <a:spLocks noGrp="1"/>
          </p:cNvSpPr>
          <p:nvPr>
            <p:ph type="title"/>
          </p:nvPr>
        </p:nvSpPr>
        <p:spPr>
          <a:xfrm>
            <a:off x="2340078" y="2291480"/>
            <a:ext cx="4002316" cy="1395617"/>
          </a:xfrm>
        </p:spPr>
        <p:txBody>
          <a:bodyPr>
            <a:normAutofit/>
          </a:bodyPr>
          <a:lstStyle/>
          <a:p>
            <a:pPr algn="ctr"/>
            <a:r>
              <a:rPr lang="en-US" sz="5400" b="1" dirty="0">
                <a:solidFill>
                  <a:schemeClr val="accent1">
                    <a:lumMod val="50000"/>
                  </a:schemeClr>
                </a:solidFill>
                <a:latin typeface="Footlight MT Light" panose="0204060206030A020304" pitchFamily="18" charset="0"/>
              </a:rPr>
              <a:t>Thank you!</a:t>
            </a:r>
          </a:p>
        </p:txBody>
      </p:sp>
      <p:pic>
        <p:nvPicPr>
          <p:cNvPr id="4" name="Graphic 3" descr="the hands indicate teamwork " title="five hands reaching towards the center">
            <a:extLst>
              <a:ext uri="{FF2B5EF4-FFF2-40B4-BE49-F238E27FC236}">
                <a16:creationId xmlns:a16="http://schemas.microsoft.com/office/drawing/2014/main" id="{4A378B8E-14B6-4B8D-9642-D61740AB9044}"/>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706761" y="3598606"/>
            <a:ext cx="1730478" cy="1730478"/>
          </a:xfrm>
          <a:prstGeom prst="rect">
            <a:avLst/>
          </a:prstGeom>
        </p:spPr>
      </p:pic>
    </p:spTree>
    <p:extLst>
      <p:ext uri="{BB962C8B-B14F-4D97-AF65-F5344CB8AC3E}">
        <p14:creationId xmlns:p14="http://schemas.microsoft.com/office/powerpoint/2010/main" val="1655562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B709-D267-43ED-A3D4-B1B1580AA046}"/>
              </a:ext>
            </a:extLst>
          </p:cNvPr>
          <p:cNvSpPr>
            <a:spLocks noGrp="1"/>
          </p:cNvSpPr>
          <p:nvPr>
            <p:ph type="title"/>
          </p:nvPr>
        </p:nvSpPr>
        <p:spPr>
          <a:xfrm>
            <a:off x="517384" y="784006"/>
            <a:ext cx="7070190" cy="748387"/>
          </a:xfrm>
        </p:spPr>
        <p:txBody>
          <a:bodyPr>
            <a:normAutofit/>
          </a:bodyPr>
          <a:lstStyle/>
          <a:p>
            <a:r>
              <a:rPr lang="en-US" sz="4000" b="1" dirty="0">
                <a:solidFill>
                  <a:schemeClr val="accent1">
                    <a:lumMod val="50000"/>
                  </a:schemeClr>
                </a:solidFill>
                <a:latin typeface="+mn-lt"/>
              </a:rPr>
              <a:t>Contact Information</a:t>
            </a:r>
          </a:p>
        </p:txBody>
      </p:sp>
    </p:spTree>
    <p:extLst>
      <p:ext uri="{BB962C8B-B14F-4D97-AF65-F5344CB8AC3E}">
        <p14:creationId xmlns:p14="http://schemas.microsoft.com/office/powerpoint/2010/main" val="1887081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B709-D267-43ED-A3D4-B1B1580AA046}"/>
              </a:ext>
            </a:extLst>
          </p:cNvPr>
          <p:cNvSpPr>
            <a:spLocks noGrp="1"/>
          </p:cNvSpPr>
          <p:nvPr>
            <p:ph type="title"/>
          </p:nvPr>
        </p:nvSpPr>
        <p:spPr>
          <a:xfrm>
            <a:off x="517384" y="784006"/>
            <a:ext cx="7070190" cy="748387"/>
          </a:xfrm>
        </p:spPr>
        <p:txBody>
          <a:bodyPr>
            <a:normAutofit/>
          </a:bodyPr>
          <a:lstStyle/>
          <a:p>
            <a:r>
              <a:rPr lang="en-US" sz="4000" b="1" dirty="0">
                <a:solidFill>
                  <a:schemeClr val="accent1">
                    <a:lumMod val="50000"/>
                  </a:schemeClr>
                </a:solidFill>
                <a:latin typeface="+mn-lt"/>
              </a:rPr>
              <a:t>References</a:t>
            </a:r>
          </a:p>
        </p:txBody>
      </p:sp>
      <p:sp>
        <p:nvSpPr>
          <p:cNvPr id="3" name="Rectangle 2">
            <a:extLst>
              <a:ext uri="{FF2B5EF4-FFF2-40B4-BE49-F238E27FC236}">
                <a16:creationId xmlns:a16="http://schemas.microsoft.com/office/drawing/2014/main" id="{7ECDD540-3E2E-48B8-9A5F-49D361DEF5BC}"/>
              </a:ext>
            </a:extLst>
          </p:cNvPr>
          <p:cNvSpPr/>
          <p:nvPr/>
        </p:nvSpPr>
        <p:spPr>
          <a:xfrm>
            <a:off x="550317" y="1532393"/>
            <a:ext cx="8076299" cy="4946354"/>
          </a:xfrm>
          <a:prstGeom prst="rect">
            <a:avLst/>
          </a:prstGeom>
        </p:spPr>
        <p:txBody>
          <a:bodyPr wrap="square">
            <a:spAutoFit/>
          </a:bodyPr>
          <a:lstStyle/>
          <a:p>
            <a:pPr marL="274320" marR="0" lvl="0" indent="-274320">
              <a:lnSpc>
                <a:spcPct val="107000"/>
              </a:lnSpc>
              <a:spcBef>
                <a:spcPts val="0"/>
              </a:spcBef>
              <a:spcAft>
                <a:spcPts val="0"/>
              </a:spcAft>
              <a:buFont typeface="Arial" panose="020B0604020202020204" pitchFamily="34" charset="0"/>
              <a:buChar char="•"/>
            </a:pPr>
            <a:r>
              <a:rPr lang="en-US" sz="1200" dirty="0">
                <a:ea typeface="Calibri" panose="020F0502020204030204" pitchFamily="34" charset="0"/>
                <a:cs typeface="Times New Roman" panose="02020603050405020304" pitchFamily="18" charset="0"/>
              </a:rPr>
              <a:t>AARP Public Policy Institute. (2011). </a:t>
            </a:r>
            <a:r>
              <a:rPr lang="en-US" sz="1200" i="1" dirty="0">
                <a:ea typeface="Calibri" panose="020F0502020204030204" pitchFamily="34" charset="0"/>
                <a:cs typeface="Times New Roman" panose="02020603050405020304" pitchFamily="18" charset="0"/>
              </a:rPr>
              <a:t>Adult protective services: Increased demand and decreased funds [Fact sheet].</a:t>
            </a:r>
            <a:r>
              <a:rPr lang="en-US" sz="1200" dirty="0">
                <a:ea typeface="Calibri" panose="020F0502020204030204" pitchFamily="34" charset="0"/>
                <a:cs typeface="Times New Roman" panose="02020603050405020304" pitchFamily="18" charset="0"/>
              </a:rPr>
              <a:t> Retrieved from </a:t>
            </a:r>
            <a:r>
              <a:rPr lang="en-US" sz="1200" u="sng" dirty="0">
                <a:solidFill>
                  <a:srgbClr val="0563C1"/>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https://assets.aarp.org/rgcenter/ppi/ltc/fs212-ltc.pdf</a:t>
            </a:r>
            <a:r>
              <a:rPr lang="en-US" sz="1200" dirty="0">
                <a:ea typeface="Calibri" panose="020F0502020204030204" pitchFamily="34" charset="0"/>
                <a:cs typeface="Times New Roman" panose="02020603050405020304" pitchFamily="18" charset="0"/>
              </a:rPr>
              <a:t> </a:t>
            </a:r>
          </a:p>
          <a:p>
            <a:pPr marL="274320" marR="0" lvl="0" indent="-274320">
              <a:lnSpc>
                <a:spcPct val="107000"/>
              </a:lnSpc>
              <a:spcBef>
                <a:spcPts val="0"/>
              </a:spcBef>
              <a:spcAft>
                <a:spcPts val="0"/>
              </a:spcAft>
              <a:buFont typeface="Arial" panose="020B0604020202020204" pitchFamily="34" charset="0"/>
              <a:buChar char="•"/>
            </a:pPr>
            <a:r>
              <a:rPr lang="en-US" sz="1200" dirty="0" err="1">
                <a:ea typeface="Calibri" panose="020F0502020204030204" pitchFamily="34" charset="0"/>
                <a:cs typeface="Times New Roman" panose="02020603050405020304" pitchFamily="18" charset="0"/>
              </a:rPr>
              <a:t>Aurelien</a:t>
            </a:r>
            <a:r>
              <a:rPr lang="en-US" sz="1200" dirty="0">
                <a:ea typeface="Calibri" panose="020F0502020204030204" pitchFamily="34" charset="0"/>
                <a:cs typeface="Times New Roman" panose="02020603050405020304" pitchFamily="18" charset="0"/>
              </a:rPr>
              <a:t>, G., Beatrice, M., </a:t>
            </a:r>
            <a:r>
              <a:rPr lang="en-US" sz="1200" dirty="0" err="1">
                <a:ea typeface="Calibri" panose="020F0502020204030204" pitchFamily="34" charset="0"/>
                <a:cs typeface="Times New Roman" panose="02020603050405020304" pitchFamily="18" charset="0"/>
              </a:rPr>
              <a:t>Cannizzo</a:t>
            </a:r>
            <a:r>
              <a:rPr lang="en-US" sz="1200" dirty="0">
                <a:ea typeface="Calibri" panose="020F0502020204030204" pitchFamily="34" charset="0"/>
                <a:cs typeface="Times New Roman" panose="02020603050405020304" pitchFamily="18" charset="0"/>
              </a:rPr>
              <a:t>, J., Capehart, A., Gassoumis, Z., &amp; Greene, M. (2018a). </a:t>
            </a:r>
            <a:r>
              <a:rPr lang="en-US" sz="1200" i="1" dirty="0">
                <a:ea typeface="Calibri" panose="020F0502020204030204" pitchFamily="34" charset="0"/>
                <a:cs typeface="Times New Roman" panose="02020603050405020304" pitchFamily="18" charset="0"/>
              </a:rPr>
              <a:t>FFY NAMRS 2017 Report 1: Agency Component</a:t>
            </a:r>
            <a:r>
              <a:rPr lang="en-US" sz="1200" dirty="0">
                <a:ea typeface="Calibri" panose="020F0502020204030204" pitchFamily="34" charset="0"/>
                <a:cs typeface="Times New Roman" panose="02020603050405020304" pitchFamily="18" charset="0"/>
              </a:rPr>
              <a:t>. Submitted to the Administration of Community Living, U.S. Department of Health and Human Services.</a:t>
            </a:r>
          </a:p>
          <a:p>
            <a:pPr marL="274320" marR="0" lvl="0" indent="-274320">
              <a:lnSpc>
                <a:spcPct val="107000"/>
              </a:lnSpc>
              <a:spcBef>
                <a:spcPts val="0"/>
              </a:spcBef>
              <a:spcAft>
                <a:spcPts val="0"/>
              </a:spcAft>
              <a:buFont typeface="Arial" panose="020B0604020202020204" pitchFamily="34" charset="0"/>
              <a:buChar char="•"/>
            </a:pPr>
            <a:r>
              <a:rPr lang="en-US" sz="1200" dirty="0" err="1">
                <a:ea typeface="Calibri" panose="020F0502020204030204" pitchFamily="34" charset="0"/>
                <a:cs typeface="Times New Roman" panose="02020603050405020304" pitchFamily="18" charset="0"/>
              </a:rPr>
              <a:t>Aurelien</a:t>
            </a:r>
            <a:r>
              <a:rPr lang="en-US" sz="1200" dirty="0">
                <a:ea typeface="Calibri" panose="020F0502020204030204" pitchFamily="34" charset="0"/>
                <a:cs typeface="Times New Roman" panose="02020603050405020304" pitchFamily="18" charset="0"/>
              </a:rPr>
              <a:t>, G., Beatrice, M., </a:t>
            </a:r>
            <a:r>
              <a:rPr lang="en-US" sz="1200" dirty="0" err="1">
                <a:ea typeface="Calibri" panose="020F0502020204030204" pitchFamily="34" charset="0"/>
                <a:cs typeface="Times New Roman" panose="02020603050405020304" pitchFamily="18" charset="0"/>
              </a:rPr>
              <a:t>Cannizzo</a:t>
            </a:r>
            <a:r>
              <a:rPr lang="en-US" sz="1200" dirty="0">
                <a:ea typeface="Calibri" panose="020F0502020204030204" pitchFamily="34" charset="0"/>
                <a:cs typeface="Times New Roman" panose="02020603050405020304" pitchFamily="18" charset="0"/>
              </a:rPr>
              <a:t>, J., Capehart, A., Gassoumis, Z., &amp; Greene, M. (2018b). </a:t>
            </a:r>
            <a:r>
              <a:rPr lang="en-US" sz="1200" i="1" dirty="0">
                <a:ea typeface="Calibri" panose="020F0502020204030204" pitchFamily="34" charset="0"/>
                <a:cs typeface="Times New Roman" panose="02020603050405020304" pitchFamily="18" charset="0"/>
              </a:rPr>
              <a:t>NAMRS FFY 2017 Report 2: Key Indicators</a:t>
            </a:r>
            <a:r>
              <a:rPr lang="en-US" sz="1200" dirty="0">
                <a:ea typeface="Calibri" panose="020F0502020204030204" pitchFamily="34" charset="0"/>
                <a:cs typeface="Times New Roman" panose="02020603050405020304" pitchFamily="18" charset="0"/>
              </a:rPr>
              <a:t>. Submitted to the Administration of Community Living, U.S. Department of Health and Human Services.</a:t>
            </a:r>
          </a:p>
          <a:p>
            <a:pPr marL="274320" marR="0" lvl="0" indent="-274320">
              <a:lnSpc>
                <a:spcPct val="107000"/>
              </a:lnSpc>
              <a:spcBef>
                <a:spcPts val="0"/>
              </a:spcBef>
              <a:spcAft>
                <a:spcPts val="0"/>
              </a:spcAft>
              <a:buFont typeface="Arial" panose="020B0604020202020204" pitchFamily="34" charset="0"/>
              <a:buChar char="•"/>
            </a:pPr>
            <a:r>
              <a:rPr lang="en-US" sz="1200" dirty="0">
                <a:ea typeface="Calibri" panose="020F0502020204030204" pitchFamily="34" charset="0"/>
                <a:cs typeface="Times New Roman" panose="02020603050405020304" pitchFamily="18" charset="0"/>
              </a:rPr>
              <a:t>Beach, S. R., Liu, P.-J., </a:t>
            </a:r>
            <a:r>
              <a:rPr lang="en-US" sz="1200" dirty="0" err="1">
                <a:ea typeface="Calibri" panose="020F0502020204030204" pitchFamily="34" charset="0"/>
                <a:cs typeface="Times New Roman" panose="02020603050405020304" pitchFamily="18" charset="0"/>
              </a:rPr>
              <a:t>DeLiema</a:t>
            </a:r>
            <a:r>
              <a:rPr lang="en-US" sz="1200" dirty="0">
                <a:ea typeface="Calibri" panose="020F0502020204030204" pitchFamily="34" charset="0"/>
                <a:cs typeface="Times New Roman" panose="02020603050405020304" pitchFamily="18" charset="0"/>
              </a:rPr>
              <a:t>, M., Iris, M., Howe, M. J. K., &amp; Conrad, K. J. (2017). Development of short-form measures to assess four types of elder mistreatment: Findings from an evidence-based study of APS elder abuse substantiation decisions</a:t>
            </a:r>
            <a:r>
              <a:rPr lang="en-US" sz="1200" i="1" dirty="0">
                <a:ea typeface="Calibri" panose="020F0502020204030204" pitchFamily="34" charset="0"/>
                <a:cs typeface="Times New Roman" panose="02020603050405020304" pitchFamily="18" charset="0"/>
              </a:rPr>
              <a:t>. Journal of Elder Abuse &amp; Neglect, 29</a:t>
            </a:r>
            <a:r>
              <a:rPr lang="en-US" sz="1200" dirty="0">
                <a:ea typeface="Calibri" panose="020F0502020204030204" pitchFamily="34" charset="0"/>
                <a:cs typeface="Times New Roman" panose="02020603050405020304" pitchFamily="18" charset="0"/>
              </a:rPr>
              <a:t>(4), 229–253.</a:t>
            </a:r>
          </a:p>
          <a:p>
            <a:pPr marL="274320" marR="0" lvl="0" indent="-274320">
              <a:lnSpc>
                <a:spcPct val="107000"/>
              </a:lnSpc>
              <a:spcBef>
                <a:spcPts val="0"/>
              </a:spcBef>
              <a:spcAft>
                <a:spcPts val="0"/>
              </a:spcAft>
              <a:buFont typeface="Arial" panose="020B0604020202020204" pitchFamily="34" charset="0"/>
              <a:buChar char="•"/>
            </a:pPr>
            <a:r>
              <a:rPr lang="en-US" sz="1200" dirty="0">
                <a:ea typeface="Calibri" panose="020F0502020204030204" pitchFamily="34" charset="0"/>
                <a:cs typeface="Times New Roman" panose="02020603050405020304" pitchFamily="18" charset="0"/>
              </a:rPr>
              <a:t>Booker, J. G., Breaux, M., </a:t>
            </a:r>
            <a:r>
              <a:rPr lang="en-US" sz="1200" dirty="0" err="1">
                <a:ea typeface="Calibri" panose="020F0502020204030204" pitchFamily="34" charset="0"/>
                <a:cs typeface="Times New Roman" panose="02020603050405020304" pitchFamily="18" charset="0"/>
              </a:rPr>
              <a:t>Abada</a:t>
            </a:r>
            <a:r>
              <a:rPr lang="en-US" sz="1200" dirty="0">
                <a:ea typeface="Calibri" panose="020F0502020204030204" pitchFamily="34" charset="0"/>
                <a:cs typeface="Times New Roman" panose="02020603050405020304" pitchFamily="18" charset="0"/>
              </a:rPr>
              <a:t>, S., Xia, R., &amp; Burnett, J. (2018). Assessment of older adults' satisfaction with adult protective services investigation and assistance</a:t>
            </a:r>
            <a:r>
              <a:rPr lang="en-US" sz="1200" i="1" dirty="0">
                <a:ea typeface="Calibri" panose="020F0502020204030204" pitchFamily="34" charset="0"/>
                <a:cs typeface="Times New Roman" panose="02020603050405020304" pitchFamily="18" charset="0"/>
              </a:rPr>
              <a:t>. Journal of Elder Abuse &amp; Neglect, 30(</a:t>
            </a:r>
            <a:r>
              <a:rPr lang="en-US" sz="1200" dirty="0">
                <a:ea typeface="Calibri" panose="020F0502020204030204" pitchFamily="34" charset="0"/>
                <a:cs typeface="Times New Roman" panose="02020603050405020304" pitchFamily="18" charset="0"/>
              </a:rPr>
              <a:t>1), 64–74.</a:t>
            </a:r>
          </a:p>
          <a:p>
            <a:pPr marL="274320" marR="0" lvl="0" indent="-274320">
              <a:lnSpc>
                <a:spcPct val="107000"/>
              </a:lnSpc>
              <a:spcBef>
                <a:spcPts val="0"/>
              </a:spcBef>
              <a:spcAft>
                <a:spcPts val="0"/>
              </a:spcAft>
              <a:buFont typeface="Arial" panose="020B0604020202020204" pitchFamily="34" charset="0"/>
              <a:buChar char="•"/>
            </a:pPr>
            <a:r>
              <a:rPr lang="en-US" sz="1200" dirty="0">
                <a:ea typeface="Calibri" panose="020F0502020204030204" pitchFamily="34" charset="0"/>
                <a:cs typeface="Times New Roman" panose="02020603050405020304" pitchFamily="18" charset="0"/>
              </a:rPr>
              <a:t>Burnes, D., Connolly, M. T., Hamilton, R., </a:t>
            </a:r>
            <a:r>
              <a:rPr lang="en-US" sz="1200" dirty="0" err="1">
                <a:ea typeface="Calibri" panose="020F0502020204030204" pitchFamily="34" charset="0"/>
                <a:cs typeface="Times New Roman" panose="02020603050405020304" pitchFamily="18" charset="0"/>
              </a:rPr>
              <a:t>Lachs</a:t>
            </a:r>
            <a:r>
              <a:rPr lang="en-US" sz="1200" dirty="0">
                <a:ea typeface="Calibri" panose="020F0502020204030204" pitchFamily="34" charset="0"/>
                <a:cs typeface="Times New Roman" panose="02020603050405020304" pitchFamily="18" charset="0"/>
              </a:rPr>
              <a:t>, M. S. (2018). The feasibility of goal attainment scaling to measure case resolution in elder abuse and neglect adult protective services intervention. </a:t>
            </a:r>
            <a:r>
              <a:rPr lang="en-US" sz="1200" i="1" dirty="0">
                <a:ea typeface="Calibri" panose="020F0502020204030204" pitchFamily="34" charset="0"/>
                <a:cs typeface="Times New Roman" panose="02020603050405020304" pitchFamily="18" charset="0"/>
              </a:rPr>
              <a:t>Journal of Elder Abuse &amp; Neglect, 30</a:t>
            </a:r>
            <a:r>
              <a:rPr lang="en-US" sz="1200" dirty="0">
                <a:ea typeface="Calibri" panose="020F0502020204030204" pitchFamily="34" charset="0"/>
                <a:cs typeface="Times New Roman" panose="02020603050405020304" pitchFamily="18" charset="0"/>
              </a:rPr>
              <a:t>(3), 209–222.</a:t>
            </a:r>
          </a:p>
          <a:p>
            <a:pPr marL="274320" marR="0" lvl="0" indent="-274320">
              <a:lnSpc>
                <a:spcPct val="107000"/>
              </a:lnSpc>
              <a:spcBef>
                <a:spcPts val="0"/>
              </a:spcBef>
              <a:buFont typeface="Arial" panose="020B0604020202020204" pitchFamily="34" charset="0"/>
              <a:buChar char="•"/>
            </a:pPr>
            <a:r>
              <a:rPr lang="en-US" sz="1200" dirty="0">
                <a:ea typeface="Calibri" panose="020F0502020204030204" pitchFamily="34" charset="0"/>
                <a:cs typeface="Times New Roman" panose="02020603050405020304" pitchFamily="18" charset="0"/>
              </a:rPr>
              <a:t>Burnes, D. P. R, Rizzo, V. M., &amp; Courtney, E. (2014). Elder abuse and neglect risk alleviation in protective services. </a:t>
            </a:r>
            <a:r>
              <a:rPr lang="en-US" sz="1200" i="1" dirty="0">
                <a:ea typeface="Calibri" panose="020F0502020204030204" pitchFamily="34" charset="0"/>
                <a:cs typeface="Times New Roman" panose="02020603050405020304" pitchFamily="18" charset="0"/>
              </a:rPr>
              <a:t>Journal of Interpersonal Violence, 29</a:t>
            </a:r>
            <a:r>
              <a:rPr lang="en-US" sz="1200" dirty="0">
                <a:ea typeface="Calibri" panose="020F0502020204030204" pitchFamily="34" charset="0"/>
                <a:cs typeface="Times New Roman" panose="02020603050405020304" pitchFamily="18" charset="0"/>
              </a:rPr>
              <a:t>(11), 2091–2113.</a:t>
            </a:r>
          </a:p>
          <a:p>
            <a:pPr marL="274320" marR="0" lvl="0" indent="-274320">
              <a:lnSpc>
                <a:spcPct val="107000"/>
              </a:lnSpc>
              <a:spcBef>
                <a:spcPts val="0"/>
              </a:spcBef>
              <a:buFont typeface="Arial" panose="020B0604020202020204" pitchFamily="34" charset="0"/>
              <a:buChar char="•"/>
            </a:pPr>
            <a:r>
              <a:rPr lang="en-US" sz="1200" dirty="0">
                <a:ea typeface="Calibri" panose="020F0502020204030204" pitchFamily="34" charset="0"/>
                <a:cs typeface="Times New Roman" panose="02020603050405020304" pitchFamily="18" charset="0"/>
              </a:rPr>
              <a:t>Connell-Carrick, K., &amp; </a:t>
            </a:r>
            <a:r>
              <a:rPr lang="en-US" sz="1200" dirty="0" err="1">
                <a:ea typeface="Calibri" panose="020F0502020204030204" pitchFamily="34" charset="0"/>
                <a:cs typeface="Times New Roman" panose="02020603050405020304" pitchFamily="18" charset="0"/>
              </a:rPr>
              <a:t>Scannapieco</a:t>
            </a:r>
            <a:r>
              <a:rPr lang="en-US" sz="1200" dirty="0">
                <a:ea typeface="Calibri" panose="020F0502020204030204" pitchFamily="34" charset="0"/>
                <a:cs typeface="Times New Roman" panose="02020603050405020304" pitchFamily="18" charset="0"/>
              </a:rPr>
              <a:t>, M. (2008). Adult protective services: State of the workforce and worker development. </a:t>
            </a:r>
            <a:r>
              <a:rPr lang="en-US" sz="1200" i="1" dirty="0">
                <a:ea typeface="Calibri" panose="020F0502020204030204" pitchFamily="34" charset="0"/>
                <a:cs typeface="Times New Roman" panose="02020603050405020304" pitchFamily="18" charset="0"/>
              </a:rPr>
              <a:t>Gerontology &amp; Geriatrics Education, 29(</a:t>
            </a:r>
            <a:r>
              <a:rPr lang="en-US" sz="1200" dirty="0">
                <a:ea typeface="Calibri" panose="020F0502020204030204" pitchFamily="34" charset="0"/>
                <a:cs typeface="Times New Roman" panose="02020603050405020304" pitchFamily="18" charset="0"/>
              </a:rPr>
              <a:t>2), 189–206.</a:t>
            </a:r>
          </a:p>
          <a:p>
            <a:pPr marL="274320" marR="0" lvl="0" indent="-274320">
              <a:lnSpc>
                <a:spcPct val="107000"/>
              </a:lnSpc>
              <a:spcBef>
                <a:spcPts val="0"/>
              </a:spcBef>
              <a:buFont typeface="Arial" panose="020B0604020202020204" pitchFamily="34" charset="0"/>
              <a:buChar char="•"/>
            </a:pPr>
            <a:r>
              <a:rPr lang="en-US" sz="1200" dirty="0"/>
              <a:t>Conrad, K. J., Iris, M., &amp; Liu, P.-J. (2017). Elder abuse decision support system: Field test outcomes, abuse measure validation, and lessons learned</a:t>
            </a:r>
            <a:r>
              <a:rPr lang="en-US" sz="1200" i="1" dirty="0"/>
              <a:t>. </a:t>
            </a:r>
            <a:r>
              <a:rPr lang="en-US" sz="1200" i="1" dirty="0">
                <a:ea typeface="Calibri" panose="020F0502020204030204" pitchFamily="34" charset="0"/>
                <a:cs typeface="Times New Roman" panose="02020603050405020304" pitchFamily="18" charset="0"/>
              </a:rPr>
              <a:t>Journal of Elder Abuse &amp; Neglect, 29</a:t>
            </a:r>
            <a:r>
              <a:rPr lang="en-US" sz="1200" dirty="0">
                <a:ea typeface="Calibri" panose="020F0502020204030204" pitchFamily="34" charset="0"/>
                <a:cs typeface="Times New Roman" panose="02020603050405020304" pitchFamily="18" charset="0"/>
              </a:rPr>
              <a:t>(2–3),</a:t>
            </a:r>
            <a:r>
              <a:rPr lang="en-US" sz="1200" dirty="0"/>
              <a:t> 134–156.</a:t>
            </a:r>
          </a:p>
          <a:p>
            <a:pPr marL="285750" lvl="0" indent="-285750">
              <a:buFont typeface="Arial" panose="020B0604020202020204" pitchFamily="34" charset="0"/>
              <a:buChar char="•"/>
            </a:pPr>
            <a:r>
              <a:rPr lang="en-US" sz="1200" dirty="0"/>
              <a:t>Daly, J. M., </a:t>
            </a:r>
            <a:r>
              <a:rPr lang="en-US" sz="1200" dirty="0" err="1"/>
              <a:t>Jogerst</a:t>
            </a:r>
            <a:r>
              <a:rPr lang="en-US" sz="1200" dirty="0"/>
              <a:t>, G. J., Haigh, K. M., </a:t>
            </a:r>
            <a:r>
              <a:rPr lang="en-US" sz="1200" dirty="0" err="1"/>
              <a:t>Leeney</a:t>
            </a:r>
            <a:r>
              <a:rPr lang="en-US" sz="1200" dirty="0"/>
              <a:t>, J. L., &amp; Dawson, J. D. (2005). APS workers job requirements associated with elder abuse rates. </a:t>
            </a:r>
            <a:r>
              <a:rPr lang="en-US" sz="1200" i="1" dirty="0"/>
              <a:t>Social Work in Health Care, 40</a:t>
            </a:r>
            <a:r>
              <a:rPr lang="en-US" sz="1200" dirty="0"/>
              <a:t>(3), 89-–02.</a:t>
            </a:r>
          </a:p>
          <a:p>
            <a:pPr marL="285750" lvl="0" indent="-285750">
              <a:buFont typeface="Arial" panose="020B0604020202020204" pitchFamily="34" charset="0"/>
              <a:buChar char="•"/>
            </a:pPr>
            <a:r>
              <a:rPr lang="en-US" sz="1200" dirty="0"/>
              <a:t>Du Mont, J., </a:t>
            </a:r>
            <a:r>
              <a:rPr lang="en-US" sz="1200" dirty="0" err="1"/>
              <a:t>Kosa</a:t>
            </a:r>
            <a:r>
              <a:rPr lang="en-US" sz="1200" dirty="0"/>
              <a:t>, D., Yang, R., Solomon, S., &amp; Macdonald, S. (2017). Determining the effectiveness of an elder abuse nurse examiner curriculum: A pilot study. </a:t>
            </a:r>
            <a:r>
              <a:rPr lang="en-US" sz="1200" i="1" dirty="0"/>
              <a:t>Nurse Education Today, 55,</a:t>
            </a:r>
            <a:r>
              <a:rPr lang="en-US" sz="1200" dirty="0"/>
              <a:t> 71–76.</a:t>
            </a:r>
          </a:p>
          <a:p>
            <a:pPr marL="274320" marR="0" lvl="0" indent="-274320">
              <a:lnSpc>
                <a:spcPct val="107000"/>
              </a:lnSpc>
              <a:spcBef>
                <a:spcPts val="0"/>
              </a:spcBef>
              <a:spcAft>
                <a:spcPts val="800"/>
              </a:spcAft>
              <a:buFont typeface="Symbol" panose="05050102010706020507" pitchFamily="18" charset="2"/>
              <a:buChar char=""/>
            </a:pPr>
            <a:endParaRPr lang="en-US" sz="1200" dirty="0"/>
          </a:p>
        </p:txBody>
      </p:sp>
    </p:spTree>
    <p:extLst>
      <p:ext uri="{BB962C8B-B14F-4D97-AF65-F5344CB8AC3E}">
        <p14:creationId xmlns:p14="http://schemas.microsoft.com/office/powerpoint/2010/main" val="384366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23DF70-7B5F-4DC4-8924-81E9F8A30422}"/>
              </a:ext>
            </a:extLst>
          </p:cNvPr>
          <p:cNvSpPr>
            <a:spLocks noGrp="1"/>
          </p:cNvSpPr>
          <p:nvPr>
            <p:ph type="title"/>
          </p:nvPr>
        </p:nvSpPr>
        <p:spPr>
          <a:xfrm>
            <a:off x="235497" y="2738431"/>
            <a:ext cx="4514850" cy="1147770"/>
          </a:xfrm>
        </p:spPr>
        <p:txBody>
          <a:bodyPr anchor="ctr">
            <a:noAutofit/>
          </a:bodyPr>
          <a:lstStyle/>
          <a:p>
            <a:pPr lvl="0" algn="ctr" defTabSz="457200">
              <a:lnSpc>
                <a:spcPct val="100000"/>
              </a:lnSpc>
              <a:spcBef>
                <a:spcPts val="0"/>
              </a:spcBef>
            </a:pPr>
            <a:r>
              <a:rPr lang="en-US" sz="4000" b="1" dirty="0">
                <a:solidFill>
                  <a:srgbClr val="4472C4">
                    <a:lumMod val="50000"/>
                  </a:srgbClr>
                </a:solidFill>
                <a:latin typeface="Calibri" panose="020F0502020204030204"/>
                <a:ea typeface="+mn-ea"/>
                <a:cs typeface="+mn-cs"/>
              </a:rPr>
              <a:t>Why Develop APS Guidelines?</a:t>
            </a:r>
            <a:endParaRPr lang="en-US" dirty="0"/>
          </a:p>
        </p:txBody>
      </p:sp>
      <p:pic>
        <p:nvPicPr>
          <p:cNvPr id="6" name="Content Placeholder 5" descr="Cover page for the National Voluntary Consensus Guidelines for State Adult Protective Services Systems.">
            <a:extLst>
              <a:ext uri="{FF2B5EF4-FFF2-40B4-BE49-F238E27FC236}">
                <a16:creationId xmlns:a16="http://schemas.microsoft.com/office/drawing/2014/main" id="{34D2BD8D-2E89-40E8-B3C9-5F42102FC586}"/>
              </a:ext>
            </a:extLst>
          </p:cNvPr>
          <p:cNvPicPr>
            <a:picLocks noGrp="1" noChangeAspect="1"/>
          </p:cNvPicPr>
          <p:nvPr>
            <p:ph sz="half" idx="2"/>
          </p:nvPr>
        </p:nvPicPr>
        <p:blipFill>
          <a:blip r:embed="rId3"/>
          <a:stretch>
            <a:fillRect/>
          </a:stretch>
        </p:blipFill>
        <p:spPr>
          <a:xfrm>
            <a:off x="4881605" y="1404599"/>
            <a:ext cx="3438442" cy="3993226"/>
          </a:xfrm>
          <a:prstGeom prst="rect">
            <a:avLst/>
          </a:prstGeom>
        </p:spPr>
      </p:pic>
    </p:spTree>
    <p:extLst>
      <p:ext uri="{BB962C8B-B14F-4D97-AF65-F5344CB8AC3E}">
        <p14:creationId xmlns:p14="http://schemas.microsoft.com/office/powerpoint/2010/main" val="3446545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B709-D267-43ED-A3D4-B1B1580AA046}"/>
              </a:ext>
            </a:extLst>
          </p:cNvPr>
          <p:cNvSpPr>
            <a:spLocks noGrp="1"/>
          </p:cNvSpPr>
          <p:nvPr>
            <p:ph type="title"/>
          </p:nvPr>
        </p:nvSpPr>
        <p:spPr>
          <a:xfrm>
            <a:off x="517384" y="784006"/>
            <a:ext cx="7070190" cy="748387"/>
          </a:xfrm>
        </p:spPr>
        <p:txBody>
          <a:bodyPr>
            <a:normAutofit/>
          </a:bodyPr>
          <a:lstStyle/>
          <a:p>
            <a:r>
              <a:rPr lang="en-US" sz="4000" b="1" dirty="0">
                <a:solidFill>
                  <a:schemeClr val="accent1">
                    <a:lumMod val="50000"/>
                  </a:schemeClr>
                </a:solidFill>
                <a:latin typeface="+mn-lt"/>
              </a:rPr>
              <a:t>References, cont’d</a:t>
            </a:r>
          </a:p>
        </p:txBody>
      </p:sp>
      <p:sp>
        <p:nvSpPr>
          <p:cNvPr id="3" name="Rectangle 2">
            <a:extLst>
              <a:ext uri="{FF2B5EF4-FFF2-40B4-BE49-F238E27FC236}">
                <a16:creationId xmlns:a16="http://schemas.microsoft.com/office/drawing/2014/main" id="{7ECDD540-3E2E-48B8-9A5F-49D361DEF5BC}"/>
              </a:ext>
            </a:extLst>
          </p:cNvPr>
          <p:cNvSpPr/>
          <p:nvPr/>
        </p:nvSpPr>
        <p:spPr>
          <a:xfrm>
            <a:off x="550317" y="1532393"/>
            <a:ext cx="8076299" cy="4528484"/>
          </a:xfrm>
          <a:prstGeom prst="rect">
            <a:avLst/>
          </a:prstGeom>
        </p:spPr>
        <p:txBody>
          <a:bodyPr wrap="square">
            <a:spAutoFit/>
          </a:bodyPr>
          <a:lstStyle/>
          <a:p>
            <a:pPr marL="274320" lvl="0" indent="-274320">
              <a:buFont typeface="Arial" panose="020B0604020202020204" pitchFamily="34" charset="0"/>
              <a:buChar char="•"/>
            </a:pPr>
            <a:r>
              <a:rPr lang="en-US" sz="1200" dirty="0" err="1"/>
              <a:t>Ghesquiere</a:t>
            </a:r>
            <a:r>
              <a:rPr lang="en-US" sz="1200" dirty="0"/>
              <a:t> A., </a:t>
            </a:r>
            <a:r>
              <a:rPr lang="en-US" sz="1200" dirty="0" err="1"/>
              <a:t>Plichta</a:t>
            </a:r>
            <a:r>
              <a:rPr lang="en-US" sz="1200" dirty="0"/>
              <a:t>, S. B., McAfee, C., &amp; Rogers, G. (2018). Professional quality of life of adult protective service workers. </a:t>
            </a:r>
            <a:r>
              <a:rPr lang="en-US" sz="1200" i="1" dirty="0"/>
              <a:t>Journal of Elder Abuse &amp; Neglect, 30</a:t>
            </a:r>
            <a:r>
              <a:rPr lang="en-US" sz="1200" dirty="0"/>
              <a:t>(1), 1–19.</a:t>
            </a:r>
          </a:p>
          <a:p>
            <a:pPr marL="274320" lvl="0" indent="-274320">
              <a:buFont typeface="Arial" panose="020B0604020202020204" pitchFamily="34" charset="0"/>
              <a:buChar char="•"/>
            </a:pPr>
            <a:r>
              <a:rPr lang="en-US" sz="1200" dirty="0" err="1"/>
              <a:t>Jogerst</a:t>
            </a:r>
            <a:r>
              <a:rPr lang="en-US" sz="1200" dirty="0"/>
              <a:t>, G. J. J., Daly, J. M., Dawson, J. D., </a:t>
            </a:r>
            <a:r>
              <a:rPr lang="en-US" sz="1200" dirty="0" err="1"/>
              <a:t>Brinig</a:t>
            </a:r>
            <a:r>
              <a:rPr lang="en-US" sz="1200" dirty="0"/>
              <a:t>, M. F., </a:t>
            </a:r>
            <a:r>
              <a:rPr lang="en-US" sz="1200" dirty="0" err="1"/>
              <a:t>Schmuch</a:t>
            </a:r>
            <a:r>
              <a:rPr lang="en-US" sz="1200" dirty="0"/>
              <a:t>, G. A., &amp; Peek-Asa, C. (2004). APS investigative systems associated with county reported domestic elder abuse. </a:t>
            </a:r>
            <a:r>
              <a:rPr lang="en-US" sz="1200" i="1" dirty="0"/>
              <a:t>Journal of Elder Abuse &amp; Neglect, 16</a:t>
            </a:r>
            <a:r>
              <a:rPr lang="en-US" sz="1200" dirty="0"/>
              <a:t>(3), 1–17.</a:t>
            </a:r>
          </a:p>
          <a:p>
            <a:pPr marL="274320" lvl="0" indent="-274320">
              <a:buFont typeface="Arial" panose="020B0604020202020204" pitchFamily="34" charset="0"/>
              <a:buChar char="•"/>
            </a:pPr>
            <a:r>
              <a:rPr lang="en-US" sz="1200" dirty="0" err="1"/>
              <a:t>Mosqueda</a:t>
            </a:r>
            <a:r>
              <a:rPr lang="en-US" sz="1200" dirty="0"/>
              <a:t>, L., Wiglesworth, A., Moore A. A., Nguyen, A., </a:t>
            </a:r>
            <a:r>
              <a:rPr lang="en-US" sz="1200" dirty="0" err="1"/>
              <a:t>Gironda</a:t>
            </a:r>
            <a:r>
              <a:rPr lang="en-US" sz="1200" dirty="0"/>
              <a:t>, M., Gibbs, L. (2016). Variability in findings from adult protective services investigations of elder abuse in California. </a:t>
            </a:r>
            <a:r>
              <a:rPr lang="en-US" sz="1200" i="1" dirty="0"/>
              <a:t>Journal of Evidence-Informed Social Work, 13</a:t>
            </a:r>
            <a:r>
              <a:rPr lang="en-US" sz="1200" dirty="0"/>
              <a:t>(1), 34–44.</a:t>
            </a:r>
          </a:p>
          <a:p>
            <a:pPr marL="274320" lvl="0" indent="-274320">
              <a:buFont typeface="Arial" panose="020B0604020202020204" pitchFamily="34" charset="0"/>
              <a:buChar char="•"/>
            </a:pPr>
            <a:r>
              <a:rPr lang="en-US" sz="1200" dirty="0"/>
              <a:t>National Adult Protective Services Association &amp; National Association of State Units on Aging. (2012). </a:t>
            </a:r>
            <a:r>
              <a:rPr lang="en-US" sz="1200" i="1" dirty="0"/>
              <a:t>Adult protective services in 2012: Increasingly vulnerable. </a:t>
            </a:r>
            <a:r>
              <a:rPr lang="en-US" sz="1200" dirty="0"/>
              <a:t>Retrieved from </a:t>
            </a:r>
            <a:r>
              <a:rPr lang="en-US" sz="1200" u="sng" dirty="0">
                <a:hlinkClick r:id="rId3"/>
              </a:rPr>
              <a:t>http://www.napsa-now.org/wp-content/uploads/2012/06/BaselineSurveyFinal.pdf</a:t>
            </a:r>
            <a:r>
              <a:rPr lang="en-US" sz="1200" dirty="0"/>
              <a:t> </a:t>
            </a:r>
          </a:p>
          <a:p>
            <a:pPr marL="274320" lvl="0" indent="-274320">
              <a:buFont typeface="Arial" panose="020B0604020202020204" pitchFamily="34" charset="0"/>
              <a:buChar char="•"/>
            </a:pPr>
            <a:r>
              <a:rPr lang="en-US" sz="1200" dirty="0"/>
              <a:t>Pickering, C. E. Z., Ridenour, K., </a:t>
            </a:r>
            <a:r>
              <a:rPr lang="en-US" sz="1200" dirty="0" err="1"/>
              <a:t>Salaysay</a:t>
            </a:r>
            <a:r>
              <a:rPr lang="en-US" sz="1200" dirty="0"/>
              <a:t>, Z., Reyes-</a:t>
            </a:r>
            <a:r>
              <a:rPr lang="en-US" sz="1200" dirty="0" err="1"/>
              <a:t>Gastelum</a:t>
            </a:r>
            <a:r>
              <a:rPr lang="en-US" sz="1200" dirty="0"/>
              <a:t>, D., &amp; Pierce, S. J. (2018). EATI Island: A virtual reality- based elder abuse and neglect educational intervention. </a:t>
            </a:r>
            <a:r>
              <a:rPr lang="en-US" sz="1200" i="1" dirty="0"/>
              <a:t>Gerontology &amp; Geriatrics Education, 39</a:t>
            </a:r>
            <a:r>
              <a:rPr lang="en-US" sz="1200" dirty="0"/>
              <a:t>(4), 445–463.</a:t>
            </a:r>
          </a:p>
          <a:p>
            <a:pPr marL="274320" lvl="0" indent="-274320">
              <a:buFont typeface="Arial" panose="020B0604020202020204" pitchFamily="34" charset="0"/>
              <a:buChar char="•"/>
            </a:pPr>
            <a:r>
              <a:rPr lang="en-US" sz="1200" dirty="0"/>
              <a:t>Ramsey-</a:t>
            </a:r>
            <a:r>
              <a:rPr lang="en-US" sz="1200" dirty="0" err="1"/>
              <a:t>Klawsnik</a:t>
            </a:r>
            <a:r>
              <a:rPr lang="en-US" sz="1200" dirty="0"/>
              <a:t>, H. (2015). </a:t>
            </a:r>
            <a:r>
              <a:rPr lang="en-US" sz="1200" i="1" dirty="0"/>
              <a:t>Investigation protocols </a:t>
            </a:r>
            <a:r>
              <a:rPr lang="en-US" sz="1200" dirty="0"/>
              <a:t>[National Adult Protective Services Resource Center technical assistance brief]</a:t>
            </a:r>
            <a:r>
              <a:rPr lang="en-US" sz="1200" i="1" dirty="0"/>
              <a:t>.</a:t>
            </a:r>
            <a:r>
              <a:rPr lang="en-US" sz="1200" dirty="0"/>
              <a:t> Retrieved from </a:t>
            </a:r>
            <a:r>
              <a:rPr lang="en-US" sz="1200" dirty="0">
                <a:hlinkClick r:id="rId4"/>
              </a:rPr>
              <a:t>http://www.napsa-now.org/wp-content/uploads/2015/03/TA-Brief-Invesitgation-Protocols.pdf</a:t>
            </a:r>
            <a:endParaRPr lang="en-US" sz="1200" dirty="0"/>
          </a:p>
          <a:p>
            <a:pPr marL="274320" lvl="0" indent="-274320">
              <a:buFont typeface="Arial" panose="020B0604020202020204" pitchFamily="34" charset="0"/>
              <a:buChar char="•"/>
            </a:pPr>
            <a:r>
              <a:rPr lang="en-US" sz="1200" dirty="0"/>
              <a:t>Ramsey-</a:t>
            </a:r>
            <a:r>
              <a:rPr lang="en-US" sz="1200" dirty="0" err="1"/>
              <a:t>Klawsnick</a:t>
            </a:r>
            <a:r>
              <a:rPr lang="en-US" sz="1200" dirty="0"/>
              <a:t>, H., &amp; </a:t>
            </a:r>
            <a:r>
              <a:rPr lang="en-US" sz="1200" dirty="0" err="1"/>
              <a:t>Teaster</a:t>
            </a:r>
            <a:r>
              <a:rPr lang="en-US" sz="1200" dirty="0"/>
              <a:t>, P. (2012). Sexual abuse happens in healthcare facilities: What can be done to prevent it? </a:t>
            </a:r>
            <a:r>
              <a:rPr lang="en-US" sz="1200" i="1" dirty="0"/>
              <a:t>Generations, 36</a:t>
            </a:r>
            <a:r>
              <a:rPr lang="en-US" sz="1200" dirty="0"/>
              <a:t>(3), 53–59.</a:t>
            </a:r>
          </a:p>
          <a:p>
            <a:pPr marL="274320" lvl="0" indent="-274320">
              <a:buFont typeface="Arial" panose="020B0604020202020204" pitchFamily="34" charset="0"/>
              <a:buChar char="•"/>
            </a:pPr>
            <a:r>
              <a:rPr lang="en-US" sz="1200" dirty="0" err="1"/>
              <a:t>Storey</a:t>
            </a:r>
            <a:r>
              <a:rPr lang="en-US" sz="1200" dirty="0"/>
              <a:t>, J. E., &amp; </a:t>
            </a:r>
            <a:r>
              <a:rPr lang="en-US" sz="1200" dirty="0" err="1"/>
              <a:t>Prashad</a:t>
            </a:r>
            <a:r>
              <a:rPr lang="en-US" sz="1200" dirty="0"/>
              <a:t>, A. A. (2018). Recognizing, reporting, and responding to abuse, neglect, and self-neglect of vulnerable adults: An evaluation of the </a:t>
            </a:r>
            <a:r>
              <a:rPr lang="en-US" sz="1200" dirty="0" err="1"/>
              <a:t>re:act</a:t>
            </a:r>
            <a:r>
              <a:rPr lang="en-US" sz="1200" dirty="0"/>
              <a:t> adult protection worker basic curriculum. </a:t>
            </a:r>
            <a:r>
              <a:rPr lang="en-US" sz="1200" i="1" dirty="0"/>
              <a:t>Journal of Elder Abuse &amp; Neglect, 30</a:t>
            </a:r>
            <a:r>
              <a:rPr lang="en-US" sz="1200" dirty="0"/>
              <a:t>(1), 42–63.</a:t>
            </a:r>
          </a:p>
          <a:p>
            <a:pPr marL="274320" lvl="0" indent="-274320">
              <a:buFont typeface="Arial" panose="020B0604020202020204" pitchFamily="34" charset="0"/>
              <a:buChar char="•"/>
            </a:pPr>
            <a:r>
              <a:rPr lang="en-US" sz="1200" dirty="0"/>
              <a:t>Susman, A., Lees, K. E., &amp; Fulmer, T. (2015). Understanding repeated visits to adult protective services. </a:t>
            </a:r>
            <a:r>
              <a:rPr lang="en-US" sz="1200" i="1" dirty="0"/>
              <a:t>The Journal of Adult Protection, 17(</a:t>
            </a:r>
            <a:r>
              <a:rPr lang="en-US" sz="1200" dirty="0"/>
              <a:t>6), 391–399.</a:t>
            </a:r>
          </a:p>
          <a:p>
            <a:pPr marL="274320" lvl="0" indent="-274320">
              <a:buFont typeface="Arial" panose="020B0604020202020204" pitchFamily="34" charset="0"/>
              <a:buChar char="•"/>
            </a:pPr>
            <a:r>
              <a:rPr lang="en-US" sz="1200" dirty="0" err="1"/>
              <a:t>Teaster</a:t>
            </a:r>
            <a:r>
              <a:rPr lang="en-US" sz="1200" dirty="0"/>
              <a:t>, P. B., </a:t>
            </a:r>
            <a:r>
              <a:rPr lang="en-US" sz="1200" dirty="0" err="1"/>
              <a:t>Dugar</a:t>
            </a:r>
            <a:r>
              <a:rPr lang="en-US" sz="1200" dirty="0"/>
              <a:t>, T., </a:t>
            </a:r>
            <a:r>
              <a:rPr lang="en-US" sz="1200" dirty="0" err="1"/>
              <a:t>Mendiondo</a:t>
            </a:r>
            <a:r>
              <a:rPr lang="en-US" sz="1200" dirty="0"/>
              <a:t>, M., Abner, E. L. , Cecil, K. A., &amp; Otto, J. M. (2006). </a:t>
            </a:r>
            <a:r>
              <a:rPr lang="en-US" sz="1200" i="1" dirty="0"/>
              <a:t>The 2004 survey of adult protective services: Abuse of vulnerable adults 18 years of age and older.</a:t>
            </a:r>
            <a:r>
              <a:rPr lang="en-US" sz="1200" dirty="0"/>
              <a:t> Washington, DC: National Center on Elder Abuse.</a:t>
            </a:r>
          </a:p>
          <a:p>
            <a:pPr marL="274320" marR="0" lvl="0" indent="-274320">
              <a:lnSpc>
                <a:spcPct val="107000"/>
              </a:lnSpc>
              <a:spcBef>
                <a:spcPts val="0"/>
              </a:spcBef>
              <a:spcAft>
                <a:spcPts val="800"/>
              </a:spcAft>
              <a:buFont typeface="Symbol" panose="05050102010706020507" pitchFamily="18" charset="2"/>
              <a:buChar char=""/>
            </a:pPr>
            <a:endParaRPr lang="en-US" sz="1200" dirty="0"/>
          </a:p>
        </p:txBody>
      </p:sp>
    </p:spTree>
    <p:extLst>
      <p:ext uri="{BB962C8B-B14F-4D97-AF65-F5344CB8AC3E}">
        <p14:creationId xmlns:p14="http://schemas.microsoft.com/office/powerpoint/2010/main" val="2771870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1" y="550868"/>
            <a:ext cx="8843965" cy="1325563"/>
          </a:xfrm>
        </p:spPr>
        <p:txBody>
          <a:bodyPr>
            <a:normAutofit/>
          </a:bodyPr>
          <a:lstStyle/>
          <a:p>
            <a:r>
              <a:rPr lang="en-US" sz="4000" b="1" dirty="0">
                <a:solidFill>
                  <a:schemeClr val="accent1">
                    <a:lumMod val="50000"/>
                  </a:schemeClr>
                </a:solidFill>
                <a:latin typeface="+mn-lt"/>
              </a:rPr>
              <a:t>Building Blocks to a National APS System</a:t>
            </a:r>
          </a:p>
        </p:txBody>
      </p:sp>
      <p:sp>
        <p:nvSpPr>
          <p:cNvPr id="5" name="Rectangle 4">
            <a:extLst>
              <a:ext uri="{FF2B5EF4-FFF2-40B4-BE49-F238E27FC236}">
                <a16:creationId xmlns:a16="http://schemas.microsoft.com/office/drawing/2014/main" id="{690CCAFB-03BA-402E-BCE7-B0ED331E465D}"/>
              </a:ext>
            </a:extLst>
          </p:cNvPr>
          <p:cNvSpPr/>
          <p:nvPr/>
        </p:nvSpPr>
        <p:spPr>
          <a:xfrm>
            <a:off x="342900" y="2875515"/>
            <a:ext cx="1971675" cy="1106970"/>
          </a:xfrm>
          <a:prstGeom prst="rect">
            <a:avLst/>
          </a:prstGeom>
        </p:spPr>
        <p:txBody>
          <a:bodyPr wrap="square" anchor="ctr">
            <a:spAutoFit/>
          </a:bodyPr>
          <a:lstStyle/>
          <a:p>
            <a:pPr lvl="0" algn="ctr" defTabSz="914400">
              <a:lnSpc>
                <a:spcPct val="90000"/>
              </a:lnSpc>
              <a:spcBef>
                <a:spcPts val="1000"/>
              </a:spcBef>
            </a:pPr>
            <a:r>
              <a:rPr lang="en-US" sz="1600" dirty="0">
                <a:solidFill>
                  <a:schemeClr val="bg1"/>
                </a:solidFill>
              </a:rPr>
              <a:t>ACL Office of Elder Justice and Adult Protective Services </a:t>
            </a:r>
          </a:p>
          <a:p>
            <a:pPr lvl="0" algn="ctr" defTabSz="914400">
              <a:lnSpc>
                <a:spcPct val="90000"/>
              </a:lnSpc>
              <a:spcBef>
                <a:spcPts val="1000"/>
              </a:spcBef>
            </a:pPr>
            <a:r>
              <a:rPr lang="en-US" sz="1600" dirty="0">
                <a:solidFill>
                  <a:schemeClr val="bg1"/>
                </a:solidFill>
              </a:rPr>
              <a:t>(OEJAPS)</a:t>
            </a:r>
          </a:p>
        </p:txBody>
      </p:sp>
      <p:sp>
        <p:nvSpPr>
          <p:cNvPr id="6" name="Rectangle 5">
            <a:extLst>
              <a:ext uri="{FF2B5EF4-FFF2-40B4-BE49-F238E27FC236}">
                <a16:creationId xmlns:a16="http://schemas.microsoft.com/office/drawing/2014/main" id="{2C60A2F2-9ADB-44FA-97D8-B2407FDEFF00}"/>
              </a:ext>
            </a:extLst>
          </p:cNvPr>
          <p:cNvSpPr/>
          <p:nvPr/>
        </p:nvSpPr>
        <p:spPr>
          <a:xfrm>
            <a:off x="2557460" y="2997329"/>
            <a:ext cx="1700212" cy="885371"/>
          </a:xfrm>
          <a:prstGeom prst="rect">
            <a:avLst/>
          </a:prstGeom>
        </p:spPr>
        <p:txBody>
          <a:bodyPr wrap="square" anchor="ctr">
            <a:spAutoFit/>
          </a:bodyPr>
          <a:lstStyle/>
          <a:p>
            <a:pPr lvl="0" algn="ctr" defTabSz="914400">
              <a:lnSpc>
                <a:spcPct val="90000"/>
              </a:lnSpc>
              <a:spcBef>
                <a:spcPts val="1000"/>
              </a:spcBef>
            </a:pPr>
            <a:r>
              <a:rPr lang="en-US" sz="1600" dirty="0">
                <a:solidFill>
                  <a:schemeClr val="bg1"/>
                </a:solidFill>
              </a:rPr>
              <a:t>APS Technical Resource Center </a:t>
            </a:r>
          </a:p>
          <a:p>
            <a:pPr lvl="0" algn="ctr" defTabSz="914400">
              <a:lnSpc>
                <a:spcPct val="90000"/>
              </a:lnSpc>
              <a:spcBef>
                <a:spcPts val="1000"/>
              </a:spcBef>
            </a:pPr>
            <a:r>
              <a:rPr lang="en-US" sz="1600" dirty="0">
                <a:solidFill>
                  <a:schemeClr val="bg1"/>
                </a:solidFill>
              </a:rPr>
              <a:t>(APS TARC)</a:t>
            </a:r>
          </a:p>
        </p:txBody>
      </p:sp>
      <p:sp>
        <p:nvSpPr>
          <p:cNvPr id="7" name="Rectangle 6">
            <a:extLst>
              <a:ext uri="{FF2B5EF4-FFF2-40B4-BE49-F238E27FC236}">
                <a16:creationId xmlns:a16="http://schemas.microsoft.com/office/drawing/2014/main" id="{37E8721E-96E2-4349-B7FE-141B6A67D915}"/>
              </a:ext>
            </a:extLst>
          </p:cNvPr>
          <p:cNvSpPr/>
          <p:nvPr/>
        </p:nvSpPr>
        <p:spPr>
          <a:xfrm>
            <a:off x="4529131" y="2875001"/>
            <a:ext cx="1971672" cy="1107996"/>
          </a:xfrm>
          <a:prstGeom prst="rect">
            <a:avLst/>
          </a:prstGeom>
        </p:spPr>
        <p:txBody>
          <a:bodyPr wrap="square" anchor="ctr">
            <a:spAutoFit/>
          </a:bodyPr>
          <a:lstStyle/>
          <a:p>
            <a:pPr lvl="0" algn="ctr"/>
            <a:r>
              <a:rPr lang="en-US" sz="1600" dirty="0">
                <a:solidFill>
                  <a:schemeClr val="bg1"/>
                </a:solidFill>
              </a:rPr>
              <a:t>National Adult Maltreatment Reporting System</a:t>
            </a:r>
          </a:p>
          <a:p>
            <a:pPr lvl="0" algn="ctr"/>
            <a:r>
              <a:rPr lang="en-US" sz="1600" dirty="0">
                <a:solidFill>
                  <a:schemeClr val="bg1"/>
                </a:solidFill>
              </a:rPr>
              <a:t>(NAMRS)</a:t>
            </a:r>
          </a:p>
        </p:txBody>
      </p:sp>
      <p:sp>
        <p:nvSpPr>
          <p:cNvPr id="8" name="Rectangle 7">
            <a:extLst>
              <a:ext uri="{FF2B5EF4-FFF2-40B4-BE49-F238E27FC236}">
                <a16:creationId xmlns:a16="http://schemas.microsoft.com/office/drawing/2014/main" id="{5828C36A-1060-410E-B2AE-620114DFF525}"/>
              </a:ext>
            </a:extLst>
          </p:cNvPr>
          <p:cNvSpPr/>
          <p:nvPr/>
        </p:nvSpPr>
        <p:spPr>
          <a:xfrm>
            <a:off x="6715123" y="3085816"/>
            <a:ext cx="1957372" cy="757130"/>
          </a:xfrm>
          <a:prstGeom prst="rect">
            <a:avLst/>
          </a:prstGeom>
        </p:spPr>
        <p:txBody>
          <a:bodyPr wrap="square" anchor="ctr">
            <a:spAutoFit/>
          </a:bodyPr>
          <a:lstStyle/>
          <a:p>
            <a:pPr lvl="0" algn="ctr" defTabSz="914400">
              <a:lnSpc>
                <a:spcPct val="90000"/>
              </a:lnSpc>
              <a:spcBef>
                <a:spcPts val="1000"/>
              </a:spcBef>
            </a:pPr>
            <a:r>
              <a:rPr lang="en-US" sz="1600" dirty="0">
                <a:solidFill>
                  <a:schemeClr val="bg1"/>
                </a:solidFill>
              </a:rPr>
              <a:t>Voluntary Consensus Guidelines for State APS systems</a:t>
            </a:r>
          </a:p>
        </p:txBody>
      </p:sp>
    </p:spTree>
    <p:extLst>
      <p:ext uri="{BB962C8B-B14F-4D97-AF65-F5344CB8AC3E}">
        <p14:creationId xmlns:p14="http://schemas.microsoft.com/office/powerpoint/2010/main" val="3419626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E91D49-EF8B-45C9-8DC8-387A36405BC3}"/>
              </a:ext>
            </a:extLst>
          </p:cNvPr>
          <p:cNvSpPr>
            <a:spLocks noGrp="1"/>
          </p:cNvSpPr>
          <p:nvPr>
            <p:ph type="title"/>
          </p:nvPr>
        </p:nvSpPr>
        <p:spPr/>
        <p:txBody>
          <a:bodyPr/>
          <a:lstStyle/>
          <a:p>
            <a:pPr algn="ctr"/>
            <a:r>
              <a:rPr lang="en-US" dirty="0">
                <a:solidFill>
                  <a:prstClr val="black"/>
                </a:solidFill>
                <a:latin typeface="+mn-lt"/>
                <a:cs typeface="Calibri" panose="020F0502020204030204" pitchFamily="34" charset="0"/>
              </a:rPr>
              <a:t>ACL Leadership in Federal Elder Justice Efforts</a:t>
            </a:r>
            <a:endParaRPr lang="en-US" dirty="0">
              <a:latin typeface="+mn-lt"/>
              <a:cs typeface="Calibri" panose="020F0502020204030204" pitchFamily="34" charset="0"/>
            </a:endParaRPr>
          </a:p>
        </p:txBody>
      </p:sp>
      <p:sp>
        <p:nvSpPr>
          <p:cNvPr id="6" name="TextBox 5">
            <a:extLst>
              <a:ext uri="{FF2B5EF4-FFF2-40B4-BE49-F238E27FC236}">
                <a16:creationId xmlns:a16="http://schemas.microsoft.com/office/drawing/2014/main" id="{F0F634B7-DBA9-4D92-8BC0-3C762B39C1E1}"/>
              </a:ext>
            </a:extLst>
          </p:cNvPr>
          <p:cNvSpPr txBox="1"/>
          <p:nvPr/>
        </p:nvSpPr>
        <p:spPr>
          <a:xfrm>
            <a:off x="1085856" y="5828931"/>
            <a:ext cx="1057270" cy="507831"/>
          </a:xfrm>
          <a:prstGeom prst="rect">
            <a:avLst/>
          </a:prstGeom>
          <a:noFill/>
        </p:spPr>
        <p:txBody>
          <a:bodyPr wrap="square" rtlCol="0">
            <a:spAutoFit/>
          </a:bodyPr>
          <a:lstStyle/>
          <a:p>
            <a:pPr lvl="0" defTabSz="914400"/>
            <a:r>
              <a:rPr lang="en-US" sz="2700" kern="0" dirty="0">
                <a:solidFill>
                  <a:schemeClr val="bg1"/>
                </a:solidFill>
                <a:latin typeface="Calibri" panose="020F0502020204030204" pitchFamily="34" charset="0"/>
                <a:cs typeface="Calibri" panose="020F0502020204030204" pitchFamily="34" charset="0"/>
              </a:rPr>
              <a:t>Today</a:t>
            </a:r>
            <a:endParaRPr lang="en-US" dirty="0"/>
          </a:p>
        </p:txBody>
      </p:sp>
      <p:sp>
        <p:nvSpPr>
          <p:cNvPr id="4" name="Rectangle 3">
            <a:extLst>
              <a:ext uri="{FF2B5EF4-FFF2-40B4-BE49-F238E27FC236}">
                <a16:creationId xmlns:a16="http://schemas.microsoft.com/office/drawing/2014/main" id="{179CBCC6-8698-44DA-AAF1-F7645A3EADE5}"/>
              </a:ext>
            </a:extLst>
          </p:cNvPr>
          <p:cNvSpPr/>
          <p:nvPr/>
        </p:nvSpPr>
        <p:spPr>
          <a:xfrm>
            <a:off x="514350" y="874750"/>
            <a:ext cx="2671763" cy="4314001"/>
          </a:xfrm>
          <a:prstGeom prst="rect">
            <a:avLst/>
          </a:prstGeom>
        </p:spPr>
        <p:txBody>
          <a:bodyPr wrap="square">
            <a:spAutoFit/>
          </a:bodyPr>
          <a:lstStyle/>
          <a:p>
            <a:pPr marL="274320" lvl="0" indent="-274320" defTabSz="914400">
              <a:spcBef>
                <a:spcPts val="1000"/>
              </a:spcBef>
              <a:buFont typeface="Arial" panose="020B0604020202020204" pitchFamily="34" charset="0"/>
              <a:buChar char="•"/>
            </a:pPr>
            <a:r>
              <a:rPr lang="en-US" dirty="0">
                <a:solidFill>
                  <a:prstClr val="black"/>
                </a:solidFill>
              </a:rPr>
              <a:t>Older Americans Act Title VII</a:t>
            </a:r>
          </a:p>
          <a:p>
            <a:pPr marL="274320" lvl="0" indent="-274320" defTabSz="914400">
              <a:spcBef>
                <a:spcPts val="1000"/>
              </a:spcBef>
              <a:buFont typeface="Arial" panose="020B0604020202020204" pitchFamily="34" charset="0"/>
              <a:buChar char="•"/>
            </a:pPr>
            <a:r>
              <a:rPr lang="en-US" dirty="0">
                <a:solidFill>
                  <a:prstClr val="black"/>
                </a:solidFill>
              </a:rPr>
              <a:t>National Center on Elder Abuse</a:t>
            </a:r>
          </a:p>
          <a:p>
            <a:pPr marL="274320" lvl="0" indent="-274320" defTabSz="914400">
              <a:spcBef>
                <a:spcPts val="1000"/>
              </a:spcBef>
              <a:buFont typeface="Arial" panose="020B0604020202020204" pitchFamily="34" charset="0"/>
              <a:buChar char="•"/>
            </a:pPr>
            <a:r>
              <a:rPr lang="en-US" dirty="0">
                <a:solidFill>
                  <a:prstClr val="black"/>
                </a:solidFill>
              </a:rPr>
              <a:t>Elder Justice Innovation Grants</a:t>
            </a:r>
          </a:p>
          <a:p>
            <a:pPr marL="274320" lvl="0" indent="-274320" defTabSz="914400">
              <a:spcBef>
                <a:spcPts val="1000"/>
              </a:spcBef>
              <a:buFont typeface="Arial" panose="020B0604020202020204" pitchFamily="34" charset="0"/>
              <a:buChar char="•"/>
            </a:pPr>
            <a:r>
              <a:rPr lang="en-US" dirty="0">
                <a:solidFill>
                  <a:prstClr val="black"/>
                </a:solidFill>
              </a:rPr>
              <a:t>Office of Elder Justice &amp; APS</a:t>
            </a:r>
          </a:p>
          <a:p>
            <a:pPr marL="274320" lvl="0" indent="-274320" defTabSz="914400">
              <a:spcBef>
                <a:spcPts val="1000"/>
              </a:spcBef>
              <a:buFont typeface="Arial" panose="020B0604020202020204" pitchFamily="34" charset="0"/>
              <a:buChar char="•"/>
            </a:pPr>
            <a:r>
              <a:rPr lang="en-US" dirty="0">
                <a:solidFill>
                  <a:prstClr val="black"/>
                </a:solidFill>
              </a:rPr>
              <a:t>NAMRS</a:t>
            </a:r>
          </a:p>
          <a:p>
            <a:pPr marL="274320" lvl="0" indent="-274320" defTabSz="914400">
              <a:spcBef>
                <a:spcPts val="1000"/>
              </a:spcBef>
              <a:buFont typeface="Arial" panose="020B0604020202020204" pitchFamily="34" charset="0"/>
              <a:buChar char="•"/>
            </a:pPr>
            <a:r>
              <a:rPr lang="en-US" dirty="0">
                <a:solidFill>
                  <a:prstClr val="black"/>
                </a:solidFill>
              </a:rPr>
              <a:t>State APS Grants</a:t>
            </a:r>
          </a:p>
          <a:p>
            <a:pPr marL="274320" lvl="0" indent="-274320" defTabSz="914400">
              <a:spcBef>
                <a:spcPts val="1000"/>
              </a:spcBef>
              <a:buFont typeface="Arial" panose="020B0604020202020204" pitchFamily="34" charset="0"/>
              <a:buChar char="•"/>
            </a:pPr>
            <a:r>
              <a:rPr lang="en-US" dirty="0">
                <a:solidFill>
                  <a:prstClr val="black"/>
                </a:solidFill>
              </a:rPr>
              <a:t>APS TARC</a:t>
            </a:r>
          </a:p>
          <a:p>
            <a:pPr marL="274320" lvl="0" indent="-274320" defTabSz="914400">
              <a:spcBef>
                <a:spcPts val="1000"/>
              </a:spcBef>
              <a:buFont typeface="Arial" panose="020B0604020202020204" pitchFamily="34" charset="0"/>
              <a:buChar char="•"/>
            </a:pPr>
            <a:r>
              <a:rPr lang="en-US" dirty="0">
                <a:solidFill>
                  <a:prstClr val="black"/>
                </a:solidFill>
              </a:rPr>
              <a:t>APS Guidelines</a:t>
            </a:r>
            <a:endParaRPr lang="en-US" sz="2800" dirty="0">
              <a:solidFill>
                <a:prstClr val="black"/>
              </a:solidFill>
            </a:endParaRPr>
          </a:p>
        </p:txBody>
      </p:sp>
      <p:sp>
        <p:nvSpPr>
          <p:cNvPr id="7" name="Rectangle 6">
            <a:extLst>
              <a:ext uri="{FF2B5EF4-FFF2-40B4-BE49-F238E27FC236}">
                <a16:creationId xmlns:a16="http://schemas.microsoft.com/office/drawing/2014/main" id="{3B0EB49B-B150-4D10-96A3-AD49ED84D4FA}"/>
              </a:ext>
            </a:extLst>
          </p:cNvPr>
          <p:cNvSpPr/>
          <p:nvPr/>
        </p:nvSpPr>
        <p:spPr>
          <a:xfrm>
            <a:off x="6153928" y="516857"/>
            <a:ext cx="1628138" cy="507831"/>
          </a:xfrm>
          <a:prstGeom prst="rect">
            <a:avLst/>
          </a:prstGeom>
        </p:spPr>
        <p:txBody>
          <a:bodyPr wrap="none">
            <a:spAutoFit/>
          </a:bodyPr>
          <a:lstStyle/>
          <a:p>
            <a:r>
              <a:rPr lang="en-US" sz="2700" dirty="0">
                <a:solidFill>
                  <a:schemeClr val="bg1"/>
                </a:solidFill>
                <a:latin typeface="Calibri" panose="020F0502020204030204" pitchFamily="34" charset="0"/>
                <a:cs typeface="Calibri" panose="020F0502020204030204" pitchFamily="34" charset="0"/>
              </a:rPr>
              <a:t>Tomorrow</a:t>
            </a:r>
          </a:p>
        </p:txBody>
      </p:sp>
      <p:sp>
        <p:nvSpPr>
          <p:cNvPr id="5" name="Rectangle 4">
            <a:extLst>
              <a:ext uri="{FF2B5EF4-FFF2-40B4-BE49-F238E27FC236}">
                <a16:creationId xmlns:a16="http://schemas.microsoft.com/office/drawing/2014/main" id="{3005B4F1-E6EA-45FD-92B7-0AE87AE3764D}"/>
              </a:ext>
            </a:extLst>
          </p:cNvPr>
          <p:cNvSpPr/>
          <p:nvPr/>
        </p:nvSpPr>
        <p:spPr>
          <a:xfrm>
            <a:off x="5789444" y="1946810"/>
            <a:ext cx="2840206" cy="4010713"/>
          </a:xfrm>
          <a:prstGeom prst="rect">
            <a:avLst/>
          </a:prstGeom>
        </p:spPr>
        <p:txBody>
          <a:bodyPr wrap="square">
            <a:spAutoFit/>
          </a:bodyPr>
          <a:lstStyle/>
          <a:p>
            <a:pPr marL="274320" lvl="0" indent="-274320" defTabSz="914400">
              <a:lnSpc>
                <a:spcPct val="108000"/>
              </a:lnSpc>
              <a:spcBef>
                <a:spcPts val="1000"/>
              </a:spcBef>
              <a:buFont typeface="Arial" panose="020B0604020202020204" pitchFamily="34" charset="0"/>
              <a:buChar char="•"/>
            </a:pPr>
            <a:r>
              <a:rPr lang="en-US" dirty="0">
                <a:solidFill>
                  <a:prstClr val="black"/>
                </a:solidFill>
              </a:rPr>
              <a:t>National Data on APS</a:t>
            </a:r>
          </a:p>
          <a:p>
            <a:pPr marL="274320" lvl="0" indent="-274320" defTabSz="914400">
              <a:lnSpc>
                <a:spcPct val="108000"/>
              </a:lnSpc>
              <a:spcBef>
                <a:spcPts val="1000"/>
              </a:spcBef>
              <a:buFont typeface="Arial" panose="020B0604020202020204" pitchFamily="34" charset="0"/>
              <a:buChar char="•"/>
            </a:pPr>
            <a:r>
              <a:rPr lang="en-US" dirty="0">
                <a:solidFill>
                  <a:prstClr val="black"/>
                </a:solidFill>
              </a:rPr>
              <a:t>Recommended Program Standards</a:t>
            </a:r>
          </a:p>
          <a:p>
            <a:pPr marL="274320" lvl="0" indent="-274320" defTabSz="914400">
              <a:lnSpc>
                <a:spcPct val="108000"/>
              </a:lnSpc>
              <a:spcBef>
                <a:spcPts val="1000"/>
              </a:spcBef>
              <a:buFont typeface="Arial" panose="020B0604020202020204" pitchFamily="34" charset="0"/>
              <a:buChar char="•"/>
            </a:pPr>
            <a:r>
              <a:rPr lang="en-US" dirty="0">
                <a:solidFill>
                  <a:prstClr val="black"/>
                </a:solidFill>
              </a:rPr>
              <a:t>Recommended Practice Models</a:t>
            </a:r>
          </a:p>
          <a:p>
            <a:pPr marL="274320" lvl="0" indent="-274320" defTabSz="914400">
              <a:lnSpc>
                <a:spcPct val="108000"/>
              </a:lnSpc>
              <a:spcBef>
                <a:spcPts val="1000"/>
              </a:spcBef>
              <a:buFont typeface="Arial" panose="020B0604020202020204" pitchFamily="34" charset="0"/>
              <a:buChar char="•"/>
            </a:pPr>
            <a:r>
              <a:rPr lang="en-US" dirty="0">
                <a:solidFill>
                  <a:prstClr val="black"/>
                </a:solidFill>
              </a:rPr>
              <a:t>TA for APS programs</a:t>
            </a:r>
          </a:p>
          <a:p>
            <a:pPr marL="274320" lvl="0" indent="-274320" defTabSz="914400">
              <a:lnSpc>
                <a:spcPct val="108000"/>
              </a:lnSpc>
              <a:spcBef>
                <a:spcPts val="1000"/>
              </a:spcBef>
              <a:buFont typeface="Arial" panose="020B0604020202020204" pitchFamily="34" charset="0"/>
              <a:buChar char="•"/>
            </a:pPr>
            <a:r>
              <a:rPr lang="en-US" dirty="0">
                <a:solidFill>
                  <a:prstClr val="black"/>
                </a:solidFill>
              </a:rPr>
              <a:t>Seamless Partnership with Aging &amp; Disability Services</a:t>
            </a:r>
          </a:p>
          <a:p>
            <a:pPr marL="274320" lvl="0" indent="-274320" defTabSz="914400">
              <a:lnSpc>
                <a:spcPct val="108000"/>
              </a:lnSpc>
              <a:spcBef>
                <a:spcPts val="1000"/>
              </a:spcBef>
              <a:buFont typeface="Arial" panose="020B0604020202020204" pitchFamily="34" charset="0"/>
              <a:buChar char="•"/>
            </a:pPr>
            <a:r>
              <a:rPr lang="en-US" dirty="0">
                <a:solidFill>
                  <a:prstClr val="black"/>
                </a:solidFill>
              </a:rPr>
              <a:t>Evidence-based Interventions</a:t>
            </a:r>
          </a:p>
        </p:txBody>
      </p:sp>
    </p:spTree>
    <p:extLst>
      <p:ext uri="{BB962C8B-B14F-4D97-AF65-F5344CB8AC3E}">
        <p14:creationId xmlns:p14="http://schemas.microsoft.com/office/powerpoint/2010/main" val="231500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212" y="379533"/>
            <a:ext cx="8436149" cy="1014356"/>
          </a:xfrm>
        </p:spPr>
        <p:txBody>
          <a:bodyPr>
            <a:normAutofit/>
          </a:bodyPr>
          <a:lstStyle/>
          <a:p>
            <a:pPr>
              <a:lnSpc>
                <a:spcPct val="100000"/>
              </a:lnSpc>
            </a:pPr>
            <a:r>
              <a:rPr lang="en-US" b="1" dirty="0">
                <a:solidFill>
                  <a:schemeClr val="accent1">
                    <a:lumMod val="50000"/>
                  </a:schemeClr>
                </a:solidFill>
                <a:latin typeface="+mn-lt"/>
              </a:rPr>
              <a:t>Purpose of the APS Guidelines</a:t>
            </a:r>
          </a:p>
        </p:txBody>
      </p:sp>
      <p:sp>
        <p:nvSpPr>
          <p:cNvPr id="3" name="Content Placeholder 2"/>
          <p:cNvSpPr>
            <a:spLocks noGrp="1"/>
          </p:cNvSpPr>
          <p:nvPr>
            <p:ph idx="1"/>
          </p:nvPr>
        </p:nvSpPr>
        <p:spPr>
          <a:xfrm>
            <a:off x="516194" y="1511877"/>
            <a:ext cx="8312167" cy="4966590"/>
          </a:xfrm>
        </p:spPr>
        <p:txBody>
          <a:bodyPr>
            <a:noAutofit/>
          </a:bodyPr>
          <a:lstStyle/>
          <a:p>
            <a:pPr marL="457200" indent="-365760">
              <a:lnSpc>
                <a:spcPct val="108000"/>
              </a:lnSpc>
              <a:spcAft>
                <a:spcPts val="600"/>
              </a:spcAft>
            </a:pPr>
            <a:r>
              <a:rPr lang="en-US" sz="2200" dirty="0">
                <a:latin typeface="Calibri" panose="020F0502020204030204" pitchFamily="34" charset="0"/>
                <a:cs typeface="Calibri" panose="020F0502020204030204" pitchFamily="34" charset="0"/>
              </a:rPr>
              <a:t>Provide a core set of principles and common expectations to encourage consistency among APS programs</a:t>
            </a:r>
          </a:p>
          <a:p>
            <a:pPr marL="457200" indent="-365760">
              <a:lnSpc>
                <a:spcPct val="108000"/>
              </a:lnSpc>
              <a:spcAft>
                <a:spcPts val="600"/>
              </a:spcAft>
            </a:pPr>
            <a:r>
              <a:rPr lang="en-US" sz="2200" dirty="0">
                <a:latin typeface="Calibri" panose="020F0502020204030204" pitchFamily="34" charset="0"/>
                <a:cs typeface="Calibri" panose="020F0502020204030204" pitchFamily="34" charset="0"/>
              </a:rPr>
              <a:t>Help ensure that adults are afforded similar protections and service delivery regardless of where they live in the U.S.</a:t>
            </a:r>
          </a:p>
          <a:p>
            <a:pPr marL="457200" indent="-365760">
              <a:lnSpc>
                <a:spcPct val="108000"/>
              </a:lnSpc>
              <a:spcAft>
                <a:spcPts val="600"/>
              </a:spcAft>
            </a:pPr>
            <a:r>
              <a:rPr lang="en-US" sz="2200" dirty="0">
                <a:latin typeface="Calibri" panose="020F0502020204030204" pitchFamily="34" charset="0"/>
                <a:cs typeface="Calibri" panose="020F0502020204030204" pitchFamily="34" charset="0"/>
              </a:rPr>
              <a:t>Support interdisciplinary and interagency coordination</a:t>
            </a:r>
          </a:p>
          <a:p>
            <a:pPr marL="457200" indent="-365760">
              <a:lnSpc>
                <a:spcPct val="108000"/>
              </a:lnSpc>
            </a:pPr>
            <a:r>
              <a:rPr lang="en-US" sz="2200" dirty="0">
                <a:latin typeface="Calibri" panose="020F0502020204030204" pitchFamily="34" charset="0"/>
                <a:cs typeface="Calibri" panose="020F0502020204030204" pitchFamily="34" charset="0"/>
              </a:rPr>
              <a:t>Enhance effective, efficient, and culturally competent delivery</a:t>
            </a:r>
          </a:p>
          <a:p>
            <a:pPr marL="0" indent="0">
              <a:lnSpc>
                <a:spcPct val="108000"/>
              </a:lnSpc>
              <a:buNone/>
            </a:pPr>
            <a:endParaRPr lang="en-US" sz="600" dirty="0">
              <a:latin typeface="Calibri" panose="020F0502020204030204" pitchFamily="34" charset="0"/>
              <a:cs typeface="Calibri" panose="020F0502020204030204" pitchFamily="34" charset="0"/>
            </a:endParaRPr>
          </a:p>
          <a:p>
            <a:pPr marL="0" indent="0">
              <a:lnSpc>
                <a:spcPct val="108000"/>
              </a:lnSpc>
              <a:spcAft>
                <a:spcPts val="900"/>
              </a:spcAft>
              <a:buNone/>
            </a:pPr>
            <a:r>
              <a:rPr lang="en-US" sz="2200" dirty="0">
                <a:latin typeface="Calibri" panose="020F0502020204030204" pitchFamily="34" charset="0"/>
                <a:cs typeface="Calibri" panose="020F0502020204030204" pitchFamily="34" charset="0"/>
              </a:rPr>
              <a:t>The Guidelines do not constitute a standard nor a regulation and will not create any new legal obligations, nor impose any mandates or requirements. They will not create nor confer any rights for, or on, any person. ACL will update the Guidelines at regular intervals.</a:t>
            </a:r>
          </a:p>
          <a:p>
            <a:pPr>
              <a:spcAft>
                <a:spcPts val="900"/>
              </a:spcAft>
            </a:pPr>
            <a:endParaRPr lang="en-US" sz="2200" dirty="0"/>
          </a:p>
        </p:txBody>
      </p:sp>
    </p:spTree>
    <p:extLst>
      <p:ext uri="{BB962C8B-B14F-4D97-AF65-F5344CB8AC3E}">
        <p14:creationId xmlns:p14="http://schemas.microsoft.com/office/powerpoint/2010/main" val="230235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090" y="424640"/>
            <a:ext cx="8611992" cy="1014356"/>
          </a:xfrm>
        </p:spPr>
        <p:txBody>
          <a:bodyPr>
            <a:normAutofit/>
          </a:bodyPr>
          <a:lstStyle/>
          <a:p>
            <a:pPr>
              <a:lnSpc>
                <a:spcPct val="100000"/>
              </a:lnSpc>
            </a:pPr>
            <a:r>
              <a:rPr lang="en-US" sz="4000" b="1" dirty="0">
                <a:solidFill>
                  <a:schemeClr val="accent1">
                    <a:lumMod val="50000"/>
                  </a:schemeClr>
                </a:solidFill>
                <a:latin typeface="+mn-lt"/>
              </a:rPr>
              <a:t>ACL’s Approach for the Guidelines</a:t>
            </a:r>
          </a:p>
        </p:txBody>
      </p:sp>
      <p:sp>
        <p:nvSpPr>
          <p:cNvPr id="3" name="Content Placeholder 2"/>
          <p:cNvSpPr>
            <a:spLocks noGrp="1"/>
          </p:cNvSpPr>
          <p:nvPr>
            <p:ph idx="1"/>
          </p:nvPr>
        </p:nvSpPr>
        <p:spPr>
          <a:xfrm>
            <a:off x="415090" y="1525188"/>
            <a:ext cx="8458160" cy="5024901"/>
          </a:xfrm>
        </p:spPr>
        <p:txBody>
          <a:bodyPr>
            <a:noAutofit/>
          </a:bodyPr>
          <a:lstStyle/>
          <a:p>
            <a:pPr marL="457200" indent="-365760">
              <a:lnSpc>
                <a:spcPct val="120000"/>
              </a:lnSpc>
              <a:spcAft>
                <a:spcPts val="1000"/>
              </a:spcAft>
            </a:pPr>
            <a:r>
              <a:rPr lang="en-US" sz="2200" dirty="0"/>
              <a:t>ACL served as facilitator for the development of the 2016 Guidelines and for the updates of the Guidelines, including facilitating an extensive and wide-reaching stakeholder engagement and outreach process.</a:t>
            </a:r>
          </a:p>
          <a:p>
            <a:pPr marL="457200" indent="-365760">
              <a:lnSpc>
                <a:spcPct val="120000"/>
              </a:lnSpc>
              <a:spcAft>
                <a:spcPts val="1000"/>
              </a:spcAft>
            </a:pPr>
            <a:r>
              <a:rPr lang="en-US" sz="2200" dirty="0"/>
              <a:t>ACL applied the Office of Management and Budget (2016) and National Institute of Standards and Technology (2001) process for creating field-developed, consensus-driven guidelines. </a:t>
            </a:r>
          </a:p>
          <a:p>
            <a:pPr marL="457200" indent="-365760">
              <a:lnSpc>
                <a:spcPct val="120000"/>
              </a:lnSpc>
              <a:spcAft>
                <a:spcPts val="900"/>
              </a:spcAft>
            </a:pPr>
            <a:r>
              <a:rPr lang="en-US" sz="2200" dirty="0"/>
              <a:t>To eliminate unnecessary duplication and complexity in the development and promulgation of the Guidelines, ACL’s process remains consistent with the guidance of the National Institutes of Standards and Technology 15 CFR Part 287 (2020).</a:t>
            </a:r>
          </a:p>
        </p:txBody>
      </p:sp>
    </p:spTree>
    <p:extLst>
      <p:ext uri="{BB962C8B-B14F-4D97-AF65-F5344CB8AC3E}">
        <p14:creationId xmlns:p14="http://schemas.microsoft.com/office/powerpoint/2010/main" val="3716316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3D8-4470-4912-8EA4-9CB30AB18197}"/>
              </a:ext>
            </a:extLst>
          </p:cNvPr>
          <p:cNvSpPr>
            <a:spLocks noGrp="1"/>
          </p:cNvSpPr>
          <p:nvPr>
            <p:ph type="title"/>
          </p:nvPr>
        </p:nvSpPr>
        <p:spPr>
          <a:xfrm>
            <a:off x="354617" y="3157481"/>
            <a:ext cx="3449028" cy="1325563"/>
          </a:xfrm>
        </p:spPr>
        <p:txBody>
          <a:bodyPr>
            <a:noAutofit/>
          </a:bodyPr>
          <a:lstStyle/>
          <a:p>
            <a:pPr lvl="0" algn="ctr" defTabSz="457200">
              <a:lnSpc>
                <a:spcPct val="100000"/>
              </a:lnSpc>
              <a:spcBef>
                <a:spcPts val="0"/>
              </a:spcBef>
            </a:pPr>
            <a:r>
              <a:rPr lang="en-US" sz="4000" b="1" dirty="0">
                <a:solidFill>
                  <a:srgbClr val="4472C4">
                    <a:lumMod val="50000"/>
                  </a:srgbClr>
                </a:solidFill>
                <a:latin typeface="Calibri" panose="020F0502020204030204"/>
                <a:ea typeface="+mn-ea"/>
                <a:cs typeface="+mn-cs"/>
              </a:rPr>
              <a:t>What Do the Guidelines Cover?</a:t>
            </a:r>
            <a:br>
              <a:rPr lang="en-US" sz="4000" b="1" dirty="0">
                <a:solidFill>
                  <a:srgbClr val="4472C4">
                    <a:lumMod val="50000"/>
                  </a:srgbClr>
                </a:solidFill>
                <a:latin typeface="Calibri" panose="020F0502020204030204"/>
                <a:ea typeface="+mn-ea"/>
                <a:cs typeface="+mn-cs"/>
              </a:rPr>
            </a:br>
            <a:endParaRPr lang="en-US" sz="4000" dirty="0"/>
          </a:p>
        </p:txBody>
      </p:sp>
      <p:sp>
        <p:nvSpPr>
          <p:cNvPr id="6" name="Content Placeholder 5">
            <a:extLst>
              <a:ext uri="{FF2B5EF4-FFF2-40B4-BE49-F238E27FC236}">
                <a16:creationId xmlns:a16="http://schemas.microsoft.com/office/drawing/2014/main" id="{2E7112D8-F542-40B4-ADBF-4B455D53E394}"/>
              </a:ext>
            </a:extLst>
          </p:cNvPr>
          <p:cNvSpPr>
            <a:spLocks noGrp="1"/>
          </p:cNvSpPr>
          <p:nvPr>
            <p:ph sz="half" idx="2"/>
          </p:nvPr>
        </p:nvSpPr>
        <p:spPr>
          <a:xfrm>
            <a:off x="4078813" y="305596"/>
            <a:ext cx="4622800" cy="6342121"/>
          </a:xfrm>
        </p:spPr>
        <p:txBody>
          <a:bodyPr/>
          <a:lstStyle/>
          <a:p>
            <a:pPr marL="342900" lvl="0" indent="-342900" defTabSz="457200">
              <a:lnSpc>
                <a:spcPct val="107000"/>
              </a:lnSpc>
              <a:spcBef>
                <a:spcPts val="0"/>
              </a:spcBef>
              <a:buSzPts val="1200"/>
              <a:buFont typeface="Times New Roman" panose="02020603050405020304" pitchFamily="18" charset="0"/>
              <a:buAutoNum type="arabicPeriod"/>
              <a:tabLst>
                <a:tab pos="368935" algn="l"/>
              </a:tabLst>
            </a:pPr>
            <a:r>
              <a:rPr lang="en-US" sz="1000" b="1" spc="-20" dirty="0">
                <a:solidFill>
                  <a:prstClr val="black"/>
                </a:solidFill>
                <a:latin typeface="Calibri" panose="020F0502020204030204" pitchFamily="34" charset="0"/>
                <a:ea typeface="Times New Roman" panose="02020603050405020304" pitchFamily="18" charset="0"/>
                <a:cs typeface="Calibri" panose="020F0502020204030204" pitchFamily="34" charset="0"/>
              </a:rPr>
              <a:t>Program</a:t>
            </a:r>
            <a:r>
              <a:rPr lang="en-US" sz="1000" b="1" spc="-5"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sz="1000" b="1" spc="-20" dirty="0">
                <a:solidFill>
                  <a:prstClr val="black"/>
                </a:solidFill>
                <a:latin typeface="Calibri" panose="020F0502020204030204" pitchFamily="34" charset="0"/>
                <a:ea typeface="Times New Roman" panose="02020603050405020304" pitchFamily="18" charset="0"/>
                <a:cs typeface="Calibri" panose="020F0502020204030204" pitchFamily="34" charset="0"/>
              </a:rPr>
              <a:t>Administration</a:t>
            </a:r>
            <a:endParaRPr lang="en-US" sz="1000" spc="-2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59690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1A.	Ethical Foundation of APS Practice </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690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1B.	Protecting Program Integrity</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690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1C.	Definitions of</a:t>
            </a:r>
            <a:r>
              <a:rPr lang="en-US" sz="1000" spc="-5"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Maltreatment</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690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1D.	Population Served </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690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1E.	Mandatory</a:t>
            </a:r>
            <a:r>
              <a:rPr lang="en-US" sz="1000" spc="25"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1000" spc="-15" dirty="0">
                <a:solidFill>
                  <a:prstClr val="black"/>
                </a:solidFill>
                <a:latin typeface="Calibri" panose="020F0502020204030204" pitchFamily="34" charset="0"/>
                <a:ea typeface="Calibri" panose="020F0502020204030204" pitchFamily="34" charset="0"/>
                <a:cs typeface="Calibri" panose="020F0502020204030204" pitchFamily="34" charset="0"/>
              </a:rPr>
              <a:t>Reporters</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690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1F.	Coordination With Other</a:t>
            </a:r>
            <a:r>
              <a:rPr lang="en-US" sz="1000" spc="-2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Entities</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690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1G.	Program Authority, Cooperation, Confidentiality, and Immunity </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690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1H.	Staffing</a:t>
            </a:r>
            <a:r>
              <a:rPr lang="en-US" sz="1000" spc="-15"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Resources</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690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1I.	Access to Expert Resources</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690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1J.	Case Review–Supervisory </a:t>
            </a:r>
            <a:r>
              <a:rPr lang="en-US" sz="1000" spc="-15" dirty="0">
                <a:solidFill>
                  <a:prstClr val="black"/>
                </a:solidFill>
                <a:latin typeface="Calibri" panose="020F0502020204030204" pitchFamily="34" charset="0"/>
                <a:ea typeface="Calibri" panose="020F0502020204030204" pitchFamily="34" charset="0"/>
                <a:cs typeface="Calibri" panose="020F0502020204030204" pitchFamily="34" charset="0"/>
              </a:rPr>
              <a:t>Process </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690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1K.	Worker Safety and</a:t>
            </a:r>
            <a:r>
              <a:rPr lang="en-US" sz="1000" spc="-25"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Well-being</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690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1L.	Responding During Community Emergencies </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690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1M.	Community Outreach and</a:t>
            </a:r>
            <a:r>
              <a:rPr lang="en-US" sz="1000" spc="-25"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Engagement</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436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1N.	Participating in</a:t>
            </a:r>
            <a:r>
              <a:rPr lang="en-US" sz="1000" spc="-15"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Research</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457200">
              <a:lnSpc>
                <a:spcPct val="107000"/>
              </a:lnSpc>
              <a:spcBef>
                <a:spcPts val="0"/>
              </a:spcBef>
              <a:buSzPts val="1200"/>
              <a:buFont typeface="+mj-lt"/>
              <a:buAutoNum type="arabicPeriod" startAt="2"/>
              <a:tabLst>
                <a:tab pos="368935" algn="l"/>
              </a:tabLst>
            </a:pPr>
            <a:r>
              <a:rPr lang="en-US" sz="1000" b="1" spc="-20" dirty="0">
                <a:solidFill>
                  <a:prstClr val="black"/>
                </a:solidFill>
                <a:latin typeface="Calibri" panose="020F0502020204030204" pitchFamily="34" charset="0"/>
                <a:ea typeface="Times New Roman" panose="02020603050405020304" pitchFamily="18" charset="0"/>
                <a:cs typeface="Calibri" panose="020F0502020204030204" pitchFamily="34" charset="0"/>
              </a:rPr>
              <a:t>Time</a:t>
            </a:r>
            <a:r>
              <a:rPr lang="en-US" sz="1000" b="1" spc="-1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sz="1000" b="1" spc="-20" dirty="0">
                <a:solidFill>
                  <a:prstClr val="black"/>
                </a:solidFill>
                <a:latin typeface="Calibri" panose="020F0502020204030204" pitchFamily="34" charset="0"/>
                <a:ea typeface="Times New Roman" panose="02020603050405020304" pitchFamily="18" charset="0"/>
                <a:cs typeface="Calibri" panose="020F0502020204030204" pitchFamily="34" charset="0"/>
              </a:rPr>
              <a:t>Frames</a:t>
            </a:r>
            <a:endParaRPr lang="en-US" sz="1000" spc="-2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59690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2A.	Responding to the Report/Initiating the Investigation </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690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2B.	Completing the Investigation </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436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2C.	Closing the</a:t>
            </a:r>
            <a:r>
              <a:rPr lang="en-US" sz="1000" spc="-25"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Case</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457200">
              <a:lnSpc>
                <a:spcPct val="107000"/>
              </a:lnSpc>
              <a:spcBef>
                <a:spcPts val="0"/>
              </a:spcBef>
              <a:buSzPts val="1200"/>
              <a:buFont typeface="+mj-lt"/>
              <a:buAutoNum type="arabicPeriod" startAt="3"/>
              <a:tabLst>
                <a:tab pos="368935" algn="l"/>
                <a:tab pos="914400" algn="l"/>
              </a:tabLst>
            </a:pPr>
            <a:r>
              <a:rPr lang="en-US" sz="1000" b="1" spc="-20" dirty="0">
                <a:solidFill>
                  <a:prstClr val="black"/>
                </a:solidFill>
                <a:latin typeface="Calibri" panose="020F0502020204030204" pitchFamily="34" charset="0"/>
                <a:ea typeface="Times New Roman" panose="02020603050405020304" pitchFamily="18" charset="0"/>
                <a:cs typeface="Calibri" panose="020F0502020204030204" pitchFamily="34" charset="0"/>
              </a:rPr>
              <a:t>Receiving Reports of</a:t>
            </a:r>
            <a:r>
              <a:rPr lang="en-US" sz="1000" b="1" spc="-95"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sz="1000" b="1" spc="-20" dirty="0">
                <a:solidFill>
                  <a:prstClr val="black"/>
                </a:solidFill>
                <a:latin typeface="Calibri" panose="020F0502020204030204" pitchFamily="34" charset="0"/>
                <a:ea typeface="Times New Roman" panose="02020603050405020304" pitchFamily="18" charset="0"/>
                <a:cs typeface="Calibri" panose="020F0502020204030204" pitchFamily="34" charset="0"/>
              </a:rPr>
              <a:t>Maltreatment </a:t>
            </a:r>
            <a:endParaRPr lang="en-US" sz="1000" spc="-2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596900" lvl="0" indent="0" defTabSz="457200">
              <a:lnSpc>
                <a:spcPct val="107000"/>
              </a:lnSpc>
              <a:spcBef>
                <a:spcPts val="0"/>
              </a:spcBef>
              <a:buNone/>
              <a:tabLst>
                <a:tab pos="368935" algn="l"/>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3A.	Intake</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436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3B.	Screening, Triaging, and Assignment of Screened</a:t>
            </a:r>
            <a:r>
              <a:rPr lang="en-US" sz="1000" spc="-15" dirty="0">
                <a:solidFill>
                  <a:prstClr val="black"/>
                </a:solidFill>
                <a:latin typeface="Calibri" panose="020F0502020204030204" pitchFamily="34" charset="0"/>
                <a:ea typeface="Calibri" panose="020F0502020204030204" pitchFamily="34" charset="0"/>
                <a:cs typeface="Calibri" panose="020F0502020204030204" pitchFamily="34" charset="0"/>
              </a:rPr>
              <a:t>-in</a:t>
            </a:r>
            <a:r>
              <a:rPr lang="en-US" sz="1000" spc="1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Reports</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457200">
              <a:lnSpc>
                <a:spcPct val="107000"/>
              </a:lnSpc>
              <a:spcBef>
                <a:spcPts val="0"/>
              </a:spcBef>
              <a:buSzPts val="1200"/>
              <a:buFont typeface="+mj-lt"/>
              <a:buAutoNum type="arabicPeriod" startAt="4"/>
              <a:tabLst>
                <a:tab pos="368935" algn="l"/>
              </a:tabLst>
            </a:pPr>
            <a:r>
              <a:rPr lang="en-US" sz="1000" b="1" spc="-20" dirty="0">
                <a:solidFill>
                  <a:prstClr val="black"/>
                </a:solidFill>
                <a:latin typeface="Calibri" panose="020F0502020204030204" pitchFamily="34" charset="0"/>
                <a:ea typeface="Times New Roman" panose="02020603050405020304" pitchFamily="18" charset="0"/>
                <a:cs typeface="Calibri" panose="020F0502020204030204" pitchFamily="34" charset="0"/>
              </a:rPr>
              <a:t>Conducting the</a:t>
            </a:r>
            <a:r>
              <a:rPr lang="en-US" sz="1000" b="1" spc="-1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sz="1000" b="1" spc="-20" dirty="0">
                <a:solidFill>
                  <a:prstClr val="black"/>
                </a:solidFill>
                <a:latin typeface="Calibri" panose="020F0502020204030204" pitchFamily="34" charset="0"/>
                <a:ea typeface="Times New Roman" panose="02020603050405020304" pitchFamily="18" charset="0"/>
                <a:cs typeface="Calibri" panose="020F0502020204030204" pitchFamily="34" charset="0"/>
              </a:rPr>
              <a:t>Investigation</a:t>
            </a:r>
            <a:endParaRPr lang="en-US" sz="1000" spc="-2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59690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4A.	Determining If Maltreatment Has Occurred </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690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4B.	Conducting a Psychosocial Assessment </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690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4C.	Investigations </a:t>
            </a:r>
            <a:r>
              <a:rPr lang="en-US" sz="1000" spc="-15" dirty="0">
                <a:solidFill>
                  <a:prstClr val="black"/>
                </a:solidFill>
                <a:latin typeface="Calibri" panose="020F0502020204030204" pitchFamily="34" charset="0"/>
                <a:ea typeface="Calibri" panose="020F0502020204030204" pitchFamily="34" charset="0"/>
                <a:cs typeface="Calibri" panose="020F0502020204030204" pitchFamily="34" charset="0"/>
              </a:rPr>
              <a:t>in </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Residential Care Facilities </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436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4D.	Completion of Investigation and Finding</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457200">
              <a:lnSpc>
                <a:spcPct val="107000"/>
              </a:lnSpc>
              <a:spcBef>
                <a:spcPts val="0"/>
              </a:spcBef>
              <a:buSzPts val="1200"/>
              <a:buFont typeface="+mj-lt"/>
              <a:buAutoNum type="arabicPeriod" startAt="5"/>
              <a:tabLst>
                <a:tab pos="368935" algn="l"/>
                <a:tab pos="914400" algn="l"/>
              </a:tabLst>
            </a:pPr>
            <a:r>
              <a:rPr lang="en-US" sz="1000" b="1" spc="-20" dirty="0">
                <a:solidFill>
                  <a:prstClr val="black"/>
                </a:solidFill>
                <a:latin typeface="Calibri" panose="020F0502020204030204" pitchFamily="34" charset="0"/>
                <a:ea typeface="Times New Roman" panose="02020603050405020304" pitchFamily="18" charset="0"/>
                <a:cs typeface="Calibri" panose="020F0502020204030204" pitchFamily="34" charset="0"/>
              </a:rPr>
              <a:t>Service Planning and Service Implementation  </a:t>
            </a:r>
            <a:endParaRPr lang="en-US" sz="1000" spc="-2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596900" lvl="0" indent="0" defTabSz="457200">
              <a:lnSpc>
                <a:spcPct val="107000"/>
              </a:lnSpc>
              <a:spcBef>
                <a:spcPts val="0"/>
              </a:spcBef>
              <a:buNone/>
              <a:tabLst>
                <a:tab pos="368935" algn="l"/>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5A.	Voluntary Service Implementation   </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6900" lvl="0" indent="0" defTabSz="457200">
              <a:lnSpc>
                <a:spcPct val="107000"/>
              </a:lnSpc>
              <a:spcBef>
                <a:spcPts val="0"/>
              </a:spcBef>
              <a:buNone/>
              <a:tabLst>
                <a:tab pos="368935" algn="l"/>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5B.	Involuntary Service Implementation   </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4360" lvl="0" indent="0" defTabSz="457200">
              <a:lnSpc>
                <a:spcPct val="107000"/>
              </a:lnSpc>
              <a:spcBef>
                <a:spcPts val="0"/>
              </a:spcBef>
              <a:buNone/>
              <a:tabLst>
                <a:tab pos="368935" algn="l"/>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5C.	Closing the</a:t>
            </a:r>
            <a:r>
              <a:rPr lang="en-US" sz="1000" spc="-25"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Case</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457200">
              <a:lnSpc>
                <a:spcPct val="107000"/>
              </a:lnSpc>
              <a:spcBef>
                <a:spcPts val="0"/>
              </a:spcBef>
              <a:buSzPts val="1200"/>
              <a:buFont typeface="+mj-lt"/>
              <a:buAutoNum type="arabicPeriod" startAt="6"/>
              <a:tabLst>
                <a:tab pos="368935" algn="l"/>
              </a:tabLst>
            </a:pPr>
            <a:r>
              <a:rPr lang="en-US" sz="1000" b="1" spc="-20" dirty="0">
                <a:solidFill>
                  <a:prstClr val="black"/>
                </a:solidFill>
                <a:latin typeface="Calibri" panose="020F0502020204030204" pitchFamily="34" charset="0"/>
                <a:ea typeface="Times New Roman" panose="02020603050405020304" pitchFamily="18" charset="0"/>
                <a:cs typeface="Calibri" panose="020F0502020204030204" pitchFamily="34" charset="0"/>
              </a:rPr>
              <a:t>Training</a:t>
            </a:r>
            <a:endParaRPr lang="en-US" sz="1000" spc="-2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59690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6A.	Case Worker and Supervisor Minimum Educational Requirements </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6900" marR="107061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6B.	Case Worker Initial and Ongoing</a:t>
            </a:r>
            <a:r>
              <a:rPr lang="en-US" sz="1000" spc="-5"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Training</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94360" lvl="0" indent="0" defTabSz="457200">
              <a:lnSpc>
                <a:spcPct val="107000"/>
              </a:lnSpc>
              <a:spcBef>
                <a:spcPts val="0"/>
              </a:spcBef>
              <a:buNone/>
              <a:tabLst>
                <a:tab pos="914400" algn="l"/>
              </a:tabLst>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6C.	Supervisor Initial and Ongoing</a:t>
            </a:r>
            <a:r>
              <a:rPr lang="en-US" sz="1000" spc="-1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Training</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457200">
              <a:lnSpc>
                <a:spcPct val="107000"/>
              </a:lnSpc>
              <a:spcBef>
                <a:spcPts val="0"/>
              </a:spcBef>
              <a:buSzPts val="1200"/>
              <a:buFont typeface="+mj-lt"/>
              <a:buAutoNum type="arabicPeriod" startAt="7"/>
              <a:tabLst>
                <a:tab pos="228600" algn="l"/>
              </a:tabLst>
            </a:pPr>
            <a:r>
              <a:rPr lang="en-US" sz="1000" b="1" spc="-20" dirty="0">
                <a:solidFill>
                  <a:prstClr val="black"/>
                </a:solidFill>
                <a:latin typeface="Calibri" panose="020F0502020204030204" pitchFamily="34" charset="0"/>
                <a:ea typeface="Arial" panose="020B0604020202020204" pitchFamily="34" charset="0"/>
                <a:cs typeface="Calibri" panose="020F0502020204030204" pitchFamily="34" charset="0"/>
              </a:rPr>
              <a:t>APS Program Performance</a:t>
            </a:r>
            <a:endParaRPr lang="en-US" sz="1000" spc="-2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571500" lvl="0" indent="0" defTabSz="457200">
              <a:lnSpc>
                <a:spcPct val="107000"/>
              </a:lnSpc>
              <a:spcBef>
                <a:spcPts val="0"/>
              </a:spcBef>
              <a:buNone/>
              <a:tabLst>
                <a:tab pos="228600" algn="l"/>
              </a:tabLst>
            </a:pPr>
            <a:r>
              <a:rPr lang="en-US" sz="1000" dirty="0">
                <a:solidFill>
                  <a:prstClr val="black"/>
                </a:solidFill>
                <a:latin typeface="Calibri" panose="020F0502020204030204" pitchFamily="34" charset="0"/>
                <a:ea typeface="Arial" panose="020B0604020202020204" pitchFamily="34" charset="0"/>
                <a:cs typeface="Calibri" panose="020F0502020204030204" pitchFamily="34" charset="0"/>
              </a:rPr>
              <a:t>7A. 	Managing Program Data</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71500" lvl="0" indent="0" defTabSz="457200">
              <a:lnSpc>
                <a:spcPct val="107000"/>
              </a:lnSpc>
              <a:spcBef>
                <a:spcPts val="0"/>
              </a:spcBef>
              <a:spcAft>
                <a:spcPts val="800"/>
              </a:spcAft>
              <a:buNone/>
              <a:tabLst>
                <a:tab pos="228600" algn="l"/>
              </a:tabLst>
            </a:pPr>
            <a:r>
              <a:rPr lang="en-US" sz="1000" dirty="0">
                <a:solidFill>
                  <a:prstClr val="black"/>
                </a:solidFill>
                <a:latin typeface="Calibri" panose="020F0502020204030204" pitchFamily="34" charset="0"/>
                <a:ea typeface="Arial" panose="020B0604020202020204" pitchFamily="34" charset="0"/>
                <a:cs typeface="Calibri" panose="020F0502020204030204" pitchFamily="34" charset="0"/>
              </a:rPr>
              <a:t>7B. 	Evaluating Program Performance</a:t>
            </a:r>
            <a:endPar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91913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24898</TotalTime>
  <Words>8391</Words>
  <Application>Microsoft Office PowerPoint</Application>
  <PresentationFormat>On-screen Show (4:3)</PresentationFormat>
  <Paragraphs>505</Paragraphs>
  <Slides>40</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Footlight MT Light</vt:lpstr>
      <vt:lpstr>Symbol</vt:lpstr>
      <vt:lpstr>Times New Roman</vt:lpstr>
      <vt:lpstr>Office Theme</vt:lpstr>
      <vt:lpstr>Voluntary Consensus Guidelines for State Adult Protective Services Systems</vt:lpstr>
      <vt:lpstr>ACL’s Vision</vt:lpstr>
      <vt:lpstr>Building Consistency Among APS Programs</vt:lpstr>
      <vt:lpstr>Why Develop APS Guidelines?</vt:lpstr>
      <vt:lpstr>Building Blocks to a National APS System</vt:lpstr>
      <vt:lpstr>ACL Leadership in Federal Elder Justice Efforts</vt:lpstr>
      <vt:lpstr>Purpose of the APS Guidelines</vt:lpstr>
      <vt:lpstr>ACL’s Approach for the Guidelines</vt:lpstr>
      <vt:lpstr>What Do the Guidelines Cover? </vt:lpstr>
      <vt:lpstr>Seven Domains of APS Practice</vt:lpstr>
      <vt:lpstr>Domain 1: Program Administration</vt:lpstr>
      <vt:lpstr>Domain 1: Program Administration Elements</vt:lpstr>
      <vt:lpstr>Domains that Guide Practice: 2─5</vt:lpstr>
      <vt:lpstr>Domain 2. Time Frames</vt:lpstr>
      <vt:lpstr>Domain 3. Receiving Reports of Maltreatment</vt:lpstr>
      <vt:lpstr>Domain 4. Conducting the Investigation</vt:lpstr>
      <vt:lpstr>Domain 5. Service Planning and Service Implementation</vt:lpstr>
      <vt:lpstr>Domain 6: Training</vt:lpstr>
      <vt:lpstr>Domain 7: Program Performance</vt:lpstr>
      <vt:lpstr>The Process for Updating the APS Guidelines </vt:lpstr>
      <vt:lpstr>Process of Updating the Guidelines</vt:lpstr>
      <vt:lpstr>Phase I: Reviewed New Research</vt:lpstr>
      <vt:lpstr>Literature Search: Methods and Results</vt:lpstr>
      <vt:lpstr>Studies focused on:</vt:lpstr>
      <vt:lpstr>Phase II: Engaged the Field and the Public</vt:lpstr>
      <vt:lpstr>Public Comment Period</vt:lpstr>
      <vt:lpstr>Stakeholder Webinars</vt:lpstr>
      <vt:lpstr>Number of Comments </vt:lpstr>
      <vt:lpstr>Comments by Domain</vt:lpstr>
      <vt:lpstr>Nature of the Comments</vt:lpstr>
      <vt:lpstr>Phase III: Consulted the Experts</vt:lpstr>
      <vt:lpstr>Role of the Technical Expert Panel</vt:lpstr>
      <vt:lpstr>Key Decisions by the TEP</vt:lpstr>
      <vt:lpstr>Final Updated Guidelines </vt:lpstr>
      <vt:lpstr>What’s Next?</vt:lpstr>
      <vt:lpstr>Questions?</vt:lpstr>
      <vt:lpstr>Thank you!</vt:lpstr>
      <vt:lpstr>Contact Information</vt:lpstr>
      <vt:lpstr>References</vt:lpstr>
      <vt:lpstr>References,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Voluntary Consensus Guidelines for State Adult Protective Services Systems</dc:title>
  <dc:creator>Mary Twomey</dc:creator>
  <cp:lastModifiedBy>Petruy, Elizabeth (ACL)</cp:lastModifiedBy>
  <cp:revision>339</cp:revision>
  <cp:lastPrinted>2019-04-01T19:09:12Z</cp:lastPrinted>
  <dcterms:created xsi:type="dcterms:W3CDTF">2019-02-25T20:28:17Z</dcterms:created>
  <dcterms:modified xsi:type="dcterms:W3CDTF">2020-10-13T15:22:28Z</dcterms:modified>
</cp:coreProperties>
</file>