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8"/>
  </p:notesMasterIdLst>
  <p:handoutMasterIdLst>
    <p:handoutMasterId r:id="rId49"/>
  </p:handoutMasterIdLst>
  <p:sldIdLst>
    <p:sldId id="256" r:id="rId5"/>
    <p:sldId id="326" r:id="rId6"/>
    <p:sldId id="259" r:id="rId7"/>
    <p:sldId id="258" r:id="rId8"/>
    <p:sldId id="331" r:id="rId9"/>
    <p:sldId id="269" r:id="rId10"/>
    <p:sldId id="313" r:id="rId11"/>
    <p:sldId id="306" r:id="rId12"/>
    <p:sldId id="280" r:id="rId13"/>
    <p:sldId id="286" r:id="rId14"/>
    <p:sldId id="271" r:id="rId15"/>
    <p:sldId id="329" r:id="rId16"/>
    <p:sldId id="321" r:id="rId17"/>
    <p:sldId id="275" r:id="rId18"/>
    <p:sldId id="330" r:id="rId19"/>
    <p:sldId id="328" r:id="rId20"/>
    <p:sldId id="334" r:id="rId21"/>
    <p:sldId id="335" r:id="rId22"/>
    <p:sldId id="336" r:id="rId23"/>
    <p:sldId id="322" r:id="rId24"/>
    <p:sldId id="285" r:id="rId25"/>
    <p:sldId id="289" r:id="rId26"/>
    <p:sldId id="301" r:id="rId27"/>
    <p:sldId id="323" r:id="rId28"/>
    <p:sldId id="284" r:id="rId29"/>
    <p:sldId id="337" r:id="rId30"/>
    <p:sldId id="343" r:id="rId31"/>
    <p:sldId id="344" r:id="rId32"/>
    <p:sldId id="332" r:id="rId33"/>
    <p:sldId id="340" r:id="rId34"/>
    <p:sldId id="324" r:id="rId35"/>
    <p:sldId id="345" r:id="rId36"/>
    <p:sldId id="346" r:id="rId37"/>
    <p:sldId id="282" r:id="rId38"/>
    <p:sldId id="314" r:id="rId39"/>
    <p:sldId id="312" r:id="rId40"/>
    <p:sldId id="273" r:id="rId41"/>
    <p:sldId id="300" r:id="rId42"/>
    <p:sldId id="311" r:id="rId43"/>
    <p:sldId id="342" r:id="rId44"/>
    <p:sldId id="279" r:id="rId45"/>
    <p:sldId id="347" r:id="rId46"/>
    <p:sldId id="264"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and Agenda" id="{0D77B013-6222-4FDE-80F7-4898201E0641}">
          <p14:sldIdLst>
            <p14:sldId id="256"/>
            <p14:sldId id="326"/>
          </p14:sldIdLst>
        </p14:section>
        <p14:section name="Study Background" id="{C6B07CE4-B6EB-4B5F-B05E-5AE882F4FFE3}">
          <p14:sldIdLst>
            <p14:sldId id="259"/>
            <p14:sldId id="258"/>
            <p14:sldId id="331"/>
            <p14:sldId id="269"/>
          </p14:sldIdLst>
        </p14:section>
        <p14:section name="Results by Research Question" id="{AF5D2925-48EB-4403-BDAD-E627A8337826}">
          <p14:sldIdLst>
            <p14:sldId id="313"/>
            <p14:sldId id="306"/>
            <p14:sldId id="280"/>
            <p14:sldId id="286"/>
            <p14:sldId id="271"/>
            <p14:sldId id="329"/>
            <p14:sldId id="321"/>
            <p14:sldId id="275"/>
            <p14:sldId id="330"/>
            <p14:sldId id="328"/>
            <p14:sldId id="334"/>
            <p14:sldId id="335"/>
            <p14:sldId id="336"/>
            <p14:sldId id="322"/>
            <p14:sldId id="285"/>
            <p14:sldId id="289"/>
            <p14:sldId id="301"/>
            <p14:sldId id="323"/>
            <p14:sldId id="284"/>
            <p14:sldId id="337"/>
            <p14:sldId id="343"/>
            <p14:sldId id="344"/>
            <p14:sldId id="332"/>
            <p14:sldId id="340"/>
            <p14:sldId id="324"/>
            <p14:sldId id="345"/>
            <p14:sldId id="346"/>
            <p14:sldId id="282"/>
          </p14:sldIdLst>
        </p14:section>
        <p14:section name="Methods" id="{3A1AE0C7-7549-416C-9550-9B59A57FF597}">
          <p14:sldIdLst>
            <p14:sldId id="314"/>
            <p14:sldId id="312"/>
            <p14:sldId id="273"/>
            <p14:sldId id="300"/>
            <p14:sldId id="311"/>
            <p14:sldId id="342"/>
          </p14:sldIdLst>
        </p14:section>
        <p14:section name="Conclusions" id="{C0CB2925-8A01-4746-9E58-888D328AFC12}">
          <p14:sldIdLst>
            <p14:sldId id="279"/>
            <p14:sldId id="347"/>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2F04F23-645E-3078-4304-A0DF23C6B034}" name="Mcfadden, Erica (ACL)" initials="ME(" userId="S::Erica.Mcfadden@acl.hhs.gov::c68423eb-5dc8-418d-9ca5-01febf10d001" providerId="AD"/>
  <p188:author id="{797B8E27-6D4E-6A1B-965D-5D5B39F2D4FA}" name="Hodge (she/her), Sunnie" initials="H(S" userId="S::shodge@rti.org::d605f728-5413-4b0f-b57a-42f34f97eeb0" providerId="AD"/>
  <p188:author id="{32F68E35-2004-5436-6E76-2380B69BCB8E}" name="Lawren E. Bercaw" initials="LEB" userId="Lawren E. Bercaw" providerId="None"/>
  <p188:author id="{F66FC43F-10C6-B8CC-B79E-BC38612DFADF}" name="Rock, Emma" initials="RE" userId="S::erock@rti.org::c0ebd9b7-3482-48e2-8195-d3a03971c00f" providerId="AD"/>
  <p188:author id="{27F56361-39F2-E71D-A640-172445CB9736}" name="Bercaw, Lawren" initials="BL" userId="S::lbercaw@rti.org::e9e55a73-bf48-4701-a411-6b2b19848131" providerId="AD"/>
  <p188:author id="{AC044870-78A2-CFE1-6BAD-088902E5CF0E}" name="Jennifer Howard" initials="JH" userId="S::jnhoward@rti.org::4d4eb600-12bb-400e-8f4c-a1e6356c7573" providerId="AD"/>
  <p188:author id="{0156688B-6993-43AD-4636-194F2985B389}" name="Ramsay, Jana" initials="JNR" userId="Ramsay, Jana" providerId="None"/>
  <p188:author id="{65232193-1B25-8025-C3E1-13C36AD1C150}" name="Amy C" initials="AEC" userId="Amy C" providerId="None"/>
  <p188:author id="{C3CAC7BC-07DA-F679-C7B4-50B899EBF12B}" name="Myers, Michelle" initials="MM" userId="S::mmyers@rti.org::889dc4b0-9ae8-4cc9-92da-0d9cf5b963c8" providerId="AD"/>
  <p188:author id="{CDCB1BE0-B947-68CC-2DFB-EFE4B98A2E35}" name="Williams, Dustin" initials="WD" userId="S::dwilliams@rti.org::a6b6c59f-ebea-4c31-b4e1-f3d4333c0a85" providerId="AD"/>
  <p188:author id="{91021DE5-ECD4-0FB0-46E1-81641C01BA55}" name="Long, Marque" initials="LM" userId="S::mclong@rti.org::82e586e7-9d54-4de8-8502-7d69f0ee2da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1E2E"/>
    <a:srgbClr val="F4E7E8"/>
    <a:srgbClr val="E8CCCD"/>
    <a:srgbClr val="0A4F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14D4532-06E6-41D1-9B01-A9BBCBF84EA4}" type="datetimeFigureOut">
              <a:rPr lang="en-US" smtClean="0"/>
              <a:pPr/>
              <a:t>10/10/2023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B4DB3F-86A9-4140-B705-098B66A0326A}" type="slidenum">
              <a:rPr lang="en-US" smtClean="0"/>
              <a:pPr/>
              <a:t>‹#›</a:t>
            </a:fld>
            <a:endParaRPr lang="en-US"/>
          </a:p>
        </p:txBody>
      </p:sp>
    </p:spTree>
    <p:extLst>
      <p:ext uri="{BB962C8B-B14F-4D97-AF65-F5344CB8AC3E}">
        <p14:creationId xmlns:p14="http://schemas.microsoft.com/office/powerpoint/2010/main" val="1160824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B9BBB8-96FF-41D5-9A60-2959036AE265}" type="datetimeFigureOut">
              <a:rPr lang="en-US" smtClean="0"/>
              <a:pPr/>
              <a:t>10/10/2023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578678-88A4-4BE9-BB45-C5BDA72D90F8}" type="slidenum">
              <a:rPr lang="en-US" smtClean="0"/>
              <a:pPr/>
              <a:t>‹#›</a:t>
            </a:fld>
            <a:endParaRPr lang="en-US"/>
          </a:p>
        </p:txBody>
      </p:sp>
    </p:spTree>
    <p:extLst>
      <p:ext uri="{BB962C8B-B14F-4D97-AF65-F5344CB8AC3E}">
        <p14:creationId xmlns:p14="http://schemas.microsoft.com/office/powerpoint/2010/main" val="3052819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578678-88A4-4BE9-BB45-C5BDA72D90F8}" type="slidenum">
              <a:rPr lang="en-US" smtClean="0"/>
              <a:pPr/>
              <a:t>1</a:t>
            </a:fld>
            <a:endParaRPr lang="en-US"/>
          </a:p>
        </p:txBody>
      </p:sp>
    </p:spTree>
    <p:extLst>
      <p:ext uri="{BB962C8B-B14F-4D97-AF65-F5344CB8AC3E}">
        <p14:creationId xmlns:p14="http://schemas.microsoft.com/office/powerpoint/2010/main" val="3861919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26</a:t>
            </a:fld>
            <a:endParaRPr lang="en-US"/>
          </a:p>
        </p:txBody>
      </p:sp>
    </p:spTree>
    <p:extLst>
      <p:ext uri="{BB962C8B-B14F-4D97-AF65-F5344CB8AC3E}">
        <p14:creationId xmlns:p14="http://schemas.microsoft.com/office/powerpoint/2010/main" val="37434456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27</a:t>
            </a:fld>
            <a:endParaRPr lang="en-US"/>
          </a:p>
        </p:txBody>
      </p:sp>
    </p:spTree>
    <p:extLst>
      <p:ext uri="{BB962C8B-B14F-4D97-AF65-F5344CB8AC3E}">
        <p14:creationId xmlns:p14="http://schemas.microsoft.com/office/powerpoint/2010/main" val="561833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28</a:t>
            </a:fld>
            <a:endParaRPr lang="en-US"/>
          </a:p>
        </p:txBody>
      </p:sp>
    </p:spTree>
    <p:extLst>
      <p:ext uri="{BB962C8B-B14F-4D97-AF65-F5344CB8AC3E}">
        <p14:creationId xmlns:p14="http://schemas.microsoft.com/office/powerpoint/2010/main" val="4208314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29</a:t>
            </a:fld>
            <a:endParaRPr lang="en-US"/>
          </a:p>
        </p:txBody>
      </p:sp>
    </p:spTree>
    <p:extLst>
      <p:ext uri="{BB962C8B-B14F-4D97-AF65-F5344CB8AC3E}">
        <p14:creationId xmlns:p14="http://schemas.microsoft.com/office/powerpoint/2010/main" val="29515307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30</a:t>
            </a:fld>
            <a:endParaRPr lang="en-US"/>
          </a:p>
        </p:txBody>
      </p:sp>
    </p:spTree>
    <p:extLst>
      <p:ext uri="{BB962C8B-B14F-4D97-AF65-F5344CB8AC3E}">
        <p14:creationId xmlns:p14="http://schemas.microsoft.com/office/powerpoint/2010/main" val="35751949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32</a:t>
            </a:fld>
            <a:endParaRPr lang="en-US"/>
          </a:p>
        </p:txBody>
      </p:sp>
    </p:spTree>
    <p:extLst>
      <p:ext uri="{BB962C8B-B14F-4D97-AF65-F5344CB8AC3E}">
        <p14:creationId xmlns:p14="http://schemas.microsoft.com/office/powerpoint/2010/main" val="3282006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33</a:t>
            </a:fld>
            <a:endParaRPr lang="en-US"/>
          </a:p>
        </p:txBody>
      </p:sp>
    </p:spTree>
    <p:extLst>
      <p:ext uri="{BB962C8B-B14F-4D97-AF65-F5344CB8AC3E}">
        <p14:creationId xmlns:p14="http://schemas.microsoft.com/office/powerpoint/2010/main" val="28483578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34</a:t>
            </a:fld>
            <a:endParaRPr lang="en-US"/>
          </a:p>
        </p:txBody>
      </p:sp>
    </p:spTree>
    <p:extLst>
      <p:ext uri="{BB962C8B-B14F-4D97-AF65-F5344CB8AC3E}">
        <p14:creationId xmlns:p14="http://schemas.microsoft.com/office/powerpoint/2010/main" val="47394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578678-88A4-4BE9-BB45-C5BDA72D90F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61098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578678-88A4-4BE9-BB45-C5BDA72D90F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21903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578678-88A4-4BE9-BB45-C5BDA72D90F8}" type="slidenum">
              <a:rPr lang="en-US" smtClean="0"/>
              <a:pPr/>
              <a:t>4</a:t>
            </a:fld>
            <a:endParaRPr lang="en-US"/>
          </a:p>
        </p:txBody>
      </p:sp>
    </p:spTree>
    <p:extLst>
      <p:ext uri="{BB962C8B-B14F-4D97-AF65-F5344CB8AC3E}">
        <p14:creationId xmlns:p14="http://schemas.microsoft.com/office/powerpoint/2010/main" val="14436694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578678-88A4-4BE9-BB45-C5BDA72D90F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892144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41</a:t>
            </a:fld>
            <a:endParaRPr lang="en-US"/>
          </a:p>
        </p:txBody>
      </p:sp>
    </p:spTree>
    <p:extLst>
      <p:ext uri="{BB962C8B-B14F-4D97-AF65-F5344CB8AC3E}">
        <p14:creationId xmlns:p14="http://schemas.microsoft.com/office/powerpoint/2010/main" val="8267670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42</a:t>
            </a:fld>
            <a:endParaRPr lang="en-US"/>
          </a:p>
        </p:txBody>
      </p:sp>
    </p:spTree>
    <p:extLst>
      <p:ext uri="{BB962C8B-B14F-4D97-AF65-F5344CB8AC3E}">
        <p14:creationId xmlns:p14="http://schemas.microsoft.com/office/powerpoint/2010/main" val="12366802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F578678-88A4-4BE9-BB45-C5BDA72D90F8}" type="slidenum">
              <a:rPr lang="en-US" smtClean="0"/>
              <a:pPr/>
              <a:t>43</a:t>
            </a:fld>
            <a:endParaRPr lang="en-US"/>
          </a:p>
        </p:txBody>
      </p:sp>
    </p:spTree>
    <p:extLst>
      <p:ext uri="{BB962C8B-B14F-4D97-AF65-F5344CB8AC3E}">
        <p14:creationId xmlns:p14="http://schemas.microsoft.com/office/powerpoint/2010/main" val="1720621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6</a:t>
            </a:fld>
            <a:endParaRPr lang="en-US"/>
          </a:p>
        </p:txBody>
      </p:sp>
    </p:spTree>
    <p:extLst>
      <p:ext uri="{BB962C8B-B14F-4D97-AF65-F5344CB8AC3E}">
        <p14:creationId xmlns:p14="http://schemas.microsoft.com/office/powerpoint/2010/main" val="3649702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10</a:t>
            </a:fld>
            <a:endParaRPr lang="en-US"/>
          </a:p>
        </p:txBody>
      </p:sp>
    </p:spTree>
    <p:extLst>
      <p:ext uri="{BB962C8B-B14F-4D97-AF65-F5344CB8AC3E}">
        <p14:creationId xmlns:p14="http://schemas.microsoft.com/office/powerpoint/2010/main" val="2291103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15</a:t>
            </a:fld>
            <a:endParaRPr lang="en-US"/>
          </a:p>
        </p:txBody>
      </p:sp>
    </p:spTree>
    <p:extLst>
      <p:ext uri="{BB962C8B-B14F-4D97-AF65-F5344CB8AC3E}">
        <p14:creationId xmlns:p14="http://schemas.microsoft.com/office/powerpoint/2010/main" val="759700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21</a:t>
            </a:fld>
            <a:endParaRPr lang="en-US"/>
          </a:p>
        </p:txBody>
      </p:sp>
    </p:spTree>
    <p:extLst>
      <p:ext uri="{BB962C8B-B14F-4D97-AF65-F5344CB8AC3E}">
        <p14:creationId xmlns:p14="http://schemas.microsoft.com/office/powerpoint/2010/main" val="9605252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22</a:t>
            </a:fld>
            <a:endParaRPr lang="en-US"/>
          </a:p>
        </p:txBody>
      </p:sp>
    </p:spTree>
    <p:extLst>
      <p:ext uri="{BB962C8B-B14F-4D97-AF65-F5344CB8AC3E}">
        <p14:creationId xmlns:p14="http://schemas.microsoft.com/office/powerpoint/2010/main" val="3472069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23</a:t>
            </a:fld>
            <a:endParaRPr lang="en-US"/>
          </a:p>
        </p:txBody>
      </p:sp>
    </p:spTree>
    <p:extLst>
      <p:ext uri="{BB962C8B-B14F-4D97-AF65-F5344CB8AC3E}">
        <p14:creationId xmlns:p14="http://schemas.microsoft.com/office/powerpoint/2010/main" val="3344605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F578678-88A4-4BE9-BB45-C5BDA72D90F8}" type="slidenum">
              <a:rPr lang="en-US" smtClean="0"/>
              <a:pPr/>
              <a:t>25</a:t>
            </a:fld>
            <a:endParaRPr lang="en-US"/>
          </a:p>
        </p:txBody>
      </p:sp>
    </p:spTree>
    <p:extLst>
      <p:ext uri="{BB962C8B-B14F-4D97-AF65-F5344CB8AC3E}">
        <p14:creationId xmlns:p14="http://schemas.microsoft.com/office/powerpoint/2010/main" val="3184382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Option A">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b="25588"/>
          <a:stretch/>
        </p:blipFill>
        <p:spPr>
          <a:xfrm>
            <a:off x="0" y="1"/>
            <a:ext cx="9144000" cy="5257800"/>
          </a:xfrm>
          <a:prstGeom prst="rect">
            <a:avLst/>
          </a:prstGeom>
        </p:spPr>
      </p:pic>
      <p:sp>
        <p:nvSpPr>
          <p:cNvPr id="22" name="Text Placeholder 21"/>
          <p:cNvSpPr>
            <a:spLocks noGrp="1"/>
          </p:cNvSpPr>
          <p:nvPr>
            <p:ph type="body" sz="quarter" idx="17" hasCustomPrompt="1"/>
          </p:nvPr>
        </p:nvSpPr>
        <p:spPr>
          <a:xfrm>
            <a:off x="76200" y="152400"/>
            <a:ext cx="7696200" cy="685800"/>
          </a:xfrm>
        </p:spPr>
        <p:txBody>
          <a:bodyPr>
            <a:normAutofit/>
          </a:bodyPr>
          <a:lstStyle>
            <a:lvl1pPr>
              <a:buNone/>
              <a:defRPr sz="4000">
                <a:solidFill>
                  <a:schemeClr val="bg1"/>
                </a:solidFill>
              </a:defRPr>
            </a:lvl1pPr>
          </a:lstStyle>
          <a:p>
            <a:pPr lvl="0"/>
            <a:r>
              <a:rPr lang="en-US"/>
              <a:t>Presentation/Conference Title</a:t>
            </a:r>
          </a:p>
        </p:txBody>
      </p:sp>
      <p:sp>
        <p:nvSpPr>
          <p:cNvPr id="3" name="Subtitle 2"/>
          <p:cNvSpPr>
            <a:spLocks noGrp="1"/>
          </p:cNvSpPr>
          <p:nvPr>
            <p:ph type="subTitle" idx="1" hasCustomPrompt="1"/>
          </p:nvPr>
        </p:nvSpPr>
        <p:spPr>
          <a:xfrm>
            <a:off x="76200" y="762000"/>
            <a:ext cx="5867400" cy="533400"/>
          </a:xfrm>
        </p:spPr>
        <p:txBody>
          <a:bodyPr>
            <a:normAutofit/>
          </a:bodyPr>
          <a:lstStyle>
            <a:lvl1pPr marL="0" indent="0" algn="l">
              <a:buNone/>
              <a:defRPr sz="2800" i="1" baseline="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Optional subtitle</a:t>
            </a:r>
          </a:p>
        </p:txBody>
      </p:sp>
      <p:sp>
        <p:nvSpPr>
          <p:cNvPr id="17" name="Text Placeholder 16"/>
          <p:cNvSpPr>
            <a:spLocks noGrp="1"/>
          </p:cNvSpPr>
          <p:nvPr>
            <p:ph type="body" sz="quarter" idx="14" hasCustomPrompt="1"/>
          </p:nvPr>
        </p:nvSpPr>
        <p:spPr>
          <a:xfrm>
            <a:off x="3124200" y="2743200"/>
            <a:ext cx="6019800" cy="533400"/>
          </a:xfrm>
        </p:spPr>
        <p:txBody>
          <a:bodyPr/>
          <a:lstStyle>
            <a:lvl1pPr>
              <a:buNone/>
              <a:defRPr b="1">
                <a:solidFill>
                  <a:srgbClr val="0A4F90"/>
                </a:solidFill>
              </a:defRPr>
            </a:lvl1pPr>
            <a:lvl2pPr>
              <a:buNone/>
              <a:defRPr/>
            </a:lvl2pPr>
            <a:lvl3pPr>
              <a:buNone/>
              <a:defRPr/>
            </a:lvl3pPr>
            <a:lvl4pPr>
              <a:buNone/>
              <a:defRPr/>
            </a:lvl4pPr>
            <a:lvl5pPr>
              <a:buNone/>
              <a:defRPr/>
            </a:lvl5pPr>
          </a:lstStyle>
          <a:p>
            <a:pPr lvl="0"/>
            <a:r>
              <a:rPr lang="en-US"/>
              <a:t>Specific Title/Session Name</a:t>
            </a:r>
          </a:p>
        </p:txBody>
      </p:sp>
      <p:sp>
        <p:nvSpPr>
          <p:cNvPr id="19" name="Text Placeholder 18"/>
          <p:cNvSpPr>
            <a:spLocks noGrp="1"/>
          </p:cNvSpPr>
          <p:nvPr>
            <p:ph type="body" sz="quarter" idx="15" hasCustomPrompt="1"/>
          </p:nvPr>
        </p:nvSpPr>
        <p:spPr>
          <a:xfrm>
            <a:off x="3124200" y="3352800"/>
            <a:ext cx="6019800" cy="533400"/>
          </a:xfrm>
        </p:spPr>
        <p:txBody>
          <a:bodyPr>
            <a:normAutofit/>
          </a:bodyPr>
          <a:lstStyle>
            <a:lvl1pPr>
              <a:buNone/>
              <a:defRPr sz="2800">
                <a:solidFill>
                  <a:schemeClr val="tx1"/>
                </a:solidFill>
              </a:defRPr>
            </a:lvl1pPr>
          </a:lstStyle>
          <a:p>
            <a:pPr lvl="0"/>
            <a:r>
              <a:rPr lang="en-US"/>
              <a:t>Speaker name, credentials</a:t>
            </a:r>
          </a:p>
        </p:txBody>
      </p:sp>
      <p:sp>
        <p:nvSpPr>
          <p:cNvPr id="20" name="Text Placeholder 18"/>
          <p:cNvSpPr>
            <a:spLocks noGrp="1"/>
          </p:cNvSpPr>
          <p:nvPr>
            <p:ph type="body" sz="quarter" idx="16" hasCustomPrompt="1"/>
          </p:nvPr>
        </p:nvSpPr>
        <p:spPr>
          <a:xfrm>
            <a:off x="3124200" y="3886200"/>
            <a:ext cx="6019800" cy="533400"/>
          </a:xfrm>
        </p:spPr>
        <p:txBody>
          <a:bodyPr>
            <a:normAutofit/>
          </a:bodyPr>
          <a:lstStyle>
            <a:lvl1pPr>
              <a:buNone/>
              <a:defRPr sz="2800" baseline="0">
                <a:solidFill>
                  <a:schemeClr val="tx1"/>
                </a:solidFill>
              </a:defRPr>
            </a:lvl1pPr>
          </a:lstStyle>
          <a:p>
            <a:pPr lvl="0"/>
            <a:r>
              <a:rPr lang="en-US"/>
              <a:t>Location or speaker organization</a:t>
            </a:r>
          </a:p>
        </p:txBody>
      </p:sp>
      <p:sp>
        <p:nvSpPr>
          <p:cNvPr id="13" name="Text Placeholder 12"/>
          <p:cNvSpPr>
            <a:spLocks noGrp="1"/>
          </p:cNvSpPr>
          <p:nvPr>
            <p:ph type="body" sz="quarter" idx="12" hasCustomPrompt="1"/>
          </p:nvPr>
        </p:nvSpPr>
        <p:spPr>
          <a:xfrm>
            <a:off x="3124200" y="4648200"/>
            <a:ext cx="3962400" cy="457200"/>
          </a:xfrm>
        </p:spPr>
        <p:txBody>
          <a:bodyPr>
            <a:noAutofit/>
          </a:bodyPr>
          <a:lstStyle>
            <a:lvl1pPr>
              <a:buNone/>
              <a:defRPr sz="2000" i="0"/>
            </a:lvl1pPr>
          </a:lstStyle>
          <a:p>
            <a:pPr lvl="0"/>
            <a:r>
              <a:rPr lang="en-US"/>
              <a:t>Date</a:t>
            </a:r>
          </a:p>
        </p:txBody>
      </p:sp>
      <p:sp>
        <p:nvSpPr>
          <p:cNvPr id="11" name="Text Placeholder 10"/>
          <p:cNvSpPr>
            <a:spLocks noGrp="1"/>
          </p:cNvSpPr>
          <p:nvPr>
            <p:ph type="body" sz="quarter" idx="18" hasCustomPrompt="1"/>
          </p:nvPr>
        </p:nvSpPr>
        <p:spPr>
          <a:xfrm>
            <a:off x="76200" y="6172200"/>
            <a:ext cx="5943600" cy="304800"/>
          </a:xfrm>
        </p:spPr>
        <p:txBody>
          <a:bodyPr>
            <a:noAutofit/>
          </a:bodyPr>
          <a:lstStyle>
            <a:lvl1pPr>
              <a:buNone/>
              <a:defRPr sz="2000" i="0" baseline="0">
                <a:solidFill>
                  <a:schemeClr val="tx1"/>
                </a:solidFill>
              </a:defRPr>
            </a:lvl1pPr>
          </a:lstStyle>
          <a:p>
            <a:pPr lvl="0"/>
            <a:r>
              <a:rPr lang="en-US" sz="1600"/>
              <a:t>Optional tagline, disclaimer, contributors, etc.</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Option B">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71C245E-AFFF-406F-9573-2C5C7E1471C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7065818"/>
          </a:xfrm>
          <a:prstGeom prst="rect">
            <a:avLst/>
          </a:prstGeom>
        </p:spPr>
      </p:pic>
      <p:sp>
        <p:nvSpPr>
          <p:cNvPr id="15" name="Title 14"/>
          <p:cNvSpPr>
            <a:spLocks noGrp="1"/>
          </p:cNvSpPr>
          <p:nvPr>
            <p:ph type="title" hasCustomPrompt="1"/>
          </p:nvPr>
        </p:nvSpPr>
        <p:spPr>
          <a:xfrm>
            <a:off x="533400" y="1981200"/>
            <a:ext cx="8229600" cy="762000"/>
          </a:xfrm>
        </p:spPr>
        <p:txBody>
          <a:bodyPr/>
          <a:lstStyle>
            <a:lvl1pPr>
              <a:defRPr/>
            </a:lvl1pPr>
          </a:lstStyle>
          <a:p>
            <a:r>
              <a:rPr lang="en-US"/>
              <a:t>Presentation/Conference Title</a:t>
            </a:r>
          </a:p>
        </p:txBody>
      </p:sp>
      <p:sp>
        <p:nvSpPr>
          <p:cNvPr id="19" name="Text Placeholder 18"/>
          <p:cNvSpPr>
            <a:spLocks noGrp="1"/>
          </p:cNvSpPr>
          <p:nvPr>
            <p:ph type="body" sz="quarter" idx="16" hasCustomPrompt="1"/>
          </p:nvPr>
        </p:nvSpPr>
        <p:spPr>
          <a:xfrm>
            <a:off x="533400" y="2743200"/>
            <a:ext cx="8229600" cy="609600"/>
          </a:xfrm>
        </p:spPr>
        <p:txBody>
          <a:bodyPr/>
          <a:lstStyle>
            <a:lvl1pPr algn="ctr">
              <a:buNone/>
              <a:defRPr>
                <a:solidFill>
                  <a:schemeClr val="tx1"/>
                </a:solidFill>
              </a:defRPr>
            </a:lvl1pPr>
          </a:lstStyle>
          <a:p>
            <a:pPr lvl="0"/>
            <a:r>
              <a:rPr lang="en-US"/>
              <a:t>Subtitle or session name</a:t>
            </a:r>
          </a:p>
        </p:txBody>
      </p:sp>
      <p:sp>
        <p:nvSpPr>
          <p:cNvPr id="21" name="Text Placeholder 18"/>
          <p:cNvSpPr>
            <a:spLocks noGrp="1"/>
          </p:cNvSpPr>
          <p:nvPr>
            <p:ph type="body" sz="quarter" idx="18" hasCustomPrompt="1"/>
          </p:nvPr>
        </p:nvSpPr>
        <p:spPr>
          <a:xfrm>
            <a:off x="533400" y="3352800"/>
            <a:ext cx="8229600" cy="609600"/>
          </a:xfrm>
        </p:spPr>
        <p:txBody>
          <a:bodyPr/>
          <a:lstStyle>
            <a:lvl1pPr algn="ctr">
              <a:buNone/>
              <a:defRPr baseline="0">
                <a:solidFill>
                  <a:schemeClr val="tx1"/>
                </a:solidFill>
              </a:defRPr>
            </a:lvl1pPr>
          </a:lstStyle>
          <a:p>
            <a:pPr lvl="0"/>
            <a:r>
              <a:rPr lang="en-US"/>
              <a:t>Speaker name, credentials</a:t>
            </a:r>
          </a:p>
        </p:txBody>
      </p:sp>
      <p:sp>
        <p:nvSpPr>
          <p:cNvPr id="20" name="Text Placeholder 18"/>
          <p:cNvSpPr>
            <a:spLocks noGrp="1"/>
          </p:cNvSpPr>
          <p:nvPr>
            <p:ph type="body" sz="quarter" idx="17" hasCustomPrompt="1"/>
          </p:nvPr>
        </p:nvSpPr>
        <p:spPr>
          <a:xfrm>
            <a:off x="533400" y="3962400"/>
            <a:ext cx="8229600" cy="609600"/>
          </a:xfrm>
        </p:spPr>
        <p:txBody>
          <a:bodyPr/>
          <a:lstStyle>
            <a:lvl1pPr algn="ctr">
              <a:buNone/>
              <a:defRPr>
                <a:solidFill>
                  <a:schemeClr val="tx1"/>
                </a:solidFill>
              </a:defRPr>
            </a:lvl1pPr>
          </a:lstStyle>
          <a:p>
            <a:pPr lvl="0"/>
            <a:r>
              <a:rPr lang="en-US"/>
              <a:t>Location or speaker organization</a:t>
            </a:r>
          </a:p>
        </p:txBody>
      </p:sp>
      <p:sp>
        <p:nvSpPr>
          <p:cNvPr id="10" name="Text Placeholder 12"/>
          <p:cNvSpPr>
            <a:spLocks noGrp="1"/>
          </p:cNvSpPr>
          <p:nvPr>
            <p:ph type="body" sz="quarter" idx="12" hasCustomPrompt="1"/>
          </p:nvPr>
        </p:nvSpPr>
        <p:spPr>
          <a:xfrm>
            <a:off x="1447800" y="4800600"/>
            <a:ext cx="6400800" cy="457200"/>
          </a:xfrm>
        </p:spPr>
        <p:txBody>
          <a:bodyPr>
            <a:noAutofit/>
          </a:bodyPr>
          <a:lstStyle>
            <a:lvl1pPr algn="ctr">
              <a:buNone/>
              <a:defRPr sz="2000" i="0"/>
            </a:lvl1pPr>
          </a:lstStyle>
          <a:p>
            <a:pPr lvl="0"/>
            <a:r>
              <a:rPr lang="en-US"/>
              <a:t>Date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General Content ">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9967395-972D-4D45-A72D-BCAB9768EB5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9510"/>
          <a:stretch/>
        </p:blipFill>
        <p:spPr>
          <a:xfrm>
            <a:off x="0" y="5410200"/>
            <a:ext cx="9144000" cy="1447800"/>
          </a:xfrm>
          <a:prstGeom prst="rect">
            <a:avLst/>
          </a:prstGeom>
        </p:spPr>
      </p:pic>
      <p:sp>
        <p:nvSpPr>
          <p:cNvPr id="2" name="Title 1"/>
          <p:cNvSpPr>
            <a:spLocks noGrp="1"/>
          </p:cNvSpPr>
          <p:nvPr>
            <p:ph type="title" hasCustomPrompt="1"/>
          </p:nvPr>
        </p:nvSpPr>
        <p:spPr/>
        <p:txBody>
          <a:bodyPr/>
          <a:lstStyle>
            <a:lvl1pPr>
              <a:defRPr/>
            </a:lvl1pPr>
          </a:lstStyle>
          <a:p>
            <a:r>
              <a:rPr lang="en-US"/>
              <a:t>Add slide title</a:t>
            </a:r>
          </a:p>
        </p:txBody>
      </p:sp>
      <p:sp>
        <p:nvSpPr>
          <p:cNvPr id="3" name="Content Placeholder 2"/>
          <p:cNvSpPr>
            <a:spLocks noGrp="1"/>
          </p:cNvSpPr>
          <p:nvPr>
            <p:ph idx="1" hasCustomPrompt="1"/>
          </p:nvPr>
        </p:nvSpPr>
        <p:spPr>
          <a:xfrm>
            <a:off x="457200" y="1600201"/>
            <a:ext cx="8229600" cy="3886200"/>
          </a:xfrm>
        </p:spPr>
        <p:txBody>
          <a:bodyPr/>
          <a:lstStyle>
            <a:lvl1pPr>
              <a:defRPr/>
            </a:lvl1pPr>
            <a:lvl2pPr>
              <a:defRPr/>
            </a:lvl2pPr>
            <a:lvl3pPr>
              <a:defRPr/>
            </a:lvl3pPr>
            <a:lvl5pPr marL="2057400" indent="-228600">
              <a:buFont typeface="Wingdings" panose="05000000000000000000" pitchFamily="2" charset="2"/>
              <a:buChar char="Ø"/>
              <a:defRPr/>
            </a:lvl5pPr>
          </a:lstStyle>
          <a:p>
            <a:pPr lvl="0"/>
            <a:r>
              <a:rPr lang="en-US"/>
              <a:t>Add slide content</a:t>
            </a:r>
          </a:p>
          <a:p>
            <a:pPr lvl="1"/>
            <a:r>
              <a:rPr lang="en-US"/>
              <a:t>Add second level</a:t>
            </a:r>
          </a:p>
          <a:p>
            <a:pPr lvl="2"/>
            <a:r>
              <a:rPr lang="en-US"/>
              <a:t>Add third level</a:t>
            </a:r>
          </a:p>
          <a:p>
            <a:pPr lvl="3"/>
            <a:r>
              <a:rPr lang="en-US"/>
              <a:t>Add fourth level</a:t>
            </a:r>
          </a:p>
          <a:p>
            <a:pPr lvl="4"/>
            <a:r>
              <a:rPr lang="en-US"/>
              <a:t>Add fifth level</a:t>
            </a:r>
          </a:p>
        </p:txBody>
      </p:sp>
      <p:sp>
        <p:nvSpPr>
          <p:cNvPr id="6" name="Slide Number Placeholder 5"/>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9023670-3EF3-4700-B3B4-23872450B8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3" name="Text Placeholder 2"/>
          <p:cNvSpPr>
            <a:spLocks noGrp="1"/>
          </p:cNvSpPr>
          <p:nvPr>
            <p:ph type="body" idx="1" hasCustomPrompt="1"/>
          </p:nvPr>
        </p:nvSpPr>
        <p:spPr>
          <a:xfrm>
            <a:off x="722313" y="2928938"/>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Add subtext</a:t>
            </a:r>
          </a:p>
        </p:txBody>
      </p:sp>
      <p:sp>
        <p:nvSpPr>
          <p:cNvPr id="2" name="Title 1"/>
          <p:cNvSpPr>
            <a:spLocks noGrp="1"/>
          </p:cNvSpPr>
          <p:nvPr>
            <p:ph type="title" hasCustomPrompt="1"/>
          </p:nvPr>
        </p:nvSpPr>
        <p:spPr>
          <a:xfrm>
            <a:off x="722313" y="4429125"/>
            <a:ext cx="7772400" cy="1057275"/>
          </a:xfrm>
        </p:spPr>
        <p:txBody>
          <a:bodyPr anchor="t">
            <a:noAutofit/>
          </a:bodyPr>
          <a:lstStyle>
            <a:lvl1pPr algn="l">
              <a:defRPr sz="3200" b="0" cap="all"/>
            </a:lvl1pPr>
          </a:lstStyle>
          <a:p>
            <a:r>
              <a:rPr lang="en-US"/>
              <a:t>Add title</a:t>
            </a:r>
          </a:p>
        </p:txBody>
      </p:sp>
      <p:sp>
        <p:nvSpPr>
          <p:cNvPr id="6" name="Slide Number Placeholder 5"/>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lumns (no subheads)">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CCD8635-0F26-43B0-9588-EBE6E3DED57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2" name="Title 1"/>
          <p:cNvSpPr>
            <a:spLocks noGrp="1"/>
          </p:cNvSpPr>
          <p:nvPr>
            <p:ph type="title" hasCustomPrompt="1"/>
          </p:nvPr>
        </p:nvSpPr>
        <p:spPr/>
        <p:txBody>
          <a:bodyPr/>
          <a:lstStyle>
            <a:lvl1pPr>
              <a:defRPr/>
            </a:lvl1pPr>
          </a:lstStyle>
          <a:p>
            <a:r>
              <a:rPr lang="en-US"/>
              <a:t>Add slide title</a:t>
            </a:r>
          </a:p>
        </p:txBody>
      </p:sp>
      <p:sp>
        <p:nvSpPr>
          <p:cNvPr id="3" name="Content Placeholder 2"/>
          <p:cNvSpPr>
            <a:spLocks noGrp="1"/>
          </p:cNvSpPr>
          <p:nvPr>
            <p:ph sz="half" idx="1" hasCustomPrompt="1"/>
          </p:nvPr>
        </p:nvSpPr>
        <p:spPr>
          <a:xfrm>
            <a:off x="457200" y="1600201"/>
            <a:ext cx="4038600" cy="4038600"/>
          </a:xfrm>
        </p:spPr>
        <p:txBody>
          <a:bodyPr/>
          <a:lstStyle>
            <a:lvl1pPr marL="228600" indent="-228600">
              <a:defRPr sz="2800"/>
            </a:lvl1pPr>
            <a:lvl2pPr>
              <a:defRPr sz="2400"/>
            </a:lvl2pPr>
            <a:lvl3pPr>
              <a:defRPr sz="2000"/>
            </a:lvl3pPr>
            <a:lvl4pPr>
              <a:defRPr sz="1800"/>
            </a:lvl4pPr>
            <a:lvl5pPr marL="2057400" indent="-228600">
              <a:buFont typeface="Wingdings" panose="05000000000000000000" pitchFamily="2" charset="2"/>
              <a:buChar char="Ø"/>
              <a:defRPr sz="1800"/>
            </a:lvl5pPr>
            <a:lvl6pPr>
              <a:defRPr sz="1800"/>
            </a:lvl6pPr>
            <a:lvl7pPr>
              <a:defRPr sz="1800"/>
            </a:lvl7pPr>
            <a:lvl8pPr>
              <a:defRPr sz="1800"/>
            </a:lvl8pPr>
            <a:lvl9pPr>
              <a:defRPr sz="1800"/>
            </a:lvl9pPr>
          </a:lstStyle>
          <a:p>
            <a:pPr lvl="0"/>
            <a:r>
              <a:rPr lang="en-US"/>
              <a:t>Add column 1 content</a:t>
            </a:r>
          </a:p>
          <a:p>
            <a:pPr lvl="1"/>
            <a:r>
              <a:rPr lang="en-US"/>
              <a:t>Add second level</a:t>
            </a:r>
          </a:p>
          <a:p>
            <a:pPr lvl="2"/>
            <a:r>
              <a:rPr lang="en-US"/>
              <a:t>Add third level</a:t>
            </a:r>
          </a:p>
          <a:p>
            <a:pPr lvl="3"/>
            <a:r>
              <a:rPr lang="en-US"/>
              <a:t>Add fourth level</a:t>
            </a:r>
          </a:p>
          <a:p>
            <a:pPr lvl="4"/>
            <a:r>
              <a:rPr lang="en-US"/>
              <a:t>Add fifth level</a:t>
            </a:r>
          </a:p>
        </p:txBody>
      </p:sp>
      <p:sp>
        <p:nvSpPr>
          <p:cNvPr id="4" name="Content Placeholder 3"/>
          <p:cNvSpPr>
            <a:spLocks noGrp="1"/>
          </p:cNvSpPr>
          <p:nvPr>
            <p:ph sz="half" idx="2" hasCustomPrompt="1"/>
          </p:nvPr>
        </p:nvSpPr>
        <p:spPr>
          <a:xfrm>
            <a:off x="4648200" y="1600201"/>
            <a:ext cx="4038600" cy="4038600"/>
          </a:xfrm>
        </p:spPr>
        <p:txBody>
          <a:bodyPr/>
          <a:lstStyle>
            <a:lvl1pPr marL="228600" indent="-228600">
              <a:defRPr sz="2800"/>
            </a:lvl1pPr>
            <a:lvl2pPr>
              <a:defRPr sz="2400"/>
            </a:lvl2pPr>
            <a:lvl3pPr>
              <a:defRPr sz="2000"/>
            </a:lvl3pPr>
            <a:lvl4pPr>
              <a:defRPr sz="1800"/>
            </a:lvl4pPr>
            <a:lvl5pPr marL="2057400" indent="-228600">
              <a:buFont typeface="Wingdings" panose="05000000000000000000" pitchFamily="2" charset="2"/>
              <a:buChar char="Ø"/>
              <a:defRPr sz="1800"/>
            </a:lvl5pPr>
            <a:lvl6pPr>
              <a:defRPr sz="1800"/>
            </a:lvl6pPr>
            <a:lvl7pPr>
              <a:defRPr sz="1800"/>
            </a:lvl7pPr>
            <a:lvl8pPr>
              <a:defRPr sz="1800"/>
            </a:lvl8pPr>
            <a:lvl9pPr>
              <a:defRPr sz="1800"/>
            </a:lvl9pPr>
          </a:lstStyle>
          <a:p>
            <a:pPr lvl="0"/>
            <a:r>
              <a:rPr lang="en-US"/>
              <a:t>Add column 2 content</a:t>
            </a:r>
          </a:p>
          <a:p>
            <a:pPr lvl="1"/>
            <a:r>
              <a:rPr lang="en-US"/>
              <a:t>Add second level</a:t>
            </a:r>
          </a:p>
          <a:p>
            <a:pPr lvl="2"/>
            <a:r>
              <a:rPr lang="en-US"/>
              <a:t>Add third level</a:t>
            </a:r>
          </a:p>
          <a:p>
            <a:pPr lvl="3"/>
            <a:r>
              <a:rPr lang="en-US"/>
              <a:t>Add fourth level</a:t>
            </a:r>
          </a:p>
          <a:p>
            <a:pPr lvl="4"/>
            <a:r>
              <a:rPr lang="en-US"/>
              <a:t>Add fifth level</a:t>
            </a:r>
          </a:p>
        </p:txBody>
      </p:sp>
      <p:sp>
        <p:nvSpPr>
          <p:cNvPr id="7" name="Slide Number Placeholder 6"/>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lumns (w/ subheads)">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E2E9C1B7-8390-4282-8E18-4439B1DCEB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2" name="Title 1"/>
          <p:cNvSpPr>
            <a:spLocks noGrp="1"/>
          </p:cNvSpPr>
          <p:nvPr>
            <p:ph type="title" hasCustomPrompt="1"/>
          </p:nvPr>
        </p:nvSpPr>
        <p:spPr/>
        <p:txBody>
          <a:bodyPr/>
          <a:lstStyle>
            <a:lvl1pPr>
              <a:defRPr/>
            </a:lvl1pPr>
          </a:lstStyle>
          <a:p>
            <a:r>
              <a:rPr lang="en-US"/>
              <a:t>Add slide title</a:t>
            </a:r>
          </a:p>
        </p:txBody>
      </p:sp>
      <p:sp>
        <p:nvSpPr>
          <p:cNvPr id="3" name="Text Placeholder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Add Column 1 title</a:t>
            </a:r>
          </a:p>
        </p:txBody>
      </p:sp>
      <p:sp>
        <p:nvSpPr>
          <p:cNvPr id="4" name="Content Placeholder 3"/>
          <p:cNvSpPr>
            <a:spLocks noGrp="1"/>
          </p:cNvSpPr>
          <p:nvPr>
            <p:ph sz="half" idx="2" hasCustomPrompt="1"/>
          </p:nvPr>
        </p:nvSpPr>
        <p:spPr>
          <a:xfrm>
            <a:off x="457200" y="2174875"/>
            <a:ext cx="4040188" cy="3540125"/>
          </a:xfrm>
        </p:spPr>
        <p:txBody>
          <a:bodyPr/>
          <a:lstStyle>
            <a:lvl1pPr marL="228600" indent="-228600">
              <a:defRPr sz="2400"/>
            </a:lvl1pPr>
            <a:lvl2pPr>
              <a:defRPr sz="2000"/>
            </a:lvl2pPr>
            <a:lvl3pPr>
              <a:defRPr sz="1800"/>
            </a:lvl3pPr>
            <a:lvl4pPr>
              <a:defRPr sz="1600"/>
            </a:lvl4pPr>
            <a:lvl5pPr marL="2057400" indent="-228600">
              <a:buFont typeface="Wingdings" panose="05000000000000000000" pitchFamily="2" charset="2"/>
              <a:buChar char="Ø"/>
              <a:defRPr sz="1600"/>
            </a:lvl5pPr>
            <a:lvl6pPr>
              <a:defRPr sz="1600"/>
            </a:lvl6pPr>
            <a:lvl7pPr>
              <a:defRPr sz="1600"/>
            </a:lvl7pPr>
            <a:lvl8pPr>
              <a:defRPr sz="1600"/>
            </a:lvl8pPr>
            <a:lvl9pPr>
              <a:defRPr sz="1600"/>
            </a:lvl9pPr>
          </a:lstStyle>
          <a:p>
            <a:pPr lvl="0"/>
            <a:r>
              <a:rPr lang="en-US"/>
              <a:t>Add column 1 content</a:t>
            </a:r>
          </a:p>
          <a:p>
            <a:pPr lvl="1"/>
            <a:r>
              <a:rPr lang="en-US"/>
              <a:t>Add second level</a:t>
            </a:r>
          </a:p>
          <a:p>
            <a:pPr lvl="2"/>
            <a:r>
              <a:rPr lang="en-US"/>
              <a:t>Add third level</a:t>
            </a:r>
          </a:p>
          <a:p>
            <a:pPr lvl="3"/>
            <a:r>
              <a:rPr lang="en-US"/>
              <a:t>Add fourth level</a:t>
            </a:r>
          </a:p>
          <a:p>
            <a:pPr lvl="4"/>
            <a:r>
              <a:rPr lang="en-US"/>
              <a:t>Add fifth level</a:t>
            </a:r>
          </a:p>
        </p:txBody>
      </p:sp>
      <p:sp>
        <p:nvSpPr>
          <p:cNvPr id="5" name="Text Placeholder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Add Column 2 title</a:t>
            </a:r>
          </a:p>
        </p:txBody>
      </p:sp>
      <p:sp>
        <p:nvSpPr>
          <p:cNvPr id="6" name="Content Placeholder 5"/>
          <p:cNvSpPr>
            <a:spLocks noGrp="1"/>
          </p:cNvSpPr>
          <p:nvPr>
            <p:ph sz="quarter" idx="4" hasCustomPrompt="1"/>
          </p:nvPr>
        </p:nvSpPr>
        <p:spPr>
          <a:xfrm>
            <a:off x="4645025" y="2174875"/>
            <a:ext cx="4041775" cy="3540125"/>
          </a:xfrm>
        </p:spPr>
        <p:txBody>
          <a:bodyPr/>
          <a:lstStyle>
            <a:lvl1pPr marL="228600" indent="-228600">
              <a:defRPr sz="2400"/>
            </a:lvl1pPr>
            <a:lvl2pPr>
              <a:defRPr sz="2000"/>
            </a:lvl2pPr>
            <a:lvl3pPr>
              <a:defRPr sz="1800"/>
            </a:lvl3pPr>
            <a:lvl4pPr>
              <a:defRPr sz="1600"/>
            </a:lvl4pPr>
            <a:lvl5pPr marL="2057400" indent="-228600">
              <a:buFont typeface="Wingdings" panose="05000000000000000000" pitchFamily="2" charset="2"/>
              <a:buChar char="Ø"/>
              <a:defRPr sz="1600"/>
            </a:lvl5pPr>
            <a:lvl6pPr>
              <a:defRPr sz="1600"/>
            </a:lvl6pPr>
            <a:lvl7pPr>
              <a:defRPr sz="1600"/>
            </a:lvl7pPr>
            <a:lvl8pPr>
              <a:defRPr sz="1600"/>
            </a:lvl8pPr>
            <a:lvl9pPr>
              <a:defRPr sz="1600"/>
            </a:lvl9pPr>
          </a:lstStyle>
          <a:p>
            <a:pPr lvl="0"/>
            <a:r>
              <a:rPr lang="en-US"/>
              <a:t>Add column 2 content</a:t>
            </a:r>
          </a:p>
          <a:p>
            <a:pPr lvl="1"/>
            <a:r>
              <a:rPr lang="en-US"/>
              <a:t>Add second level</a:t>
            </a:r>
          </a:p>
          <a:p>
            <a:pPr lvl="2"/>
            <a:r>
              <a:rPr lang="en-US"/>
              <a:t>Add third level</a:t>
            </a:r>
          </a:p>
          <a:p>
            <a:pPr lvl="3"/>
            <a:r>
              <a:rPr lang="en-US"/>
              <a:t>Add fourth level</a:t>
            </a:r>
          </a:p>
          <a:p>
            <a:pPr lvl="4"/>
            <a:r>
              <a:rPr lang="en-US"/>
              <a:t>Add fifth level</a:t>
            </a:r>
          </a:p>
        </p:txBody>
      </p:sp>
      <p:sp>
        <p:nvSpPr>
          <p:cNvPr id="9" name="Slide Number Placeholder 8"/>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98CE108-2AF3-48C1-B3EC-2163A9C3242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2" name="Title 1"/>
          <p:cNvSpPr>
            <a:spLocks noGrp="1"/>
          </p:cNvSpPr>
          <p:nvPr>
            <p:ph type="title" hasCustomPrompt="1"/>
          </p:nvPr>
        </p:nvSpPr>
        <p:spPr/>
        <p:txBody>
          <a:bodyPr/>
          <a:lstStyle>
            <a:lvl1pPr>
              <a:defRPr/>
            </a:lvl1pPr>
          </a:lstStyle>
          <a:p>
            <a:r>
              <a:rPr lang="en-US"/>
              <a:t>Add slide title</a:t>
            </a:r>
          </a:p>
        </p:txBody>
      </p:sp>
      <p:sp>
        <p:nvSpPr>
          <p:cNvPr id="5" name="Slide Number Placeholder 4"/>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3E8618A-F67A-4ADA-9D37-61F64456973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3" name="Picture Placeholder 2"/>
          <p:cNvSpPr>
            <a:spLocks noGrp="1"/>
          </p:cNvSpPr>
          <p:nvPr>
            <p:ph type="pic" idx="1" hasCustomPrompt="1"/>
          </p:nvPr>
        </p:nvSpPr>
        <p:spPr>
          <a:xfrm>
            <a:off x="1792288" y="612775"/>
            <a:ext cx="5486400" cy="3657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Insert a picture</a:t>
            </a:r>
          </a:p>
        </p:txBody>
      </p:sp>
      <p:sp>
        <p:nvSpPr>
          <p:cNvPr id="2" name="Title 1"/>
          <p:cNvSpPr>
            <a:spLocks noGrp="1"/>
          </p:cNvSpPr>
          <p:nvPr>
            <p:ph type="title" hasCustomPrompt="1"/>
          </p:nvPr>
        </p:nvSpPr>
        <p:spPr>
          <a:xfrm>
            <a:off x="1792288" y="4343400"/>
            <a:ext cx="5486400" cy="566738"/>
          </a:xfrm>
        </p:spPr>
        <p:txBody>
          <a:bodyPr anchor="b"/>
          <a:lstStyle>
            <a:lvl1pPr algn="l">
              <a:defRPr sz="2000" b="1"/>
            </a:lvl1pPr>
          </a:lstStyle>
          <a:p>
            <a:r>
              <a:rPr lang="en-US"/>
              <a:t>Add title</a:t>
            </a:r>
          </a:p>
        </p:txBody>
      </p:sp>
      <p:sp>
        <p:nvSpPr>
          <p:cNvPr id="4" name="Text Placeholder 3"/>
          <p:cNvSpPr>
            <a:spLocks noGrp="1"/>
          </p:cNvSpPr>
          <p:nvPr>
            <p:ph type="body" sz="half" idx="2" hasCustomPrompt="1"/>
          </p:nvPr>
        </p:nvSpPr>
        <p:spPr>
          <a:xfrm>
            <a:off x="1792288" y="4953000"/>
            <a:ext cx="5486400" cy="533400"/>
          </a:xfrm>
        </p:spPr>
        <p:txBody>
          <a:bodyPr>
            <a:normAutofit/>
          </a:bodyPr>
          <a:lstStyle>
            <a:lvl1pPr marL="0" indent="0">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Add subtext</a:t>
            </a:r>
          </a:p>
        </p:txBody>
      </p:sp>
      <p:sp>
        <p:nvSpPr>
          <p:cNvPr id="7" name="Slide Number Placeholder 6"/>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1618"/>
            <a:ext cx="9143999" cy="7065818"/>
          </a:xfrm>
          <a:prstGeom prst="rect">
            <a:avLst/>
          </a:prstGeom>
        </p:spPr>
      </p:pic>
      <p:sp>
        <p:nvSpPr>
          <p:cNvPr id="8" name="Title 1"/>
          <p:cNvSpPr>
            <a:spLocks noGrp="1"/>
          </p:cNvSpPr>
          <p:nvPr>
            <p:ph type="title" hasCustomPrompt="1"/>
          </p:nvPr>
        </p:nvSpPr>
        <p:spPr>
          <a:xfrm>
            <a:off x="457200" y="1981200"/>
            <a:ext cx="8229600" cy="1143000"/>
          </a:xfrm>
        </p:spPr>
        <p:txBody>
          <a:bodyPr/>
          <a:lstStyle>
            <a:lvl1pPr>
              <a:defRPr>
                <a:solidFill>
                  <a:schemeClr val="bg1"/>
                </a:solidFill>
              </a:defRPr>
            </a:lvl1pPr>
          </a:lstStyle>
          <a:p>
            <a:r>
              <a:rPr lang="en-US"/>
              <a:t>Add closing slide title</a:t>
            </a:r>
          </a:p>
        </p:txBody>
      </p:sp>
      <p:sp>
        <p:nvSpPr>
          <p:cNvPr id="9" name="Title 1"/>
          <p:cNvSpPr txBox="1">
            <a:spLocks/>
          </p:cNvSpPr>
          <p:nvPr userDrawn="1"/>
        </p:nvSpPr>
        <p:spPr>
          <a:xfrm>
            <a:off x="1792288" y="3429000"/>
            <a:ext cx="5486400" cy="566738"/>
          </a:xfrm>
          <a:prstGeom prst="rect">
            <a:avLst/>
          </a:prstGeom>
        </p:spPr>
        <p:txBody>
          <a:bodyPr vert="horz" lIns="91440" tIns="45720" rIns="91440" bIns="45720" rtlCol="0" anchor="b">
            <a:normAutofit/>
          </a:bodyPr>
          <a:lstStyle>
            <a:lvl1pPr algn="l">
              <a:defRPr sz="2000" b="1"/>
            </a:lvl1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400" b="1" i="0" u="none" strike="noStrike" kern="1200" cap="none" spc="0" normalizeH="0" baseline="0" noProof="0">
              <a:ln>
                <a:noFill/>
              </a:ln>
              <a:solidFill>
                <a:schemeClr val="bg1"/>
              </a:solidFill>
              <a:effectLst/>
              <a:uLnTx/>
              <a:uFillTx/>
              <a:latin typeface="+mj-lt"/>
              <a:ea typeface="+mj-ea"/>
              <a:cs typeface="+mj-cs"/>
            </a:endParaRPr>
          </a:p>
        </p:txBody>
      </p:sp>
      <p:pic>
        <p:nvPicPr>
          <p:cNvPr id="3" name="Picture 2" descr="Administration for Community Living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53200" y="5760433"/>
            <a:ext cx="2323714" cy="961042"/>
          </a:xfrm>
          <a:prstGeom prst="rect">
            <a:avLst/>
          </a:prstGeom>
        </p:spPr>
      </p:pic>
      <p:sp>
        <p:nvSpPr>
          <p:cNvPr id="6" name="Slide Number Placeholder 3"/>
          <p:cNvSpPr>
            <a:spLocks noGrp="1"/>
          </p:cNvSpPr>
          <p:nvPr>
            <p:ph type="sldNum" sz="quarter" idx="12"/>
          </p:nvPr>
        </p:nvSpPr>
        <p:spPr>
          <a:xfrm>
            <a:off x="3505200" y="6356350"/>
            <a:ext cx="2133600" cy="365125"/>
          </a:xfrm>
        </p:spPr>
        <p:txBody>
          <a:bodyPr/>
          <a:lstStyle/>
          <a:p>
            <a:fld id="{7AA28999-D008-419E-9628-EE1C64F81F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3505200" y="6356350"/>
            <a:ext cx="2133600" cy="365125"/>
          </a:xfrm>
          <a:prstGeom prst="rect">
            <a:avLst/>
          </a:prstGeom>
        </p:spPr>
        <p:txBody>
          <a:bodyPr vert="horz" lIns="91440" tIns="45720" rIns="91440" bIns="45720" rtlCol="0" anchor="ctr"/>
          <a:lstStyle>
            <a:lvl1pPr algn="ctr">
              <a:defRPr sz="1400">
                <a:solidFill>
                  <a:schemeClr val="bg1">
                    <a:lumMod val="85000"/>
                  </a:schemeClr>
                </a:solidFill>
              </a:defRPr>
            </a:lvl1pPr>
          </a:lstStyle>
          <a:p>
            <a:fld id="{7AA28999-D008-419E-9628-EE1C64F81F4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7" r:id="rId8"/>
    <p:sldLayoutId id="2147483655" r:id="rId9"/>
  </p:sldLayoutIdLst>
  <p:hf hdr="0" ft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spcBef>
          <a:spcPct val="20000"/>
        </a:spcBef>
        <a:buClr>
          <a:schemeClr val="tx2"/>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Tx/>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0A4F90"/>
        </a:buClr>
        <a:buSzPct val="100000"/>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Courier New" panose="02070309020205020404" pitchFamily="49" charset="0"/>
        <a:buChar char="o"/>
        <a:defRPr sz="2000" kern="1200">
          <a:solidFill>
            <a:schemeClr val="tx1"/>
          </a:solidFill>
          <a:latin typeface="+mn-lt"/>
          <a:ea typeface="+mn-ea"/>
          <a:cs typeface="+mn-cs"/>
        </a:defRPr>
      </a:lvl4pPr>
      <a:lvl5pPr marL="2057400" indent="-228600" algn="l" defTabSz="914400" rtl="0" eaLnBrk="1" latinLnBrk="0" hangingPunct="1">
        <a:spcBef>
          <a:spcPct val="20000"/>
        </a:spcBef>
        <a:buClrTx/>
        <a:buFont typeface="Wingdings" panose="05000000000000000000" pitchFamily="2" charset="2"/>
        <a:buChar char="Ø"/>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43">
            <a:extLst>
              <a:ext uri="{FF2B5EF4-FFF2-40B4-BE49-F238E27FC236}">
                <a16:creationId xmlns:a16="http://schemas.microsoft.com/office/drawing/2014/main" id="{422F712A-F1D7-4B97-9DAC-1D201D863782}"/>
              </a:ext>
              <a:ext uri="{C183D7F6-B498-43B3-948B-1728B52AA6E4}">
                <adec:decorative xmlns:adec="http://schemas.microsoft.com/office/drawing/2017/decorative" val="0"/>
              </a:ext>
            </a:extLst>
          </p:cNvPr>
          <p:cNvSpPr>
            <a:spLocks noGrp="1"/>
          </p:cNvSpPr>
          <p:nvPr>
            <p:ph type="title" idx="4294967295"/>
          </p:nvPr>
        </p:nvSpPr>
        <p:spPr>
          <a:xfrm>
            <a:off x="355600" y="342900"/>
            <a:ext cx="8229600" cy="1143000"/>
          </a:xfrm>
        </p:spPr>
        <p:txBody>
          <a:bodyPr>
            <a:normAutofit fontScale="90000"/>
          </a:bodyPr>
          <a:lstStyle/>
          <a:p>
            <a:pPr algn="l"/>
            <a:r>
              <a:rPr lang="en-US" b="1">
                <a:ln>
                  <a:solidFill>
                    <a:srgbClr val="0A4F90"/>
                  </a:solidFill>
                </a:ln>
                <a:solidFill>
                  <a:schemeClr val="bg1"/>
                </a:solidFill>
              </a:rPr>
              <a:t>Independent Living Technical Assistance Evaluation </a:t>
            </a:r>
            <a:endParaRPr lang="en-US" b="1">
              <a:ln>
                <a:solidFill>
                  <a:srgbClr val="0A4F90"/>
                </a:solidFill>
              </a:ln>
              <a:solidFill>
                <a:schemeClr val="bg1"/>
              </a:solidFill>
              <a:cs typeface="Arial"/>
            </a:endParaRPr>
          </a:p>
        </p:txBody>
      </p:sp>
      <p:sp>
        <p:nvSpPr>
          <p:cNvPr id="39" name="Text Placeholder 38">
            <a:extLst>
              <a:ext uri="{FF2B5EF4-FFF2-40B4-BE49-F238E27FC236}">
                <a16:creationId xmlns:a16="http://schemas.microsoft.com/office/drawing/2014/main" id="{58F89821-4D88-4D5C-AB06-5906E38BE175}"/>
              </a:ext>
            </a:extLst>
          </p:cNvPr>
          <p:cNvSpPr>
            <a:spLocks noGrp="1"/>
          </p:cNvSpPr>
          <p:nvPr>
            <p:ph type="body" sz="quarter" idx="14"/>
          </p:nvPr>
        </p:nvSpPr>
        <p:spPr/>
        <p:txBody>
          <a:bodyPr>
            <a:normAutofit lnSpcReduction="10000"/>
          </a:bodyPr>
          <a:lstStyle/>
          <a:p>
            <a:r>
              <a:rPr lang="en-US"/>
              <a:t>Discussion of Results</a:t>
            </a:r>
          </a:p>
        </p:txBody>
      </p:sp>
      <p:sp>
        <p:nvSpPr>
          <p:cNvPr id="40" name="Text Placeholder 39">
            <a:extLst>
              <a:ext uri="{FF2B5EF4-FFF2-40B4-BE49-F238E27FC236}">
                <a16:creationId xmlns:a16="http://schemas.microsoft.com/office/drawing/2014/main" id="{E6024A09-B2AA-40F7-B612-56B0E165C592}"/>
              </a:ext>
            </a:extLst>
          </p:cNvPr>
          <p:cNvSpPr>
            <a:spLocks noGrp="1"/>
          </p:cNvSpPr>
          <p:nvPr>
            <p:ph type="body" sz="quarter" idx="15"/>
          </p:nvPr>
        </p:nvSpPr>
        <p:spPr>
          <a:xfrm>
            <a:off x="3124200" y="3352800"/>
            <a:ext cx="6019800" cy="1066800"/>
          </a:xfrm>
        </p:spPr>
        <p:txBody>
          <a:bodyPr/>
          <a:lstStyle/>
          <a:p>
            <a:r>
              <a:rPr lang="en-US"/>
              <a:t>Jennifer Howard, PhD</a:t>
            </a:r>
          </a:p>
          <a:p>
            <a:r>
              <a:rPr lang="en-US"/>
              <a:t>Dustin Williams, MA</a:t>
            </a:r>
          </a:p>
          <a:p>
            <a:endParaRPr lang="en-US"/>
          </a:p>
        </p:txBody>
      </p:sp>
      <p:sp>
        <p:nvSpPr>
          <p:cNvPr id="41" name="Text Placeholder 40">
            <a:extLst>
              <a:ext uri="{FF2B5EF4-FFF2-40B4-BE49-F238E27FC236}">
                <a16:creationId xmlns:a16="http://schemas.microsoft.com/office/drawing/2014/main" id="{B0B3166B-3E8E-4CF9-AE29-2481CA5D3BF6}"/>
              </a:ext>
            </a:extLst>
          </p:cNvPr>
          <p:cNvSpPr>
            <a:spLocks noGrp="1"/>
          </p:cNvSpPr>
          <p:nvPr>
            <p:ph type="body" sz="quarter" idx="16"/>
          </p:nvPr>
        </p:nvSpPr>
        <p:spPr>
          <a:xfrm>
            <a:off x="3124200" y="4381500"/>
            <a:ext cx="6019800" cy="533400"/>
          </a:xfrm>
        </p:spPr>
        <p:txBody>
          <a:bodyPr/>
          <a:lstStyle/>
          <a:p>
            <a:r>
              <a:rPr lang="en-US"/>
              <a:t>RTI International</a:t>
            </a:r>
          </a:p>
        </p:txBody>
      </p:sp>
      <p:sp>
        <p:nvSpPr>
          <p:cNvPr id="38" name="Text Placeholder 37">
            <a:extLst>
              <a:ext uri="{FF2B5EF4-FFF2-40B4-BE49-F238E27FC236}">
                <a16:creationId xmlns:a16="http://schemas.microsoft.com/office/drawing/2014/main" id="{A610DA8C-9520-45CB-B7B7-E077FBAF2BBE}"/>
              </a:ext>
            </a:extLst>
          </p:cNvPr>
          <p:cNvSpPr>
            <a:spLocks noGrp="1"/>
          </p:cNvSpPr>
          <p:nvPr>
            <p:ph type="body" sz="quarter" idx="12"/>
          </p:nvPr>
        </p:nvSpPr>
        <p:spPr>
          <a:xfrm>
            <a:off x="3124200" y="5486400"/>
            <a:ext cx="3962400" cy="457200"/>
          </a:xfrm>
        </p:spPr>
        <p:txBody>
          <a:bodyPr vert="horz" lIns="91440" tIns="45720" rIns="91440" bIns="45720" rtlCol="0" anchor="t">
            <a:noAutofit/>
          </a:bodyPr>
          <a:lstStyle/>
          <a:p>
            <a:r>
              <a:rPr lang="en-US"/>
              <a:t>September 21, 2023</a:t>
            </a:r>
          </a:p>
        </p:txBody>
      </p:sp>
    </p:spTree>
    <p:extLst>
      <p:ext uri="{BB962C8B-B14F-4D97-AF65-F5344CB8AC3E}">
        <p14:creationId xmlns:p14="http://schemas.microsoft.com/office/powerpoint/2010/main" val="1134015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38C8D-B4DA-05FF-0C64-CF5AA350DF19}"/>
              </a:ext>
            </a:extLst>
          </p:cNvPr>
          <p:cNvSpPr>
            <a:spLocks noGrp="1"/>
          </p:cNvSpPr>
          <p:nvPr>
            <p:ph type="title"/>
          </p:nvPr>
        </p:nvSpPr>
        <p:spPr/>
        <p:txBody>
          <a:bodyPr>
            <a:noAutofit/>
          </a:bodyPr>
          <a:lstStyle/>
          <a:p>
            <a:r>
              <a:rPr lang="en-US" sz="2800">
                <a:cs typeface="Arial"/>
              </a:rPr>
              <a:t>What are the elements of effective program TA?</a:t>
            </a:r>
            <a:br>
              <a:rPr lang="en-US" sz="2800">
                <a:cs typeface="Arial"/>
              </a:rPr>
            </a:br>
            <a:r>
              <a:rPr lang="en-US" sz="2000">
                <a:cs typeface="Arial"/>
              </a:rPr>
              <a:t>Literature Review Results</a:t>
            </a:r>
            <a:endParaRPr lang="en-US" sz="2800"/>
          </a:p>
        </p:txBody>
      </p:sp>
      <p:graphicFrame>
        <p:nvGraphicFramePr>
          <p:cNvPr id="5" name="Table 5">
            <a:extLst>
              <a:ext uri="{FF2B5EF4-FFF2-40B4-BE49-F238E27FC236}">
                <a16:creationId xmlns:a16="http://schemas.microsoft.com/office/drawing/2014/main" id="{6C47C7E2-CAC8-6146-B86E-05D656B89A17}"/>
              </a:ext>
            </a:extLst>
          </p:cNvPr>
          <p:cNvGraphicFramePr>
            <a:graphicFrameLocks noGrp="1"/>
          </p:cNvGraphicFramePr>
          <p:nvPr>
            <p:ph idx="1"/>
            <p:extLst>
              <p:ext uri="{D42A27DB-BD31-4B8C-83A1-F6EECF244321}">
                <p14:modId xmlns:p14="http://schemas.microsoft.com/office/powerpoint/2010/main" val="238413203"/>
              </p:ext>
            </p:extLst>
          </p:nvPr>
        </p:nvGraphicFramePr>
        <p:xfrm>
          <a:off x="457200" y="1417638"/>
          <a:ext cx="8229600" cy="4078592"/>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459232917"/>
                    </a:ext>
                  </a:extLst>
                </a:gridCol>
              </a:tblGrid>
              <a:tr h="509824">
                <a:tc>
                  <a:txBody>
                    <a:bodyPr/>
                    <a:lstStyle/>
                    <a:p>
                      <a:r>
                        <a:rPr lang="en-US" sz="2000">
                          <a:solidFill>
                            <a:schemeClr val="bg1"/>
                          </a:solidFill>
                        </a:rPr>
                        <a:t>What are elements of effective TA according to the literature?</a:t>
                      </a:r>
                    </a:p>
                  </a:txBody>
                  <a:tcPr anchor="ctr">
                    <a:solidFill>
                      <a:srgbClr val="BF1E2E"/>
                    </a:solidFill>
                  </a:tcPr>
                </a:tc>
                <a:extLst>
                  <a:ext uri="{0D108BD9-81ED-4DB2-BD59-A6C34878D82A}">
                    <a16:rowId xmlns:a16="http://schemas.microsoft.com/office/drawing/2014/main" val="2212942437"/>
                  </a:ext>
                </a:extLst>
              </a:tr>
              <a:tr h="509824">
                <a:tc>
                  <a:txBody>
                    <a:bodyPr/>
                    <a:lstStyle/>
                    <a:p>
                      <a:r>
                        <a:rPr lang="en-US" sz="1800" b="0" kern="1200">
                          <a:solidFill>
                            <a:schemeClr val="dk1"/>
                          </a:solidFill>
                          <a:effectLst/>
                        </a:rPr>
                        <a:t>Relationship between TA provider and recipient/TA provider is a SME</a:t>
                      </a:r>
                      <a:endParaRPr lang="en-US" sz="1800"/>
                    </a:p>
                  </a:txBody>
                  <a:tcPr anchor="ctr"/>
                </a:tc>
                <a:extLst>
                  <a:ext uri="{0D108BD9-81ED-4DB2-BD59-A6C34878D82A}">
                    <a16:rowId xmlns:a16="http://schemas.microsoft.com/office/drawing/2014/main" val="1413084438"/>
                  </a:ext>
                </a:extLst>
              </a:tr>
              <a:tr h="509824">
                <a:tc>
                  <a:txBody>
                    <a:bodyPr/>
                    <a:lstStyle/>
                    <a:p>
                      <a:r>
                        <a:rPr lang="en-US" sz="1800" b="0" kern="1200">
                          <a:solidFill>
                            <a:schemeClr val="dk1"/>
                          </a:solidFill>
                          <a:effectLst/>
                        </a:rPr>
                        <a:t>Baseline needs assessment/establishing TA goals</a:t>
                      </a:r>
                      <a:endParaRPr lang="en-US" sz="1800"/>
                    </a:p>
                  </a:txBody>
                  <a:tcPr anchor="ctr"/>
                </a:tc>
                <a:extLst>
                  <a:ext uri="{0D108BD9-81ED-4DB2-BD59-A6C34878D82A}">
                    <a16:rowId xmlns:a16="http://schemas.microsoft.com/office/drawing/2014/main" val="1621675919"/>
                  </a:ext>
                </a:extLst>
              </a:tr>
              <a:tr h="509824">
                <a:tc>
                  <a:txBody>
                    <a:bodyPr/>
                    <a:lstStyle/>
                    <a:p>
                      <a:r>
                        <a:rPr lang="en-US" sz="1800" b="0" kern="1200">
                          <a:solidFill>
                            <a:schemeClr val="dk1"/>
                          </a:solidFill>
                          <a:effectLst/>
                        </a:rPr>
                        <a:t>Accessibility/delivering TA in multiple formats</a:t>
                      </a:r>
                      <a:endParaRPr lang="en-US" sz="1800"/>
                    </a:p>
                  </a:txBody>
                  <a:tcPr anchor="ctr"/>
                </a:tc>
                <a:extLst>
                  <a:ext uri="{0D108BD9-81ED-4DB2-BD59-A6C34878D82A}">
                    <a16:rowId xmlns:a16="http://schemas.microsoft.com/office/drawing/2014/main" val="2946013436"/>
                  </a:ext>
                </a:extLst>
              </a:tr>
              <a:tr h="509824">
                <a:tc>
                  <a:txBody>
                    <a:bodyPr/>
                    <a:lstStyle/>
                    <a:p>
                      <a:r>
                        <a:rPr lang="en-US" sz="1800"/>
                        <a:t>Tailoring TA to recipient’s needs</a:t>
                      </a:r>
                    </a:p>
                  </a:txBody>
                  <a:tcPr anchor="ctr"/>
                </a:tc>
                <a:extLst>
                  <a:ext uri="{0D108BD9-81ED-4DB2-BD59-A6C34878D82A}">
                    <a16:rowId xmlns:a16="http://schemas.microsoft.com/office/drawing/2014/main" val="1277008132"/>
                  </a:ext>
                </a:extLst>
              </a:tr>
              <a:tr h="509824">
                <a:tc>
                  <a:txBody>
                    <a:bodyPr/>
                    <a:lstStyle/>
                    <a:p>
                      <a:r>
                        <a:rPr lang="en-US" sz="1800"/>
                        <a:t>Flexibility of TA provider</a:t>
                      </a:r>
                    </a:p>
                  </a:txBody>
                  <a:tcPr anchor="ctr"/>
                </a:tc>
                <a:extLst>
                  <a:ext uri="{0D108BD9-81ED-4DB2-BD59-A6C34878D82A}">
                    <a16:rowId xmlns:a16="http://schemas.microsoft.com/office/drawing/2014/main" val="3742391173"/>
                  </a:ext>
                </a:extLst>
              </a:tr>
              <a:tr h="509824">
                <a:tc>
                  <a:txBody>
                    <a:bodyPr/>
                    <a:lstStyle/>
                    <a:p>
                      <a:r>
                        <a:rPr lang="en-US" sz="1800"/>
                        <a:t>Knowledge of the TA recipients’ context</a:t>
                      </a:r>
                    </a:p>
                  </a:txBody>
                  <a:tcPr anchor="ctr"/>
                </a:tc>
                <a:extLst>
                  <a:ext uri="{0D108BD9-81ED-4DB2-BD59-A6C34878D82A}">
                    <a16:rowId xmlns:a16="http://schemas.microsoft.com/office/drawing/2014/main" val="582320083"/>
                  </a:ext>
                </a:extLst>
              </a:tr>
              <a:tr h="509824">
                <a:tc>
                  <a:txBody>
                    <a:bodyPr/>
                    <a:lstStyle/>
                    <a:p>
                      <a:r>
                        <a:rPr lang="en-US" sz="1800"/>
                        <a:t>Working with staff at various levels within the TA recipient organization</a:t>
                      </a:r>
                    </a:p>
                  </a:txBody>
                  <a:tcPr anchor="ctr"/>
                </a:tc>
                <a:extLst>
                  <a:ext uri="{0D108BD9-81ED-4DB2-BD59-A6C34878D82A}">
                    <a16:rowId xmlns:a16="http://schemas.microsoft.com/office/drawing/2014/main" val="2282747712"/>
                  </a:ext>
                </a:extLst>
              </a:tr>
            </a:tbl>
          </a:graphicData>
        </a:graphic>
      </p:graphicFrame>
      <p:sp>
        <p:nvSpPr>
          <p:cNvPr id="4" name="Slide Number Placeholder 3">
            <a:extLst>
              <a:ext uri="{FF2B5EF4-FFF2-40B4-BE49-F238E27FC236}">
                <a16:creationId xmlns:a16="http://schemas.microsoft.com/office/drawing/2014/main" id="{8B01A32A-7823-070F-A2DE-63197E5597FB}"/>
              </a:ext>
            </a:extLst>
          </p:cNvPr>
          <p:cNvSpPr>
            <a:spLocks noGrp="1"/>
          </p:cNvSpPr>
          <p:nvPr>
            <p:ph type="sldNum" sz="quarter" idx="12"/>
          </p:nvPr>
        </p:nvSpPr>
        <p:spPr/>
        <p:txBody>
          <a:bodyPr/>
          <a:lstStyle/>
          <a:p>
            <a:fld id="{7AA28999-D008-419E-9628-EE1C64F81F4C}" type="slidenum">
              <a:rPr lang="en-US" smtClean="0"/>
              <a:pPr/>
              <a:t>10</a:t>
            </a:fld>
            <a:endParaRPr lang="en-US"/>
          </a:p>
        </p:txBody>
      </p:sp>
    </p:spTree>
    <p:extLst>
      <p:ext uri="{BB962C8B-B14F-4D97-AF65-F5344CB8AC3E}">
        <p14:creationId xmlns:p14="http://schemas.microsoft.com/office/powerpoint/2010/main" val="1608979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2DF4A-8D66-4797-AC0A-4DF66E742F75}"/>
              </a:ext>
            </a:extLst>
          </p:cNvPr>
          <p:cNvSpPr>
            <a:spLocks noGrp="1"/>
          </p:cNvSpPr>
          <p:nvPr>
            <p:ph type="title"/>
          </p:nvPr>
        </p:nvSpPr>
        <p:spPr>
          <a:xfrm>
            <a:off x="472824" y="274638"/>
            <a:ext cx="8198351" cy="1143000"/>
          </a:xfrm>
        </p:spPr>
        <p:txBody>
          <a:bodyPr/>
          <a:lstStyle/>
          <a:p>
            <a:r>
              <a:rPr lang="en-US"/>
              <a:t>TA Survey Participation</a:t>
            </a:r>
          </a:p>
        </p:txBody>
      </p:sp>
      <p:sp>
        <p:nvSpPr>
          <p:cNvPr id="3" name="Content Placeholder 2">
            <a:extLst>
              <a:ext uri="{FF2B5EF4-FFF2-40B4-BE49-F238E27FC236}">
                <a16:creationId xmlns:a16="http://schemas.microsoft.com/office/drawing/2014/main" id="{E982DF8A-D8A6-4999-AB4B-087C9A5753AD}"/>
              </a:ext>
            </a:extLst>
          </p:cNvPr>
          <p:cNvSpPr>
            <a:spLocks noGrp="1"/>
          </p:cNvSpPr>
          <p:nvPr>
            <p:ph idx="1"/>
          </p:nvPr>
        </p:nvSpPr>
        <p:spPr>
          <a:xfrm>
            <a:off x="441575" y="1231910"/>
            <a:ext cx="8229600" cy="1007403"/>
          </a:xfrm>
        </p:spPr>
        <p:txBody>
          <a:bodyPr vert="horz" lIns="91440" tIns="45720" rIns="91440" bIns="45720" rtlCol="0" anchor="t">
            <a:normAutofit/>
          </a:bodyPr>
          <a:lstStyle/>
          <a:p>
            <a:r>
              <a:rPr lang="en-US" sz="2000">
                <a:latin typeface="+mj-lt"/>
                <a:cs typeface="Segoe UI"/>
              </a:rPr>
              <a:t>RTI fielded the survey in June–August 2023 and received 234 responses.</a:t>
            </a:r>
          </a:p>
        </p:txBody>
      </p:sp>
      <p:graphicFrame>
        <p:nvGraphicFramePr>
          <p:cNvPr id="13" name="Table 2">
            <a:extLst>
              <a:ext uri="{FF2B5EF4-FFF2-40B4-BE49-F238E27FC236}">
                <a16:creationId xmlns:a16="http://schemas.microsoft.com/office/drawing/2014/main" id="{CA6BFA74-6DB2-4D5A-B0D6-B126F9CA72E2}"/>
              </a:ext>
            </a:extLst>
          </p:cNvPr>
          <p:cNvGraphicFramePr>
            <a:graphicFrameLocks noGrp="1"/>
          </p:cNvGraphicFramePr>
          <p:nvPr/>
        </p:nvGraphicFramePr>
        <p:xfrm>
          <a:off x="441575" y="2239314"/>
          <a:ext cx="8229600" cy="3297886"/>
        </p:xfrm>
        <a:graphic>
          <a:graphicData uri="http://schemas.openxmlformats.org/drawingml/2006/table">
            <a:tbl>
              <a:tblPr firstRow="1" bandRow="1">
                <a:tableStyleId>{B301B821-A1FF-4177-AEE7-76D212191A09}</a:tableStyleId>
              </a:tblPr>
              <a:tblGrid>
                <a:gridCol w="1600585">
                  <a:extLst>
                    <a:ext uri="{9D8B030D-6E8A-4147-A177-3AD203B41FA5}">
                      <a16:colId xmlns:a16="http://schemas.microsoft.com/office/drawing/2014/main" val="187693013"/>
                    </a:ext>
                  </a:extLst>
                </a:gridCol>
                <a:gridCol w="2214880">
                  <a:extLst>
                    <a:ext uri="{9D8B030D-6E8A-4147-A177-3AD203B41FA5}">
                      <a16:colId xmlns:a16="http://schemas.microsoft.com/office/drawing/2014/main" val="764930812"/>
                    </a:ext>
                  </a:extLst>
                </a:gridCol>
                <a:gridCol w="2265680">
                  <a:extLst>
                    <a:ext uri="{9D8B030D-6E8A-4147-A177-3AD203B41FA5}">
                      <a16:colId xmlns:a16="http://schemas.microsoft.com/office/drawing/2014/main" val="2261808305"/>
                    </a:ext>
                  </a:extLst>
                </a:gridCol>
                <a:gridCol w="2148455">
                  <a:extLst>
                    <a:ext uri="{9D8B030D-6E8A-4147-A177-3AD203B41FA5}">
                      <a16:colId xmlns:a16="http://schemas.microsoft.com/office/drawing/2014/main" val="3159702592"/>
                    </a:ext>
                  </a:extLst>
                </a:gridCol>
              </a:tblGrid>
              <a:tr h="860813">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l"/>
                      <a:r>
                        <a:rPr lang="en-US" sz="1800">
                          <a:latin typeface="Arial" panose="020B0604020202020204" pitchFamily="34" charset="0"/>
                          <a:cs typeface="Arial" panose="020B0604020202020204" pitchFamily="34" charset="0"/>
                        </a:rPr>
                        <a:t>Organization Type</a:t>
                      </a:r>
                    </a:p>
                  </a:txBody>
                  <a:tcPr anchor="ctr">
                    <a:lnL w="12700" cmpd="sng">
                      <a:noFill/>
                    </a:lnL>
                    <a:lnR>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1800">
                          <a:latin typeface="Arial" panose="020B0604020202020204" pitchFamily="34" charset="0"/>
                          <a:cs typeface="Arial" panose="020B0604020202020204" pitchFamily="34" charset="0"/>
                        </a:rPr>
                        <a:t>Number of Survey Responses</a:t>
                      </a:r>
                    </a:p>
                  </a:txBody>
                  <a:tcPr anchor="ctr">
                    <a:lnL>
                      <a:noFill/>
                    </a:lnL>
                    <a:lnR>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1800">
                          <a:latin typeface="Arial" panose="020B0604020202020204" pitchFamily="34" charset="0"/>
                          <a:cs typeface="Arial" panose="020B0604020202020204" pitchFamily="34" charset="0"/>
                        </a:rPr>
                        <a:t>Organizations on Frame</a:t>
                      </a:r>
                    </a:p>
                  </a:txBody>
                  <a:tcPr anchor="ctr">
                    <a:lnL>
                      <a:noFill/>
                    </a:lnL>
                    <a:lnR>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1800">
                          <a:latin typeface="Arial" panose="020B0604020202020204" pitchFamily="34" charset="0"/>
                          <a:cs typeface="Arial" panose="020B0604020202020204" pitchFamily="34" charset="0"/>
                        </a:rPr>
                        <a:t>Response </a:t>
                      </a:r>
                    </a:p>
                    <a:p>
                      <a:pPr algn="ctr"/>
                      <a:r>
                        <a:rPr lang="en-US" sz="1800">
                          <a:latin typeface="Arial" panose="020B0604020202020204" pitchFamily="34" charset="0"/>
                          <a:cs typeface="Arial" panose="020B0604020202020204" pitchFamily="34" charset="0"/>
                        </a:rPr>
                        <a:t>Rate (%)</a:t>
                      </a:r>
                    </a:p>
                  </a:txBody>
                  <a:tcPr anchor="ctr">
                    <a:lnL>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4836408"/>
                  </a:ext>
                </a:extLst>
              </a:tr>
              <a:tr h="64308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800">
                          <a:latin typeface="Arial" panose="020B0604020202020204" pitchFamily="34" charset="0"/>
                          <a:cs typeface="Arial" panose="020B0604020202020204" pitchFamily="34" charset="0"/>
                        </a:rPr>
                        <a:t>CIL</a:t>
                      </a:r>
                    </a:p>
                  </a:txBody>
                  <a:tcPr anchor="ctr">
                    <a:lnL w="12700" cmpd="sng">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800">
                          <a:latin typeface="Arial" panose="020B0604020202020204" pitchFamily="34" charset="0"/>
                          <a:cs typeface="Arial" panose="020B0604020202020204" pitchFamily="34" charset="0"/>
                        </a:rPr>
                        <a:t>180</a:t>
                      </a:r>
                    </a:p>
                  </a:txBody>
                  <a:tcPr anchor="ctr">
                    <a:lnL>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800">
                          <a:latin typeface="Arial" panose="020B0604020202020204" pitchFamily="34" charset="0"/>
                          <a:cs typeface="Arial" panose="020B0604020202020204" pitchFamily="34" charset="0"/>
                        </a:rPr>
                        <a:t>286</a:t>
                      </a:r>
                    </a:p>
                  </a:txBody>
                  <a:tcPr anchor="ctr">
                    <a:lnL>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800" b="1">
                          <a:latin typeface="Arial" panose="020B0604020202020204" pitchFamily="34" charset="0"/>
                          <a:cs typeface="Arial" panose="020B0604020202020204" pitchFamily="34" charset="0"/>
                        </a:rPr>
                        <a:t>62.6</a:t>
                      </a:r>
                    </a:p>
                  </a:txBody>
                  <a:tcPr anchor="ctr">
                    <a:lnL>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394124309"/>
                  </a:ext>
                </a:extLst>
              </a:tr>
              <a:tr h="65336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800">
                          <a:latin typeface="Arial" panose="020B0604020202020204" pitchFamily="34" charset="0"/>
                          <a:cs typeface="Arial" panose="020B0604020202020204" pitchFamily="34" charset="0"/>
                        </a:rPr>
                        <a:t>SILC</a:t>
                      </a:r>
                    </a:p>
                  </a:txBody>
                  <a:tcPr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800">
                          <a:latin typeface="Arial" panose="020B0604020202020204" pitchFamily="34" charset="0"/>
                          <a:cs typeface="Arial" panose="020B0604020202020204" pitchFamily="34" charset="0"/>
                        </a:rPr>
                        <a:t>27</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800">
                          <a:latin typeface="Arial" panose="020B0604020202020204" pitchFamily="34" charset="0"/>
                          <a:cs typeface="Arial" panose="020B0604020202020204" pitchFamily="34" charset="0"/>
                        </a:rPr>
                        <a:t>56</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800" b="1">
                          <a:latin typeface="Arial" panose="020B0604020202020204" pitchFamily="34" charset="0"/>
                          <a:cs typeface="Arial" panose="020B0604020202020204" pitchFamily="34" charset="0"/>
                        </a:rPr>
                        <a:t>44.6</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2571292557"/>
                  </a:ext>
                </a:extLst>
              </a:tr>
              <a:tr h="60907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800">
                          <a:latin typeface="Arial" panose="020B0604020202020204" pitchFamily="34" charset="0"/>
                          <a:cs typeface="Arial" panose="020B0604020202020204" pitchFamily="34" charset="0"/>
                        </a:rPr>
                        <a:t>DSE</a:t>
                      </a:r>
                    </a:p>
                  </a:txBody>
                  <a:tcPr anchor="ctr">
                    <a:lnL w="12700" cmpd="sng">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800">
                          <a:latin typeface="Arial" panose="020B0604020202020204" pitchFamily="34" charset="0"/>
                          <a:cs typeface="Arial" panose="020B0604020202020204" pitchFamily="34" charset="0"/>
                        </a:rPr>
                        <a:t>27</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800">
                          <a:latin typeface="Arial" panose="020B0604020202020204" pitchFamily="34" charset="0"/>
                          <a:cs typeface="Arial" panose="020B0604020202020204" pitchFamily="34" charset="0"/>
                        </a:rPr>
                        <a:t>55</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800" b="1">
                          <a:latin typeface="Arial" panose="020B0604020202020204" pitchFamily="34" charset="0"/>
                          <a:cs typeface="Arial" panose="020B0604020202020204" pitchFamily="34" charset="0"/>
                        </a:rPr>
                        <a:t>50.1</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616926510"/>
                  </a:ext>
                </a:extLst>
              </a:tr>
              <a:tr h="531550">
                <a:tc>
                  <a:txBody>
                    <a:bodyPr/>
                    <a:lstStyle/>
                    <a:p>
                      <a:pPr algn="l"/>
                      <a:r>
                        <a:rPr lang="en-US" sz="1800">
                          <a:latin typeface="Arial" panose="020B0604020202020204" pitchFamily="34" charset="0"/>
                          <a:cs typeface="Arial" panose="020B0604020202020204" pitchFamily="34" charset="0"/>
                        </a:rPr>
                        <a:t>Total</a:t>
                      </a:r>
                    </a:p>
                  </a:txBody>
                  <a:tcPr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800">
                          <a:latin typeface="Arial" panose="020B0604020202020204" pitchFamily="34" charset="0"/>
                          <a:cs typeface="Arial" panose="020B0604020202020204" pitchFamily="34" charset="0"/>
                        </a:rPr>
                        <a:t>234</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800">
                          <a:latin typeface="Arial" panose="020B0604020202020204" pitchFamily="34" charset="0"/>
                          <a:cs typeface="Arial" panose="020B0604020202020204" pitchFamily="34" charset="0"/>
                        </a:rPr>
                        <a:t>397</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800" b="1">
                          <a:latin typeface="Arial" panose="020B0604020202020204" pitchFamily="34" charset="0"/>
                          <a:cs typeface="Arial" panose="020B0604020202020204" pitchFamily="34" charset="0"/>
                        </a:rPr>
                        <a:t>58.9</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1580671550"/>
                  </a:ext>
                </a:extLst>
              </a:tr>
            </a:tbl>
          </a:graphicData>
        </a:graphic>
      </p:graphicFrame>
      <p:sp>
        <p:nvSpPr>
          <p:cNvPr id="4" name="Slide Number Placeholder 3">
            <a:extLst>
              <a:ext uri="{FF2B5EF4-FFF2-40B4-BE49-F238E27FC236}">
                <a16:creationId xmlns:a16="http://schemas.microsoft.com/office/drawing/2014/main" id="{32D81878-BC26-4C2C-9C52-56D0C3791113}"/>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7AA28999-D008-419E-9628-EE1C64F81F4C}" type="slidenum">
              <a:rPr kumimoji="0" lang="en-US" sz="1400" b="0" i="0" u="none" strike="noStrike" kern="1200" cap="none" spc="0" normalizeH="0" baseline="0" noProof="0" smtClean="0">
                <a:ln>
                  <a:noFill/>
                </a:ln>
                <a:solidFill>
                  <a:prstClr val="white">
                    <a:lumMod val="8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1400" b="0" i="0" u="none" strike="noStrike" kern="1200" cap="none" spc="0" normalizeH="0" baseline="0" noProof="0">
              <a:ln>
                <a:noFill/>
              </a:ln>
              <a:solidFill>
                <a:prstClr val="white">
                  <a:lumMod val="8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2949313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CA86-2917-4656-8DEA-B9A5D75EB0FC}"/>
              </a:ext>
            </a:extLst>
          </p:cNvPr>
          <p:cNvSpPr>
            <a:spLocks noGrp="1"/>
          </p:cNvSpPr>
          <p:nvPr>
            <p:ph type="title"/>
          </p:nvPr>
        </p:nvSpPr>
        <p:spPr/>
        <p:txBody>
          <a:bodyPr>
            <a:normAutofit fontScale="90000"/>
          </a:bodyPr>
          <a:lstStyle/>
          <a:p>
            <a:r>
              <a:rPr lang="en-US" sz="3100"/>
              <a:t>What are the elements of effective program TA? ​</a:t>
            </a:r>
            <a:br>
              <a:rPr lang="en-US"/>
            </a:br>
            <a:r>
              <a:rPr lang="en-US" sz="2200"/>
              <a:t>Survey Results</a:t>
            </a:r>
            <a:endParaRPr lang="en-US"/>
          </a:p>
        </p:txBody>
      </p:sp>
      <p:graphicFrame>
        <p:nvGraphicFramePr>
          <p:cNvPr id="5" name="Content Placeholder 4">
            <a:extLst>
              <a:ext uri="{FF2B5EF4-FFF2-40B4-BE49-F238E27FC236}">
                <a16:creationId xmlns:a16="http://schemas.microsoft.com/office/drawing/2014/main" id="{69BE519D-72DD-D3AF-CC2D-01E9906D3248}"/>
              </a:ext>
            </a:extLst>
          </p:cNvPr>
          <p:cNvGraphicFramePr>
            <a:graphicFrameLocks noGrp="1"/>
          </p:cNvGraphicFramePr>
          <p:nvPr>
            <p:ph idx="1"/>
            <p:extLst>
              <p:ext uri="{D42A27DB-BD31-4B8C-83A1-F6EECF244321}">
                <p14:modId xmlns:p14="http://schemas.microsoft.com/office/powerpoint/2010/main" val="606244722"/>
              </p:ext>
            </p:extLst>
          </p:nvPr>
        </p:nvGraphicFramePr>
        <p:xfrm>
          <a:off x="457200" y="1417639"/>
          <a:ext cx="8229600" cy="3284853"/>
        </p:xfrm>
        <a:graphic>
          <a:graphicData uri="http://schemas.openxmlformats.org/drawingml/2006/table">
            <a:tbl>
              <a:tblPr firstRow="1" bandRow="1">
                <a:tableStyleId>{5C22544A-7EE6-4342-B048-85BDC9FD1C3A}</a:tableStyleId>
              </a:tblPr>
              <a:tblGrid>
                <a:gridCol w="5655924">
                  <a:extLst>
                    <a:ext uri="{9D8B030D-6E8A-4147-A177-3AD203B41FA5}">
                      <a16:colId xmlns:a16="http://schemas.microsoft.com/office/drawing/2014/main" val="3092808905"/>
                    </a:ext>
                  </a:extLst>
                </a:gridCol>
                <a:gridCol w="2573676">
                  <a:extLst>
                    <a:ext uri="{9D8B030D-6E8A-4147-A177-3AD203B41FA5}">
                      <a16:colId xmlns:a16="http://schemas.microsoft.com/office/drawing/2014/main" val="1902134414"/>
                    </a:ext>
                  </a:extLst>
                </a:gridCol>
              </a:tblGrid>
              <a:tr h="399271">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i="0" u="none" strike="noStrike">
                          <a:solidFill>
                            <a:schemeClr val="bg1"/>
                          </a:solidFill>
                          <a:effectLst/>
                          <a:latin typeface="+mn-lt"/>
                          <a:cs typeface="Calibri" panose="020F0502020204030204" pitchFamily="34" charset="0"/>
                        </a:rPr>
                        <a:t>What would make TA most effective for your organization?</a:t>
                      </a:r>
                      <a:r>
                        <a:rPr lang="en-US" sz="1600" b="1" u="none" strike="noStrike">
                          <a:effectLst/>
                          <a:latin typeface="Calibri" panose="020F0502020204030204" pitchFamily="34" charset="0"/>
                          <a:cs typeface="Calibri" panose="020F0502020204030204" pitchFamily="34" charset="0"/>
                        </a:rPr>
                        <a:t> </a:t>
                      </a:r>
                      <a:endParaRPr lang="en-US" sz="1600" b="1" i="0" u="none" strike="noStrike">
                        <a:solidFill>
                          <a:srgbClr val="000000"/>
                        </a:solidFill>
                        <a:effectLst/>
                        <a:latin typeface="Calibri" panose="020F0502020204030204" pitchFamily="34" charset="0"/>
                        <a:cs typeface="Calibri" panose="020F0502020204030204" pitchFamily="34" charset="0"/>
                      </a:endParaRPr>
                    </a:p>
                  </a:txBody>
                  <a:tcPr marL="9525" marR="9525" marT="9525"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F1E2E"/>
                    </a:solidFill>
                  </a:tcPr>
                </a:tc>
                <a:tc>
                  <a:txBody>
                    <a:bodyPr/>
                    <a:lstStyle/>
                    <a:p>
                      <a:pPr algn="r" fontAlgn="b"/>
                      <a:r>
                        <a:rPr lang="en-US" sz="2000" b="1" u="none" strike="noStrike">
                          <a:solidFill>
                            <a:schemeClr val="bg1"/>
                          </a:solidFill>
                          <a:effectLst/>
                          <a:latin typeface="Arial" panose="020B0604020202020204" pitchFamily="34" charset="0"/>
                          <a:cs typeface="Arial" panose="020B0604020202020204" pitchFamily="34" charset="0"/>
                        </a:rPr>
                        <a:t>All Respondents (%)</a:t>
                      </a:r>
                      <a:endParaRPr lang="en-US" sz="2000" b="1" i="0" u="none" strike="noStrike">
                        <a:solidFill>
                          <a:schemeClr val="bg1"/>
                        </a:solidFill>
                        <a:effectLst/>
                        <a:latin typeface="Arial" panose="020B0604020202020204" pitchFamily="34" charset="0"/>
                        <a:cs typeface="Arial" panose="020B0604020202020204" pitchFamily="34" charset="0"/>
                      </a:endParaRPr>
                    </a:p>
                  </a:txBody>
                  <a:tcPr marL="9525" marR="9525" marT="9525"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F1E2E"/>
                    </a:solidFill>
                  </a:tcPr>
                </a:tc>
                <a:extLst>
                  <a:ext uri="{0D108BD9-81ED-4DB2-BD59-A6C34878D82A}">
                    <a16:rowId xmlns:a16="http://schemas.microsoft.com/office/drawing/2014/main" val="615858172"/>
                  </a:ext>
                </a:extLst>
              </a:tr>
              <a:tr h="464608">
                <a:tc>
                  <a:txBody>
                    <a:bodyPr/>
                    <a:lstStyle/>
                    <a:p>
                      <a:r>
                        <a:rPr lang="en-US" sz="1600">
                          <a:latin typeface="Arial" panose="020B0604020202020204" pitchFamily="34" charset="0"/>
                          <a:cs typeface="Arial" panose="020B0604020202020204" pitchFamily="34" charset="0"/>
                        </a:rPr>
                        <a:t>Convenience</a:t>
                      </a:r>
                    </a:p>
                  </a:txBody>
                  <a:tcPr anchor="ctr">
                    <a:lnT w="38100" cap="flat" cmpd="sng" algn="ctr">
                      <a:solidFill>
                        <a:schemeClr val="bg1"/>
                      </a:solidFill>
                      <a:prstDash val="solid"/>
                      <a:round/>
                      <a:headEnd type="none" w="med" len="med"/>
                      <a:tailEnd type="none" w="med" len="med"/>
                    </a:lnT>
                    <a:solidFill>
                      <a:srgbClr val="E8CCCD"/>
                    </a:solidFill>
                  </a:tcPr>
                </a:tc>
                <a:tc>
                  <a:txBody>
                    <a:bodyPr/>
                    <a:lstStyle/>
                    <a:p>
                      <a:pPr algn="r" fontAlgn="b"/>
                      <a:r>
                        <a:rPr lang="en-US" sz="1600" u="none" strike="noStrike">
                          <a:effectLst/>
                          <a:latin typeface="Arial" panose="020B0604020202020204" pitchFamily="34" charset="0"/>
                          <a:cs typeface="Arial" panose="020B0604020202020204" pitchFamily="34" charset="0"/>
                        </a:rPr>
                        <a:t>74.8</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T w="38100" cap="flat" cmpd="sng" algn="ctr">
                      <a:solidFill>
                        <a:schemeClr val="bg1"/>
                      </a:solidFill>
                      <a:prstDash val="solid"/>
                      <a:round/>
                      <a:headEnd type="none" w="med" len="med"/>
                      <a:tailEnd type="none" w="med" len="med"/>
                    </a:lnT>
                    <a:solidFill>
                      <a:srgbClr val="E8CCCD"/>
                    </a:solidFill>
                  </a:tcPr>
                </a:tc>
                <a:extLst>
                  <a:ext uri="{0D108BD9-81ED-4DB2-BD59-A6C34878D82A}">
                    <a16:rowId xmlns:a16="http://schemas.microsoft.com/office/drawing/2014/main" val="3806227891"/>
                  </a:ext>
                </a:extLst>
              </a:tr>
              <a:tr h="464608">
                <a:tc>
                  <a:txBody>
                    <a:bodyPr/>
                    <a:lstStyle/>
                    <a:p>
                      <a:r>
                        <a:rPr lang="en-US" sz="1600">
                          <a:latin typeface="Arial" panose="020B0604020202020204" pitchFamily="34" charset="0"/>
                          <a:cs typeface="Arial" panose="020B0604020202020204" pitchFamily="34" charset="0"/>
                        </a:rPr>
                        <a:t>Relevance</a:t>
                      </a:r>
                    </a:p>
                  </a:txBody>
                  <a:tcPr anchor="ctr">
                    <a:solidFill>
                      <a:srgbClr val="F4E7E8"/>
                    </a:solidFill>
                  </a:tcPr>
                </a:tc>
                <a:tc>
                  <a:txBody>
                    <a:bodyPr/>
                    <a:lstStyle/>
                    <a:p>
                      <a:pPr algn="r" fontAlgn="b"/>
                      <a:r>
                        <a:rPr lang="en-US" sz="1600" u="none" strike="noStrike">
                          <a:effectLst/>
                          <a:latin typeface="Arial" panose="020B0604020202020204" pitchFamily="34" charset="0"/>
                          <a:cs typeface="Arial" panose="020B0604020202020204" pitchFamily="34" charset="0"/>
                        </a:rPr>
                        <a:t>72.2</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solidFill>
                      <a:srgbClr val="F4E7E8"/>
                    </a:solidFill>
                  </a:tcPr>
                </a:tc>
                <a:extLst>
                  <a:ext uri="{0D108BD9-81ED-4DB2-BD59-A6C34878D82A}">
                    <a16:rowId xmlns:a16="http://schemas.microsoft.com/office/drawing/2014/main" val="4274689836"/>
                  </a:ext>
                </a:extLst>
              </a:tr>
              <a:tr h="464608">
                <a:tc>
                  <a:txBody>
                    <a:bodyPr/>
                    <a:lstStyle/>
                    <a:p>
                      <a:r>
                        <a:rPr lang="en-US" sz="1600">
                          <a:latin typeface="Arial" panose="020B0604020202020204" pitchFamily="34" charset="0"/>
                          <a:cs typeface="Arial" panose="020B0604020202020204" pitchFamily="34" charset="0"/>
                        </a:rPr>
                        <a:t>Personalized Content</a:t>
                      </a:r>
                    </a:p>
                  </a:txBody>
                  <a:tcPr anchor="ctr">
                    <a:solidFill>
                      <a:srgbClr val="E8CCCD"/>
                    </a:solidFill>
                  </a:tcPr>
                </a:tc>
                <a:tc>
                  <a:txBody>
                    <a:bodyPr/>
                    <a:lstStyle/>
                    <a:p>
                      <a:pPr algn="r" fontAlgn="b"/>
                      <a:r>
                        <a:rPr lang="en-US" sz="1600" u="none" strike="noStrike">
                          <a:effectLst/>
                          <a:latin typeface="Arial" panose="020B0604020202020204" pitchFamily="34" charset="0"/>
                          <a:cs typeface="Arial" panose="020B0604020202020204" pitchFamily="34" charset="0"/>
                        </a:rPr>
                        <a:t>50.9</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solidFill>
                      <a:srgbClr val="E8CCCD"/>
                    </a:solidFill>
                  </a:tcPr>
                </a:tc>
                <a:extLst>
                  <a:ext uri="{0D108BD9-81ED-4DB2-BD59-A6C34878D82A}">
                    <a16:rowId xmlns:a16="http://schemas.microsoft.com/office/drawing/2014/main" val="241477023"/>
                  </a:ext>
                </a:extLst>
              </a:tr>
              <a:tr h="464608">
                <a:tc>
                  <a:txBody>
                    <a:bodyPr/>
                    <a:lstStyle/>
                    <a:p>
                      <a:r>
                        <a:rPr lang="en-US" sz="1600">
                          <a:latin typeface="Arial" panose="020B0604020202020204" pitchFamily="34" charset="0"/>
                          <a:cs typeface="Arial" panose="020B0604020202020204" pitchFamily="34" charset="0"/>
                        </a:rPr>
                        <a:t>Accessibility</a:t>
                      </a:r>
                    </a:p>
                  </a:txBody>
                  <a:tcPr anchor="ctr">
                    <a:solidFill>
                      <a:srgbClr val="F4E7E8"/>
                    </a:solidFill>
                  </a:tcPr>
                </a:tc>
                <a:tc>
                  <a:txBody>
                    <a:bodyPr/>
                    <a:lstStyle/>
                    <a:p>
                      <a:pPr algn="r" fontAlgn="b"/>
                      <a:r>
                        <a:rPr lang="en-US" sz="1600" u="none" strike="noStrike">
                          <a:effectLst/>
                          <a:latin typeface="Arial" panose="020B0604020202020204" pitchFamily="34" charset="0"/>
                          <a:cs typeface="Arial" panose="020B0604020202020204" pitchFamily="34" charset="0"/>
                        </a:rPr>
                        <a:t>50.4</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solidFill>
                      <a:srgbClr val="F4E7E8"/>
                    </a:solidFill>
                  </a:tcPr>
                </a:tc>
                <a:extLst>
                  <a:ext uri="{0D108BD9-81ED-4DB2-BD59-A6C34878D82A}">
                    <a16:rowId xmlns:a16="http://schemas.microsoft.com/office/drawing/2014/main" val="156367300"/>
                  </a:ext>
                </a:extLst>
              </a:tr>
              <a:tr h="464608">
                <a:tc>
                  <a:txBody>
                    <a:bodyPr/>
                    <a:lstStyle/>
                    <a:p>
                      <a:r>
                        <a:rPr lang="en-US" sz="1600">
                          <a:latin typeface="Arial" panose="020B0604020202020204" pitchFamily="34" charset="0"/>
                          <a:cs typeface="Arial" panose="020B0604020202020204" pitchFamily="34" charset="0"/>
                        </a:rPr>
                        <a:t>Timeliness</a:t>
                      </a:r>
                    </a:p>
                  </a:txBody>
                  <a:tcPr anchor="ctr">
                    <a:solidFill>
                      <a:srgbClr val="E8CCCD"/>
                    </a:solidFill>
                  </a:tcPr>
                </a:tc>
                <a:tc>
                  <a:txBody>
                    <a:bodyPr/>
                    <a:lstStyle/>
                    <a:p>
                      <a:pPr algn="r" fontAlgn="b"/>
                      <a:r>
                        <a:rPr lang="en-US" sz="1600" u="none" strike="noStrike">
                          <a:effectLst/>
                          <a:latin typeface="Arial" panose="020B0604020202020204" pitchFamily="34" charset="0"/>
                          <a:cs typeface="Arial" panose="020B0604020202020204" pitchFamily="34" charset="0"/>
                        </a:rPr>
                        <a:t>44.4</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solidFill>
                      <a:srgbClr val="E8CCCD"/>
                    </a:solidFill>
                  </a:tcPr>
                </a:tc>
                <a:extLst>
                  <a:ext uri="{0D108BD9-81ED-4DB2-BD59-A6C34878D82A}">
                    <a16:rowId xmlns:a16="http://schemas.microsoft.com/office/drawing/2014/main" val="399930223"/>
                  </a:ext>
                </a:extLst>
              </a:tr>
              <a:tr h="464608">
                <a:tc>
                  <a:txBody>
                    <a:bodyPr/>
                    <a:lstStyle/>
                    <a:p>
                      <a:r>
                        <a:rPr lang="en-US" sz="1600">
                          <a:latin typeface="Arial" panose="020B0604020202020204" pitchFamily="34" charset="0"/>
                          <a:cs typeface="Arial" panose="020B0604020202020204" pitchFamily="34" charset="0"/>
                        </a:rPr>
                        <a:t>Other</a:t>
                      </a:r>
                    </a:p>
                  </a:txBody>
                  <a:tcPr anchor="ctr">
                    <a:solidFill>
                      <a:srgbClr val="F4E7E8"/>
                    </a:solidFill>
                  </a:tcPr>
                </a:tc>
                <a:tc>
                  <a:txBody>
                    <a:bodyPr/>
                    <a:lstStyle/>
                    <a:p>
                      <a:pPr algn="r" fontAlgn="b"/>
                      <a:r>
                        <a:rPr lang="en-US" sz="1600" u="none" strike="noStrike">
                          <a:effectLst/>
                          <a:latin typeface="Arial" panose="020B0604020202020204" pitchFamily="34" charset="0"/>
                          <a:cs typeface="Arial" panose="020B0604020202020204" pitchFamily="34" charset="0"/>
                        </a:rPr>
                        <a:t>3.4</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solidFill>
                      <a:srgbClr val="F4E7E8"/>
                    </a:solidFill>
                  </a:tcPr>
                </a:tc>
                <a:extLst>
                  <a:ext uri="{0D108BD9-81ED-4DB2-BD59-A6C34878D82A}">
                    <a16:rowId xmlns:a16="http://schemas.microsoft.com/office/drawing/2014/main" val="406820807"/>
                  </a:ext>
                </a:extLst>
              </a:tr>
            </a:tbl>
          </a:graphicData>
        </a:graphic>
      </p:graphicFrame>
      <p:sp>
        <p:nvSpPr>
          <p:cNvPr id="4" name="Slide Number Placeholder 3">
            <a:extLst>
              <a:ext uri="{FF2B5EF4-FFF2-40B4-BE49-F238E27FC236}">
                <a16:creationId xmlns:a16="http://schemas.microsoft.com/office/drawing/2014/main" id="{4071481D-4DC9-41AE-9426-0B9847FA5D9F}"/>
              </a:ext>
            </a:extLst>
          </p:cNvPr>
          <p:cNvSpPr>
            <a:spLocks noGrp="1"/>
          </p:cNvSpPr>
          <p:nvPr>
            <p:ph type="sldNum" sz="quarter" idx="12"/>
          </p:nvPr>
        </p:nvSpPr>
        <p:spPr/>
        <p:txBody>
          <a:bodyPr/>
          <a:lstStyle/>
          <a:p>
            <a:fld id="{7AA28999-D008-419E-9628-EE1C64F81F4C}" type="slidenum">
              <a:rPr lang="en-US" smtClean="0"/>
              <a:pPr/>
              <a:t>12</a:t>
            </a:fld>
            <a:endParaRPr lang="en-US"/>
          </a:p>
        </p:txBody>
      </p:sp>
    </p:spTree>
    <p:extLst>
      <p:ext uri="{BB962C8B-B14F-4D97-AF65-F5344CB8AC3E}">
        <p14:creationId xmlns:p14="http://schemas.microsoft.com/office/powerpoint/2010/main" val="694350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What do the DSEs, SILCs, and CILs get with regard to TA? ​</a:t>
            </a:r>
          </a:p>
        </p:txBody>
      </p:sp>
      <p:sp>
        <p:nvSpPr>
          <p:cNvPr id="4" name="Slide Number Placeholder 3"/>
          <p:cNvSpPr>
            <a:spLocks noGrp="1"/>
          </p:cNvSpPr>
          <p:nvPr>
            <p:ph type="sldNum" sz="quarter" idx="12"/>
          </p:nvPr>
        </p:nvSpPr>
        <p:spPr/>
        <p:txBody>
          <a:bodyPr/>
          <a:lstStyle/>
          <a:p>
            <a:fld id="{7AA28999-D008-419E-9628-EE1C64F81F4C}" type="slidenum">
              <a:rPr lang="en-US" smtClean="0"/>
              <a:pPr/>
              <a:t>13</a:t>
            </a:fld>
            <a:endParaRPr lang="en-US"/>
          </a:p>
        </p:txBody>
      </p:sp>
    </p:spTree>
    <p:extLst>
      <p:ext uri="{BB962C8B-B14F-4D97-AF65-F5344CB8AC3E}">
        <p14:creationId xmlns:p14="http://schemas.microsoft.com/office/powerpoint/2010/main" val="613377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A59F7-A6CC-4CF3-BAC6-8E2A777C141A}"/>
              </a:ext>
            </a:extLst>
          </p:cNvPr>
          <p:cNvSpPr>
            <a:spLocks noGrp="1"/>
          </p:cNvSpPr>
          <p:nvPr>
            <p:ph type="title"/>
          </p:nvPr>
        </p:nvSpPr>
        <p:spPr>
          <a:xfrm>
            <a:off x="457199" y="274638"/>
            <a:ext cx="8229599" cy="1143000"/>
          </a:xfrm>
        </p:spPr>
        <p:txBody>
          <a:bodyPr>
            <a:normAutofit fontScale="90000"/>
          </a:bodyPr>
          <a:lstStyle/>
          <a:p>
            <a:r>
              <a:rPr lang="en-US" sz="3100"/>
              <a:t>What do the DSEs, SILCs, and CILs get with regard to TA? ​</a:t>
            </a:r>
            <a:br>
              <a:rPr lang="en-US"/>
            </a:br>
            <a:r>
              <a:rPr lang="en-US" sz="2200"/>
              <a:t>KII Results/Document Review Results</a:t>
            </a:r>
            <a:endParaRPr lang="en-US"/>
          </a:p>
        </p:txBody>
      </p:sp>
      <p:graphicFrame>
        <p:nvGraphicFramePr>
          <p:cNvPr id="8" name="Table 7">
            <a:extLst>
              <a:ext uri="{FF2B5EF4-FFF2-40B4-BE49-F238E27FC236}">
                <a16:creationId xmlns:a16="http://schemas.microsoft.com/office/drawing/2014/main" id="{4AC14D45-1C23-2C37-5BC6-557BB0176537}"/>
              </a:ext>
            </a:extLst>
          </p:cNvPr>
          <p:cNvGraphicFramePr>
            <a:graphicFrameLocks/>
          </p:cNvGraphicFramePr>
          <p:nvPr>
            <p:extLst>
              <p:ext uri="{D42A27DB-BD31-4B8C-83A1-F6EECF244321}">
                <p14:modId xmlns:p14="http://schemas.microsoft.com/office/powerpoint/2010/main" val="2294026222"/>
              </p:ext>
            </p:extLst>
          </p:nvPr>
        </p:nvGraphicFramePr>
        <p:xfrm>
          <a:off x="457199" y="1438040"/>
          <a:ext cx="8229599" cy="3981919"/>
        </p:xfrm>
        <a:graphic>
          <a:graphicData uri="http://schemas.openxmlformats.org/drawingml/2006/table">
            <a:tbl>
              <a:tblPr firstRow="1" bandRow="1">
                <a:tableStyleId>{5C22544A-7EE6-4342-B048-85BDC9FD1C3A}</a:tableStyleId>
              </a:tblPr>
              <a:tblGrid>
                <a:gridCol w="8229599">
                  <a:extLst>
                    <a:ext uri="{9D8B030D-6E8A-4147-A177-3AD203B41FA5}">
                      <a16:colId xmlns:a16="http://schemas.microsoft.com/office/drawing/2014/main" val="459232917"/>
                    </a:ext>
                  </a:extLst>
                </a:gridCol>
              </a:tblGrid>
              <a:tr h="708981">
                <a:tc>
                  <a:txBody>
                    <a:bodyPr/>
                    <a:lstStyle/>
                    <a:p>
                      <a:pPr marL="0" marR="0" lvl="0" indent="0" algn="l">
                        <a:lnSpc>
                          <a:spcPct val="100000"/>
                        </a:lnSpc>
                        <a:buNone/>
                      </a:pPr>
                      <a:r>
                        <a:rPr lang="en-US" sz="2000">
                          <a:solidFill>
                            <a:schemeClr val="bg1"/>
                          </a:solidFill>
                          <a:latin typeface="+mn-lt"/>
                        </a:rPr>
                        <a:t>Who provides the TA and what types of TA are received according to the KII and document review results?</a:t>
                      </a:r>
                    </a:p>
                  </a:txBody>
                  <a:tcPr anchor="ctr">
                    <a:solidFill>
                      <a:srgbClr val="BF1E2E"/>
                    </a:solidFill>
                  </a:tcPr>
                </a:tc>
                <a:extLst>
                  <a:ext uri="{0D108BD9-81ED-4DB2-BD59-A6C34878D82A}">
                    <a16:rowId xmlns:a16="http://schemas.microsoft.com/office/drawing/2014/main" val="1160090194"/>
                  </a:ext>
                </a:extLst>
              </a:tr>
              <a:tr h="369903">
                <a:tc>
                  <a:txBody>
                    <a:bodyPr/>
                    <a:lstStyle/>
                    <a:p>
                      <a:pPr marL="0" marR="0" lvl="0" indent="0" algn="l">
                        <a:lnSpc>
                          <a:spcPct val="100000"/>
                        </a:lnSpc>
                        <a:buNone/>
                      </a:pPr>
                      <a:r>
                        <a:rPr lang="en-US" sz="1800">
                          <a:latin typeface="+mn-lt"/>
                        </a:rPr>
                        <a:t>TA Providers Used</a:t>
                      </a:r>
                    </a:p>
                  </a:txBody>
                  <a:tcPr anchor="ctr"/>
                </a:tc>
                <a:extLst>
                  <a:ext uri="{0D108BD9-81ED-4DB2-BD59-A6C34878D82A}">
                    <a16:rowId xmlns:a16="http://schemas.microsoft.com/office/drawing/2014/main" val="327322046"/>
                  </a:ext>
                </a:extLst>
              </a:tr>
              <a:tr h="361876">
                <a:tc>
                  <a:txBody>
                    <a:bodyPr/>
                    <a:lstStyle/>
                    <a:p>
                      <a:pPr marL="285750" lvl="0" indent="-285750" algn="l">
                        <a:lnSpc>
                          <a:spcPct val="100000"/>
                        </a:lnSpc>
                        <a:spcBef>
                          <a:spcPts val="0"/>
                        </a:spcBef>
                        <a:spcAft>
                          <a:spcPts val="0"/>
                        </a:spcAft>
                        <a:buFont typeface="Arial" panose="020B0604020202020204" pitchFamily="34" charset="0"/>
                        <a:buChar char="•"/>
                      </a:pPr>
                      <a:r>
                        <a:rPr lang="en-US" sz="1600" b="0" i="0" u="none" strike="noStrike" kern="1200" noProof="0">
                          <a:solidFill>
                            <a:srgbClr val="000000"/>
                          </a:solidFill>
                          <a:effectLst/>
                          <a:latin typeface="+mn-lt"/>
                        </a:rPr>
                        <a:t>ILRU</a:t>
                      </a:r>
                    </a:p>
                  </a:txBody>
                  <a:tcPr anchor="ctr">
                    <a:solidFill>
                      <a:srgbClr val="F4E7E8"/>
                    </a:solidFill>
                  </a:tcPr>
                </a:tc>
                <a:extLst>
                  <a:ext uri="{0D108BD9-81ED-4DB2-BD59-A6C34878D82A}">
                    <a16:rowId xmlns:a16="http://schemas.microsoft.com/office/drawing/2014/main" val="901938960"/>
                  </a:ext>
                </a:extLst>
              </a:tr>
              <a:tr h="361876">
                <a:tc>
                  <a:txBody>
                    <a:bodyPr/>
                    <a:lstStyle/>
                    <a:p>
                      <a:pPr marL="285750" lvl="0" indent="-285750" algn="l">
                        <a:lnSpc>
                          <a:spcPct val="100000"/>
                        </a:lnSpc>
                        <a:spcBef>
                          <a:spcPts val="0"/>
                        </a:spcBef>
                        <a:spcAft>
                          <a:spcPts val="0"/>
                        </a:spcAft>
                        <a:buFont typeface="Arial" panose="020B0604020202020204" pitchFamily="34" charset="0"/>
                        <a:buChar char="•"/>
                      </a:pPr>
                      <a:r>
                        <a:rPr lang="en-US" sz="1600" b="0" i="0" u="none" strike="noStrike" kern="1200" noProof="0">
                          <a:solidFill>
                            <a:srgbClr val="000000"/>
                          </a:solidFill>
                          <a:effectLst/>
                          <a:latin typeface="+mn-lt"/>
                        </a:rPr>
                        <a:t>APRIL and NCIL</a:t>
                      </a:r>
                    </a:p>
                  </a:txBody>
                  <a:tcPr anchor="ctr">
                    <a:solidFill>
                      <a:srgbClr val="F4E7E8"/>
                    </a:solidFill>
                  </a:tcPr>
                </a:tc>
                <a:extLst>
                  <a:ext uri="{0D108BD9-81ED-4DB2-BD59-A6C34878D82A}">
                    <a16:rowId xmlns:a16="http://schemas.microsoft.com/office/drawing/2014/main" val="1621675919"/>
                  </a:ext>
                </a:extLst>
              </a:tr>
              <a:tr h="369903">
                <a:tc>
                  <a:txBody>
                    <a:bodyPr/>
                    <a:lstStyle/>
                    <a:p>
                      <a:pPr marL="0" lvl="0" indent="0" algn="l">
                        <a:lnSpc>
                          <a:spcPct val="100000"/>
                        </a:lnSpc>
                        <a:buNone/>
                      </a:pPr>
                      <a:r>
                        <a:rPr lang="en-US" sz="1800" b="0" i="0" u="none" strike="noStrike" kern="1200" baseline="0" noProof="0">
                          <a:solidFill>
                            <a:srgbClr val="000000"/>
                          </a:solidFill>
                          <a:effectLst/>
                          <a:latin typeface="+mn-lt"/>
                        </a:rPr>
                        <a:t>Types of TA Received </a:t>
                      </a:r>
                      <a:endParaRPr lang="en-US" sz="1600">
                        <a:latin typeface="+mn-lt"/>
                      </a:endParaRPr>
                    </a:p>
                  </a:txBody>
                  <a:tcPr anchor="ctr">
                    <a:solidFill>
                      <a:srgbClr val="E8CCCD"/>
                    </a:solidFill>
                  </a:tcPr>
                </a:tc>
                <a:extLst>
                  <a:ext uri="{0D108BD9-81ED-4DB2-BD59-A6C34878D82A}">
                    <a16:rowId xmlns:a16="http://schemas.microsoft.com/office/drawing/2014/main" val="2037973947"/>
                  </a:ext>
                </a:extLst>
              </a:tr>
              <a:tr h="361876">
                <a:tc>
                  <a:txBody>
                    <a:bodyPr/>
                    <a:lstStyle/>
                    <a:p>
                      <a:pPr marL="285750" lvl="0" indent="-285750" algn="l">
                        <a:lnSpc>
                          <a:spcPct val="100000"/>
                        </a:lnSpc>
                        <a:spcBef>
                          <a:spcPts val="0"/>
                        </a:spcBef>
                        <a:spcAft>
                          <a:spcPts val="0"/>
                        </a:spcAft>
                        <a:buFont typeface="Arial" panose="020B0604020202020204" pitchFamily="34" charset="0"/>
                        <a:buChar char="•"/>
                      </a:pPr>
                      <a:r>
                        <a:rPr lang="en-US" sz="1600" b="0" i="0" u="none" strike="noStrike" kern="1200" baseline="0" noProof="0">
                          <a:solidFill>
                            <a:srgbClr val="000000"/>
                          </a:solidFill>
                          <a:effectLst/>
                          <a:latin typeface="+mn-lt"/>
                        </a:rPr>
                        <a:t>Webinars &amp; courses/rapid courses</a:t>
                      </a:r>
                    </a:p>
                  </a:txBody>
                  <a:tcPr anchor="ctr">
                    <a:solidFill>
                      <a:srgbClr val="F4E7E8"/>
                    </a:solidFill>
                  </a:tcPr>
                </a:tc>
                <a:extLst>
                  <a:ext uri="{0D108BD9-81ED-4DB2-BD59-A6C34878D82A}">
                    <a16:rowId xmlns:a16="http://schemas.microsoft.com/office/drawing/2014/main" val="957140797"/>
                  </a:ext>
                </a:extLst>
              </a:tr>
              <a:tr h="361876">
                <a:tc>
                  <a:txBody>
                    <a:bodyPr/>
                    <a:lstStyle/>
                    <a:p>
                      <a:pPr marL="285750" lvl="0" indent="-285750" algn="l">
                        <a:lnSpc>
                          <a:spcPct val="100000"/>
                        </a:lnSpc>
                        <a:spcBef>
                          <a:spcPts val="0"/>
                        </a:spcBef>
                        <a:spcAft>
                          <a:spcPts val="0"/>
                        </a:spcAft>
                        <a:buFont typeface="Arial" panose="020B0604020202020204" pitchFamily="34" charset="0"/>
                        <a:buChar char="•"/>
                      </a:pPr>
                      <a:r>
                        <a:rPr lang="en-US" sz="1600" b="0" i="0" u="none" strike="noStrike" kern="1200" baseline="0" noProof="0">
                          <a:solidFill>
                            <a:srgbClr val="000000"/>
                          </a:solidFill>
                          <a:effectLst/>
                          <a:latin typeface="+mn-lt"/>
                        </a:rPr>
                        <a:t>Peer-to-peer</a:t>
                      </a:r>
                    </a:p>
                  </a:txBody>
                  <a:tcPr anchor="ctr">
                    <a:solidFill>
                      <a:srgbClr val="F4E7E8"/>
                    </a:solidFill>
                  </a:tcPr>
                </a:tc>
                <a:extLst>
                  <a:ext uri="{0D108BD9-81ED-4DB2-BD59-A6C34878D82A}">
                    <a16:rowId xmlns:a16="http://schemas.microsoft.com/office/drawing/2014/main" val="1801981279"/>
                  </a:ext>
                </a:extLst>
              </a:tr>
              <a:tr h="361876">
                <a:tc>
                  <a:txBody>
                    <a:bodyPr/>
                    <a:lstStyle/>
                    <a:p>
                      <a:pPr marL="285750" lvl="0" indent="-285750" algn="l">
                        <a:lnSpc>
                          <a:spcPct val="100000"/>
                        </a:lnSpc>
                        <a:spcBef>
                          <a:spcPts val="0"/>
                        </a:spcBef>
                        <a:spcAft>
                          <a:spcPts val="0"/>
                        </a:spcAft>
                        <a:buFont typeface="Arial" panose="020B0604020202020204" pitchFamily="34" charset="0"/>
                        <a:buChar char="•"/>
                      </a:pPr>
                      <a:r>
                        <a:rPr lang="en-US" sz="1600" b="0" i="0" u="none" strike="noStrike" kern="1200" baseline="0" noProof="0">
                          <a:solidFill>
                            <a:srgbClr val="000000"/>
                          </a:solidFill>
                          <a:effectLst/>
                          <a:latin typeface="+mn-lt"/>
                        </a:rPr>
                        <a:t>Conferences</a:t>
                      </a:r>
                    </a:p>
                  </a:txBody>
                  <a:tcPr anchor="ctr">
                    <a:solidFill>
                      <a:srgbClr val="F4E7E8"/>
                    </a:solidFill>
                  </a:tcPr>
                </a:tc>
                <a:extLst>
                  <a:ext uri="{0D108BD9-81ED-4DB2-BD59-A6C34878D82A}">
                    <a16:rowId xmlns:a16="http://schemas.microsoft.com/office/drawing/2014/main" val="573520405"/>
                  </a:ext>
                </a:extLst>
              </a:tr>
              <a:tr h="361876">
                <a:tc>
                  <a:txBody>
                    <a:bodyPr/>
                    <a:lstStyle/>
                    <a:p>
                      <a:pPr marL="285750" lvl="0" indent="-285750" algn="l">
                        <a:lnSpc>
                          <a:spcPct val="100000"/>
                        </a:lnSpc>
                        <a:buFont typeface="Arial" panose="020B0604020202020204" pitchFamily="34" charset="0"/>
                        <a:buChar char="•"/>
                      </a:pPr>
                      <a:r>
                        <a:rPr lang="en-US" sz="1600" b="0" i="0" u="none" strike="noStrike" kern="1200" baseline="0" noProof="0">
                          <a:solidFill>
                            <a:srgbClr val="000000"/>
                          </a:solidFill>
                          <a:effectLst/>
                          <a:latin typeface="+mn-lt"/>
                        </a:rPr>
                        <a:t>Intensive support</a:t>
                      </a:r>
                    </a:p>
                  </a:txBody>
                  <a:tcPr anchor="ctr">
                    <a:solidFill>
                      <a:srgbClr val="F4E7E8"/>
                    </a:solidFill>
                  </a:tcPr>
                </a:tc>
                <a:extLst>
                  <a:ext uri="{0D108BD9-81ED-4DB2-BD59-A6C34878D82A}">
                    <a16:rowId xmlns:a16="http://schemas.microsoft.com/office/drawing/2014/main" val="2732474984"/>
                  </a:ext>
                </a:extLst>
              </a:tr>
              <a:tr h="361876">
                <a:tc>
                  <a:txBody>
                    <a:bodyPr/>
                    <a:lstStyle/>
                    <a:p>
                      <a:pPr marL="285750" lvl="0" indent="-285750" algn="l">
                        <a:lnSpc>
                          <a:spcPct val="100000"/>
                        </a:lnSpc>
                        <a:buFont typeface="Arial" panose="020B0604020202020204" pitchFamily="34" charset="0"/>
                        <a:buChar char="•"/>
                      </a:pPr>
                      <a:r>
                        <a:rPr lang="en-US" sz="1600" b="0" i="0" u="none" strike="noStrike" kern="1200" baseline="0" noProof="0">
                          <a:solidFill>
                            <a:srgbClr val="000000"/>
                          </a:solidFill>
                          <a:effectLst/>
                          <a:latin typeface="+mn-lt"/>
                        </a:rPr>
                        <a:t>Products (e.g., newsletters, directory updates)</a:t>
                      </a:r>
                    </a:p>
                  </a:txBody>
                  <a:tcPr anchor="ctr">
                    <a:solidFill>
                      <a:srgbClr val="F4E7E8"/>
                    </a:solidFill>
                  </a:tcPr>
                </a:tc>
                <a:extLst>
                  <a:ext uri="{0D108BD9-81ED-4DB2-BD59-A6C34878D82A}">
                    <a16:rowId xmlns:a16="http://schemas.microsoft.com/office/drawing/2014/main" val="1056874650"/>
                  </a:ext>
                </a:extLst>
              </a:tr>
            </a:tbl>
          </a:graphicData>
        </a:graphic>
      </p:graphicFrame>
      <p:sp>
        <p:nvSpPr>
          <p:cNvPr id="4" name="Slide Number Placeholder 3">
            <a:extLst>
              <a:ext uri="{FF2B5EF4-FFF2-40B4-BE49-F238E27FC236}">
                <a16:creationId xmlns:a16="http://schemas.microsoft.com/office/drawing/2014/main" id="{D8F19AB6-59A9-402D-B462-C72687C70222}"/>
              </a:ext>
            </a:extLst>
          </p:cNvPr>
          <p:cNvSpPr>
            <a:spLocks noGrp="1"/>
          </p:cNvSpPr>
          <p:nvPr>
            <p:ph type="sldNum" sz="quarter" idx="12"/>
          </p:nvPr>
        </p:nvSpPr>
        <p:spPr/>
        <p:txBody>
          <a:bodyPr/>
          <a:lstStyle/>
          <a:p>
            <a:fld id="{7AA28999-D008-419E-9628-EE1C64F81F4C}" type="slidenum">
              <a:rPr lang="en-US" smtClean="0"/>
              <a:pPr/>
              <a:t>14</a:t>
            </a:fld>
            <a:endParaRPr lang="en-US"/>
          </a:p>
        </p:txBody>
      </p:sp>
    </p:spTree>
    <p:extLst>
      <p:ext uri="{BB962C8B-B14F-4D97-AF65-F5344CB8AC3E}">
        <p14:creationId xmlns:p14="http://schemas.microsoft.com/office/powerpoint/2010/main" val="3462188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ED357F4B-83B5-239B-4DC0-EF7242DDBE48}"/>
              </a:ext>
            </a:extLst>
          </p:cNvPr>
          <p:cNvSpPr>
            <a:spLocks noGrp="1"/>
          </p:cNvSpPr>
          <p:nvPr>
            <p:ph type="title"/>
          </p:nvPr>
        </p:nvSpPr>
        <p:spPr>
          <a:xfrm>
            <a:off x="457200" y="274638"/>
            <a:ext cx="8229600" cy="1143000"/>
          </a:xfrm>
        </p:spPr>
        <p:txBody>
          <a:bodyPr>
            <a:normAutofit fontScale="90000"/>
          </a:bodyPr>
          <a:lstStyle/>
          <a:p>
            <a:r>
              <a:rPr lang="en-US" sz="3100" dirty="0"/>
              <a:t>What do the DSEs, SILCs, and CILs get with regard to TA? ​</a:t>
            </a:r>
            <a:br>
              <a:rPr lang="en-US" dirty="0"/>
            </a:br>
            <a:r>
              <a:rPr lang="en-US" sz="2200" dirty="0"/>
              <a:t>Survey Results (1 of 5)</a:t>
            </a:r>
            <a:endParaRPr lang="en-US" dirty="0"/>
          </a:p>
        </p:txBody>
      </p:sp>
      <p:graphicFrame>
        <p:nvGraphicFramePr>
          <p:cNvPr id="13" name="Table 2">
            <a:extLst>
              <a:ext uri="{FF2B5EF4-FFF2-40B4-BE49-F238E27FC236}">
                <a16:creationId xmlns:a16="http://schemas.microsoft.com/office/drawing/2014/main" id="{CA6BFA74-6DB2-4D5A-B0D6-B126F9CA72E2}"/>
              </a:ext>
            </a:extLst>
          </p:cNvPr>
          <p:cNvGraphicFramePr>
            <a:graphicFrameLocks noGrp="1"/>
          </p:cNvGraphicFramePr>
          <p:nvPr>
            <p:extLst>
              <p:ext uri="{D42A27DB-BD31-4B8C-83A1-F6EECF244321}">
                <p14:modId xmlns:p14="http://schemas.microsoft.com/office/powerpoint/2010/main" val="2212347973"/>
              </p:ext>
            </p:extLst>
          </p:nvPr>
        </p:nvGraphicFramePr>
        <p:xfrm>
          <a:off x="441575" y="1503680"/>
          <a:ext cx="8229600" cy="3891279"/>
        </p:xfrm>
        <a:graphic>
          <a:graphicData uri="http://schemas.openxmlformats.org/drawingml/2006/table">
            <a:tbl>
              <a:tblPr firstRow="1" bandRow="1">
                <a:tableStyleId>{B301B821-A1FF-4177-AEE7-76D212191A09}</a:tableStyleId>
              </a:tblPr>
              <a:tblGrid>
                <a:gridCol w="1631065">
                  <a:extLst>
                    <a:ext uri="{9D8B030D-6E8A-4147-A177-3AD203B41FA5}">
                      <a16:colId xmlns:a16="http://schemas.microsoft.com/office/drawing/2014/main" val="187693013"/>
                    </a:ext>
                  </a:extLst>
                </a:gridCol>
                <a:gridCol w="2225040">
                  <a:extLst>
                    <a:ext uri="{9D8B030D-6E8A-4147-A177-3AD203B41FA5}">
                      <a16:colId xmlns:a16="http://schemas.microsoft.com/office/drawing/2014/main" val="764930812"/>
                    </a:ext>
                  </a:extLst>
                </a:gridCol>
                <a:gridCol w="2133600">
                  <a:extLst>
                    <a:ext uri="{9D8B030D-6E8A-4147-A177-3AD203B41FA5}">
                      <a16:colId xmlns:a16="http://schemas.microsoft.com/office/drawing/2014/main" val="2261808305"/>
                    </a:ext>
                  </a:extLst>
                </a:gridCol>
                <a:gridCol w="2239895">
                  <a:extLst>
                    <a:ext uri="{9D8B030D-6E8A-4147-A177-3AD203B41FA5}">
                      <a16:colId xmlns:a16="http://schemas.microsoft.com/office/drawing/2014/main" val="58186272"/>
                    </a:ext>
                  </a:extLst>
                </a:gridCol>
              </a:tblGrid>
              <a:tr h="833411">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l"/>
                      <a:r>
                        <a:rPr lang="en-US" sz="1800">
                          <a:latin typeface="Arial" panose="020B0604020202020204" pitchFamily="34" charset="0"/>
                          <a:cs typeface="Arial" panose="020B0604020202020204" pitchFamily="34" charset="0"/>
                        </a:rPr>
                        <a:t>Grantee Type</a:t>
                      </a:r>
                    </a:p>
                  </a:txBody>
                  <a:tcPr anchor="ctr">
                    <a:lnL w="38100" cap="flat" cmpd="sng" algn="ctr">
                      <a:noFill/>
                      <a:prstDash val="solid"/>
                      <a:round/>
                      <a:headEnd type="none" w="med" len="med"/>
                      <a:tailEnd type="none" w="med" len="med"/>
                    </a:lnL>
                    <a:lnB w="38100" cap="flat" cmpd="sng" algn="ctr">
                      <a:solidFill>
                        <a:schemeClr val="bg1"/>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1800">
                          <a:latin typeface="Arial" panose="020B0604020202020204" pitchFamily="34" charset="0"/>
                          <a:cs typeface="Arial" panose="020B0604020202020204" pitchFamily="34" charset="0"/>
                        </a:rPr>
                        <a:t>Number of Survey Responses</a:t>
                      </a:r>
                    </a:p>
                  </a:txBody>
                  <a:tcPr anchor="ctr">
                    <a:lnB w="38100" cap="flat" cmpd="sng" algn="ctr">
                      <a:solidFill>
                        <a:schemeClr val="bg1"/>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1800">
                          <a:latin typeface="Arial" panose="020B0604020202020204" pitchFamily="34" charset="0"/>
                          <a:cs typeface="Arial" panose="020B0604020202020204" pitchFamily="34" charset="0"/>
                        </a:rPr>
                        <a:t>Received ILRU TA N (%)</a:t>
                      </a:r>
                    </a:p>
                  </a:txBody>
                  <a:tcPr anchor="ctr">
                    <a:lnB w="38100" cap="flat" cmpd="sng" algn="ctr">
                      <a:solidFill>
                        <a:schemeClr val="bg1"/>
                      </a:solidFill>
                      <a:prstDash val="solid"/>
                      <a:round/>
                      <a:headEnd type="none" w="med" len="med"/>
                      <a:tailEnd type="none" w="med" len="med"/>
                    </a:lnB>
                  </a:tcPr>
                </a:tc>
                <a:tc>
                  <a:txBody>
                    <a:bodyPr/>
                    <a:lstStyle/>
                    <a:p>
                      <a:pPr algn="ctr"/>
                      <a:r>
                        <a:rPr lang="en-US" sz="1800">
                          <a:latin typeface="Arial" panose="020B0604020202020204" pitchFamily="34" charset="0"/>
                          <a:cs typeface="Arial" panose="020B0604020202020204" pitchFamily="34" charset="0"/>
                        </a:rPr>
                        <a:t>Received non-ILRU TA N (%)</a:t>
                      </a:r>
                    </a:p>
                  </a:txBody>
                  <a:tcPr anchor="ctr">
                    <a:lnR w="38100" cap="flat" cmpd="sng" algn="ctr">
                      <a:noFill/>
                      <a:prstDash val="solid"/>
                      <a:round/>
                      <a:headEnd type="none" w="med" len="med"/>
                      <a:tailEnd type="none" w="med" len="med"/>
                    </a:ln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84836408"/>
                  </a:ext>
                </a:extLst>
              </a:tr>
              <a:tr h="76446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800">
                          <a:latin typeface="Arial" panose="020B0604020202020204" pitchFamily="34" charset="0"/>
                          <a:cs typeface="Arial" panose="020B0604020202020204" pitchFamily="34" charset="0"/>
                        </a:rPr>
                        <a:t>CIL</a:t>
                      </a:r>
                    </a:p>
                  </a:txBody>
                  <a:tcPr anchor="ctr">
                    <a:lnL w="12700" cmpd="sng">
                      <a:noFill/>
                    </a:lnL>
                    <a:lnR>
                      <a:noFill/>
                    </a:lnR>
                    <a:lnT w="381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CCC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800">
                          <a:latin typeface="Arial" panose="020B0604020202020204" pitchFamily="34" charset="0"/>
                          <a:cs typeface="Arial" panose="020B0604020202020204" pitchFamily="34" charset="0"/>
                        </a:rPr>
                        <a:t>180</a:t>
                      </a:r>
                    </a:p>
                  </a:txBody>
                  <a:tcPr anchor="ctr">
                    <a:lnL>
                      <a:noFill/>
                    </a:lnL>
                    <a:lnR>
                      <a:noFill/>
                    </a:lnR>
                    <a:lnT w="381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CCC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800">
                          <a:latin typeface="Arial" panose="020B0604020202020204" pitchFamily="34" charset="0"/>
                          <a:cs typeface="Arial" panose="020B0604020202020204" pitchFamily="34" charset="0"/>
                        </a:rPr>
                        <a:t>130 (72.2)</a:t>
                      </a:r>
                    </a:p>
                  </a:txBody>
                  <a:tcPr anchor="ctr">
                    <a:lnL>
                      <a:noFill/>
                    </a:lnL>
                    <a:lnR>
                      <a:noFill/>
                    </a:lnR>
                    <a:lnT w="381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CCCD"/>
                    </a:solidFill>
                  </a:tcPr>
                </a:tc>
                <a:tc>
                  <a:txBody>
                    <a:bodyPr/>
                    <a:lstStyle/>
                    <a:p>
                      <a:pPr algn="ctr"/>
                      <a:r>
                        <a:rPr lang="en-US" sz="1800">
                          <a:latin typeface="Arial" panose="020B0604020202020204" pitchFamily="34" charset="0"/>
                          <a:cs typeface="Arial" panose="020B0604020202020204" pitchFamily="34" charset="0"/>
                        </a:rPr>
                        <a:t>108 (60.0)</a:t>
                      </a:r>
                    </a:p>
                  </a:txBody>
                  <a:tcPr anchor="ctr">
                    <a:lnL>
                      <a:noFill/>
                    </a:lnL>
                    <a:lnR w="12700" cmpd="sng">
                      <a:noFill/>
                    </a:lnR>
                    <a:lnT w="381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394124309"/>
                  </a:ext>
                </a:extLst>
              </a:tr>
              <a:tr h="76446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800">
                          <a:latin typeface="Arial" panose="020B0604020202020204" pitchFamily="34" charset="0"/>
                          <a:cs typeface="Arial" panose="020B0604020202020204" pitchFamily="34" charset="0"/>
                        </a:rPr>
                        <a:t>DSE</a:t>
                      </a:r>
                    </a:p>
                  </a:txBody>
                  <a:tcPr anchor="ctr">
                    <a:lnL w="12700" cmpd="sng">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4E7E8"/>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800">
                          <a:latin typeface="Arial" panose="020B0604020202020204" pitchFamily="34" charset="0"/>
                          <a:cs typeface="Arial" panose="020B0604020202020204" pitchFamily="34" charset="0"/>
                        </a:rPr>
                        <a:t>27</a:t>
                      </a:r>
                    </a:p>
                  </a:txBody>
                  <a:tcPr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4E7E8"/>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800">
                          <a:latin typeface="Arial" panose="020B0604020202020204" pitchFamily="34" charset="0"/>
                          <a:cs typeface="Arial" panose="020B0604020202020204" pitchFamily="34" charset="0"/>
                        </a:rPr>
                        <a:t>12 (44.4)</a:t>
                      </a:r>
                    </a:p>
                  </a:txBody>
                  <a:tcPr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4E7E8"/>
                    </a:solidFill>
                  </a:tcPr>
                </a:tc>
                <a:tc>
                  <a:txBody>
                    <a:bodyPr/>
                    <a:lstStyle/>
                    <a:p>
                      <a:pPr algn="ctr"/>
                      <a:r>
                        <a:rPr lang="en-US" sz="1800">
                          <a:latin typeface="Arial" panose="020B0604020202020204" pitchFamily="34" charset="0"/>
                          <a:cs typeface="Arial" panose="020B0604020202020204" pitchFamily="34" charset="0"/>
                        </a:rPr>
                        <a:t>8 (29.6)</a:t>
                      </a:r>
                    </a:p>
                  </a:txBody>
                  <a:tcPr anchor="ctr">
                    <a:lnL>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2571292557"/>
                  </a:ext>
                </a:extLst>
              </a:tr>
              <a:tr h="76446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800">
                          <a:latin typeface="Arial" panose="020B0604020202020204" pitchFamily="34" charset="0"/>
                          <a:cs typeface="Arial" panose="020B0604020202020204" pitchFamily="34" charset="0"/>
                        </a:rPr>
                        <a:t>SILC</a:t>
                      </a:r>
                    </a:p>
                  </a:txBody>
                  <a:tcPr anchor="ctr">
                    <a:lnL w="12700" cmpd="sng">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CCC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800">
                          <a:latin typeface="Arial" panose="020B0604020202020204" pitchFamily="34" charset="0"/>
                          <a:cs typeface="Arial" panose="020B0604020202020204" pitchFamily="34" charset="0"/>
                        </a:rPr>
                        <a:t>27</a:t>
                      </a:r>
                    </a:p>
                  </a:txBody>
                  <a:tcPr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CCC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800">
                          <a:latin typeface="Arial" panose="020B0604020202020204" pitchFamily="34" charset="0"/>
                          <a:cs typeface="Arial" panose="020B0604020202020204" pitchFamily="34" charset="0"/>
                        </a:rPr>
                        <a:t>26 (96.3)</a:t>
                      </a:r>
                    </a:p>
                  </a:txBody>
                  <a:tcPr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CCCD"/>
                    </a:solidFill>
                  </a:tcPr>
                </a:tc>
                <a:tc>
                  <a:txBody>
                    <a:bodyPr/>
                    <a:lstStyle/>
                    <a:p>
                      <a:pPr algn="ctr"/>
                      <a:r>
                        <a:rPr lang="en-US" sz="1800">
                          <a:latin typeface="Arial" panose="020B0604020202020204" pitchFamily="34" charset="0"/>
                          <a:cs typeface="Arial" panose="020B0604020202020204" pitchFamily="34" charset="0"/>
                        </a:rPr>
                        <a:t>24 (88.9)</a:t>
                      </a:r>
                    </a:p>
                  </a:txBody>
                  <a:tcPr anchor="ctr">
                    <a:lnL>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616926510"/>
                  </a:ext>
                </a:extLst>
              </a:tr>
              <a:tr h="764467">
                <a:tc>
                  <a:txBody>
                    <a:bodyPr/>
                    <a:lstStyle/>
                    <a:p>
                      <a:pPr algn="l"/>
                      <a:r>
                        <a:rPr lang="en-US" sz="1800" b="1">
                          <a:latin typeface="Arial" panose="020B0604020202020204" pitchFamily="34" charset="0"/>
                          <a:cs typeface="Arial" panose="020B0604020202020204" pitchFamily="34" charset="0"/>
                        </a:rPr>
                        <a:t>Total</a:t>
                      </a:r>
                    </a:p>
                  </a:txBody>
                  <a:tcPr anchor="ctr">
                    <a:lnL w="12700" cmpd="sng">
                      <a:noFill/>
                    </a:lnL>
                    <a:lnR>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800" b="1">
                          <a:latin typeface="Arial" panose="020B0604020202020204" pitchFamily="34" charset="0"/>
                          <a:cs typeface="Arial" panose="020B0604020202020204" pitchFamily="34" charset="0"/>
                        </a:rPr>
                        <a:t>234</a:t>
                      </a:r>
                    </a:p>
                  </a:txBody>
                  <a:tcPr anchor="ctr">
                    <a:lnL>
                      <a:noFill/>
                    </a:lnL>
                    <a:lnR>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800" b="1">
                          <a:latin typeface="Arial" panose="020B0604020202020204" pitchFamily="34" charset="0"/>
                          <a:cs typeface="Arial" panose="020B0604020202020204" pitchFamily="34" charset="0"/>
                        </a:rPr>
                        <a:t>168 (71.8)</a:t>
                      </a:r>
                    </a:p>
                  </a:txBody>
                  <a:tcPr anchor="ctr">
                    <a:lnL>
                      <a:noFill/>
                    </a:lnL>
                    <a:lnR>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800" b="1">
                          <a:latin typeface="Arial" panose="020B0604020202020204" pitchFamily="34" charset="0"/>
                          <a:cs typeface="Arial" panose="020B0604020202020204" pitchFamily="34" charset="0"/>
                        </a:rPr>
                        <a:t>140 (59.8)</a:t>
                      </a:r>
                    </a:p>
                  </a:txBody>
                  <a:tcPr anchor="ctr">
                    <a:lnL>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388325441"/>
                  </a:ext>
                </a:extLst>
              </a:tr>
            </a:tbl>
          </a:graphicData>
        </a:graphic>
      </p:graphicFrame>
      <p:sp>
        <p:nvSpPr>
          <p:cNvPr id="4" name="Slide Number Placeholder 3">
            <a:extLst>
              <a:ext uri="{FF2B5EF4-FFF2-40B4-BE49-F238E27FC236}">
                <a16:creationId xmlns:a16="http://schemas.microsoft.com/office/drawing/2014/main" id="{32D81878-BC26-4C2C-9C52-56D0C3791113}"/>
              </a:ext>
            </a:extLst>
          </p:cNvPr>
          <p:cNvSpPr>
            <a:spLocks noGrp="1"/>
          </p:cNvSpPr>
          <p:nvPr>
            <p:ph type="sldNum" sz="quarter" idx="12"/>
          </p:nvPr>
        </p:nvSpPr>
        <p:spPr/>
        <p:txBody>
          <a:bodyPr/>
          <a:lstStyle/>
          <a:p>
            <a:fld id="{7AA28999-D008-419E-9628-EE1C64F81F4C}" type="slidenum">
              <a:rPr lang="en-US" smtClean="0"/>
              <a:pPr/>
              <a:t>15</a:t>
            </a:fld>
            <a:endParaRPr lang="en-US"/>
          </a:p>
        </p:txBody>
      </p:sp>
    </p:spTree>
    <p:extLst>
      <p:ext uri="{BB962C8B-B14F-4D97-AF65-F5344CB8AC3E}">
        <p14:creationId xmlns:p14="http://schemas.microsoft.com/office/powerpoint/2010/main" val="170698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CA86-2917-4656-8DEA-B9A5D75EB0FC}"/>
              </a:ext>
            </a:extLst>
          </p:cNvPr>
          <p:cNvSpPr>
            <a:spLocks noGrp="1"/>
          </p:cNvSpPr>
          <p:nvPr>
            <p:ph type="title"/>
          </p:nvPr>
        </p:nvSpPr>
        <p:spPr/>
        <p:txBody>
          <a:bodyPr>
            <a:normAutofit fontScale="90000"/>
          </a:bodyPr>
          <a:lstStyle/>
          <a:p>
            <a:r>
              <a:rPr lang="en-US" sz="3100" dirty="0"/>
              <a:t>What do the DSEs, SILCs, and CILs get with regard to TA? ​</a:t>
            </a:r>
            <a:br>
              <a:rPr lang="en-US" dirty="0"/>
            </a:br>
            <a:r>
              <a:rPr lang="en-US" sz="2200" dirty="0"/>
              <a:t>Survey Results (2 of 5)</a:t>
            </a:r>
            <a:endParaRPr lang="en-US" dirty="0"/>
          </a:p>
        </p:txBody>
      </p:sp>
      <p:graphicFrame>
        <p:nvGraphicFramePr>
          <p:cNvPr id="5" name="Table 2">
            <a:extLst>
              <a:ext uri="{FF2B5EF4-FFF2-40B4-BE49-F238E27FC236}">
                <a16:creationId xmlns:a16="http://schemas.microsoft.com/office/drawing/2014/main" id="{921EEE61-2B62-0CE6-4488-6502D6F96AAC}"/>
              </a:ext>
            </a:extLst>
          </p:cNvPr>
          <p:cNvGraphicFramePr>
            <a:graphicFrameLocks noGrp="1"/>
          </p:cNvGraphicFramePr>
          <p:nvPr>
            <p:extLst>
              <p:ext uri="{D42A27DB-BD31-4B8C-83A1-F6EECF244321}">
                <p14:modId xmlns:p14="http://schemas.microsoft.com/office/powerpoint/2010/main" val="3746021066"/>
              </p:ext>
            </p:extLst>
          </p:nvPr>
        </p:nvGraphicFramePr>
        <p:xfrm>
          <a:off x="457200" y="1435394"/>
          <a:ext cx="8229600" cy="4119563"/>
        </p:xfrm>
        <a:graphic>
          <a:graphicData uri="http://schemas.openxmlformats.org/drawingml/2006/table">
            <a:tbl>
              <a:tblPr firstRow="1" bandRow="1">
                <a:tableStyleId>{B301B821-A1FF-4177-AEE7-76D212191A09}</a:tableStyleId>
              </a:tblPr>
              <a:tblGrid>
                <a:gridCol w="5842000">
                  <a:extLst>
                    <a:ext uri="{9D8B030D-6E8A-4147-A177-3AD203B41FA5}">
                      <a16:colId xmlns:a16="http://schemas.microsoft.com/office/drawing/2014/main" val="187693013"/>
                    </a:ext>
                  </a:extLst>
                </a:gridCol>
                <a:gridCol w="2387600">
                  <a:extLst>
                    <a:ext uri="{9D8B030D-6E8A-4147-A177-3AD203B41FA5}">
                      <a16:colId xmlns:a16="http://schemas.microsoft.com/office/drawing/2014/main" val="764930812"/>
                    </a:ext>
                  </a:extLst>
                </a:gridCol>
              </a:tblGrid>
              <a:tr h="460862">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l"/>
                      <a:r>
                        <a:rPr lang="en-US" sz="1600">
                          <a:latin typeface="Arial" panose="020B0604020202020204" pitchFamily="34" charset="0"/>
                          <a:cs typeface="Arial" panose="020B0604020202020204" pitchFamily="34" charset="0"/>
                        </a:rPr>
                        <a:t>TA Type</a:t>
                      </a:r>
                    </a:p>
                  </a:txBody>
                  <a:tcPr anchor="ctr">
                    <a:lnL w="12700" cmpd="sng">
                      <a:noFill/>
                    </a:lnL>
                    <a:lnR>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r"/>
                      <a:r>
                        <a:rPr lang="en-US" sz="1600">
                          <a:latin typeface="Arial" panose="020B0604020202020204" pitchFamily="34" charset="0"/>
                          <a:cs typeface="Arial" panose="020B0604020202020204" pitchFamily="34" charset="0"/>
                        </a:rPr>
                        <a:t>% Receiving TA Type</a:t>
                      </a:r>
                    </a:p>
                  </a:txBody>
                  <a:tcPr anchor="ctr">
                    <a:lnL>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4836408"/>
                  </a:ext>
                </a:extLst>
              </a:tr>
              <a:tr h="400755">
                <a:tc>
                  <a:txBody>
                    <a:bodyPr/>
                    <a:lstStyle/>
                    <a:p>
                      <a:pPr algn="l" fontAlgn="ctr"/>
                      <a:r>
                        <a:rPr lang="en-US" sz="1600" b="1" i="0" u="none" strike="noStrike">
                          <a:solidFill>
                            <a:srgbClr val="000000"/>
                          </a:solidFill>
                          <a:effectLst/>
                          <a:latin typeface="+mj-lt"/>
                        </a:rPr>
                        <a:t>Online, live trainings or webinars</a:t>
                      </a:r>
                    </a:p>
                  </a:txBody>
                  <a:tcPr marL="45720" marR="45720" anchor="ctr">
                    <a:lnL w="12700" cmpd="sng">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p>
                      <a:pPr algn="r" fontAlgn="b"/>
                      <a:r>
                        <a:rPr lang="en-US" sz="1600" b="1" i="0" u="none" strike="noStrike">
                          <a:solidFill>
                            <a:srgbClr val="000000"/>
                          </a:solidFill>
                          <a:effectLst/>
                          <a:latin typeface="+mj-lt"/>
                        </a:rPr>
                        <a:t>91.9</a:t>
                      </a:r>
                    </a:p>
                  </a:txBody>
                  <a:tcPr marL="45720" marR="45720" anchor="ctr">
                    <a:lnL>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394124309"/>
                  </a:ext>
                </a:extLst>
              </a:tr>
              <a:tr h="400755">
                <a:tc>
                  <a:txBody>
                    <a:bodyPr/>
                    <a:lstStyle/>
                    <a:p>
                      <a:pPr algn="l" fontAlgn="ctr"/>
                      <a:r>
                        <a:rPr lang="en-US" sz="1600" b="1" i="0" u="none" strike="noStrike">
                          <a:solidFill>
                            <a:srgbClr val="000000"/>
                          </a:solidFill>
                          <a:effectLst/>
                          <a:latin typeface="+mj-lt"/>
                        </a:rPr>
                        <a:t>On-demand (recorded) trainings or webinars</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r" fontAlgn="b"/>
                      <a:r>
                        <a:rPr lang="en-US" sz="1600" b="1" i="0" u="none" strike="noStrike">
                          <a:solidFill>
                            <a:srgbClr val="000000"/>
                          </a:solidFill>
                          <a:effectLst/>
                          <a:latin typeface="+mj-lt"/>
                        </a:rPr>
                        <a:t>91.5</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2571292557"/>
                  </a:ext>
                </a:extLst>
              </a:tr>
              <a:tr h="400755">
                <a:tc>
                  <a:txBody>
                    <a:bodyPr/>
                    <a:lstStyle/>
                    <a:p>
                      <a:pPr algn="l" fontAlgn="ctr"/>
                      <a:r>
                        <a:rPr lang="en-US" sz="1600" b="1" i="0" u="none" strike="noStrike">
                          <a:solidFill>
                            <a:srgbClr val="000000"/>
                          </a:solidFill>
                          <a:effectLst/>
                          <a:latin typeface="+mj-lt"/>
                        </a:rPr>
                        <a:t>On-demand publications and resources </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r" fontAlgn="b"/>
                      <a:r>
                        <a:rPr lang="en-US" sz="1600" b="1" i="0" u="none" strike="noStrike">
                          <a:solidFill>
                            <a:srgbClr val="000000"/>
                          </a:solidFill>
                          <a:effectLst/>
                          <a:latin typeface="+mj-lt"/>
                        </a:rPr>
                        <a:t>85.0</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616926510"/>
                  </a:ext>
                </a:extLst>
              </a:tr>
              <a:tr h="400755">
                <a:tc>
                  <a:txBody>
                    <a:bodyPr/>
                    <a:lstStyle/>
                    <a:p>
                      <a:pPr algn="l" fontAlgn="ctr"/>
                      <a:r>
                        <a:rPr lang="en-US" sz="1600" b="1" i="0" u="none" strike="noStrike">
                          <a:solidFill>
                            <a:srgbClr val="000000"/>
                          </a:solidFill>
                          <a:effectLst/>
                          <a:latin typeface="+mj-lt"/>
                        </a:rPr>
                        <a:t>Other</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r" fontAlgn="b"/>
                      <a:r>
                        <a:rPr lang="en-US" sz="1600" b="1" i="0" u="none" strike="noStrike">
                          <a:solidFill>
                            <a:srgbClr val="000000"/>
                          </a:solidFill>
                          <a:effectLst/>
                          <a:latin typeface="+mj-lt"/>
                        </a:rPr>
                        <a:t>82.1</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1580671550"/>
                  </a:ext>
                </a:extLst>
              </a:tr>
              <a:tr h="400755">
                <a:tc>
                  <a:txBody>
                    <a:bodyPr/>
                    <a:lstStyle/>
                    <a:p>
                      <a:pPr algn="l" fontAlgn="ctr"/>
                      <a:r>
                        <a:rPr lang="en-US" sz="1600" b="1" i="0" u="none" strike="noStrike">
                          <a:solidFill>
                            <a:srgbClr val="000000"/>
                          </a:solidFill>
                          <a:effectLst/>
                          <a:latin typeface="+mj-lt"/>
                        </a:rPr>
                        <a:t>Peer Group Technical Assistance Discussions</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r" fontAlgn="b"/>
                      <a:r>
                        <a:rPr lang="en-US" sz="1600" b="1" i="0" u="none" strike="noStrike">
                          <a:solidFill>
                            <a:srgbClr val="000000"/>
                          </a:solidFill>
                          <a:effectLst/>
                          <a:latin typeface="+mj-lt"/>
                        </a:rPr>
                        <a:t>73.1</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3266816261"/>
                  </a:ext>
                </a:extLst>
              </a:tr>
              <a:tr h="400755">
                <a:tc>
                  <a:txBody>
                    <a:bodyPr/>
                    <a:lstStyle/>
                    <a:p>
                      <a:pPr algn="l" fontAlgn="ctr"/>
                      <a:r>
                        <a:rPr lang="en-US" sz="1600" b="0" i="0" u="none" strike="noStrike">
                          <a:solidFill>
                            <a:srgbClr val="000000"/>
                          </a:solidFill>
                          <a:effectLst/>
                          <a:latin typeface="+mj-lt"/>
                        </a:rPr>
                        <a:t>In-person trainings or webinars</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r" fontAlgn="b"/>
                      <a:r>
                        <a:rPr lang="en-US" sz="1600" b="0" i="0" u="none" strike="noStrike">
                          <a:solidFill>
                            <a:srgbClr val="000000"/>
                          </a:solidFill>
                          <a:effectLst/>
                          <a:latin typeface="+mj-lt"/>
                        </a:rPr>
                        <a:t>67.5</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3521941090"/>
                  </a:ext>
                </a:extLst>
              </a:tr>
              <a:tr h="400755">
                <a:tc>
                  <a:txBody>
                    <a:bodyPr/>
                    <a:lstStyle/>
                    <a:p>
                      <a:pPr algn="l" fontAlgn="ctr"/>
                      <a:r>
                        <a:rPr lang="en-US" sz="1600" b="0" i="0" u="none" strike="noStrike">
                          <a:solidFill>
                            <a:srgbClr val="000000"/>
                          </a:solidFill>
                          <a:effectLst/>
                          <a:latin typeface="+mj-lt"/>
                        </a:rPr>
                        <a:t>One-on-one technical assistance or intensive support</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r" fontAlgn="b"/>
                      <a:r>
                        <a:rPr lang="en-US" sz="1600" b="0" i="0" u="none" strike="noStrike">
                          <a:solidFill>
                            <a:srgbClr val="000000"/>
                          </a:solidFill>
                          <a:effectLst/>
                          <a:latin typeface="+mj-lt"/>
                        </a:rPr>
                        <a:t>65.8</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3842498052"/>
                  </a:ext>
                </a:extLst>
              </a:tr>
              <a:tr h="429612">
                <a:tc>
                  <a:txBody>
                    <a:bodyPr/>
                    <a:lstStyle/>
                    <a:p>
                      <a:pPr algn="l" fontAlgn="ctr"/>
                      <a:r>
                        <a:rPr lang="en-US" sz="1600" b="0" i="0" u="none" strike="noStrike">
                          <a:solidFill>
                            <a:srgbClr val="000000"/>
                          </a:solidFill>
                          <a:effectLst/>
                          <a:latin typeface="+mj-lt"/>
                        </a:rPr>
                        <a:t>Technical Assistance Office Hours</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r" fontAlgn="b"/>
                      <a:r>
                        <a:rPr lang="en-US" sz="1600" b="0" i="0" u="none" strike="noStrike">
                          <a:solidFill>
                            <a:srgbClr val="000000"/>
                          </a:solidFill>
                          <a:effectLst/>
                          <a:latin typeface="+mj-lt"/>
                        </a:rPr>
                        <a:t>63.2</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4021799247"/>
                  </a:ext>
                </a:extLst>
              </a:tr>
              <a:tr h="423804">
                <a:tc>
                  <a:txBody>
                    <a:bodyPr/>
                    <a:lstStyle/>
                    <a:p>
                      <a:pPr algn="l" fontAlgn="ctr"/>
                      <a:r>
                        <a:rPr lang="en-US" sz="1600" b="0" i="0" u="none" strike="noStrike" dirty="0">
                          <a:solidFill>
                            <a:srgbClr val="000000"/>
                          </a:solidFill>
                          <a:effectLst/>
                          <a:latin typeface="+mj-lt"/>
                        </a:rPr>
                        <a:t>Peer-to-Peer Mentoring</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r" fontAlgn="b"/>
                      <a:r>
                        <a:rPr lang="en-US" sz="1600" b="0" i="0" u="none" strike="noStrike" dirty="0">
                          <a:solidFill>
                            <a:srgbClr val="000000"/>
                          </a:solidFill>
                          <a:effectLst/>
                          <a:latin typeface="+mj-lt"/>
                        </a:rPr>
                        <a:t>62.4</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1381177582"/>
                  </a:ext>
                </a:extLst>
              </a:tr>
            </a:tbl>
          </a:graphicData>
        </a:graphic>
      </p:graphicFrame>
      <p:sp>
        <p:nvSpPr>
          <p:cNvPr id="4" name="Slide Number Placeholder 3">
            <a:extLst>
              <a:ext uri="{FF2B5EF4-FFF2-40B4-BE49-F238E27FC236}">
                <a16:creationId xmlns:a16="http://schemas.microsoft.com/office/drawing/2014/main" id="{4071481D-4DC9-41AE-9426-0B9847FA5D9F}"/>
              </a:ext>
            </a:extLst>
          </p:cNvPr>
          <p:cNvSpPr>
            <a:spLocks noGrp="1"/>
          </p:cNvSpPr>
          <p:nvPr>
            <p:ph type="sldNum" sz="quarter" idx="12"/>
          </p:nvPr>
        </p:nvSpPr>
        <p:spPr/>
        <p:txBody>
          <a:bodyPr/>
          <a:lstStyle/>
          <a:p>
            <a:fld id="{7AA28999-D008-419E-9628-EE1C64F81F4C}" type="slidenum">
              <a:rPr lang="en-US" smtClean="0"/>
              <a:pPr/>
              <a:t>16</a:t>
            </a:fld>
            <a:endParaRPr lang="en-US"/>
          </a:p>
        </p:txBody>
      </p:sp>
    </p:spTree>
    <p:extLst>
      <p:ext uri="{BB962C8B-B14F-4D97-AF65-F5344CB8AC3E}">
        <p14:creationId xmlns:p14="http://schemas.microsoft.com/office/powerpoint/2010/main" val="1110506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CA86-2917-4656-8DEA-B9A5D75EB0FC}"/>
              </a:ext>
            </a:extLst>
          </p:cNvPr>
          <p:cNvSpPr>
            <a:spLocks noGrp="1"/>
          </p:cNvSpPr>
          <p:nvPr>
            <p:ph type="title"/>
          </p:nvPr>
        </p:nvSpPr>
        <p:spPr/>
        <p:txBody>
          <a:bodyPr>
            <a:normAutofit fontScale="90000"/>
          </a:bodyPr>
          <a:lstStyle/>
          <a:p>
            <a:r>
              <a:rPr lang="en-US" sz="3100" dirty="0"/>
              <a:t>What do the DSEs, SILCs, and CILs get with regard to TA? ​</a:t>
            </a:r>
            <a:br>
              <a:rPr lang="en-US" dirty="0"/>
            </a:br>
            <a:r>
              <a:rPr lang="en-US" sz="2200" dirty="0"/>
              <a:t>Survey Results (3 of 5)</a:t>
            </a:r>
            <a:endParaRPr lang="en-US" dirty="0"/>
          </a:p>
        </p:txBody>
      </p:sp>
      <p:graphicFrame>
        <p:nvGraphicFramePr>
          <p:cNvPr id="5" name="Table 2">
            <a:extLst>
              <a:ext uri="{FF2B5EF4-FFF2-40B4-BE49-F238E27FC236}">
                <a16:creationId xmlns:a16="http://schemas.microsoft.com/office/drawing/2014/main" id="{921EEE61-2B62-0CE6-4488-6502D6F96AAC}"/>
              </a:ext>
            </a:extLst>
          </p:cNvPr>
          <p:cNvGraphicFramePr>
            <a:graphicFrameLocks noGrp="1"/>
          </p:cNvGraphicFramePr>
          <p:nvPr>
            <p:extLst>
              <p:ext uri="{D42A27DB-BD31-4B8C-83A1-F6EECF244321}">
                <p14:modId xmlns:p14="http://schemas.microsoft.com/office/powerpoint/2010/main" val="3976761484"/>
              </p:ext>
            </p:extLst>
          </p:nvPr>
        </p:nvGraphicFramePr>
        <p:xfrm>
          <a:off x="538480" y="1444272"/>
          <a:ext cx="8148320" cy="4133576"/>
        </p:xfrm>
        <a:graphic>
          <a:graphicData uri="http://schemas.openxmlformats.org/drawingml/2006/table">
            <a:tbl>
              <a:tblPr firstRow="1" bandRow="1">
                <a:tableStyleId>{B301B821-A1FF-4177-AEE7-76D212191A09}</a:tableStyleId>
              </a:tblPr>
              <a:tblGrid>
                <a:gridCol w="5472452">
                  <a:extLst>
                    <a:ext uri="{9D8B030D-6E8A-4147-A177-3AD203B41FA5}">
                      <a16:colId xmlns:a16="http://schemas.microsoft.com/office/drawing/2014/main" val="187693013"/>
                    </a:ext>
                  </a:extLst>
                </a:gridCol>
                <a:gridCol w="2675868">
                  <a:extLst>
                    <a:ext uri="{9D8B030D-6E8A-4147-A177-3AD203B41FA5}">
                      <a16:colId xmlns:a16="http://schemas.microsoft.com/office/drawing/2014/main" val="764930812"/>
                    </a:ext>
                  </a:extLst>
                </a:gridCol>
              </a:tblGrid>
              <a:tr h="382368">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l"/>
                      <a:r>
                        <a:rPr lang="en-US" sz="1600">
                          <a:latin typeface="Arial" panose="020B0604020202020204" pitchFamily="34" charset="0"/>
                          <a:cs typeface="Arial" panose="020B0604020202020204" pitchFamily="34" charset="0"/>
                        </a:rPr>
                        <a:t>TA Topic</a:t>
                      </a:r>
                    </a:p>
                  </a:txBody>
                  <a:tcPr anchor="ctr">
                    <a:lnL w="12700" cmpd="sng">
                      <a:noFill/>
                    </a:lnL>
                    <a:lnR>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r"/>
                      <a:r>
                        <a:rPr lang="en-US" sz="1600">
                          <a:latin typeface="Arial" panose="020B0604020202020204" pitchFamily="34" charset="0"/>
                          <a:cs typeface="Arial" panose="020B0604020202020204" pitchFamily="34" charset="0"/>
                        </a:rPr>
                        <a:t>% Receiving TA on Topic</a:t>
                      </a:r>
                    </a:p>
                  </a:txBody>
                  <a:tcPr anchor="ctr">
                    <a:lnL>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4836408"/>
                  </a:ext>
                </a:extLst>
              </a:tr>
              <a:tr h="370364">
                <a:tc>
                  <a:txBody>
                    <a:bodyPr/>
                    <a:lstStyle/>
                    <a:p>
                      <a:pPr algn="l" fontAlgn="ctr"/>
                      <a:r>
                        <a:rPr lang="en-US" sz="1600" b="1" i="0" u="none" strike="noStrike">
                          <a:solidFill>
                            <a:srgbClr val="000000"/>
                          </a:solidFill>
                          <a:effectLst/>
                          <a:latin typeface="+mj-lt"/>
                        </a:rPr>
                        <a:t>Other</a:t>
                      </a:r>
                    </a:p>
                  </a:txBody>
                  <a:tcPr marL="45720" marR="45720" anchor="ctr">
                    <a:lnL w="12700" cmpd="sng">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p>
                      <a:pPr algn="r" fontAlgn="b"/>
                      <a:r>
                        <a:rPr lang="en-US" sz="1600" b="1" i="0" u="none" strike="noStrike">
                          <a:solidFill>
                            <a:srgbClr val="000000"/>
                          </a:solidFill>
                          <a:effectLst/>
                          <a:latin typeface="+mj-lt"/>
                        </a:rPr>
                        <a:t>91.9</a:t>
                      </a:r>
                    </a:p>
                  </a:txBody>
                  <a:tcPr marL="45720" marR="45720" anchor="ctr">
                    <a:lnL>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394124309"/>
                  </a:ext>
                </a:extLst>
              </a:tr>
              <a:tr h="370364">
                <a:tc>
                  <a:txBody>
                    <a:bodyPr/>
                    <a:lstStyle/>
                    <a:p>
                      <a:pPr algn="l" fontAlgn="ctr"/>
                      <a:r>
                        <a:rPr lang="en-US" sz="1600" b="1" i="0" u="none" strike="noStrike">
                          <a:solidFill>
                            <a:srgbClr val="000000"/>
                          </a:solidFill>
                          <a:effectLst/>
                          <a:latin typeface="+mj-lt"/>
                        </a:rPr>
                        <a:t>COVID-19 and emergency preparedness resources</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r" fontAlgn="b"/>
                      <a:r>
                        <a:rPr lang="en-US" sz="1600" b="1" i="0" u="none" strike="noStrike">
                          <a:solidFill>
                            <a:srgbClr val="000000"/>
                          </a:solidFill>
                          <a:effectLst/>
                          <a:latin typeface="+mj-lt"/>
                        </a:rPr>
                        <a:t>80.8</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2571292557"/>
                  </a:ext>
                </a:extLst>
              </a:tr>
              <a:tr h="567034">
                <a:tc>
                  <a:txBody>
                    <a:bodyPr/>
                    <a:lstStyle/>
                    <a:p>
                      <a:pPr algn="l" fontAlgn="ctr"/>
                      <a:r>
                        <a:rPr lang="en-US" sz="1600" b="1" i="0" u="none" strike="noStrike">
                          <a:solidFill>
                            <a:srgbClr val="000000"/>
                          </a:solidFill>
                          <a:effectLst/>
                          <a:latin typeface="+mj-lt"/>
                        </a:rPr>
                        <a:t>Disability, diversity, intersectionality, and outreach to underserved groups</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r" fontAlgn="b"/>
                      <a:r>
                        <a:rPr lang="en-US" sz="1600" b="1" i="0" u="none" strike="noStrike">
                          <a:solidFill>
                            <a:srgbClr val="000000"/>
                          </a:solidFill>
                          <a:effectLst/>
                          <a:latin typeface="+mj-lt"/>
                        </a:rPr>
                        <a:t>79.5</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616926510"/>
                  </a:ext>
                </a:extLst>
              </a:tr>
              <a:tr h="370364">
                <a:tc>
                  <a:txBody>
                    <a:bodyPr/>
                    <a:lstStyle/>
                    <a:p>
                      <a:pPr algn="l" fontAlgn="ctr"/>
                      <a:r>
                        <a:rPr lang="en-US" sz="1600" b="1" i="0" u="none" strike="noStrike">
                          <a:solidFill>
                            <a:srgbClr val="000000"/>
                          </a:solidFill>
                          <a:effectLst/>
                          <a:latin typeface="+mj-lt"/>
                        </a:rPr>
                        <a:t>Transition of youth</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r" fontAlgn="b"/>
                      <a:r>
                        <a:rPr lang="en-US" sz="1600" b="1" i="0" u="none" strike="noStrike">
                          <a:solidFill>
                            <a:srgbClr val="000000"/>
                          </a:solidFill>
                          <a:effectLst/>
                          <a:latin typeface="+mj-lt"/>
                        </a:rPr>
                        <a:t>77.8</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1580671550"/>
                  </a:ext>
                </a:extLst>
              </a:tr>
              <a:tr h="370364">
                <a:tc>
                  <a:txBody>
                    <a:bodyPr/>
                    <a:lstStyle/>
                    <a:p>
                      <a:pPr algn="l" fontAlgn="ctr"/>
                      <a:r>
                        <a:rPr lang="en-US" sz="1600" b="1" i="0" u="none" strike="noStrike">
                          <a:solidFill>
                            <a:srgbClr val="000000"/>
                          </a:solidFill>
                          <a:effectLst/>
                          <a:latin typeface="+mj-lt"/>
                        </a:rPr>
                        <a:t>Independent living history and philosophy</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r" fontAlgn="b"/>
                      <a:r>
                        <a:rPr lang="en-US" sz="1600" b="1" i="0" u="none" strike="noStrike">
                          <a:solidFill>
                            <a:srgbClr val="000000"/>
                          </a:solidFill>
                          <a:effectLst/>
                          <a:latin typeface="+mj-lt"/>
                        </a:rPr>
                        <a:t>76.1</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3266816261"/>
                  </a:ext>
                </a:extLst>
              </a:tr>
              <a:tr h="370364">
                <a:tc>
                  <a:txBody>
                    <a:bodyPr/>
                    <a:lstStyle/>
                    <a:p>
                      <a:pPr algn="l" fontAlgn="ctr"/>
                      <a:r>
                        <a:rPr lang="en-US" sz="1600" b="0" i="0" u="none" strike="noStrike">
                          <a:solidFill>
                            <a:srgbClr val="000000"/>
                          </a:solidFill>
                          <a:effectLst/>
                          <a:latin typeface="+mj-lt"/>
                        </a:rPr>
                        <a:t>Home and community-based services</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r" fontAlgn="b"/>
                      <a:r>
                        <a:rPr lang="en-US" sz="1600" b="0" i="0" u="none" strike="noStrike">
                          <a:solidFill>
                            <a:srgbClr val="000000"/>
                          </a:solidFill>
                          <a:effectLst/>
                          <a:latin typeface="+mj-lt"/>
                        </a:rPr>
                        <a:t>74.4</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3521941090"/>
                  </a:ext>
                </a:extLst>
              </a:tr>
              <a:tr h="370364">
                <a:tc>
                  <a:txBody>
                    <a:bodyPr/>
                    <a:lstStyle/>
                    <a:p>
                      <a:pPr algn="l" fontAlgn="ctr"/>
                      <a:r>
                        <a:rPr lang="en-US" sz="1600" b="0" i="0" u="none" strike="noStrike">
                          <a:solidFill>
                            <a:srgbClr val="000000"/>
                          </a:solidFill>
                          <a:effectLst/>
                          <a:latin typeface="+mj-lt"/>
                        </a:rPr>
                        <a:t>Community and institutional transition or diversion</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r" fontAlgn="b"/>
                      <a:r>
                        <a:rPr lang="en-US" sz="1600" b="0" i="0" u="none" strike="noStrike">
                          <a:solidFill>
                            <a:srgbClr val="000000"/>
                          </a:solidFill>
                          <a:effectLst/>
                          <a:latin typeface="+mj-lt"/>
                        </a:rPr>
                        <a:t>73.9</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3842498052"/>
                  </a:ext>
                </a:extLst>
              </a:tr>
              <a:tr h="370784">
                <a:tc>
                  <a:txBody>
                    <a:bodyPr/>
                    <a:lstStyle/>
                    <a:p>
                      <a:pPr algn="l" fontAlgn="ctr"/>
                      <a:r>
                        <a:rPr lang="en-US" sz="1600" b="0" i="0" u="none" strike="noStrike">
                          <a:solidFill>
                            <a:srgbClr val="000000"/>
                          </a:solidFill>
                          <a:effectLst/>
                          <a:latin typeface="+mj-lt"/>
                        </a:rPr>
                        <a:t>Individual or systems advocacy</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r" fontAlgn="b"/>
                      <a:r>
                        <a:rPr lang="en-US" sz="1600" b="0" i="0" u="none" strike="noStrike">
                          <a:solidFill>
                            <a:srgbClr val="000000"/>
                          </a:solidFill>
                          <a:effectLst/>
                          <a:latin typeface="+mj-lt"/>
                        </a:rPr>
                        <a:t>73.9</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4021799247"/>
                  </a:ext>
                </a:extLst>
              </a:tr>
              <a:tr h="567034">
                <a:tc>
                  <a:txBody>
                    <a:bodyPr/>
                    <a:lstStyle/>
                    <a:p>
                      <a:pPr algn="l" fontAlgn="ctr"/>
                      <a:r>
                        <a:rPr lang="en-US" sz="1600" b="0" i="0" u="none" strike="noStrike">
                          <a:solidFill>
                            <a:srgbClr val="000000"/>
                          </a:solidFill>
                          <a:effectLst/>
                          <a:latin typeface="+mj-lt"/>
                        </a:rPr>
                        <a:t>SILC and DSE roles and responsibilities; State Plan for Independent Living </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r" fontAlgn="b"/>
                      <a:r>
                        <a:rPr lang="en-US" sz="1600" b="0" i="0" u="none" strike="noStrike">
                          <a:solidFill>
                            <a:srgbClr val="000000"/>
                          </a:solidFill>
                          <a:effectLst/>
                          <a:latin typeface="+mj-lt"/>
                        </a:rPr>
                        <a:t>73.9</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1381177582"/>
                  </a:ext>
                </a:extLst>
              </a:tr>
            </a:tbl>
          </a:graphicData>
        </a:graphic>
      </p:graphicFrame>
      <p:sp>
        <p:nvSpPr>
          <p:cNvPr id="4" name="Slide Number Placeholder 3">
            <a:extLst>
              <a:ext uri="{FF2B5EF4-FFF2-40B4-BE49-F238E27FC236}">
                <a16:creationId xmlns:a16="http://schemas.microsoft.com/office/drawing/2014/main" id="{4071481D-4DC9-41AE-9426-0B9847FA5D9F}"/>
              </a:ext>
            </a:extLst>
          </p:cNvPr>
          <p:cNvSpPr>
            <a:spLocks noGrp="1"/>
          </p:cNvSpPr>
          <p:nvPr>
            <p:ph type="sldNum" sz="quarter" idx="12"/>
          </p:nvPr>
        </p:nvSpPr>
        <p:spPr/>
        <p:txBody>
          <a:bodyPr/>
          <a:lstStyle/>
          <a:p>
            <a:fld id="{7AA28999-D008-419E-9628-EE1C64F81F4C}" type="slidenum">
              <a:rPr lang="en-US" smtClean="0"/>
              <a:pPr/>
              <a:t>17</a:t>
            </a:fld>
            <a:endParaRPr lang="en-US"/>
          </a:p>
        </p:txBody>
      </p:sp>
    </p:spTree>
    <p:extLst>
      <p:ext uri="{BB962C8B-B14F-4D97-AF65-F5344CB8AC3E}">
        <p14:creationId xmlns:p14="http://schemas.microsoft.com/office/powerpoint/2010/main" val="1791084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CA86-2917-4656-8DEA-B9A5D75EB0FC}"/>
              </a:ext>
            </a:extLst>
          </p:cNvPr>
          <p:cNvSpPr>
            <a:spLocks noGrp="1"/>
          </p:cNvSpPr>
          <p:nvPr>
            <p:ph type="title"/>
          </p:nvPr>
        </p:nvSpPr>
        <p:spPr/>
        <p:txBody>
          <a:bodyPr>
            <a:normAutofit fontScale="90000"/>
          </a:bodyPr>
          <a:lstStyle/>
          <a:p>
            <a:r>
              <a:rPr lang="en-US" sz="3100" dirty="0"/>
              <a:t>What do the DSEs, SILCs, and CILs get with regard to TA? ​</a:t>
            </a:r>
            <a:br>
              <a:rPr lang="en-US" dirty="0"/>
            </a:br>
            <a:r>
              <a:rPr lang="en-US" sz="2200" dirty="0"/>
              <a:t>Survey Results (4 of 5)</a:t>
            </a:r>
            <a:endParaRPr lang="en-US" dirty="0"/>
          </a:p>
        </p:txBody>
      </p:sp>
      <p:graphicFrame>
        <p:nvGraphicFramePr>
          <p:cNvPr id="5" name="Table 2">
            <a:extLst>
              <a:ext uri="{FF2B5EF4-FFF2-40B4-BE49-F238E27FC236}">
                <a16:creationId xmlns:a16="http://schemas.microsoft.com/office/drawing/2014/main" id="{921EEE61-2B62-0CE6-4488-6502D6F96AAC}"/>
              </a:ext>
            </a:extLst>
          </p:cNvPr>
          <p:cNvGraphicFramePr>
            <a:graphicFrameLocks noGrp="1"/>
          </p:cNvGraphicFramePr>
          <p:nvPr>
            <p:extLst>
              <p:ext uri="{D42A27DB-BD31-4B8C-83A1-F6EECF244321}">
                <p14:modId xmlns:p14="http://schemas.microsoft.com/office/powerpoint/2010/main" val="2647836650"/>
              </p:ext>
            </p:extLst>
          </p:nvPr>
        </p:nvGraphicFramePr>
        <p:xfrm>
          <a:off x="457200" y="1444272"/>
          <a:ext cx="8229600" cy="4139883"/>
        </p:xfrm>
        <a:graphic>
          <a:graphicData uri="http://schemas.openxmlformats.org/drawingml/2006/table">
            <a:tbl>
              <a:tblPr firstRow="1" bandRow="1">
                <a:tableStyleId>{B301B821-A1FF-4177-AEE7-76D212191A09}</a:tableStyleId>
              </a:tblPr>
              <a:tblGrid>
                <a:gridCol w="5638800">
                  <a:extLst>
                    <a:ext uri="{9D8B030D-6E8A-4147-A177-3AD203B41FA5}">
                      <a16:colId xmlns:a16="http://schemas.microsoft.com/office/drawing/2014/main" val="187693013"/>
                    </a:ext>
                  </a:extLst>
                </a:gridCol>
                <a:gridCol w="2590800">
                  <a:extLst>
                    <a:ext uri="{9D8B030D-6E8A-4147-A177-3AD203B41FA5}">
                      <a16:colId xmlns:a16="http://schemas.microsoft.com/office/drawing/2014/main" val="764930812"/>
                    </a:ext>
                  </a:extLst>
                </a:gridCol>
              </a:tblGrid>
              <a:tr h="568936">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l"/>
                      <a:r>
                        <a:rPr lang="en-US" sz="1600">
                          <a:latin typeface="Arial" panose="020B0604020202020204" pitchFamily="34" charset="0"/>
                          <a:cs typeface="Arial" panose="020B0604020202020204" pitchFamily="34" charset="0"/>
                        </a:rPr>
                        <a:t>TA Topic</a:t>
                      </a:r>
                    </a:p>
                  </a:txBody>
                  <a:tcPr anchor="ctr">
                    <a:lnL w="12700" cmpd="sng">
                      <a:noFill/>
                    </a:lnL>
                    <a:lnR>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r"/>
                      <a:r>
                        <a:rPr lang="en-US" sz="1600">
                          <a:latin typeface="Arial" panose="020B0604020202020204" pitchFamily="34" charset="0"/>
                          <a:cs typeface="Arial" panose="020B0604020202020204" pitchFamily="34" charset="0"/>
                        </a:rPr>
                        <a:t>% Receiving TA on Topic</a:t>
                      </a:r>
                    </a:p>
                  </a:txBody>
                  <a:tcPr anchor="ctr">
                    <a:lnL>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4836408"/>
                  </a:ext>
                </a:extLst>
              </a:tr>
              <a:tr h="476403">
                <a:tc>
                  <a:txBody>
                    <a:bodyPr/>
                    <a:lstStyle/>
                    <a:p>
                      <a:pPr algn="l" fontAlgn="ctr"/>
                      <a:r>
                        <a:rPr lang="en-US" sz="1600" b="0" i="0" u="none" strike="noStrike">
                          <a:solidFill>
                            <a:srgbClr val="000000"/>
                          </a:solidFill>
                          <a:effectLst/>
                          <a:latin typeface="+mj-lt"/>
                        </a:rPr>
                        <a:t>Peer counseling and peer support</a:t>
                      </a:r>
                    </a:p>
                  </a:txBody>
                  <a:tcPr marL="45720" marR="45720" anchor="ctr">
                    <a:lnL w="12700" cmpd="sng">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p>
                      <a:pPr algn="r" fontAlgn="b"/>
                      <a:r>
                        <a:rPr lang="en-US" sz="1600" b="0" i="0" u="none" strike="noStrike">
                          <a:solidFill>
                            <a:srgbClr val="000000"/>
                          </a:solidFill>
                          <a:effectLst/>
                          <a:latin typeface="+mj-lt"/>
                        </a:rPr>
                        <a:t>69.7</a:t>
                      </a:r>
                    </a:p>
                  </a:txBody>
                  <a:tcPr marL="45720" marR="45720" anchor="ctr">
                    <a:lnL>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394124309"/>
                  </a:ext>
                </a:extLst>
              </a:tr>
              <a:tr h="730671">
                <a:tc>
                  <a:txBody>
                    <a:bodyPr/>
                    <a:lstStyle/>
                    <a:p>
                      <a:pPr algn="l" fontAlgn="ctr"/>
                      <a:r>
                        <a:rPr lang="en-US" sz="1600" b="0" i="0" u="none" strike="noStrike">
                          <a:solidFill>
                            <a:srgbClr val="000000"/>
                          </a:solidFill>
                          <a:effectLst/>
                          <a:latin typeface="+mj-lt"/>
                        </a:rPr>
                        <a:t>Performance measurement, program performance reporting, compliance reporting, and evaluation/outcome measurement</a:t>
                      </a:r>
                    </a:p>
                  </a:txBody>
                  <a:tcPr marL="45720" marR="45720" anchor="ctr">
                    <a:lnL w="12700" cmpd="sng">
                      <a:noFill/>
                    </a:lnL>
                    <a:lnR>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4E7E8"/>
                    </a:solidFill>
                  </a:tcPr>
                </a:tc>
                <a:tc>
                  <a:txBody>
                    <a:bodyPr/>
                    <a:lstStyle/>
                    <a:p>
                      <a:pPr algn="r" fontAlgn="b"/>
                      <a:r>
                        <a:rPr lang="en-US" sz="1600" b="0" i="0" u="none" strike="noStrike">
                          <a:solidFill>
                            <a:srgbClr val="000000"/>
                          </a:solidFill>
                          <a:effectLst/>
                          <a:latin typeface="+mj-lt"/>
                        </a:rPr>
                        <a:t>69.7</a:t>
                      </a:r>
                    </a:p>
                  </a:txBody>
                  <a:tcPr marL="45720" marR="45720" anchor="ctr">
                    <a:lnL>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2571292557"/>
                  </a:ext>
                </a:extLst>
              </a:tr>
              <a:tr h="372335">
                <a:tc>
                  <a:txBody>
                    <a:bodyPr/>
                    <a:lstStyle/>
                    <a:p>
                      <a:pPr algn="l" fontAlgn="ctr"/>
                      <a:r>
                        <a:rPr lang="en-US" sz="1600" b="0" i="0" u="none" strike="noStrike">
                          <a:solidFill>
                            <a:srgbClr val="000000"/>
                          </a:solidFill>
                          <a:effectLst/>
                          <a:latin typeface="+mj-lt"/>
                        </a:rPr>
                        <a:t>Transportation</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r" fontAlgn="b"/>
                      <a:r>
                        <a:rPr lang="en-US" sz="1600" b="0" i="0" u="none" strike="noStrike">
                          <a:solidFill>
                            <a:srgbClr val="000000"/>
                          </a:solidFill>
                          <a:effectLst/>
                          <a:latin typeface="+mj-lt"/>
                        </a:rPr>
                        <a:t>68.4</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616926510"/>
                  </a:ext>
                </a:extLst>
              </a:tr>
              <a:tr h="415859">
                <a:tc>
                  <a:txBody>
                    <a:bodyPr/>
                    <a:lstStyle/>
                    <a:p>
                      <a:pPr algn="l" fontAlgn="ctr"/>
                      <a:r>
                        <a:rPr lang="en-US" sz="1600" b="0" i="0" u="none" strike="noStrike">
                          <a:solidFill>
                            <a:srgbClr val="000000"/>
                          </a:solidFill>
                          <a:effectLst/>
                          <a:latin typeface="+mj-lt"/>
                        </a:rPr>
                        <a:t>Expanding housing options</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r" fontAlgn="b"/>
                      <a:r>
                        <a:rPr lang="en-US" sz="1600" b="0" i="0" u="none" strike="noStrike">
                          <a:solidFill>
                            <a:srgbClr val="000000"/>
                          </a:solidFill>
                          <a:effectLst/>
                          <a:latin typeface="+mj-lt"/>
                        </a:rPr>
                        <a:t>67.5</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1580671550"/>
                  </a:ext>
                </a:extLst>
              </a:tr>
              <a:tr h="395678">
                <a:tc>
                  <a:txBody>
                    <a:bodyPr/>
                    <a:lstStyle/>
                    <a:p>
                      <a:pPr algn="l" fontAlgn="ctr"/>
                      <a:r>
                        <a:rPr lang="en-US" sz="1600" b="0" i="0" u="none" strike="noStrike">
                          <a:solidFill>
                            <a:srgbClr val="000000"/>
                          </a:solidFill>
                          <a:effectLst/>
                          <a:latin typeface="+mj-lt"/>
                        </a:rPr>
                        <a:t>Independent living skills training</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r" fontAlgn="b"/>
                      <a:r>
                        <a:rPr lang="en-US" sz="1600" b="0" i="0" u="none" strike="noStrike">
                          <a:solidFill>
                            <a:srgbClr val="000000"/>
                          </a:solidFill>
                          <a:effectLst/>
                          <a:latin typeface="+mj-lt"/>
                        </a:rPr>
                        <a:t>67.5</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3266816261"/>
                  </a:ext>
                </a:extLst>
              </a:tr>
              <a:tr h="449330">
                <a:tc>
                  <a:txBody>
                    <a:bodyPr/>
                    <a:lstStyle/>
                    <a:p>
                      <a:pPr algn="l" fontAlgn="ctr"/>
                      <a:r>
                        <a:rPr lang="en-US" sz="1600" b="0" i="0" u="none" strike="noStrike">
                          <a:solidFill>
                            <a:srgbClr val="000000"/>
                          </a:solidFill>
                          <a:effectLst/>
                          <a:latin typeface="+mj-lt"/>
                        </a:rPr>
                        <a:t>Information and referral support</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r" fontAlgn="b"/>
                      <a:r>
                        <a:rPr lang="en-US" sz="1600" b="0" i="0" u="none" strike="noStrike">
                          <a:solidFill>
                            <a:srgbClr val="000000"/>
                          </a:solidFill>
                          <a:effectLst/>
                          <a:latin typeface="+mj-lt"/>
                        </a:rPr>
                        <a:t>65.8</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3521941090"/>
                  </a:ext>
                </a:extLst>
              </a:tr>
              <a:tr h="730671">
                <a:tc>
                  <a:txBody>
                    <a:bodyPr/>
                    <a:lstStyle/>
                    <a:p>
                      <a:pPr algn="l" fontAlgn="ctr"/>
                      <a:r>
                        <a:rPr lang="en-US" sz="1600" b="0" i="0" u="none" strike="noStrike">
                          <a:solidFill>
                            <a:srgbClr val="000000"/>
                          </a:solidFill>
                          <a:effectLst/>
                          <a:latin typeface="+mj-lt"/>
                        </a:rPr>
                        <a:t>Succession planning, staff development, benefits, and remote working</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r" fontAlgn="b"/>
                      <a:r>
                        <a:rPr lang="en-US" sz="1600" b="0" i="0" u="none" strike="noStrike">
                          <a:solidFill>
                            <a:srgbClr val="000000"/>
                          </a:solidFill>
                          <a:effectLst/>
                          <a:latin typeface="+mj-lt"/>
                        </a:rPr>
                        <a:t>65.8</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3842498052"/>
                  </a:ext>
                </a:extLst>
              </a:tr>
            </a:tbl>
          </a:graphicData>
        </a:graphic>
      </p:graphicFrame>
      <p:sp>
        <p:nvSpPr>
          <p:cNvPr id="4" name="Slide Number Placeholder 3">
            <a:extLst>
              <a:ext uri="{FF2B5EF4-FFF2-40B4-BE49-F238E27FC236}">
                <a16:creationId xmlns:a16="http://schemas.microsoft.com/office/drawing/2014/main" id="{4071481D-4DC9-41AE-9426-0B9847FA5D9F}"/>
              </a:ext>
            </a:extLst>
          </p:cNvPr>
          <p:cNvSpPr>
            <a:spLocks noGrp="1"/>
          </p:cNvSpPr>
          <p:nvPr>
            <p:ph type="sldNum" sz="quarter" idx="12"/>
          </p:nvPr>
        </p:nvSpPr>
        <p:spPr/>
        <p:txBody>
          <a:bodyPr/>
          <a:lstStyle/>
          <a:p>
            <a:fld id="{7AA28999-D008-419E-9628-EE1C64F81F4C}" type="slidenum">
              <a:rPr lang="en-US" smtClean="0"/>
              <a:pPr/>
              <a:t>18</a:t>
            </a:fld>
            <a:endParaRPr lang="en-US"/>
          </a:p>
        </p:txBody>
      </p:sp>
    </p:spTree>
    <p:extLst>
      <p:ext uri="{BB962C8B-B14F-4D97-AF65-F5344CB8AC3E}">
        <p14:creationId xmlns:p14="http://schemas.microsoft.com/office/powerpoint/2010/main" val="2960726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CA86-2917-4656-8DEA-B9A5D75EB0FC}"/>
              </a:ext>
            </a:extLst>
          </p:cNvPr>
          <p:cNvSpPr>
            <a:spLocks noGrp="1"/>
          </p:cNvSpPr>
          <p:nvPr>
            <p:ph type="title"/>
          </p:nvPr>
        </p:nvSpPr>
        <p:spPr/>
        <p:txBody>
          <a:bodyPr>
            <a:normAutofit fontScale="90000"/>
          </a:bodyPr>
          <a:lstStyle/>
          <a:p>
            <a:r>
              <a:rPr lang="en-US" sz="3100" dirty="0"/>
              <a:t>What do the DSEs, SILCs, and CILs get with regard to TA? ​</a:t>
            </a:r>
            <a:br>
              <a:rPr lang="en-US" dirty="0"/>
            </a:br>
            <a:r>
              <a:rPr lang="en-US" sz="2200" dirty="0"/>
              <a:t>Survey Results (5 of 5)</a:t>
            </a:r>
            <a:endParaRPr lang="en-US" dirty="0"/>
          </a:p>
        </p:txBody>
      </p:sp>
      <p:graphicFrame>
        <p:nvGraphicFramePr>
          <p:cNvPr id="5" name="Table 2">
            <a:extLst>
              <a:ext uri="{FF2B5EF4-FFF2-40B4-BE49-F238E27FC236}">
                <a16:creationId xmlns:a16="http://schemas.microsoft.com/office/drawing/2014/main" id="{921EEE61-2B62-0CE6-4488-6502D6F96AAC}"/>
              </a:ext>
            </a:extLst>
          </p:cNvPr>
          <p:cNvGraphicFramePr>
            <a:graphicFrameLocks noGrp="1"/>
          </p:cNvGraphicFramePr>
          <p:nvPr>
            <p:extLst>
              <p:ext uri="{D42A27DB-BD31-4B8C-83A1-F6EECF244321}">
                <p14:modId xmlns:p14="http://schemas.microsoft.com/office/powerpoint/2010/main" val="754155327"/>
              </p:ext>
            </p:extLst>
          </p:nvPr>
        </p:nvGraphicFramePr>
        <p:xfrm>
          <a:off x="457200" y="1435395"/>
          <a:ext cx="8229600" cy="3276281"/>
        </p:xfrm>
        <a:graphic>
          <a:graphicData uri="http://schemas.openxmlformats.org/drawingml/2006/table">
            <a:tbl>
              <a:tblPr firstRow="1" bandRow="1">
                <a:tableStyleId>{B301B821-A1FF-4177-AEE7-76D212191A09}</a:tableStyleId>
              </a:tblPr>
              <a:tblGrid>
                <a:gridCol w="5579533">
                  <a:extLst>
                    <a:ext uri="{9D8B030D-6E8A-4147-A177-3AD203B41FA5}">
                      <a16:colId xmlns:a16="http://schemas.microsoft.com/office/drawing/2014/main" val="187693013"/>
                    </a:ext>
                  </a:extLst>
                </a:gridCol>
                <a:gridCol w="2650067">
                  <a:extLst>
                    <a:ext uri="{9D8B030D-6E8A-4147-A177-3AD203B41FA5}">
                      <a16:colId xmlns:a16="http://schemas.microsoft.com/office/drawing/2014/main" val="764930812"/>
                    </a:ext>
                  </a:extLst>
                </a:gridCol>
              </a:tblGrid>
              <a:tr h="61362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l"/>
                      <a:r>
                        <a:rPr lang="en-US" sz="1600">
                          <a:latin typeface="Arial" panose="020B0604020202020204" pitchFamily="34" charset="0"/>
                          <a:cs typeface="Arial" panose="020B0604020202020204" pitchFamily="34" charset="0"/>
                        </a:rPr>
                        <a:t>TA Topic</a:t>
                      </a:r>
                    </a:p>
                  </a:txBody>
                  <a:tcPr anchor="ctr">
                    <a:lnL w="12700" cmpd="sng">
                      <a:noFill/>
                    </a:lnL>
                    <a:lnR>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r"/>
                      <a:r>
                        <a:rPr lang="en-US" sz="1600">
                          <a:latin typeface="Arial" panose="020B0604020202020204" pitchFamily="34" charset="0"/>
                          <a:cs typeface="Arial" panose="020B0604020202020204" pitchFamily="34" charset="0"/>
                        </a:rPr>
                        <a:t>% Receiving TA on Topic</a:t>
                      </a:r>
                    </a:p>
                  </a:txBody>
                  <a:tcPr anchor="ctr">
                    <a:lnL>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4836408"/>
                  </a:ext>
                </a:extLst>
              </a:tr>
              <a:tr h="48866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a:latin typeface="Arial" panose="020B0604020202020204" pitchFamily="34" charset="0"/>
                          <a:cs typeface="Arial" panose="020B0604020202020204" pitchFamily="34" charset="0"/>
                        </a:rPr>
                        <a:t>Board training and development</a:t>
                      </a:r>
                    </a:p>
                  </a:txBody>
                  <a:tcPr marL="45720" marR="45720" anchor="ctr">
                    <a:lnL w="12700" cmpd="sng">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r"/>
                      <a:r>
                        <a:rPr lang="en-US" sz="1600">
                          <a:latin typeface="Arial" panose="020B0604020202020204" pitchFamily="34" charset="0"/>
                          <a:cs typeface="Arial" panose="020B0604020202020204" pitchFamily="34" charset="0"/>
                        </a:rPr>
                        <a:t>65.8</a:t>
                      </a:r>
                    </a:p>
                  </a:txBody>
                  <a:tcPr marL="45720" marR="45720" anchor="ctr">
                    <a:lnL>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394124309"/>
                  </a:ext>
                </a:extLst>
              </a:tr>
              <a:tr h="724665">
                <a:tc>
                  <a:txBody>
                    <a:bodyPr/>
                    <a:lstStyle/>
                    <a:p>
                      <a:pPr algn="l" fontAlgn="ctr"/>
                      <a:r>
                        <a:rPr lang="en-US" sz="1600" b="0" i="0" u="none" strike="noStrike">
                          <a:solidFill>
                            <a:srgbClr val="000000"/>
                          </a:solidFill>
                          <a:effectLst/>
                          <a:latin typeface="+mj-lt"/>
                        </a:rPr>
                        <a:t>Business acumen, financial management, fundraising and grant writing</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r" fontAlgn="b"/>
                      <a:r>
                        <a:rPr lang="en-US" sz="1600" b="0" i="0" u="none" strike="noStrike">
                          <a:solidFill>
                            <a:srgbClr val="000000"/>
                          </a:solidFill>
                          <a:effectLst/>
                          <a:latin typeface="+mj-lt"/>
                        </a:rPr>
                        <a:t>65.4</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3278783758"/>
                  </a:ext>
                </a:extLst>
              </a:tr>
              <a:tr h="1080058">
                <a:tc>
                  <a:txBody>
                    <a:bodyPr/>
                    <a:lstStyle/>
                    <a:p>
                      <a:pPr algn="l" fontAlgn="ctr"/>
                      <a:r>
                        <a:rPr lang="en-US" sz="1600" b="0" i="0" u="none" strike="noStrike">
                          <a:solidFill>
                            <a:srgbClr val="000000"/>
                          </a:solidFill>
                          <a:effectLst/>
                          <a:latin typeface="+mj-lt"/>
                        </a:rPr>
                        <a:t>Consumer information files or consumer service records (for example, release authorizations, goal forms, and independent living plans)</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r" fontAlgn="b"/>
                      <a:r>
                        <a:rPr lang="en-US" sz="1600" b="0" i="0" u="none" strike="noStrike">
                          <a:solidFill>
                            <a:srgbClr val="000000"/>
                          </a:solidFill>
                          <a:effectLst/>
                          <a:latin typeface="+mj-lt"/>
                        </a:rPr>
                        <a:t>64.5</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2571292557"/>
                  </a:ext>
                </a:extLst>
              </a:tr>
              <a:tr h="369274">
                <a:tc>
                  <a:txBody>
                    <a:bodyPr/>
                    <a:lstStyle/>
                    <a:p>
                      <a:pPr algn="l" fontAlgn="ctr"/>
                      <a:r>
                        <a:rPr lang="en-US" sz="1600" b="0" i="0" u="none" strike="noStrike">
                          <a:solidFill>
                            <a:srgbClr val="000000"/>
                          </a:solidFill>
                          <a:effectLst/>
                          <a:latin typeface="+mj-lt"/>
                        </a:rPr>
                        <a:t>Assistive device or technology support</a:t>
                      </a:r>
                    </a:p>
                  </a:txBody>
                  <a:tcPr marL="45720" marR="45720"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r" fontAlgn="b"/>
                      <a:r>
                        <a:rPr lang="en-US" sz="1600" b="0" i="0" u="none" strike="noStrike">
                          <a:solidFill>
                            <a:srgbClr val="000000"/>
                          </a:solidFill>
                          <a:effectLst/>
                          <a:latin typeface="+mj-lt"/>
                        </a:rPr>
                        <a:t>61.5</a:t>
                      </a:r>
                    </a:p>
                  </a:txBody>
                  <a:tcPr marL="45720" marR="45720"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616926510"/>
                  </a:ext>
                </a:extLst>
              </a:tr>
            </a:tbl>
          </a:graphicData>
        </a:graphic>
      </p:graphicFrame>
      <p:sp>
        <p:nvSpPr>
          <p:cNvPr id="4" name="Slide Number Placeholder 3">
            <a:extLst>
              <a:ext uri="{FF2B5EF4-FFF2-40B4-BE49-F238E27FC236}">
                <a16:creationId xmlns:a16="http://schemas.microsoft.com/office/drawing/2014/main" id="{4071481D-4DC9-41AE-9426-0B9847FA5D9F}"/>
              </a:ext>
            </a:extLst>
          </p:cNvPr>
          <p:cNvSpPr>
            <a:spLocks noGrp="1"/>
          </p:cNvSpPr>
          <p:nvPr>
            <p:ph type="sldNum" sz="quarter" idx="12"/>
          </p:nvPr>
        </p:nvSpPr>
        <p:spPr/>
        <p:txBody>
          <a:bodyPr/>
          <a:lstStyle/>
          <a:p>
            <a:fld id="{7AA28999-D008-419E-9628-EE1C64F81F4C}" type="slidenum">
              <a:rPr lang="en-US" smtClean="0"/>
              <a:pPr/>
              <a:t>19</a:t>
            </a:fld>
            <a:endParaRPr lang="en-US"/>
          </a:p>
        </p:txBody>
      </p:sp>
    </p:spTree>
    <p:extLst>
      <p:ext uri="{BB962C8B-B14F-4D97-AF65-F5344CB8AC3E}">
        <p14:creationId xmlns:p14="http://schemas.microsoft.com/office/powerpoint/2010/main" val="2710631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FFFCA-A3C9-28FB-7153-F9C02AA7D321}"/>
              </a:ext>
            </a:extLst>
          </p:cNvPr>
          <p:cNvSpPr>
            <a:spLocks noGrp="1"/>
          </p:cNvSpPr>
          <p:nvPr>
            <p:ph type="title"/>
          </p:nvPr>
        </p:nvSpPr>
        <p:spPr/>
        <p:txBody>
          <a:bodyPr/>
          <a:lstStyle/>
          <a:p>
            <a:r>
              <a:rPr lang="en-US"/>
              <a:t>Discussion Agenda</a:t>
            </a:r>
          </a:p>
        </p:txBody>
      </p:sp>
      <p:sp>
        <p:nvSpPr>
          <p:cNvPr id="3" name="Content Placeholder 2">
            <a:extLst>
              <a:ext uri="{FF2B5EF4-FFF2-40B4-BE49-F238E27FC236}">
                <a16:creationId xmlns:a16="http://schemas.microsoft.com/office/drawing/2014/main" id="{3B309487-62B3-BCFD-8804-D475E024F52C}"/>
              </a:ext>
            </a:extLst>
          </p:cNvPr>
          <p:cNvSpPr>
            <a:spLocks noGrp="1"/>
          </p:cNvSpPr>
          <p:nvPr>
            <p:ph idx="1"/>
          </p:nvPr>
        </p:nvSpPr>
        <p:spPr/>
        <p:txBody>
          <a:bodyPr vert="horz" lIns="91440" tIns="45720" rIns="91440" bIns="45720" rtlCol="0" anchor="t">
            <a:normAutofit fontScale="70000" lnSpcReduction="20000"/>
          </a:bodyPr>
          <a:lstStyle/>
          <a:p>
            <a:r>
              <a:rPr lang="en-US" dirty="0"/>
              <a:t>Study Background</a:t>
            </a:r>
            <a:endParaRPr lang="en-US" dirty="0">
              <a:cs typeface="Arial"/>
            </a:endParaRPr>
          </a:p>
          <a:p>
            <a:pPr lvl="1"/>
            <a:r>
              <a:rPr lang="en-US" dirty="0"/>
              <a:t>Introduction</a:t>
            </a:r>
          </a:p>
          <a:p>
            <a:pPr lvl="1"/>
            <a:r>
              <a:rPr lang="en-US" dirty="0"/>
              <a:t>Research Questions</a:t>
            </a:r>
          </a:p>
          <a:p>
            <a:pPr lvl="1"/>
            <a:r>
              <a:rPr lang="en-US" dirty="0"/>
              <a:t>Project Overview</a:t>
            </a:r>
          </a:p>
          <a:p>
            <a:r>
              <a:rPr lang="en-US" dirty="0"/>
              <a:t>Results by Research Question</a:t>
            </a:r>
          </a:p>
          <a:p>
            <a:r>
              <a:rPr lang="en-US" dirty="0"/>
              <a:t>Methods</a:t>
            </a:r>
          </a:p>
          <a:p>
            <a:pPr lvl="1"/>
            <a:r>
              <a:rPr lang="en-US"/>
              <a:t>Key Informant Interviews</a:t>
            </a:r>
            <a:endParaRPr lang="en-US">
              <a:cs typeface="Arial"/>
            </a:endParaRPr>
          </a:p>
          <a:p>
            <a:pPr lvl="1"/>
            <a:r>
              <a:rPr lang="en-US" dirty="0"/>
              <a:t>Document Review</a:t>
            </a:r>
          </a:p>
          <a:p>
            <a:pPr lvl="1"/>
            <a:r>
              <a:rPr lang="en-US" dirty="0"/>
              <a:t>Literature Review</a:t>
            </a:r>
          </a:p>
          <a:p>
            <a:pPr lvl="1"/>
            <a:r>
              <a:rPr lang="en-US" dirty="0"/>
              <a:t>Program Performance Report Data Analysis</a:t>
            </a:r>
          </a:p>
          <a:p>
            <a:pPr lvl="1"/>
            <a:r>
              <a:rPr lang="en-US" dirty="0"/>
              <a:t>TA Survey</a:t>
            </a:r>
            <a:endParaRPr lang="en-US" dirty="0">
              <a:cs typeface="Arial"/>
            </a:endParaRPr>
          </a:p>
          <a:p>
            <a:r>
              <a:rPr lang="en-US" dirty="0"/>
              <a:t>Conclusions</a:t>
            </a:r>
          </a:p>
        </p:txBody>
      </p:sp>
      <p:sp>
        <p:nvSpPr>
          <p:cNvPr id="4" name="Slide Number Placeholder 3">
            <a:extLst>
              <a:ext uri="{FF2B5EF4-FFF2-40B4-BE49-F238E27FC236}">
                <a16:creationId xmlns:a16="http://schemas.microsoft.com/office/drawing/2014/main" id="{E6F315BD-7495-E3FC-E825-A00D76C77D0E}"/>
              </a:ext>
            </a:extLst>
          </p:cNvPr>
          <p:cNvSpPr>
            <a:spLocks noGrp="1"/>
          </p:cNvSpPr>
          <p:nvPr>
            <p:ph type="sldNum" sz="quarter" idx="12"/>
          </p:nvPr>
        </p:nvSpPr>
        <p:spPr/>
        <p:txBody>
          <a:bodyPr/>
          <a:lstStyle/>
          <a:p>
            <a:fld id="{7AA28999-D008-419E-9628-EE1C64F81F4C}" type="slidenum">
              <a:rPr lang="en-US" smtClean="0"/>
              <a:pPr/>
              <a:t>2</a:t>
            </a:fld>
            <a:endParaRPr lang="en-US"/>
          </a:p>
        </p:txBody>
      </p:sp>
    </p:spTree>
    <p:extLst>
      <p:ext uri="{BB962C8B-B14F-4D97-AF65-F5344CB8AC3E}">
        <p14:creationId xmlns:p14="http://schemas.microsoft.com/office/powerpoint/2010/main" val="3847104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What are DSEs’, SILCs’, and CILs’ needs when it comes to TA? ​</a:t>
            </a:r>
          </a:p>
        </p:txBody>
      </p:sp>
      <p:sp>
        <p:nvSpPr>
          <p:cNvPr id="4" name="Slide Number Placeholder 3"/>
          <p:cNvSpPr>
            <a:spLocks noGrp="1"/>
          </p:cNvSpPr>
          <p:nvPr>
            <p:ph type="sldNum" sz="quarter" idx="12"/>
          </p:nvPr>
        </p:nvSpPr>
        <p:spPr/>
        <p:txBody>
          <a:bodyPr/>
          <a:lstStyle/>
          <a:p>
            <a:fld id="{7AA28999-D008-419E-9628-EE1C64F81F4C}" type="slidenum">
              <a:rPr lang="en-US" smtClean="0"/>
              <a:pPr/>
              <a:t>20</a:t>
            </a:fld>
            <a:endParaRPr lang="en-US"/>
          </a:p>
        </p:txBody>
      </p:sp>
    </p:spTree>
    <p:extLst>
      <p:ext uri="{BB962C8B-B14F-4D97-AF65-F5344CB8AC3E}">
        <p14:creationId xmlns:p14="http://schemas.microsoft.com/office/powerpoint/2010/main" val="3649354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A59F7-A6CC-4CF3-BAC6-8E2A777C141A}"/>
              </a:ext>
            </a:extLst>
          </p:cNvPr>
          <p:cNvSpPr>
            <a:spLocks noGrp="1"/>
          </p:cNvSpPr>
          <p:nvPr>
            <p:ph type="title"/>
          </p:nvPr>
        </p:nvSpPr>
        <p:spPr/>
        <p:txBody>
          <a:bodyPr>
            <a:noAutofit/>
          </a:bodyPr>
          <a:lstStyle/>
          <a:p>
            <a:r>
              <a:rPr lang="en-US" sz="2800"/>
              <a:t>What are DSEs’, SILCs’, and CILs’ needs when it comes to TA? </a:t>
            </a:r>
            <a:br>
              <a:rPr lang="en-US"/>
            </a:br>
            <a:r>
              <a:rPr lang="en-US" sz="2000"/>
              <a:t>KII Results</a:t>
            </a:r>
            <a:endParaRPr lang="en-US"/>
          </a:p>
        </p:txBody>
      </p:sp>
      <p:graphicFrame>
        <p:nvGraphicFramePr>
          <p:cNvPr id="6" name="Table 5">
            <a:extLst>
              <a:ext uri="{FF2B5EF4-FFF2-40B4-BE49-F238E27FC236}">
                <a16:creationId xmlns:a16="http://schemas.microsoft.com/office/drawing/2014/main" id="{2A3994FD-0D55-FB2A-4F4E-3E430A712111}"/>
              </a:ext>
            </a:extLst>
          </p:cNvPr>
          <p:cNvGraphicFramePr>
            <a:graphicFrameLocks/>
          </p:cNvGraphicFramePr>
          <p:nvPr>
            <p:extLst>
              <p:ext uri="{D42A27DB-BD31-4B8C-83A1-F6EECF244321}">
                <p14:modId xmlns:p14="http://schemas.microsoft.com/office/powerpoint/2010/main" val="294704844"/>
              </p:ext>
            </p:extLst>
          </p:nvPr>
        </p:nvGraphicFramePr>
        <p:xfrm>
          <a:off x="457200" y="1417638"/>
          <a:ext cx="8229600" cy="3886072"/>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459232917"/>
                    </a:ext>
                  </a:extLst>
                </a:gridCol>
              </a:tblGrid>
              <a:tr h="485759">
                <a:tc>
                  <a:txBody>
                    <a:bodyPr/>
                    <a:lstStyle/>
                    <a:p>
                      <a:pPr marL="0" lvl="0" indent="0" algn="l">
                        <a:lnSpc>
                          <a:spcPct val="100000"/>
                        </a:lnSpc>
                        <a:buNone/>
                      </a:pPr>
                      <a:r>
                        <a:rPr lang="en-US" sz="2000" b="1" i="0" u="none" strike="noStrike" baseline="0" noProof="0">
                          <a:solidFill>
                            <a:srgbClr val="FFFFFF"/>
                          </a:solidFill>
                          <a:latin typeface="Arial"/>
                        </a:rPr>
                        <a:t>What are the IL Grantees’ TA needs according to KII participants?</a:t>
                      </a:r>
                    </a:p>
                  </a:txBody>
                  <a:tcPr anchor="ctr">
                    <a:solidFill>
                      <a:srgbClr val="BF1E2E"/>
                    </a:solidFill>
                  </a:tcPr>
                </a:tc>
                <a:extLst>
                  <a:ext uri="{0D108BD9-81ED-4DB2-BD59-A6C34878D82A}">
                    <a16:rowId xmlns:a16="http://schemas.microsoft.com/office/drawing/2014/main" val="2212942437"/>
                  </a:ext>
                </a:extLst>
              </a:tr>
              <a:tr h="485759">
                <a:tc>
                  <a:txBody>
                    <a:bodyPr/>
                    <a:lstStyle/>
                    <a:p>
                      <a:pPr marL="0" lvl="0" indent="0" algn="l">
                        <a:lnSpc>
                          <a:spcPct val="100000"/>
                        </a:lnSpc>
                        <a:buNone/>
                      </a:pPr>
                      <a:r>
                        <a:rPr lang="en-US" sz="1800" b="0" i="0" u="none" strike="noStrike" kern="1200" baseline="0" noProof="0">
                          <a:solidFill>
                            <a:srgbClr val="000000"/>
                          </a:solidFill>
                          <a:effectLst/>
                          <a:latin typeface="Arial"/>
                        </a:rPr>
                        <a:t>Programmatic</a:t>
                      </a:r>
                      <a:endParaRPr lang="en-US" sz="1600"/>
                    </a:p>
                  </a:txBody>
                  <a:tcPr anchor="ctr"/>
                </a:tc>
                <a:extLst>
                  <a:ext uri="{0D108BD9-81ED-4DB2-BD59-A6C34878D82A}">
                    <a16:rowId xmlns:a16="http://schemas.microsoft.com/office/drawing/2014/main" val="1413084438"/>
                  </a:ext>
                </a:extLst>
              </a:tr>
              <a:tr h="485759">
                <a:tc>
                  <a:txBody>
                    <a:bodyPr/>
                    <a:lstStyle/>
                    <a:p>
                      <a:pPr marL="0" lvl="0" indent="0" algn="l">
                        <a:lnSpc>
                          <a:spcPct val="100000"/>
                        </a:lnSpc>
                        <a:buNone/>
                      </a:pPr>
                      <a:r>
                        <a:rPr lang="en-US" sz="1800" b="0" i="0" u="none" strike="noStrike" kern="1200" baseline="0" noProof="0">
                          <a:solidFill>
                            <a:srgbClr val="000000"/>
                          </a:solidFill>
                          <a:effectLst/>
                          <a:latin typeface="Arial"/>
                        </a:rPr>
                        <a:t>Administrative or management </a:t>
                      </a:r>
                    </a:p>
                  </a:txBody>
                  <a:tcPr anchor="ctr"/>
                </a:tc>
                <a:extLst>
                  <a:ext uri="{0D108BD9-81ED-4DB2-BD59-A6C34878D82A}">
                    <a16:rowId xmlns:a16="http://schemas.microsoft.com/office/drawing/2014/main" val="1679830599"/>
                  </a:ext>
                </a:extLst>
              </a:tr>
              <a:tr h="485759">
                <a:tc>
                  <a:txBody>
                    <a:bodyPr/>
                    <a:lstStyle/>
                    <a:p>
                      <a:pPr lvl="0" algn="l">
                        <a:lnSpc>
                          <a:spcPct val="100000"/>
                        </a:lnSpc>
                        <a:spcBef>
                          <a:spcPts val="0"/>
                        </a:spcBef>
                        <a:spcAft>
                          <a:spcPts val="0"/>
                        </a:spcAft>
                        <a:buNone/>
                      </a:pPr>
                      <a:r>
                        <a:rPr lang="en-US" sz="1800" b="0" i="0" u="none" strike="noStrike" kern="1200" noProof="0">
                          <a:solidFill>
                            <a:srgbClr val="000000"/>
                          </a:solidFill>
                          <a:effectLst/>
                          <a:latin typeface="Arial"/>
                        </a:rPr>
                        <a:t>New or upcoming regulation guidance</a:t>
                      </a:r>
                    </a:p>
                  </a:txBody>
                  <a:tcPr anchor="ctr"/>
                </a:tc>
                <a:extLst>
                  <a:ext uri="{0D108BD9-81ED-4DB2-BD59-A6C34878D82A}">
                    <a16:rowId xmlns:a16="http://schemas.microsoft.com/office/drawing/2014/main" val="3699765417"/>
                  </a:ext>
                </a:extLst>
              </a:tr>
              <a:tr h="485759">
                <a:tc>
                  <a:txBody>
                    <a:bodyPr/>
                    <a:lstStyle/>
                    <a:p>
                      <a:pPr lvl="0" algn="l">
                        <a:lnSpc>
                          <a:spcPct val="100000"/>
                        </a:lnSpc>
                        <a:spcBef>
                          <a:spcPts val="0"/>
                        </a:spcBef>
                        <a:spcAft>
                          <a:spcPts val="0"/>
                        </a:spcAft>
                        <a:buNone/>
                      </a:pPr>
                      <a:r>
                        <a:rPr lang="en-US" sz="1800" b="0" i="0" u="none" strike="noStrike" kern="1200" baseline="0" noProof="0">
                          <a:solidFill>
                            <a:srgbClr val="000000"/>
                          </a:solidFill>
                          <a:effectLst/>
                          <a:latin typeface="Arial"/>
                        </a:rPr>
                        <a:t>IL philosophy or history</a:t>
                      </a:r>
                    </a:p>
                  </a:txBody>
                  <a:tcPr anchor="ctr"/>
                </a:tc>
                <a:extLst>
                  <a:ext uri="{0D108BD9-81ED-4DB2-BD59-A6C34878D82A}">
                    <a16:rowId xmlns:a16="http://schemas.microsoft.com/office/drawing/2014/main" val="2930127793"/>
                  </a:ext>
                </a:extLst>
              </a:tr>
              <a:tr h="485759">
                <a:tc>
                  <a:txBody>
                    <a:bodyPr/>
                    <a:lstStyle/>
                    <a:p>
                      <a:pPr lvl="0" algn="l">
                        <a:lnSpc>
                          <a:spcPct val="100000"/>
                        </a:lnSpc>
                        <a:spcBef>
                          <a:spcPts val="0"/>
                        </a:spcBef>
                        <a:spcAft>
                          <a:spcPts val="0"/>
                        </a:spcAft>
                        <a:buNone/>
                      </a:pPr>
                      <a:r>
                        <a:rPr lang="en-US" sz="1800" b="0" i="0" u="none" strike="noStrike" kern="1200" baseline="0" noProof="0">
                          <a:solidFill>
                            <a:srgbClr val="000000"/>
                          </a:solidFill>
                          <a:effectLst/>
                          <a:latin typeface="Arial"/>
                        </a:rPr>
                        <a:t>Technology</a:t>
                      </a:r>
                    </a:p>
                  </a:txBody>
                  <a:tcPr anchor="ctr"/>
                </a:tc>
                <a:extLst>
                  <a:ext uri="{0D108BD9-81ED-4DB2-BD59-A6C34878D82A}">
                    <a16:rowId xmlns:a16="http://schemas.microsoft.com/office/drawing/2014/main" val="2016516919"/>
                  </a:ext>
                </a:extLst>
              </a:tr>
              <a:tr h="485759">
                <a:tc>
                  <a:txBody>
                    <a:bodyPr/>
                    <a:lstStyle/>
                    <a:p>
                      <a:pPr lvl="0" algn="l">
                        <a:lnSpc>
                          <a:spcPct val="100000"/>
                        </a:lnSpc>
                        <a:spcBef>
                          <a:spcPts val="0"/>
                        </a:spcBef>
                        <a:spcAft>
                          <a:spcPts val="0"/>
                        </a:spcAft>
                        <a:buNone/>
                      </a:pPr>
                      <a:r>
                        <a:rPr lang="en-US" sz="1800" b="0" i="0" u="none" strike="noStrike" kern="1200" baseline="0" noProof="0">
                          <a:solidFill>
                            <a:srgbClr val="000000"/>
                          </a:solidFill>
                          <a:effectLst/>
                          <a:latin typeface="Arial"/>
                        </a:rPr>
                        <a:t>Innovative or “hot topics”</a:t>
                      </a:r>
                    </a:p>
                  </a:txBody>
                  <a:tcPr anchor="ctr"/>
                </a:tc>
                <a:extLst>
                  <a:ext uri="{0D108BD9-81ED-4DB2-BD59-A6C34878D82A}">
                    <a16:rowId xmlns:a16="http://schemas.microsoft.com/office/drawing/2014/main" val="164698609"/>
                  </a:ext>
                </a:extLst>
              </a:tr>
              <a:tr h="485759">
                <a:tc>
                  <a:txBody>
                    <a:bodyPr/>
                    <a:lstStyle/>
                    <a:p>
                      <a:pPr lvl="0" algn="l">
                        <a:lnSpc>
                          <a:spcPct val="100000"/>
                        </a:lnSpc>
                        <a:spcBef>
                          <a:spcPts val="0"/>
                        </a:spcBef>
                        <a:spcAft>
                          <a:spcPts val="0"/>
                        </a:spcAft>
                        <a:buNone/>
                      </a:pPr>
                      <a:r>
                        <a:rPr lang="en-US" sz="1800" b="0" i="0" u="none" strike="noStrike" kern="1200" baseline="0" noProof="0">
                          <a:solidFill>
                            <a:srgbClr val="000000"/>
                          </a:solidFill>
                          <a:effectLst/>
                          <a:latin typeface="Arial"/>
                        </a:rPr>
                        <a:t>Post-COVID</a:t>
                      </a:r>
                    </a:p>
                  </a:txBody>
                  <a:tcPr anchor="ctr"/>
                </a:tc>
                <a:extLst>
                  <a:ext uri="{0D108BD9-81ED-4DB2-BD59-A6C34878D82A}">
                    <a16:rowId xmlns:a16="http://schemas.microsoft.com/office/drawing/2014/main" val="3124710759"/>
                  </a:ext>
                </a:extLst>
              </a:tr>
            </a:tbl>
          </a:graphicData>
        </a:graphic>
      </p:graphicFrame>
      <p:sp>
        <p:nvSpPr>
          <p:cNvPr id="4" name="Slide Number Placeholder 3">
            <a:extLst>
              <a:ext uri="{FF2B5EF4-FFF2-40B4-BE49-F238E27FC236}">
                <a16:creationId xmlns:a16="http://schemas.microsoft.com/office/drawing/2014/main" id="{D8F19AB6-59A9-402D-B462-C72687C70222}"/>
              </a:ext>
            </a:extLst>
          </p:cNvPr>
          <p:cNvSpPr>
            <a:spLocks noGrp="1"/>
          </p:cNvSpPr>
          <p:nvPr>
            <p:ph type="sldNum" sz="quarter" idx="12"/>
          </p:nvPr>
        </p:nvSpPr>
        <p:spPr/>
        <p:txBody>
          <a:bodyPr/>
          <a:lstStyle/>
          <a:p>
            <a:fld id="{7AA28999-D008-419E-9628-EE1C64F81F4C}" type="slidenum">
              <a:rPr lang="en-US" smtClean="0"/>
              <a:pPr/>
              <a:t>21</a:t>
            </a:fld>
            <a:endParaRPr lang="en-US"/>
          </a:p>
        </p:txBody>
      </p:sp>
    </p:spTree>
    <p:extLst>
      <p:ext uri="{BB962C8B-B14F-4D97-AF65-F5344CB8AC3E}">
        <p14:creationId xmlns:p14="http://schemas.microsoft.com/office/powerpoint/2010/main" val="2253452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9F96E-44BE-41DF-AB3B-FAA18B100037}"/>
              </a:ext>
            </a:extLst>
          </p:cNvPr>
          <p:cNvSpPr>
            <a:spLocks noGrp="1"/>
          </p:cNvSpPr>
          <p:nvPr>
            <p:ph type="title"/>
          </p:nvPr>
        </p:nvSpPr>
        <p:spPr/>
        <p:txBody>
          <a:bodyPr>
            <a:normAutofit fontScale="90000"/>
          </a:bodyPr>
          <a:lstStyle/>
          <a:p>
            <a:r>
              <a:rPr lang="en-US" sz="3100" dirty="0"/>
              <a:t>What are DSEs’, SILCs’, and CILs’ needs when it comes to TA? </a:t>
            </a:r>
            <a:br>
              <a:rPr lang="en-US" dirty="0"/>
            </a:br>
            <a:r>
              <a:rPr lang="en-US" sz="2200" dirty="0"/>
              <a:t>PPR TA Needs Data Analysis Results (1 of 2)</a:t>
            </a:r>
            <a:endParaRPr lang="en-US" dirty="0"/>
          </a:p>
        </p:txBody>
      </p:sp>
      <p:sp>
        <p:nvSpPr>
          <p:cNvPr id="5" name="TextBox 4">
            <a:extLst>
              <a:ext uri="{FF2B5EF4-FFF2-40B4-BE49-F238E27FC236}">
                <a16:creationId xmlns:a16="http://schemas.microsoft.com/office/drawing/2014/main" id="{3E2EF025-A51A-F4A8-7898-74D58352FB26}"/>
              </a:ext>
            </a:extLst>
          </p:cNvPr>
          <p:cNvSpPr txBox="1"/>
          <p:nvPr/>
        </p:nvSpPr>
        <p:spPr>
          <a:xfrm>
            <a:off x="457200" y="1417638"/>
            <a:ext cx="8229599" cy="369332"/>
          </a:xfrm>
          <a:prstGeom prst="rect">
            <a:avLst/>
          </a:prstGeom>
          <a:solidFill>
            <a:srgbClr val="BF1E2E"/>
          </a:solidFill>
        </p:spPr>
        <p:txBody>
          <a:bodyPr wrap="square" rtlCol="0">
            <a:spAutoFit/>
          </a:bodyPr>
          <a:lstStyle/>
          <a:p>
            <a:r>
              <a:rPr lang="en-US" sz="1800" b="1">
                <a:solidFill>
                  <a:schemeClr val="bg1"/>
                </a:solidFill>
              </a:rPr>
              <a:t>What are the CILs’ reported TA needs? </a:t>
            </a:r>
          </a:p>
        </p:txBody>
      </p:sp>
      <p:graphicFrame>
        <p:nvGraphicFramePr>
          <p:cNvPr id="8" name="Table 5">
            <a:extLst>
              <a:ext uri="{FF2B5EF4-FFF2-40B4-BE49-F238E27FC236}">
                <a16:creationId xmlns:a16="http://schemas.microsoft.com/office/drawing/2014/main" id="{B323B016-2F04-9E7C-B217-EF8A52C97BA9}"/>
              </a:ext>
            </a:extLst>
          </p:cNvPr>
          <p:cNvGraphicFramePr>
            <a:graphicFrameLocks noGrp="1"/>
          </p:cNvGraphicFramePr>
          <p:nvPr>
            <p:ph idx="1"/>
            <p:extLst>
              <p:ext uri="{D42A27DB-BD31-4B8C-83A1-F6EECF244321}">
                <p14:modId xmlns:p14="http://schemas.microsoft.com/office/powerpoint/2010/main" val="1734053179"/>
              </p:ext>
            </p:extLst>
          </p:nvPr>
        </p:nvGraphicFramePr>
        <p:xfrm>
          <a:off x="457200" y="1807565"/>
          <a:ext cx="8229600" cy="3632797"/>
        </p:xfrm>
        <a:graphic>
          <a:graphicData uri="http://schemas.openxmlformats.org/drawingml/2006/table">
            <a:tbl>
              <a:tblPr firstRow="1" bandRow="1">
                <a:tableStyleId>{5C22544A-7EE6-4342-B048-85BDC9FD1C3A}</a:tableStyleId>
              </a:tblPr>
              <a:tblGrid>
                <a:gridCol w="3069771">
                  <a:extLst>
                    <a:ext uri="{9D8B030D-6E8A-4147-A177-3AD203B41FA5}">
                      <a16:colId xmlns:a16="http://schemas.microsoft.com/office/drawing/2014/main" val="1424723903"/>
                    </a:ext>
                  </a:extLst>
                </a:gridCol>
                <a:gridCol w="2566120">
                  <a:extLst>
                    <a:ext uri="{9D8B030D-6E8A-4147-A177-3AD203B41FA5}">
                      <a16:colId xmlns:a16="http://schemas.microsoft.com/office/drawing/2014/main" val="1901599632"/>
                    </a:ext>
                  </a:extLst>
                </a:gridCol>
                <a:gridCol w="2593709">
                  <a:extLst>
                    <a:ext uri="{9D8B030D-6E8A-4147-A177-3AD203B41FA5}">
                      <a16:colId xmlns:a16="http://schemas.microsoft.com/office/drawing/2014/main" val="3605672312"/>
                    </a:ext>
                  </a:extLst>
                </a:gridCol>
              </a:tblGrid>
              <a:tr h="327548">
                <a:tc>
                  <a:txBody>
                    <a:bodyPr/>
                    <a:lstStyle/>
                    <a:p>
                      <a:r>
                        <a:rPr lang="en-US" sz="1400" b="1"/>
                        <a:t>2019 (N = 347)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latin typeface="Arial" panose="020B0604020202020204"/>
                          <a:ea typeface="+mn-ea"/>
                          <a:cs typeface="+mn-cs"/>
                        </a:rPr>
                        <a:t>2020 (N = </a:t>
                      </a:r>
                      <a:r>
                        <a:rPr lang="en-US" sz="1400" b="1" i="0" u="none" strike="noStrike" kern="1200" cap="none" spc="0" normalizeH="0" baseline="0" noProof="0">
                          <a:ln>
                            <a:noFill/>
                          </a:ln>
                          <a:effectLst/>
                          <a:uLnTx/>
                          <a:uFillTx/>
                          <a:latin typeface="Arial" panose="020B0604020202020204"/>
                          <a:ea typeface="+mn-ea"/>
                          <a:cs typeface="+mn-cs"/>
                        </a:rPr>
                        <a:t>339</a:t>
                      </a:r>
                      <a:r>
                        <a:rPr kumimoji="0" lang="en-US" sz="1400" b="1" i="0" u="none" strike="noStrike" kern="1200" cap="none" spc="0" normalizeH="0" baseline="0" noProof="0">
                          <a:ln>
                            <a:noFill/>
                          </a:ln>
                          <a:effectLst/>
                          <a:uLnTx/>
                          <a:uFillTx/>
                          <a:latin typeface="Arial" panose="020B0604020202020204"/>
                          <a:ea typeface="+mn-ea"/>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effectLst/>
                          <a:uLnTx/>
                          <a:uFillTx/>
                          <a:latin typeface="Arial" panose="020B0604020202020204"/>
                          <a:ea typeface="+mn-ea"/>
                          <a:cs typeface="+mn-cs"/>
                        </a:rPr>
                        <a:t>2021 (N = 335)</a:t>
                      </a:r>
                    </a:p>
                  </a:txBody>
                  <a:tcPr/>
                </a:tc>
                <a:extLst>
                  <a:ext uri="{0D108BD9-81ED-4DB2-BD59-A6C34878D82A}">
                    <a16:rowId xmlns:a16="http://schemas.microsoft.com/office/drawing/2014/main" val="3680579795"/>
                  </a:ext>
                </a:extLst>
              </a:tr>
              <a:tr h="3305249">
                <a:tc>
                  <a:txBody>
                    <a:bodyPr/>
                    <a:lstStyle/>
                    <a:p>
                      <a:pPr marL="342900" indent="-342900">
                        <a:buAutoNum type="arabicPeriod"/>
                      </a:pPr>
                      <a:r>
                        <a:rPr lang="en-US" sz="1300" b="1" i="0" u="none" strike="noStrike" noProof="0">
                          <a:solidFill>
                            <a:srgbClr val="000000"/>
                          </a:solidFill>
                          <a:latin typeface="Arial"/>
                        </a:rPr>
                        <a:t>Financial: Resource Development - Fee-for-Service Approaches (60)</a:t>
                      </a:r>
                      <a:endParaRPr lang="en-US" sz="1300" b="1">
                        <a:latin typeface="+mn-lt"/>
                      </a:endParaRPr>
                    </a:p>
                    <a:p>
                      <a:pPr marL="342900" lvl="0" indent="-342900">
                        <a:buAutoNum type="arabicPeriod"/>
                      </a:pPr>
                      <a:r>
                        <a:rPr lang="en-US" sz="1300" b="1">
                          <a:latin typeface="+mn-lt"/>
                        </a:rPr>
                        <a:t>Advocacy/Leadership Development - Systems Advocacy (60)</a:t>
                      </a:r>
                    </a:p>
                    <a:p>
                      <a:pPr marL="342900" lvl="0" indent="-342900">
                        <a:buAutoNum type="arabicPeriod"/>
                      </a:pPr>
                      <a:r>
                        <a:rPr lang="en-US" sz="1300" b="1">
                          <a:latin typeface="+mn-lt"/>
                        </a:rPr>
                        <a:t>Innovative Programs - Best Practices (49)</a:t>
                      </a:r>
                    </a:p>
                    <a:p>
                      <a:pPr marL="342900" lvl="0" indent="-342900">
                        <a:buAutoNum type="arabicPeriod"/>
                      </a:pPr>
                      <a:r>
                        <a:rPr lang="en-US" sz="1300">
                          <a:latin typeface="+mn-lt"/>
                        </a:rPr>
                        <a:t>Data Collecting and Reporting - PPR/704 Reports (45)</a:t>
                      </a:r>
                    </a:p>
                    <a:p>
                      <a:pPr marL="342900" lvl="0" indent="-342900">
                        <a:buAutoNum type="arabicPeriod"/>
                      </a:pPr>
                      <a:r>
                        <a:rPr lang="en-US" sz="1300" b="0" i="0" u="none" strike="noStrike" noProof="0">
                          <a:solidFill>
                            <a:srgbClr val="000000"/>
                          </a:solidFill>
                          <a:latin typeface="Arial"/>
                        </a:rPr>
                        <a:t>Financial: Resource Development - Diversification of Funding Base (42)</a:t>
                      </a:r>
                      <a:endParaRPr lang="en-US" sz="1300">
                        <a:latin typeface="+mn-lt"/>
                      </a:endParaRPr>
                    </a:p>
                    <a:p>
                      <a:pPr marL="342900" lvl="0" indent="-342900">
                        <a:buAutoNum type="arabicPeriod"/>
                      </a:pPr>
                      <a:r>
                        <a:rPr lang="en-US" sz="1300">
                          <a:latin typeface="+mn-lt"/>
                        </a:rPr>
                        <a:t>Data Collecting and Reporting - Performance Measures contained in PPR/704 Reports (42)</a:t>
                      </a:r>
                      <a:endParaRPr lang="en-US" sz="1300"/>
                    </a:p>
                  </a:txBody>
                  <a:tcPr/>
                </a:tc>
                <a:tc>
                  <a:txBody>
                    <a:bodyPr/>
                    <a:lstStyle/>
                    <a:p>
                      <a:pPr marL="342900" lvl="0" indent="-342900">
                        <a:buAutoNum type="arabicPeriod"/>
                      </a:pPr>
                      <a:r>
                        <a:rPr lang="en-US" sz="1300" b="1" i="0" u="none" strike="noStrike" baseline="0" noProof="0">
                          <a:solidFill>
                            <a:srgbClr val="000000"/>
                          </a:solidFill>
                          <a:latin typeface="+mn-lt"/>
                        </a:rPr>
                        <a:t>Financial: Resource Development - Fee-for-Service Approaches  (55)</a:t>
                      </a:r>
                      <a:endParaRPr lang="en-US" sz="1300" b="1">
                        <a:latin typeface="+mn-lt"/>
                      </a:endParaRPr>
                    </a:p>
                    <a:p>
                      <a:pPr marL="342900" lvl="0" indent="-342900">
                        <a:buAutoNum type="arabicPeriod"/>
                      </a:pPr>
                      <a:r>
                        <a:rPr lang="en-US" sz="1300" b="1" i="0" u="none" strike="noStrike" baseline="0" noProof="0">
                          <a:solidFill>
                            <a:srgbClr val="000000"/>
                          </a:solidFill>
                          <a:latin typeface="+mn-lt"/>
                        </a:rPr>
                        <a:t>Innovative Programs - Best Practices (43)</a:t>
                      </a:r>
                      <a:endParaRPr lang="en-US" sz="1300" b="1">
                        <a:latin typeface="+mn-lt"/>
                      </a:endParaRPr>
                    </a:p>
                    <a:p>
                      <a:pPr marL="342900" lvl="0" indent="-342900">
                        <a:buAutoNum type="arabicPeriod"/>
                      </a:pPr>
                      <a:r>
                        <a:rPr lang="en-US" sz="1300" b="1" i="0" u="none" strike="noStrike" baseline="0" noProof="0">
                          <a:solidFill>
                            <a:srgbClr val="000000"/>
                          </a:solidFill>
                          <a:latin typeface="Arial"/>
                        </a:rPr>
                        <a:t>Financial: Resource Development - Diversification of Funding Base (42)</a:t>
                      </a:r>
                      <a:endParaRPr lang="en-US" sz="1300" b="1" i="0" u="none" strike="noStrike" baseline="0" noProof="0">
                        <a:solidFill>
                          <a:srgbClr val="000000"/>
                        </a:solidFill>
                        <a:latin typeface="+mn-lt"/>
                      </a:endParaRPr>
                    </a:p>
                    <a:p>
                      <a:pPr marL="342900" lvl="0" indent="-342900">
                        <a:buAutoNum type="arabicPeriod"/>
                      </a:pPr>
                      <a:r>
                        <a:rPr lang="en-US" sz="1300" b="0" i="0" u="none" strike="noStrike" baseline="0" noProof="0">
                          <a:solidFill>
                            <a:srgbClr val="000000"/>
                          </a:solidFill>
                          <a:latin typeface="+mn-lt"/>
                        </a:rPr>
                        <a:t>Advocacy/Leadership Development - Systems Advocacy (42)</a:t>
                      </a:r>
                      <a:endParaRPr lang="en-US" sz="1300" b="0">
                        <a:latin typeface="+mn-lt"/>
                      </a:endParaRPr>
                    </a:p>
                    <a:p>
                      <a:pPr marL="342900" lvl="0" indent="-342900">
                        <a:buAutoNum type="arabicPeriod"/>
                      </a:pPr>
                      <a:r>
                        <a:rPr lang="en-US" sz="1300" b="0" i="0" u="none" strike="noStrike" baseline="0" noProof="0">
                          <a:solidFill>
                            <a:schemeClr val="tx1"/>
                          </a:solidFill>
                          <a:latin typeface="+mn-lt"/>
                        </a:rPr>
                        <a:t>Data Collecting and Reporting: PPR/704 Reports (38)</a:t>
                      </a:r>
                      <a:endParaRPr lang="en-US" sz="1300">
                        <a:solidFill>
                          <a:schemeClr val="tx1"/>
                        </a:solidFill>
                        <a:latin typeface="+mn-lt"/>
                      </a:endParaRPr>
                    </a:p>
                  </a:txBody>
                  <a:tcPr/>
                </a:tc>
                <a:tc>
                  <a:txBody>
                    <a:bodyPr/>
                    <a:lstStyle/>
                    <a:p>
                      <a:pPr marL="342900" lvl="0" indent="-342900">
                        <a:buAutoNum type="arabicPeriod"/>
                      </a:pPr>
                      <a:r>
                        <a:rPr lang="en-US" sz="1300" b="1" i="0" u="none" strike="noStrike" baseline="0" noProof="0">
                          <a:solidFill>
                            <a:srgbClr val="000000"/>
                          </a:solidFill>
                          <a:latin typeface="+mn-lt"/>
                        </a:rPr>
                        <a:t>Financial: Resource Development - Fee-for-Service Approaches (50)</a:t>
                      </a:r>
                      <a:endParaRPr lang="en-US" sz="1300" b="1">
                        <a:latin typeface="+mn-lt"/>
                      </a:endParaRPr>
                    </a:p>
                    <a:p>
                      <a:pPr marL="342900" lvl="0" indent="-342900">
                        <a:buAutoNum type="arabicPeriod"/>
                      </a:pPr>
                      <a:r>
                        <a:rPr lang="en-US" sz="1300" b="1" i="0" u="none" strike="noStrike" baseline="0" noProof="0">
                          <a:solidFill>
                            <a:srgbClr val="000000"/>
                          </a:solidFill>
                          <a:latin typeface="+mn-lt"/>
                        </a:rPr>
                        <a:t>Financial: Resource Development - Diversification of Funding Base (48)</a:t>
                      </a:r>
                      <a:endParaRPr lang="en-US" sz="1300" b="1">
                        <a:latin typeface="+mn-lt"/>
                      </a:endParaRPr>
                    </a:p>
                    <a:p>
                      <a:pPr marL="342900" lvl="0" indent="-342900">
                        <a:buAutoNum type="arabicPeriod"/>
                      </a:pPr>
                      <a:r>
                        <a:rPr lang="en-US" sz="1300" b="1" i="0" u="none" strike="noStrike" baseline="0" noProof="0">
                          <a:solidFill>
                            <a:srgbClr val="000000"/>
                          </a:solidFill>
                          <a:latin typeface="+mn-lt"/>
                        </a:rPr>
                        <a:t>Advocacy/Leadership Development - Systems Advocacy (43)</a:t>
                      </a:r>
                      <a:endParaRPr lang="en-US" sz="1300" b="1">
                        <a:latin typeface="+mn-lt"/>
                      </a:endParaRPr>
                    </a:p>
                    <a:p>
                      <a:pPr marL="342900" lvl="0" indent="-342900">
                        <a:buAutoNum type="arabicPeriod"/>
                      </a:pPr>
                      <a:r>
                        <a:rPr lang="en-US" sz="1300" b="0" i="0" u="none" strike="noStrike" baseline="0" noProof="0">
                          <a:solidFill>
                            <a:srgbClr val="000000"/>
                          </a:solidFill>
                          <a:latin typeface="+mn-lt"/>
                        </a:rPr>
                        <a:t>Innovative Programs - Best Practices (32)</a:t>
                      </a:r>
                      <a:endParaRPr lang="en-US" sz="1300">
                        <a:latin typeface="+mn-lt"/>
                      </a:endParaRPr>
                    </a:p>
                    <a:p>
                      <a:pPr marL="342900" lvl="0" indent="-342900">
                        <a:buAutoNum type="arabicPeriod"/>
                      </a:pPr>
                      <a:r>
                        <a:rPr lang="en-US" sz="1300" b="0" i="0" u="none" strike="noStrike" baseline="0" noProof="0">
                          <a:solidFill>
                            <a:srgbClr val="000000"/>
                          </a:solidFill>
                          <a:latin typeface="+mn-lt"/>
                        </a:rPr>
                        <a:t>Data Collecting and Reporting - Performance Measures contained in PPR/704 Reports (32)</a:t>
                      </a:r>
                      <a:endParaRPr lang="en-US" sz="1300">
                        <a:latin typeface="+mn-lt"/>
                      </a:endParaRPr>
                    </a:p>
                  </a:txBody>
                  <a:tcPr/>
                </a:tc>
                <a:extLst>
                  <a:ext uri="{0D108BD9-81ED-4DB2-BD59-A6C34878D82A}">
                    <a16:rowId xmlns:a16="http://schemas.microsoft.com/office/drawing/2014/main" val="3138125824"/>
                  </a:ext>
                </a:extLst>
              </a:tr>
            </a:tbl>
          </a:graphicData>
        </a:graphic>
      </p:graphicFrame>
      <p:sp>
        <p:nvSpPr>
          <p:cNvPr id="4" name="Slide Number Placeholder 3">
            <a:extLst>
              <a:ext uri="{FF2B5EF4-FFF2-40B4-BE49-F238E27FC236}">
                <a16:creationId xmlns:a16="http://schemas.microsoft.com/office/drawing/2014/main" id="{F1BF3FEB-96C4-41FF-BCDA-8A028CF814EF}"/>
              </a:ext>
            </a:extLst>
          </p:cNvPr>
          <p:cNvSpPr>
            <a:spLocks noGrp="1"/>
          </p:cNvSpPr>
          <p:nvPr>
            <p:ph type="sldNum" sz="quarter" idx="12"/>
          </p:nvPr>
        </p:nvSpPr>
        <p:spPr/>
        <p:txBody>
          <a:bodyPr/>
          <a:lstStyle/>
          <a:p>
            <a:fld id="{7AA28999-D008-419E-9628-EE1C64F81F4C}" type="slidenum">
              <a:rPr lang="en-US" smtClean="0"/>
              <a:pPr/>
              <a:t>22</a:t>
            </a:fld>
            <a:endParaRPr lang="en-US"/>
          </a:p>
        </p:txBody>
      </p:sp>
    </p:spTree>
    <p:extLst>
      <p:ext uri="{BB962C8B-B14F-4D97-AF65-F5344CB8AC3E}">
        <p14:creationId xmlns:p14="http://schemas.microsoft.com/office/powerpoint/2010/main" val="2026706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9F96E-44BE-41DF-AB3B-FAA18B100037}"/>
              </a:ext>
            </a:extLst>
          </p:cNvPr>
          <p:cNvSpPr>
            <a:spLocks noGrp="1"/>
          </p:cNvSpPr>
          <p:nvPr>
            <p:ph type="title"/>
          </p:nvPr>
        </p:nvSpPr>
        <p:spPr/>
        <p:txBody>
          <a:bodyPr>
            <a:normAutofit fontScale="90000"/>
          </a:bodyPr>
          <a:lstStyle/>
          <a:p>
            <a:r>
              <a:rPr lang="en-US" sz="3100" dirty="0"/>
              <a:t>What are DSEs’, SILCs’, and CILs’ needs when it comes to TA? </a:t>
            </a:r>
            <a:br>
              <a:rPr lang="en-US" dirty="0"/>
            </a:br>
            <a:r>
              <a:rPr lang="en-US" sz="2200" dirty="0"/>
              <a:t>PPR TA Needs Data Analysis Results (2 of 2)</a:t>
            </a:r>
            <a:endParaRPr lang="en-US" dirty="0"/>
          </a:p>
        </p:txBody>
      </p:sp>
      <p:sp>
        <p:nvSpPr>
          <p:cNvPr id="3" name="TextBox 2">
            <a:extLst>
              <a:ext uri="{FF2B5EF4-FFF2-40B4-BE49-F238E27FC236}">
                <a16:creationId xmlns:a16="http://schemas.microsoft.com/office/drawing/2014/main" id="{D8CD3874-491C-1109-1743-60AB050B94C7}"/>
              </a:ext>
            </a:extLst>
          </p:cNvPr>
          <p:cNvSpPr txBox="1"/>
          <p:nvPr/>
        </p:nvSpPr>
        <p:spPr>
          <a:xfrm>
            <a:off x="457200" y="1469450"/>
            <a:ext cx="8229599" cy="369332"/>
          </a:xfrm>
          <a:prstGeom prst="rect">
            <a:avLst/>
          </a:prstGeom>
          <a:solidFill>
            <a:srgbClr val="BF1E2E"/>
          </a:solidFill>
        </p:spPr>
        <p:txBody>
          <a:bodyPr wrap="square" rtlCol="0">
            <a:spAutoFit/>
          </a:bodyPr>
          <a:lstStyle/>
          <a:p>
            <a:r>
              <a:rPr lang="en-US" sz="1800" b="1">
                <a:solidFill>
                  <a:schemeClr val="bg1"/>
                </a:solidFill>
              </a:rPr>
              <a:t>What are the SILCs’ reported TA needs?</a:t>
            </a:r>
            <a:endParaRPr lang="en-US" sz="1800" b="1">
              <a:solidFill>
                <a:schemeClr val="bg1"/>
              </a:solidFill>
              <a:latin typeface="+mn-lt"/>
            </a:endParaRPr>
          </a:p>
        </p:txBody>
      </p:sp>
      <p:graphicFrame>
        <p:nvGraphicFramePr>
          <p:cNvPr id="8" name="Table 5">
            <a:extLst>
              <a:ext uri="{FF2B5EF4-FFF2-40B4-BE49-F238E27FC236}">
                <a16:creationId xmlns:a16="http://schemas.microsoft.com/office/drawing/2014/main" id="{B323B016-2F04-9E7C-B217-EF8A52C97BA9}"/>
              </a:ext>
            </a:extLst>
          </p:cNvPr>
          <p:cNvGraphicFramePr>
            <a:graphicFrameLocks noGrp="1"/>
          </p:cNvGraphicFramePr>
          <p:nvPr>
            <p:ph idx="1"/>
            <p:extLst>
              <p:ext uri="{D42A27DB-BD31-4B8C-83A1-F6EECF244321}">
                <p14:modId xmlns:p14="http://schemas.microsoft.com/office/powerpoint/2010/main" val="3825065306"/>
              </p:ext>
            </p:extLst>
          </p:nvPr>
        </p:nvGraphicFramePr>
        <p:xfrm>
          <a:off x="457200" y="1871653"/>
          <a:ext cx="8229599" cy="435864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1424723903"/>
                    </a:ext>
                  </a:extLst>
                </a:gridCol>
                <a:gridCol w="3135086">
                  <a:extLst>
                    <a:ext uri="{9D8B030D-6E8A-4147-A177-3AD203B41FA5}">
                      <a16:colId xmlns:a16="http://schemas.microsoft.com/office/drawing/2014/main" val="1901599632"/>
                    </a:ext>
                  </a:extLst>
                </a:gridCol>
                <a:gridCol w="2503713">
                  <a:extLst>
                    <a:ext uri="{9D8B030D-6E8A-4147-A177-3AD203B41FA5}">
                      <a16:colId xmlns:a16="http://schemas.microsoft.com/office/drawing/2014/main" val="3605672312"/>
                    </a:ext>
                  </a:extLst>
                </a:gridCol>
              </a:tblGrid>
              <a:tr h="302146">
                <a:tc>
                  <a:txBody>
                    <a:bodyPr/>
                    <a:lstStyle/>
                    <a:p>
                      <a:r>
                        <a:rPr lang="en-US" sz="1400"/>
                        <a:t>2019 (N = 54)</a:t>
                      </a:r>
                      <a:endParaRPr lang="en-US" sz="1400" b="1">
                        <a:latin typeface="+mn-l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a:ln>
                            <a:noFill/>
                          </a:ln>
                          <a:effectLst/>
                          <a:uLnTx/>
                          <a:uFillTx/>
                        </a:rPr>
                        <a:t>2020 (N = </a:t>
                      </a:r>
                      <a:r>
                        <a:rPr lang="en-US" sz="1400" u="none" strike="noStrike" kern="1200" cap="none" spc="0" normalizeH="0" baseline="0" noProof="0">
                          <a:ln>
                            <a:noFill/>
                          </a:ln>
                          <a:effectLst/>
                          <a:uLnTx/>
                          <a:uFillTx/>
                        </a:rPr>
                        <a:t>54</a:t>
                      </a:r>
                      <a:r>
                        <a:rPr kumimoji="0" lang="en-US" sz="1400" u="none" strike="noStrike" kern="1200" cap="none" spc="0" normalizeH="0" baseline="0" noProof="0">
                          <a:ln>
                            <a:noFill/>
                          </a:ln>
                          <a:effectLst/>
                          <a:uLnTx/>
                          <a:uFillTx/>
                        </a:rPr>
                        <a:t>)</a:t>
                      </a:r>
                      <a:endParaRPr kumimoji="0" lang="en-US" sz="1400" b="1" i="0" u="none" strike="noStrike" kern="1200" cap="none" spc="0" normalizeH="0" baseline="0" noProof="0">
                        <a:ln>
                          <a:noFill/>
                        </a:ln>
                        <a:effectLst/>
                        <a:uLnTx/>
                        <a:uFillTx/>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a:ln>
                            <a:noFill/>
                          </a:ln>
                          <a:effectLst/>
                          <a:uLnTx/>
                          <a:uFillTx/>
                        </a:rPr>
                        <a:t>2021 (N </a:t>
                      </a:r>
                      <a:r>
                        <a:rPr lang="en-US" sz="1400" u="none" strike="noStrike" kern="1200" cap="none" spc="0" normalizeH="0" baseline="0" noProof="0">
                          <a:ln>
                            <a:noFill/>
                          </a:ln>
                          <a:effectLst/>
                          <a:uLnTx/>
                          <a:uFillTx/>
                        </a:rPr>
                        <a:t>= 51)</a:t>
                      </a:r>
                      <a:endParaRPr kumimoji="0" lang="en-US" sz="1400" b="1" i="0" u="none" strike="noStrike" kern="1200" cap="none" spc="0" normalizeH="0" baseline="0" noProof="0">
                        <a:ln>
                          <a:noFill/>
                        </a:ln>
                        <a:effectLst/>
                        <a:uLnTx/>
                        <a:uFillTx/>
                        <a:latin typeface="+mn-lt"/>
                        <a:ea typeface="+mn-ea"/>
                        <a:cs typeface="+mn-cs"/>
                      </a:endParaRPr>
                    </a:p>
                  </a:txBody>
                  <a:tcPr anchor="ctr"/>
                </a:tc>
                <a:extLst>
                  <a:ext uri="{0D108BD9-81ED-4DB2-BD59-A6C34878D82A}">
                    <a16:rowId xmlns:a16="http://schemas.microsoft.com/office/drawing/2014/main" val="3680579795"/>
                  </a:ext>
                </a:extLst>
              </a:tr>
              <a:tr h="3504301">
                <a:tc>
                  <a:txBody>
                    <a:bodyPr/>
                    <a:lstStyle/>
                    <a:p>
                      <a:pPr marL="342900" lvl="0" indent="-342900">
                        <a:spcBef>
                          <a:spcPts val="600"/>
                        </a:spcBef>
                        <a:buAutoNum type="arabicPeriod"/>
                      </a:pPr>
                      <a:r>
                        <a:rPr lang="en-US" sz="1300" b="1" u="none" strike="noStrike" baseline="0" noProof="0"/>
                        <a:t>Data Collecting and Reporting - Performance Measures contained in PPR/704 Reports (8)</a:t>
                      </a:r>
                      <a:endParaRPr lang="en-US" sz="1300" b="1"/>
                    </a:p>
                    <a:p>
                      <a:pPr marL="342900" lvl="0" indent="-342900">
                        <a:buAutoNum type="arabicPeriod"/>
                      </a:pPr>
                      <a:r>
                        <a:rPr lang="en-US" sz="1300" b="1" u="none" strike="noStrike" baseline="0" noProof="0"/>
                        <a:t>Advocacy/Leadership Development - Community/Grassroots Organizing (7)</a:t>
                      </a:r>
                      <a:endParaRPr lang="en-US" sz="1300" b="1"/>
                    </a:p>
                    <a:p>
                      <a:pPr marL="342900" lvl="0" indent="-342900">
                        <a:buAutoNum type="arabicPeriod"/>
                      </a:pPr>
                      <a:r>
                        <a:rPr lang="en-US" sz="1300" b="1" u="none" strike="noStrike" baseline="0" noProof="0"/>
                        <a:t>Financial: Resource Development - Fund-Raising Events of Statewide Campaigns (7)</a:t>
                      </a:r>
                      <a:endParaRPr lang="en-US" sz="1300" b="1"/>
                    </a:p>
                    <a:p>
                      <a:pPr marL="342900" lvl="0" indent="-342900">
                        <a:buAutoNum type="arabicPeriod"/>
                      </a:pPr>
                      <a:r>
                        <a:rPr lang="en-US" sz="1300" u="none" strike="noStrike" baseline="0" noProof="0"/>
                        <a:t>SILC Roles/Relationship to CILs - Implementation (monitor &amp; review) of SPIL (6) </a:t>
                      </a:r>
                    </a:p>
                    <a:p>
                      <a:pPr marL="342900" lvl="0" indent="-342900">
                        <a:buAutoNum type="arabicPeriod"/>
                      </a:pPr>
                      <a:r>
                        <a:rPr lang="en-US" sz="1300" u="none" strike="noStrike" baseline="0" noProof="0"/>
                        <a:t>Evaluation - Community Needs Assessment (6)</a:t>
                      </a:r>
                      <a:endParaRPr lang="en-US" sz="1300">
                        <a:latin typeface="+mn-lt"/>
                      </a:endParaRPr>
                    </a:p>
                  </a:txBody>
                  <a:tcPr/>
                </a:tc>
                <a:tc>
                  <a:txBody>
                    <a:bodyPr/>
                    <a:lstStyle/>
                    <a:p>
                      <a:pPr marL="342900" indent="-342900">
                        <a:spcBef>
                          <a:spcPts val="600"/>
                        </a:spcBef>
                        <a:buAutoNum type="arabicPeriod"/>
                      </a:pPr>
                      <a:r>
                        <a:rPr lang="en-US" sz="1300" b="1"/>
                        <a:t>Advocacy/Leadership Development - Systems Advocacy (8)</a:t>
                      </a:r>
                    </a:p>
                    <a:p>
                      <a:pPr marL="342900" lvl="0" indent="-342900">
                        <a:buAutoNum type="arabicPeriod"/>
                      </a:pPr>
                      <a:r>
                        <a:rPr lang="en-US" sz="1300" b="1"/>
                        <a:t>Advocacy/Leadership Development - Community/Grassroots Organizing (7)</a:t>
                      </a:r>
                    </a:p>
                    <a:p>
                      <a:pPr marL="342900" lvl="0" indent="-342900">
                        <a:buAutoNum type="arabicPeriod"/>
                      </a:pPr>
                      <a:r>
                        <a:rPr lang="en-US" sz="1300" b="1"/>
                        <a:t>Advocacy/Leadership Development - General Overview (7)</a:t>
                      </a:r>
                    </a:p>
                    <a:p>
                      <a:pPr marL="342900" lvl="0" indent="-342900">
                        <a:buClr>
                          <a:srgbClr val="000000"/>
                        </a:buClr>
                        <a:buAutoNum type="arabicPeriod"/>
                      </a:pPr>
                      <a:r>
                        <a:rPr lang="en-US" sz="1300" u="none" strike="noStrike" noProof="0"/>
                        <a:t>Innovative Programs - Best Practices (6)</a:t>
                      </a:r>
                    </a:p>
                    <a:p>
                      <a:pPr marL="342900" lvl="0" indent="-342900">
                        <a:buAutoNum type="arabicPeriod"/>
                      </a:pPr>
                      <a:r>
                        <a:rPr lang="en-US" sz="1300"/>
                        <a:t>SILC Roles/Relationship to CILs - Implementation (monitor &amp; review) of SPIL (6) </a:t>
                      </a:r>
                    </a:p>
                    <a:p>
                      <a:pPr marL="342900" lvl="0" indent="-342900">
                        <a:buClr>
                          <a:srgbClr val="000000"/>
                        </a:buClr>
                        <a:buAutoNum type="arabicPeriod"/>
                      </a:pPr>
                      <a:r>
                        <a:rPr lang="en-US" sz="1300" u="none" strike="noStrike" noProof="0"/>
                        <a:t>Financial: Resource Development - Diversification of Funding Base (6)</a:t>
                      </a:r>
                    </a:p>
                    <a:p>
                      <a:pPr marL="342900" lvl="0" indent="-342900">
                        <a:buAutoNum type="arabicPeriod"/>
                      </a:pPr>
                      <a:r>
                        <a:rPr lang="en-US" sz="1300"/>
                        <a:t>Applicable Laws - Medicaid/Medicare/PAS/waivers/</a:t>
                      </a:r>
                      <a:br>
                        <a:rPr lang="en-US" sz="1300"/>
                      </a:br>
                      <a:r>
                        <a:rPr lang="en-US" sz="1300"/>
                        <a:t>long-term care (6) </a:t>
                      </a:r>
                    </a:p>
                  </a:txBody>
                  <a:tcPr/>
                </a:tc>
                <a:tc>
                  <a:txBody>
                    <a:bodyPr/>
                    <a:lstStyle/>
                    <a:p>
                      <a:pPr marL="342900" indent="-342900">
                        <a:spcBef>
                          <a:spcPts val="600"/>
                        </a:spcBef>
                        <a:buAutoNum type="arabicPeriod"/>
                      </a:pPr>
                      <a:r>
                        <a:rPr lang="en-US" sz="1300" b="1"/>
                        <a:t>Advocacy/Leadership Development - Systems Advocacy (10)</a:t>
                      </a:r>
                    </a:p>
                    <a:p>
                      <a:pPr marL="342900" lvl="0" indent="-342900">
                        <a:buAutoNum type="arabicPeriod"/>
                      </a:pPr>
                      <a:r>
                        <a:rPr lang="en-US" sz="1300" b="1"/>
                        <a:t>SILC Roles/Relationship to CILs - Development of State Plan for Independent Living (9)</a:t>
                      </a:r>
                    </a:p>
                    <a:p>
                      <a:pPr marL="342900" lvl="0" indent="-342900">
                        <a:buAutoNum type="arabicPeriod"/>
                      </a:pPr>
                      <a:r>
                        <a:rPr lang="en-US" sz="1300" b="1"/>
                        <a:t>Data Collecting and Reporting - Performance Measures contained in PPR/704 Reports (7)</a:t>
                      </a:r>
                    </a:p>
                    <a:p>
                      <a:pPr marL="342900" lvl="0" indent="-342900">
                        <a:buClr>
                          <a:srgbClr val="000000"/>
                        </a:buClr>
                        <a:buAutoNum type="arabicPeriod"/>
                      </a:pPr>
                      <a:r>
                        <a:rPr lang="en-US" sz="1300" u="none" strike="noStrike" noProof="0"/>
                        <a:t>Advocacy/Leadership Development - Legislative Process (6)</a:t>
                      </a:r>
                    </a:p>
                    <a:p>
                      <a:pPr marL="342900" lvl="0" indent="-342900">
                        <a:buAutoNum type="arabicPeriod"/>
                      </a:pPr>
                      <a:r>
                        <a:rPr lang="en-US" sz="1300"/>
                        <a:t>SILC Roles/Relationship to CILs - Implementation (monitor &amp; review) of SPIL (6)</a:t>
                      </a:r>
                    </a:p>
                  </a:txBody>
                  <a:tcPr/>
                </a:tc>
                <a:extLst>
                  <a:ext uri="{0D108BD9-81ED-4DB2-BD59-A6C34878D82A}">
                    <a16:rowId xmlns:a16="http://schemas.microsoft.com/office/drawing/2014/main" val="843174602"/>
                  </a:ext>
                </a:extLst>
              </a:tr>
            </a:tbl>
          </a:graphicData>
        </a:graphic>
      </p:graphicFrame>
      <p:sp>
        <p:nvSpPr>
          <p:cNvPr id="4" name="Slide Number Placeholder 3">
            <a:extLst>
              <a:ext uri="{FF2B5EF4-FFF2-40B4-BE49-F238E27FC236}">
                <a16:creationId xmlns:a16="http://schemas.microsoft.com/office/drawing/2014/main" id="{F1BF3FEB-96C4-41FF-BCDA-8A028CF814EF}"/>
              </a:ext>
            </a:extLst>
          </p:cNvPr>
          <p:cNvSpPr>
            <a:spLocks noGrp="1"/>
          </p:cNvSpPr>
          <p:nvPr>
            <p:ph type="sldNum" sz="quarter" idx="12"/>
          </p:nvPr>
        </p:nvSpPr>
        <p:spPr/>
        <p:txBody>
          <a:bodyPr/>
          <a:lstStyle/>
          <a:p>
            <a:fld id="{7AA28999-D008-419E-9628-EE1C64F81F4C}" type="slidenum">
              <a:rPr lang="en-US" smtClean="0"/>
              <a:pPr/>
              <a:t>23</a:t>
            </a:fld>
            <a:endParaRPr lang="en-US"/>
          </a:p>
        </p:txBody>
      </p:sp>
    </p:spTree>
    <p:extLst>
      <p:ext uri="{BB962C8B-B14F-4D97-AF65-F5344CB8AC3E}">
        <p14:creationId xmlns:p14="http://schemas.microsoft.com/office/powerpoint/2010/main" val="373872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22313" y="4255875"/>
            <a:ext cx="7772400" cy="1057275"/>
          </a:xfrm>
        </p:spPr>
        <p:txBody>
          <a:bodyPr/>
          <a:lstStyle/>
          <a:p>
            <a:r>
              <a:rPr lang="en-US"/>
              <a:t>How is the current approach to TA meeting DSEs’, SILCs’, and CILs’ needs? ​</a:t>
            </a:r>
          </a:p>
        </p:txBody>
      </p:sp>
      <p:sp>
        <p:nvSpPr>
          <p:cNvPr id="4" name="Slide Number Placeholder 3"/>
          <p:cNvSpPr>
            <a:spLocks noGrp="1"/>
          </p:cNvSpPr>
          <p:nvPr>
            <p:ph type="sldNum" sz="quarter" idx="12"/>
          </p:nvPr>
        </p:nvSpPr>
        <p:spPr/>
        <p:txBody>
          <a:bodyPr/>
          <a:lstStyle/>
          <a:p>
            <a:fld id="{7AA28999-D008-419E-9628-EE1C64F81F4C}" type="slidenum">
              <a:rPr lang="en-US" smtClean="0"/>
              <a:pPr/>
              <a:t>24</a:t>
            </a:fld>
            <a:endParaRPr lang="en-US"/>
          </a:p>
        </p:txBody>
      </p:sp>
    </p:spTree>
    <p:extLst>
      <p:ext uri="{BB962C8B-B14F-4D97-AF65-F5344CB8AC3E}">
        <p14:creationId xmlns:p14="http://schemas.microsoft.com/office/powerpoint/2010/main" val="1556807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A59F7-A6CC-4CF3-BAC6-8E2A777C141A}"/>
              </a:ext>
            </a:extLst>
          </p:cNvPr>
          <p:cNvSpPr>
            <a:spLocks noGrp="1"/>
          </p:cNvSpPr>
          <p:nvPr>
            <p:ph type="title"/>
          </p:nvPr>
        </p:nvSpPr>
        <p:spPr/>
        <p:txBody>
          <a:bodyPr vert="horz" lIns="91440" tIns="45720" rIns="91440" bIns="45720" rtlCol="0" anchor="ctr">
            <a:noAutofit/>
          </a:bodyPr>
          <a:lstStyle/>
          <a:p>
            <a:r>
              <a:rPr lang="en-US" sz="2800"/>
              <a:t>How is the current approach to TA meeting DSEs’, SILCs’, and CILs’ needs? ​ </a:t>
            </a:r>
            <a:br>
              <a:rPr lang="en-US"/>
            </a:br>
            <a:r>
              <a:rPr lang="en-US" sz="2000"/>
              <a:t>KII Results</a:t>
            </a:r>
            <a:endParaRPr lang="en-US"/>
          </a:p>
        </p:txBody>
      </p:sp>
      <p:graphicFrame>
        <p:nvGraphicFramePr>
          <p:cNvPr id="11" name="Table 10">
            <a:extLst>
              <a:ext uri="{FF2B5EF4-FFF2-40B4-BE49-F238E27FC236}">
                <a16:creationId xmlns:a16="http://schemas.microsoft.com/office/drawing/2014/main" id="{8962DC56-4BF8-E570-AF29-D5C01FEED8A0}"/>
              </a:ext>
            </a:extLst>
          </p:cNvPr>
          <p:cNvGraphicFramePr>
            <a:graphicFrameLocks/>
          </p:cNvGraphicFramePr>
          <p:nvPr>
            <p:extLst>
              <p:ext uri="{D42A27DB-BD31-4B8C-83A1-F6EECF244321}">
                <p14:modId xmlns:p14="http://schemas.microsoft.com/office/powerpoint/2010/main" val="3973380136"/>
              </p:ext>
            </p:extLst>
          </p:nvPr>
        </p:nvGraphicFramePr>
        <p:xfrm>
          <a:off x="457200" y="1417639"/>
          <a:ext cx="8229599" cy="4107261"/>
        </p:xfrm>
        <a:graphic>
          <a:graphicData uri="http://schemas.openxmlformats.org/drawingml/2006/table">
            <a:tbl>
              <a:tblPr firstRow="1" bandRow="1">
                <a:tableStyleId>{5C22544A-7EE6-4342-B048-85BDC9FD1C3A}</a:tableStyleId>
              </a:tblPr>
              <a:tblGrid>
                <a:gridCol w="8229599">
                  <a:extLst>
                    <a:ext uri="{9D8B030D-6E8A-4147-A177-3AD203B41FA5}">
                      <a16:colId xmlns:a16="http://schemas.microsoft.com/office/drawing/2014/main" val="459232917"/>
                    </a:ext>
                  </a:extLst>
                </a:gridCol>
              </a:tblGrid>
              <a:tr h="522687">
                <a:tc>
                  <a:txBody>
                    <a:bodyPr/>
                    <a:lstStyle/>
                    <a:p>
                      <a:pPr lvl="0" algn="l">
                        <a:lnSpc>
                          <a:spcPct val="100000"/>
                        </a:lnSpc>
                        <a:spcBef>
                          <a:spcPts val="0"/>
                        </a:spcBef>
                        <a:spcAft>
                          <a:spcPts val="0"/>
                        </a:spcAft>
                        <a:buNone/>
                      </a:pPr>
                      <a:r>
                        <a:rPr lang="en-US" sz="2000" b="1" i="0" u="none" strike="noStrike" baseline="0" noProof="0">
                          <a:solidFill>
                            <a:srgbClr val="FFFFFF"/>
                          </a:solidFill>
                          <a:latin typeface="Arial"/>
                        </a:rPr>
                        <a:t>Overall Experience with TA</a:t>
                      </a:r>
                    </a:p>
                  </a:txBody>
                  <a:tcPr anchor="ctr"/>
                </a:tc>
                <a:extLst>
                  <a:ext uri="{0D108BD9-81ED-4DB2-BD59-A6C34878D82A}">
                    <a16:rowId xmlns:a16="http://schemas.microsoft.com/office/drawing/2014/main" val="2212942437"/>
                  </a:ext>
                </a:extLst>
              </a:tr>
              <a:tr h="512082">
                <a:tc>
                  <a:txBody>
                    <a:bodyPr/>
                    <a:lstStyle/>
                    <a:p>
                      <a:pPr lvl="0" algn="l">
                        <a:lnSpc>
                          <a:spcPct val="100000"/>
                        </a:lnSpc>
                        <a:spcBef>
                          <a:spcPts val="0"/>
                        </a:spcBef>
                        <a:spcAft>
                          <a:spcPts val="0"/>
                        </a:spcAft>
                        <a:buNone/>
                      </a:pPr>
                      <a:r>
                        <a:rPr lang="en-US" sz="1800" b="0" i="0" u="none" strike="noStrike" kern="1200" baseline="0" noProof="0">
                          <a:solidFill>
                            <a:srgbClr val="000000"/>
                          </a:solidFill>
                          <a:effectLst/>
                          <a:latin typeface="Arial"/>
                        </a:rPr>
                        <a:t>Positive, especially for newer grantee staff</a:t>
                      </a:r>
                      <a:endParaRPr lang="en-US" sz="1800" b="1" i="0" u="none" strike="noStrike" kern="1200" baseline="0" noProof="0">
                        <a:solidFill>
                          <a:srgbClr val="000000"/>
                        </a:solidFill>
                        <a:effectLst/>
                        <a:latin typeface="Arial"/>
                      </a:endParaRPr>
                    </a:p>
                  </a:txBody>
                  <a:tcPr anchor="ctr">
                    <a:solidFill>
                      <a:srgbClr val="E8CCCD"/>
                    </a:solidFill>
                  </a:tcPr>
                </a:tc>
                <a:extLst>
                  <a:ext uri="{0D108BD9-81ED-4DB2-BD59-A6C34878D82A}">
                    <a16:rowId xmlns:a16="http://schemas.microsoft.com/office/drawing/2014/main" val="1413084438"/>
                  </a:ext>
                </a:extLst>
              </a:tr>
              <a:tr h="512082">
                <a:tc>
                  <a:txBody>
                    <a:bodyPr/>
                    <a:lstStyle/>
                    <a:p>
                      <a:pPr lvl="0" algn="l">
                        <a:lnSpc>
                          <a:spcPct val="100000"/>
                        </a:lnSpc>
                        <a:spcBef>
                          <a:spcPts val="0"/>
                        </a:spcBef>
                        <a:spcAft>
                          <a:spcPts val="0"/>
                        </a:spcAft>
                        <a:buNone/>
                      </a:pPr>
                      <a:r>
                        <a:rPr lang="en-US" sz="1800" b="0" i="0" u="none" strike="noStrike" kern="1200" noProof="0">
                          <a:solidFill>
                            <a:srgbClr val="000000"/>
                          </a:solidFill>
                          <a:effectLst/>
                          <a:latin typeface="Arial"/>
                        </a:rPr>
                        <a:t>Mixed experiences with timeliness of TA topics</a:t>
                      </a:r>
                      <a:endParaRPr lang="en-US" sz="1800" b="1" i="0" u="none" strike="noStrike" kern="1200" noProof="0">
                        <a:solidFill>
                          <a:srgbClr val="000000"/>
                        </a:solidFill>
                        <a:effectLst/>
                        <a:latin typeface="Arial"/>
                      </a:endParaRPr>
                    </a:p>
                  </a:txBody>
                  <a:tcPr anchor="ctr">
                    <a:solidFill>
                      <a:srgbClr val="F4E7E8"/>
                    </a:solidFill>
                  </a:tcPr>
                </a:tc>
                <a:extLst>
                  <a:ext uri="{0D108BD9-81ED-4DB2-BD59-A6C34878D82A}">
                    <a16:rowId xmlns:a16="http://schemas.microsoft.com/office/drawing/2014/main" val="1621675919"/>
                  </a:ext>
                </a:extLst>
              </a:tr>
              <a:tr h="512082">
                <a:tc>
                  <a:txBody>
                    <a:bodyPr/>
                    <a:lstStyle/>
                    <a:p>
                      <a:pPr lvl="0" algn="l">
                        <a:lnSpc>
                          <a:spcPct val="100000"/>
                        </a:lnSpc>
                        <a:spcBef>
                          <a:spcPts val="0"/>
                        </a:spcBef>
                        <a:spcAft>
                          <a:spcPts val="0"/>
                        </a:spcAft>
                        <a:buNone/>
                      </a:pPr>
                      <a:r>
                        <a:rPr lang="en-US" sz="2000" b="1" i="0" u="none" strike="noStrike" kern="1200" baseline="0" noProof="0">
                          <a:solidFill>
                            <a:srgbClr val="FFFFFF"/>
                          </a:solidFill>
                          <a:effectLst/>
                          <a:latin typeface="Arial"/>
                        </a:rPr>
                        <a:t>Experience Requesting TA</a:t>
                      </a:r>
                    </a:p>
                  </a:txBody>
                  <a:tcPr anchor="ctr">
                    <a:solidFill>
                      <a:schemeClr val="accent1"/>
                    </a:solidFill>
                  </a:tcPr>
                </a:tc>
                <a:extLst>
                  <a:ext uri="{0D108BD9-81ED-4DB2-BD59-A6C34878D82A}">
                    <a16:rowId xmlns:a16="http://schemas.microsoft.com/office/drawing/2014/main" val="4062096186"/>
                  </a:ext>
                </a:extLst>
              </a:tr>
              <a:tr h="512082">
                <a:tc>
                  <a:txBody>
                    <a:bodyPr/>
                    <a:lstStyle/>
                    <a:p>
                      <a:pPr lvl="0" algn="l">
                        <a:lnSpc>
                          <a:spcPct val="100000"/>
                        </a:lnSpc>
                        <a:spcBef>
                          <a:spcPts val="0"/>
                        </a:spcBef>
                        <a:spcAft>
                          <a:spcPts val="0"/>
                        </a:spcAft>
                        <a:buNone/>
                      </a:pPr>
                      <a:r>
                        <a:rPr lang="en-US" sz="1800" b="0" i="0" u="none" strike="noStrike" kern="1200" baseline="0" noProof="0">
                          <a:solidFill>
                            <a:srgbClr val="000000"/>
                          </a:solidFill>
                          <a:effectLst/>
                          <a:latin typeface="Arial"/>
                        </a:rPr>
                        <a:t>Paula is well known as the “go-to” person for TA requests at ILRU</a:t>
                      </a:r>
                    </a:p>
                  </a:txBody>
                  <a:tcPr anchor="ctr">
                    <a:solidFill>
                      <a:srgbClr val="E8CCCD"/>
                    </a:solidFill>
                  </a:tcPr>
                </a:tc>
                <a:extLst>
                  <a:ext uri="{0D108BD9-81ED-4DB2-BD59-A6C34878D82A}">
                    <a16:rowId xmlns:a16="http://schemas.microsoft.com/office/drawing/2014/main" val="2037973947"/>
                  </a:ext>
                </a:extLst>
              </a:tr>
              <a:tr h="512082">
                <a:tc>
                  <a:txBody>
                    <a:bodyPr/>
                    <a:lstStyle/>
                    <a:p>
                      <a:pPr lvl="0" algn="l">
                        <a:lnSpc>
                          <a:spcPct val="100000"/>
                        </a:lnSpc>
                        <a:spcBef>
                          <a:spcPts val="0"/>
                        </a:spcBef>
                        <a:spcAft>
                          <a:spcPts val="0"/>
                        </a:spcAft>
                        <a:buNone/>
                      </a:pPr>
                      <a:r>
                        <a:rPr lang="en-US" sz="1800" b="0" i="0" u="none" strike="noStrike" kern="1200" baseline="0" noProof="0">
                          <a:solidFill>
                            <a:srgbClr val="000000"/>
                          </a:solidFill>
                          <a:effectLst/>
                          <a:latin typeface="Arial"/>
                        </a:rPr>
                        <a:t>Unclear whether IL grantees know how to request TA</a:t>
                      </a:r>
                      <a:endParaRPr lang="en-US" sz="1800" b="1" i="0" u="none" strike="noStrike" kern="1200" baseline="0" noProof="0">
                        <a:solidFill>
                          <a:srgbClr val="000000"/>
                        </a:solidFill>
                        <a:effectLst/>
                        <a:latin typeface="Arial"/>
                      </a:endParaRPr>
                    </a:p>
                  </a:txBody>
                  <a:tcPr anchor="ctr">
                    <a:solidFill>
                      <a:srgbClr val="F4E7E8"/>
                    </a:solidFill>
                  </a:tcPr>
                </a:tc>
                <a:extLst>
                  <a:ext uri="{0D108BD9-81ED-4DB2-BD59-A6C34878D82A}">
                    <a16:rowId xmlns:a16="http://schemas.microsoft.com/office/drawing/2014/main" val="957140797"/>
                  </a:ext>
                </a:extLst>
              </a:tr>
              <a:tr h="512082">
                <a:tc>
                  <a:txBody>
                    <a:bodyPr/>
                    <a:lstStyle/>
                    <a:p>
                      <a:pPr lvl="0" algn="l">
                        <a:lnSpc>
                          <a:spcPct val="100000"/>
                        </a:lnSpc>
                        <a:spcBef>
                          <a:spcPts val="0"/>
                        </a:spcBef>
                        <a:spcAft>
                          <a:spcPts val="0"/>
                        </a:spcAft>
                        <a:buNone/>
                      </a:pPr>
                      <a:r>
                        <a:rPr lang="en-US" sz="1800" b="0" i="0" u="none" strike="noStrike" kern="1200" baseline="0" noProof="0">
                          <a:solidFill>
                            <a:srgbClr val="000000"/>
                          </a:solidFill>
                          <a:effectLst/>
                          <a:latin typeface="Arial"/>
                        </a:rPr>
                        <a:t>Grantee organizations refer members to ILRU for TA</a:t>
                      </a:r>
                      <a:endParaRPr lang="en-US" sz="1800" b="1" i="0" u="none" strike="noStrike" kern="1200" baseline="0" noProof="0">
                        <a:solidFill>
                          <a:srgbClr val="000000"/>
                        </a:solidFill>
                        <a:effectLst/>
                        <a:latin typeface="Arial"/>
                      </a:endParaRPr>
                    </a:p>
                  </a:txBody>
                  <a:tcPr anchor="ctr">
                    <a:solidFill>
                      <a:srgbClr val="E8CCCD"/>
                    </a:solidFill>
                  </a:tcPr>
                </a:tc>
                <a:extLst>
                  <a:ext uri="{0D108BD9-81ED-4DB2-BD59-A6C34878D82A}">
                    <a16:rowId xmlns:a16="http://schemas.microsoft.com/office/drawing/2014/main" val="840081658"/>
                  </a:ext>
                </a:extLst>
              </a:tr>
              <a:tr h="512082">
                <a:tc>
                  <a:txBody>
                    <a:bodyPr/>
                    <a:lstStyle/>
                    <a:p>
                      <a:pPr lvl="0" algn="l">
                        <a:lnSpc>
                          <a:spcPct val="100000"/>
                        </a:lnSpc>
                        <a:spcBef>
                          <a:spcPts val="0"/>
                        </a:spcBef>
                        <a:spcAft>
                          <a:spcPts val="0"/>
                        </a:spcAft>
                        <a:buNone/>
                      </a:pPr>
                      <a:r>
                        <a:rPr lang="en-US" sz="1800" b="0" i="0" u="none" strike="noStrike" kern="1200" baseline="0" noProof="0">
                          <a:solidFill>
                            <a:srgbClr val="000000"/>
                          </a:solidFill>
                          <a:effectLst/>
                          <a:latin typeface="Arial"/>
                        </a:rPr>
                        <a:t>ILRU responds quickly to TA requests</a:t>
                      </a:r>
                      <a:endParaRPr lang="en-US" sz="1800" b="1" i="0" u="none" strike="noStrike" kern="1200" baseline="0" noProof="0">
                        <a:solidFill>
                          <a:srgbClr val="000000"/>
                        </a:solidFill>
                        <a:effectLst/>
                        <a:latin typeface="Arial"/>
                      </a:endParaRPr>
                    </a:p>
                  </a:txBody>
                  <a:tcPr anchor="ctr">
                    <a:solidFill>
                      <a:srgbClr val="F4E7E8"/>
                    </a:solidFill>
                  </a:tcPr>
                </a:tc>
                <a:extLst>
                  <a:ext uri="{0D108BD9-81ED-4DB2-BD59-A6C34878D82A}">
                    <a16:rowId xmlns:a16="http://schemas.microsoft.com/office/drawing/2014/main" val="2732474984"/>
                  </a:ext>
                </a:extLst>
              </a:tr>
            </a:tbl>
          </a:graphicData>
        </a:graphic>
      </p:graphicFrame>
      <p:sp>
        <p:nvSpPr>
          <p:cNvPr id="4" name="Slide Number Placeholder 3">
            <a:extLst>
              <a:ext uri="{FF2B5EF4-FFF2-40B4-BE49-F238E27FC236}">
                <a16:creationId xmlns:a16="http://schemas.microsoft.com/office/drawing/2014/main" id="{D8F19AB6-59A9-402D-B462-C72687C70222}"/>
              </a:ext>
            </a:extLst>
          </p:cNvPr>
          <p:cNvSpPr>
            <a:spLocks noGrp="1"/>
          </p:cNvSpPr>
          <p:nvPr>
            <p:ph type="sldNum" sz="quarter" idx="12"/>
          </p:nvPr>
        </p:nvSpPr>
        <p:spPr/>
        <p:txBody>
          <a:bodyPr/>
          <a:lstStyle/>
          <a:p>
            <a:fld id="{7AA28999-D008-419E-9628-EE1C64F81F4C}" type="slidenum">
              <a:rPr lang="en-US" smtClean="0"/>
              <a:pPr/>
              <a:t>25</a:t>
            </a:fld>
            <a:endParaRPr lang="en-US"/>
          </a:p>
        </p:txBody>
      </p:sp>
    </p:spTree>
    <p:extLst>
      <p:ext uri="{BB962C8B-B14F-4D97-AF65-F5344CB8AC3E}">
        <p14:creationId xmlns:p14="http://schemas.microsoft.com/office/powerpoint/2010/main" val="13468969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CA86-2917-4656-8DEA-B9A5D75EB0FC}"/>
              </a:ext>
            </a:extLst>
          </p:cNvPr>
          <p:cNvSpPr>
            <a:spLocks noGrp="1"/>
          </p:cNvSpPr>
          <p:nvPr>
            <p:ph type="title"/>
          </p:nvPr>
        </p:nvSpPr>
        <p:spPr/>
        <p:txBody>
          <a:bodyPr>
            <a:normAutofit fontScale="90000"/>
          </a:bodyPr>
          <a:lstStyle/>
          <a:p>
            <a:r>
              <a:rPr lang="en-US" sz="3100" dirty="0"/>
              <a:t>How is the current approach to TA meeting DSEs’, SILCs’, and CILs’ needs? ​</a:t>
            </a:r>
            <a:br>
              <a:rPr lang="en-US" dirty="0"/>
            </a:br>
            <a:r>
              <a:rPr lang="en-US" sz="2200" dirty="0"/>
              <a:t>Survey Results (1 of 5)</a:t>
            </a:r>
            <a:endParaRPr lang="en-US" dirty="0"/>
          </a:p>
        </p:txBody>
      </p:sp>
      <p:sp>
        <p:nvSpPr>
          <p:cNvPr id="3" name="TextBox 2">
            <a:extLst>
              <a:ext uri="{FF2B5EF4-FFF2-40B4-BE49-F238E27FC236}">
                <a16:creationId xmlns:a16="http://schemas.microsoft.com/office/drawing/2014/main" id="{D1A6F164-367E-6413-49B2-D250F6AFB20B}"/>
              </a:ext>
            </a:extLst>
          </p:cNvPr>
          <p:cNvSpPr txBox="1"/>
          <p:nvPr/>
        </p:nvSpPr>
        <p:spPr>
          <a:xfrm>
            <a:off x="548640" y="1457913"/>
            <a:ext cx="8229600" cy="369332"/>
          </a:xfrm>
          <a:prstGeom prst="rect">
            <a:avLst/>
          </a:prstGeom>
          <a:solidFill>
            <a:srgbClr val="BF1E2E"/>
          </a:solidFill>
        </p:spPr>
        <p:txBody>
          <a:bodyPr wrap="square" rtlCol="0">
            <a:spAutoFit/>
          </a:bodyPr>
          <a:lstStyle/>
          <a:p>
            <a:r>
              <a:rPr lang="en-US" sz="1800" b="1">
                <a:solidFill>
                  <a:schemeClr val="bg1"/>
                </a:solidFill>
                <a:latin typeface="Arial" panose="020B0604020202020204" pitchFamily="34" charset="0"/>
                <a:cs typeface="Arial" panose="020B0604020202020204" pitchFamily="34" charset="0"/>
              </a:rPr>
              <a:t>How satisfied was your organization with the types of TA received?</a:t>
            </a:r>
          </a:p>
        </p:txBody>
      </p:sp>
      <p:graphicFrame>
        <p:nvGraphicFramePr>
          <p:cNvPr id="5" name="Table 2">
            <a:extLst>
              <a:ext uri="{FF2B5EF4-FFF2-40B4-BE49-F238E27FC236}">
                <a16:creationId xmlns:a16="http://schemas.microsoft.com/office/drawing/2014/main" id="{921EEE61-2B62-0CE6-4488-6502D6F96AAC}"/>
              </a:ext>
            </a:extLst>
          </p:cNvPr>
          <p:cNvGraphicFramePr>
            <a:graphicFrameLocks noGrp="1"/>
          </p:cNvGraphicFramePr>
          <p:nvPr>
            <p:extLst>
              <p:ext uri="{D42A27DB-BD31-4B8C-83A1-F6EECF244321}">
                <p14:modId xmlns:p14="http://schemas.microsoft.com/office/powerpoint/2010/main" val="3078548838"/>
              </p:ext>
            </p:extLst>
          </p:nvPr>
        </p:nvGraphicFramePr>
        <p:xfrm>
          <a:off x="548640" y="1849764"/>
          <a:ext cx="8229600" cy="3240291"/>
        </p:xfrm>
        <a:graphic>
          <a:graphicData uri="http://schemas.openxmlformats.org/drawingml/2006/table">
            <a:tbl>
              <a:tblPr firstRow="1" bandRow="1">
                <a:tableStyleId>{B301B821-A1FF-4177-AEE7-76D212191A09}</a:tableStyleId>
              </a:tblPr>
              <a:tblGrid>
                <a:gridCol w="1945275">
                  <a:extLst>
                    <a:ext uri="{9D8B030D-6E8A-4147-A177-3AD203B41FA5}">
                      <a16:colId xmlns:a16="http://schemas.microsoft.com/office/drawing/2014/main" val="187693013"/>
                    </a:ext>
                  </a:extLst>
                </a:gridCol>
                <a:gridCol w="1347068">
                  <a:extLst>
                    <a:ext uri="{9D8B030D-6E8A-4147-A177-3AD203B41FA5}">
                      <a16:colId xmlns:a16="http://schemas.microsoft.com/office/drawing/2014/main" val="764930812"/>
                    </a:ext>
                  </a:extLst>
                </a:gridCol>
                <a:gridCol w="1379050">
                  <a:extLst>
                    <a:ext uri="{9D8B030D-6E8A-4147-A177-3AD203B41FA5}">
                      <a16:colId xmlns:a16="http://schemas.microsoft.com/office/drawing/2014/main" val="708650603"/>
                    </a:ext>
                  </a:extLst>
                </a:gridCol>
                <a:gridCol w="1382517">
                  <a:extLst>
                    <a:ext uri="{9D8B030D-6E8A-4147-A177-3AD203B41FA5}">
                      <a16:colId xmlns:a16="http://schemas.microsoft.com/office/drawing/2014/main" val="3014616964"/>
                    </a:ext>
                  </a:extLst>
                </a:gridCol>
                <a:gridCol w="1045750">
                  <a:extLst>
                    <a:ext uri="{9D8B030D-6E8A-4147-A177-3AD203B41FA5}">
                      <a16:colId xmlns:a16="http://schemas.microsoft.com/office/drawing/2014/main" val="2777422414"/>
                    </a:ext>
                  </a:extLst>
                </a:gridCol>
                <a:gridCol w="1129940">
                  <a:extLst>
                    <a:ext uri="{9D8B030D-6E8A-4147-A177-3AD203B41FA5}">
                      <a16:colId xmlns:a16="http://schemas.microsoft.com/office/drawing/2014/main" val="3548222726"/>
                    </a:ext>
                  </a:extLst>
                </a:gridCol>
              </a:tblGrid>
              <a:tr h="800511">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l"/>
                      <a:r>
                        <a:rPr lang="en-US" sz="1600">
                          <a:solidFill>
                            <a:schemeClr val="bg1"/>
                          </a:solidFill>
                          <a:latin typeface="Arial" panose="020B0604020202020204" pitchFamily="34" charset="0"/>
                          <a:cs typeface="Arial" panose="020B0604020202020204" pitchFamily="34" charset="0"/>
                        </a:rPr>
                        <a:t>TA Type</a:t>
                      </a:r>
                    </a:p>
                  </a:txBody>
                  <a:tcPr anchor="ctr">
                    <a:lnL w="12700" cmpd="sng">
                      <a:noFill/>
                    </a:lnL>
                    <a:lnR>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1600">
                          <a:solidFill>
                            <a:schemeClr val="bg1"/>
                          </a:solidFill>
                          <a:latin typeface="Arial" panose="020B0604020202020204" pitchFamily="34" charset="0"/>
                          <a:cs typeface="Arial" panose="020B0604020202020204" pitchFamily="34" charset="0"/>
                        </a:rPr>
                        <a:t>Very Dissatisfied</a:t>
                      </a:r>
                    </a:p>
                  </a:txBody>
                  <a:tcPr anchor="ctr">
                    <a:lnL>
                      <a:noFill/>
                    </a:lnL>
                    <a:lnR>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kern="1200">
                          <a:solidFill>
                            <a:schemeClr val="bg1"/>
                          </a:solidFill>
                          <a:latin typeface="Arial" panose="020B0604020202020204" pitchFamily="34" charset="0"/>
                          <a:ea typeface="+mn-ea"/>
                          <a:cs typeface="Arial" panose="020B0604020202020204" pitchFamily="34" charset="0"/>
                        </a:rPr>
                        <a:t>Dissatisfied</a:t>
                      </a:r>
                    </a:p>
                  </a:txBody>
                  <a:tcPr anchor="ctr">
                    <a:lnL>
                      <a:noFill/>
                    </a:lnL>
                    <a:lnR>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kern="1200">
                          <a:solidFill>
                            <a:schemeClr val="bg1"/>
                          </a:solidFill>
                          <a:latin typeface="Arial" panose="020B0604020202020204" pitchFamily="34" charset="0"/>
                          <a:ea typeface="+mn-ea"/>
                          <a:cs typeface="Arial" panose="020B0604020202020204" pitchFamily="34" charset="0"/>
                        </a:rPr>
                        <a:t>Neither Satisfied or Dissatisfied</a:t>
                      </a:r>
                    </a:p>
                  </a:txBody>
                  <a:tcPr anchor="ctr">
                    <a:lnL>
                      <a:noFill/>
                    </a:lnL>
                    <a:lnR>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kern="1200">
                          <a:solidFill>
                            <a:schemeClr val="bg1"/>
                          </a:solidFill>
                          <a:latin typeface="Arial" panose="020B0604020202020204" pitchFamily="34" charset="0"/>
                          <a:ea typeface="+mn-ea"/>
                          <a:cs typeface="Arial" panose="020B0604020202020204" pitchFamily="34" charset="0"/>
                        </a:rPr>
                        <a:t>Satisfied</a:t>
                      </a:r>
                    </a:p>
                  </a:txBody>
                  <a:tcPr anchor="ctr">
                    <a:lnL>
                      <a:noFill/>
                    </a:lnL>
                    <a:lnR>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kern="1200">
                          <a:solidFill>
                            <a:schemeClr val="bg1"/>
                          </a:solidFill>
                          <a:latin typeface="Arial" panose="020B0604020202020204" pitchFamily="34" charset="0"/>
                          <a:ea typeface="+mn-ea"/>
                          <a:cs typeface="Arial" panose="020B0604020202020204" pitchFamily="34" charset="0"/>
                        </a:rPr>
                        <a:t>Very Satisfied</a:t>
                      </a:r>
                    </a:p>
                  </a:txBody>
                  <a:tcPr anchor="ctr">
                    <a:lnL>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4836408"/>
                  </a:ext>
                </a:extLst>
              </a:tr>
              <a:tr h="563323">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b="1">
                          <a:latin typeface="Arial" panose="020B0604020202020204" pitchFamily="34" charset="0"/>
                          <a:cs typeface="Arial" panose="020B0604020202020204" pitchFamily="34" charset="0"/>
                        </a:rPr>
                        <a:t>Peer-to-peer mentoring</a:t>
                      </a:r>
                    </a:p>
                  </a:txBody>
                  <a:tcPr anchor="ctr">
                    <a:lnL w="12700" cmpd="sng">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600">
                          <a:latin typeface="Arial" panose="020B0604020202020204" pitchFamily="34" charset="0"/>
                          <a:cs typeface="Arial" panose="020B0604020202020204" pitchFamily="34" charset="0"/>
                        </a:rPr>
                        <a:t>2.9%</a:t>
                      </a:r>
                    </a:p>
                  </a:txBody>
                  <a:tcPr anchor="ctr">
                    <a:lnL>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a:latin typeface="Arial" panose="020B0604020202020204" pitchFamily="34" charset="0"/>
                          <a:cs typeface="Arial" panose="020B0604020202020204" pitchFamily="34" charset="0"/>
                        </a:rPr>
                        <a:t>1.9%</a:t>
                      </a:r>
                    </a:p>
                  </a:txBody>
                  <a:tcPr anchor="ctr">
                    <a:lnL>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a:latin typeface="Arial" panose="020B0604020202020204" pitchFamily="34" charset="0"/>
                          <a:cs typeface="Arial" panose="020B0604020202020204" pitchFamily="34" charset="0"/>
                        </a:rPr>
                        <a:t>7.8%</a:t>
                      </a:r>
                    </a:p>
                  </a:txBody>
                  <a:tcPr anchor="ctr">
                    <a:lnL>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b="1">
                          <a:latin typeface="Arial" panose="020B0604020202020204" pitchFamily="34" charset="0"/>
                          <a:cs typeface="Arial" panose="020B0604020202020204" pitchFamily="34" charset="0"/>
                        </a:rPr>
                        <a:t>44.7%</a:t>
                      </a:r>
                    </a:p>
                  </a:txBody>
                  <a:tcPr anchor="ctr">
                    <a:lnL>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b="1">
                          <a:latin typeface="Arial" panose="020B0604020202020204" pitchFamily="34" charset="0"/>
                          <a:cs typeface="Arial" panose="020B0604020202020204" pitchFamily="34" charset="0"/>
                        </a:rPr>
                        <a:t>42.7%</a:t>
                      </a:r>
                    </a:p>
                  </a:txBody>
                  <a:tcPr anchor="ctr">
                    <a:lnL>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394124309"/>
                  </a:ext>
                </a:extLst>
              </a:tr>
              <a:tr h="80051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b="1">
                          <a:latin typeface="Arial" panose="020B0604020202020204" pitchFamily="34" charset="0"/>
                          <a:cs typeface="Arial" panose="020B0604020202020204" pitchFamily="34" charset="0"/>
                        </a:rPr>
                        <a:t>TA office hours</a:t>
                      </a:r>
                    </a:p>
                  </a:txBody>
                  <a:tcPr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600">
                          <a:latin typeface="Arial" panose="020B0604020202020204" pitchFamily="34" charset="0"/>
                          <a:cs typeface="Arial" panose="020B0604020202020204" pitchFamily="34" charset="0"/>
                        </a:rPr>
                        <a:t>2.4%</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600">
                          <a:latin typeface="Arial" panose="020B0604020202020204" pitchFamily="34" charset="0"/>
                          <a:cs typeface="Arial" panose="020B0604020202020204" pitchFamily="34" charset="0"/>
                        </a:rPr>
                        <a:t>1.2%</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600">
                          <a:latin typeface="Arial" panose="020B0604020202020204" pitchFamily="34" charset="0"/>
                          <a:cs typeface="Arial" panose="020B0604020202020204" pitchFamily="34" charset="0"/>
                        </a:rPr>
                        <a:t>4.8%</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600" b="1">
                          <a:latin typeface="Arial" panose="020B0604020202020204" pitchFamily="34" charset="0"/>
                          <a:cs typeface="Arial" panose="020B0604020202020204" pitchFamily="34" charset="0"/>
                        </a:rPr>
                        <a:t>48.8%</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600" b="1">
                          <a:latin typeface="Arial" panose="020B0604020202020204" pitchFamily="34" charset="0"/>
                          <a:cs typeface="Arial" panose="020B0604020202020204" pitchFamily="34" charset="0"/>
                        </a:rPr>
                        <a:t>42.9%</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2571292557"/>
                  </a:ext>
                </a:extLst>
              </a:tr>
              <a:tr h="103770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b="1">
                          <a:latin typeface="Arial" panose="020B0604020202020204" pitchFamily="34" charset="0"/>
                          <a:cs typeface="Arial" panose="020B0604020202020204" pitchFamily="34" charset="0"/>
                        </a:rPr>
                        <a:t>Peer group TA discussions</a:t>
                      </a:r>
                    </a:p>
                  </a:txBody>
                  <a:tcPr anchor="ctr">
                    <a:lnL w="12700" cmpd="sng">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600">
                          <a:latin typeface="Arial" panose="020B0604020202020204" pitchFamily="34" charset="0"/>
                          <a:cs typeface="Arial" panose="020B0604020202020204" pitchFamily="34" charset="0"/>
                        </a:rPr>
                        <a:t>3.1%</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a:latin typeface="Arial" panose="020B0604020202020204" pitchFamily="34" charset="0"/>
                          <a:cs typeface="Arial" panose="020B0604020202020204" pitchFamily="34" charset="0"/>
                        </a:rPr>
                        <a:t>2.3%</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a:latin typeface="Arial" panose="020B0604020202020204" pitchFamily="34" charset="0"/>
                          <a:cs typeface="Arial" panose="020B0604020202020204" pitchFamily="34" charset="0"/>
                        </a:rPr>
                        <a:t>7.7%</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b="1">
                          <a:latin typeface="Arial" panose="020B0604020202020204" pitchFamily="34" charset="0"/>
                          <a:cs typeface="Arial" panose="020B0604020202020204" pitchFamily="34" charset="0"/>
                        </a:rPr>
                        <a:t>46.9%</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b="1">
                          <a:latin typeface="Arial" panose="020B0604020202020204" pitchFamily="34" charset="0"/>
                          <a:cs typeface="Arial" panose="020B0604020202020204" pitchFamily="34" charset="0"/>
                        </a:rPr>
                        <a:t>40.0%</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616926510"/>
                  </a:ext>
                </a:extLst>
              </a:tr>
            </a:tbl>
          </a:graphicData>
        </a:graphic>
      </p:graphicFrame>
      <p:sp>
        <p:nvSpPr>
          <p:cNvPr id="4" name="Slide Number Placeholder 3">
            <a:extLst>
              <a:ext uri="{FF2B5EF4-FFF2-40B4-BE49-F238E27FC236}">
                <a16:creationId xmlns:a16="http://schemas.microsoft.com/office/drawing/2014/main" id="{4071481D-4DC9-41AE-9426-0B9847FA5D9F}"/>
              </a:ext>
            </a:extLst>
          </p:cNvPr>
          <p:cNvSpPr>
            <a:spLocks noGrp="1"/>
          </p:cNvSpPr>
          <p:nvPr>
            <p:ph type="sldNum" sz="quarter" idx="12"/>
          </p:nvPr>
        </p:nvSpPr>
        <p:spPr/>
        <p:txBody>
          <a:bodyPr/>
          <a:lstStyle/>
          <a:p>
            <a:fld id="{7AA28999-D008-419E-9628-EE1C64F81F4C}" type="slidenum">
              <a:rPr lang="en-US" smtClean="0"/>
              <a:pPr/>
              <a:t>26</a:t>
            </a:fld>
            <a:endParaRPr lang="en-US"/>
          </a:p>
        </p:txBody>
      </p:sp>
    </p:spTree>
    <p:extLst>
      <p:ext uri="{BB962C8B-B14F-4D97-AF65-F5344CB8AC3E}">
        <p14:creationId xmlns:p14="http://schemas.microsoft.com/office/powerpoint/2010/main" val="9647802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CA86-2917-4656-8DEA-B9A5D75EB0FC}"/>
              </a:ext>
            </a:extLst>
          </p:cNvPr>
          <p:cNvSpPr>
            <a:spLocks noGrp="1"/>
          </p:cNvSpPr>
          <p:nvPr>
            <p:ph type="title"/>
          </p:nvPr>
        </p:nvSpPr>
        <p:spPr/>
        <p:txBody>
          <a:bodyPr>
            <a:normAutofit fontScale="90000"/>
          </a:bodyPr>
          <a:lstStyle/>
          <a:p>
            <a:r>
              <a:rPr lang="en-US" sz="3100" dirty="0"/>
              <a:t>How is the current approach to TA meeting DSEs’, SILCs’, and CILs’ needs? ​</a:t>
            </a:r>
            <a:br>
              <a:rPr lang="en-US" dirty="0"/>
            </a:br>
            <a:r>
              <a:rPr lang="en-US" sz="2200" dirty="0"/>
              <a:t>Survey Results (2 of 5)</a:t>
            </a:r>
            <a:endParaRPr lang="en-US" dirty="0"/>
          </a:p>
        </p:txBody>
      </p:sp>
      <p:sp>
        <p:nvSpPr>
          <p:cNvPr id="3" name="TextBox 2">
            <a:extLst>
              <a:ext uri="{FF2B5EF4-FFF2-40B4-BE49-F238E27FC236}">
                <a16:creationId xmlns:a16="http://schemas.microsoft.com/office/drawing/2014/main" id="{436F0FE5-E5E0-0EEC-6900-71301DB88334}"/>
              </a:ext>
            </a:extLst>
          </p:cNvPr>
          <p:cNvSpPr txBox="1"/>
          <p:nvPr/>
        </p:nvSpPr>
        <p:spPr>
          <a:xfrm>
            <a:off x="457200" y="1466886"/>
            <a:ext cx="8229600" cy="369332"/>
          </a:xfrm>
          <a:prstGeom prst="rect">
            <a:avLst/>
          </a:prstGeom>
          <a:solidFill>
            <a:srgbClr val="BF1E2E"/>
          </a:solidFill>
        </p:spPr>
        <p:txBody>
          <a:bodyPr wrap="square" rtlCol="0">
            <a:spAutoFit/>
          </a:bodyPr>
          <a:lstStyle/>
          <a:p>
            <a:r>
              <a:rPr lang="en-US" sz="1800" b="1">
                <a:solidFill>
                  <a:schemeClr val="bg1"/>
                </a:solidFill>
                <a:latin typeface="Arial" panose="020B0604020202020204" pitchFamily="34" charset="0"/>
                <a:cs typeface="Arial" panose="020B0604020202020204" pitchFamily="34" charset="0"/>
              </a:rPr>
              <a:t>How satisfied was your organization with the types of TA received?</a:t>
            </a:r>
          </a:p>
        </p:txBody>
      </p:sp>
      <p:graphicFrame>
        <p:nvGraphicFramePr>
          <p:cNvPr id="5" name="Table 2">
            <a:extLst>
              <a:ext uri="{FF2B5EF4-FFF2-40B4-BE49-F238E27FC236}">
                <a16:creationId xmlns:a16="http://schemas.microsoft.com/office/drawing/2014/main" id="{921EEE61-2B62-0CE6-4488-6502D6F96AAC}"/>
              </a:ext>
            </a:extLst>
          </p:cNvPr>
          <p:cNvGraphicFramePr>
            <a:graphicFrameLocks noGrp="1"/>
          </p:cNvGraphicFramePr>
          <p:nvPr>
            <p:extLst>
              <p:ext uri="{D42A27DB-BD31-4B8C-83A1-F6EECF244321}">
                <p14:modId xmlns:p14="http://schemas.microsoft.com/office/powerpoint/2010/main" val="2194771714"/>
              </p:ext>
            </p:extLst>
          </p:nvPr>
        </p:nvGraphicFramePr>
        <p:xfrm>
          <a:off x="457200" y="1836218"/>
          <a:ext cx="8229600" cy="3492648"/>
        </p:xfrm>
        <a:graphic>
          <a:graphicData uri="http://schemas.openxmlformats.org/drawingml/2006/table">
            <a:tbl>
              <a:tblPr firstRow="1" bandRow="1">
                <a:tableStyleId>{B301B821-A1FF-4177-AEE7-76D212191A09}</a:tableStyleId>
              </a:tblPr>
              <a:tblGrid>
                <a:gridCol w="1945275">
                  <a:extLst>
                    <a:ext uri="{9D8B030D-6E8A-4147-A177-3AD203B41FA5}">
                      <a16:colId xmlns:a16="http://schemas.microsoft.com/office/drawing/2014/main" val="187693013"/>
                    </a:ext>
                  </a:extLst>
                </a:gridCol>
                <a:gridCol w="1347068">
                  <a:extLst>
                    <a:ext uri="{9D8B030D-6E8A-4147-A177-3AD203B41FA5}">
                      <a16:colId xmlns:a16="http://schemas.microsoft.com/office/drawing/2014/main" val="764930812"/>
                    </a:ext>
                  </a:extLst>
                </a:gridCol>
                <a:gridCol w="1379050">
                  <a:extLst>
                    <a:ext uri="{9D8B030D-6E8A-4147-A177-3AD203B41FA5}">
                      <a16:colId xmlns:a16="http://schemas.microsoft.com/office/drawing/2014/main" val="708650603"/>
                    </a:ext>
                  </a:extLst>
                </a:gridCol>
                <a:gridCol w="1382517">
                  <a:extLst>
                    <a:ext uri="{9D8B030D-6E8A-4147-A177-3AD203B41FA5}">
                      <a16:colId xmlns:a16="http://schemas.microsoft.com/office/drawing/2014/main" val="3014616964"/>
                    </a:ext>
                  </a:extLst>
                </a:gridCol>
                <a:gridCol w="1045750">
                  <a:extLst>
                    <a:ext uri="{9D8B030D-6E8A-4147-A177-3AD203B41FA5}">
                      <a16:colId xmlns:a16="http://schemas.microsoft.com/office/drawing/2014/main" val="2777422414"/>
                    </a:ext>
                  </a:extLst>
                </a:gridCol>
                <a:gridCol w="1129940">
                  <a:extLst>
                    <a:ext uri="{9D8B030D-6E8A-4147-A177-3AD203B41FA5}">
                      <a16:colId xmlns:a16="http://schemas.microsoft.com/office/drawing/2014/main" val="3548222726"/>
                    </a:ext>
                  </a:extLst>
                </a:gridCol>
              </a:tblGrid>
              <a:tr h="789764">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l"/>
                      <a:r>
                        <a:rPr lang="en-US" sz="1600">
                          <a:solidFill>
                            <a:schemeClr val="bg1"/>
                          </a:solidFill>
                          <a:latin typeface="Arial" panose="020B0604020202020204" pitchFamily="34" charset="0"/>
                          <a:cs typeface="Arial" panose="020B0604020202020204" pitchFamily="34" charset="0"/>
                        </a:rPr>
                        <a:t>TA Type</a:t>
                      </a:r>
                    </a:p>
                  </a:txBody>
                  <a:tcPr anchor="ctr">
                    <a:lnL w="12700" cmpd="sng">
                      <a:noFill/>
                    </a:lnL>
                    <a:lnR>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1600">
                          <a:solidFill>
                            <a:schemeClr val="bg1"/>
                          </a:solidFill>
                          <a:latin typeface="Arial" panose="020B0604020202020204" pitchFamily="34" charset="0"/>
                          <a:cs typeface="Arial" panose="020B0604020202020204" pitchFamily="34" charset="0"/>
                        </a:rPr>
                        <a:t>Very Dissatisfied</a:t>
                      </a:r>
                    </a:p>
                  </a:txBody>
                  <a:tcPr anchor="ctr">
                    <a:lnL>
                      <a:noFill/>
                    </a:lnL>
                    <a:lnR>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kern="1200">
                          <a:solidFill>
                            <a:schemeClr val="bg1"/>
                          </a:solidFill>
                          <a:latin typeface="Arial" panose="020B0604020202020204" pitchFamily="34" charset="0"/>
                          <a:ea typeface="+mn-ea"/>
                          <a:cs typeface="Arial" panose="020B0604020202020204" pitchFamily="34" charset="0"/>
                        </a:rPr>
                        <a:t>Dissatisfied</a:t>
                      </a:r>
                    </a:p>
                  </a:txBody>
                  <a:tcPr anchor="ctr">
                    <a:lnL>
                      <a:noFill/>
                    </a:lnL>
                    <a:lnR>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kern="1200">
                          <a:solidFill>
                            <a:schemeClr val="bg1"/>
                          </a:solidFill>
                          <a:latin typeface="Arial" panose="020B0604020202020204" pitchFamily="34" charset="0"/>
                          <a:ea typeface="+mn-ea"/>
                          <a:cs typeface="Arial" panose="020B0604020202020204" pitchFamily="34" charset="0"/>
                        </a:rPr>
                        <a:t>Neither Satisfied or Dissatisfied</a:t>
                      </a:r>
                    </a:p>
                  </a:txBody>
                  <a:tcPr anchor="ctr">
                    <a:lnL>
                      <a:noFill/>
                    </a:lnL>
                    <a:lnR>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kern="1200">
                          <a:solidFill>
                            <a:schemeClr val="bg1"/>
                          </a:solidFill>
                          <a:latin typeface="Arial" panose="020B0604020202020204" pitchFamily="34" charset="0"/>
                          <a:ea typeface="+mn-ea"/>
                          <a:cs typeface="Arial" panose="020B0604020202020204" pitchFamily="34" charset="0"/>
                        </a:rPr>
                        <a:t>Satisfied</a:t>
                      </a:r>
                    </a:p>
                  </a:txBody>
                  <a:tcPr anchor="ctr">
                    <a:lnL>
                      <a:noFill/>
                    </a:lnL>
                    <a:lnR>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kern="1200">
                          <a:solidFill>
                            <a:schemeClr val="bg1"/>
                          </a:solidFill>
                          <a:latin typeface="Arial" panose="020B0604020202020204" pitchFamily="34" charset="0"/>
                          <a:ea typeface="+mn-ea"/>
                          <a:cs typeface="Arial" panose="020B0604020202020204" pitchFamily="34" charset="0"/>
                        </a:rPr>
                        <a:t>Very Satisfied</a:t>
                      </a:r>
                    </a:p>
                  </a:txBody>
                  <a:tcPr anchor="ctr">
                    <a:lnL>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4836408"/>
                  </a:ext>
                </a:extLst>
              </a:tr>
              <a:tr h="1023768">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b="1">
                          <a:latin typeface="Arial" panose="020B0604020202020204" pitchFamily="34" charset="0"/>
                          <a:cs typeface="Arial" panose="020B0604020202020204" pitchFamily="34" charset="0"/>
                        </a:rPr>
                        <a:t>One-on-one TA or intensive support</a:t>
                      </a:r>
                    </a:p>
                  </a:txBody>
                  <a:tcPr anchor="ctr">
                    <a:lnL w="12700" cmpd="sng">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600">
                          <a:latin typeface="Arial" panose="020B0604020202020204" pitchFamily="34" charset="0"/>
                          <a:cs typeface="Arial" panose="020B0604020202020204" pitchFamily="34" charset="0"/>
                        </a:rPr>
                        <a:t>3.0%</a:t>
                      </a:r>
                    </a:p>
                  </a:txBody>
                  <a:tcPr anchor="ctr">
                    <a:lnL>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a:latin typeface="Arial" panose="020B0604020202020204" pitchFamily="34" charset="0"/>
                          <a:cs typeface="Arial" panose="020B0604020202020204" pitchFamily="34" charset="0"/>
                        </a:rPr>
                        <a:t>2.0%</a:t>
                      </a:r>
                    </a:p>
                  </a:txBody>
                  <a:tcPr anchor="ctr">
                    <a:lnL>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a:latin typeface="Arial" panose="020B0604020202020204" pitchFamily="34" charset="0"/>
                          <a:cs typeface="Arial" panose="020B0604020202020204" pitchFamily="34" charset="0"/>
                        </a:rPr>
                        <a:t>9.0%</a:t>
                      </a:r>
                    </a:p>
                  </a:txBody>
                  <a:tcPr anchor="ctr">
                    <a:lnL>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b="1">
                          <a:latin typeface="Arial" panose="020B0604020202020204" pitchFamily="34" charset="0"/>
                          <a:cs typeface="Arial" panose="020B0604020202020204" pitchFamily="34" charset="0"/>
                        </a:rPr>
                        <a:t>41.0%</a:t>
                      </a:r>
                    </a:p>
                  </a:txBody>
                  <a:tcPr anchor="ctr">
                    <a:lnL>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b="1">
                          <a:latin typeface="Arial" panose="020B0604020202020204" pitchFamily="34" charset="0"/>
                          <a:cs typeface="Arial" panose="020B0604020202020204" pitchFamily="34" charset="0"/>
                        </a:rPr>
                        <a:t>45.0%</a:t>
                      </a:r>
                    </a:p>
                  </a:txBody>
                  <a:tcPr anchor="ctr">
                    <a:lnL>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394124309"/>
                  </a:ext>
                </a:extLst>
              </a:tr>
              <a:tr h="78976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b="1">
                          <a:latin typeface="Arial" panose="020B0604020202020204" pitchFamily="34" charset="0"/>
                          <a:cs typeface="Arial" panose="020B0604020202020204" pitchFamily="34" charset="0"/>
                        </a:rPr>
                        <a:t>In-person trainings or webinars</a:t>
                      </a:r>
                    </a:p>
                  </a:txBody>
                  <a:tcPr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600">
                          <a:latin typeface="Arial" panose="020B0604020202020204" pitchFamily="34" charset="0"/>
                          <a:cs typeface="Arial" panose="020B0604020202020204" pitchFamily="34" charset="0"/>
                        </a:rPr>
                        <a:t>4.4%</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600">
                          <a:latin typeface="Arial" panose="020B0604020202020204" pitchFamily="34" charset="0"/>
                          <a:cs typeface="Arial" panose="020B0604020202020204" pitchFamily="34" charset="0"/>
                        </a:rPr>
                        <a:t>0.9%</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600">
                          <a:latin typeface="Arial" panose="020B0604020202020204" pitchFamily="34" charset="0"/>
                          <a:cs typeface="Arial" panose="020B0604020202020204" pitchFamily="34" charset="0"/>
                        </a:rPr>
                        <a:t>13.3%</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600" b="1">
                          <a:latin typeface="Arial" panose="020B0604020202020204" pitchFamily="34" charset="0"/>
                          <a:cs typeface="Arial" panose="020B0604020202020204" pitchFamily="34" charset="0"/>
                        </a:rPr>
                        <a:t>46.0%</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600" b="1">
                          <a:latin typeface="Arial" panose="020B0604020202020204" pitchFamily="34" charset="0"/>
                          <a:cs typeface="Arial" panose="020B0604020202020204" pitchFamily="34" charset="0"/>
                        </a:rPr>
                        <a:t>35.4%</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2571292557"/>
                  </a:ext>
                </a:extLst>
              </a:tr>
              <a:tr h="79445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b="1">
                          <a:latin typeface="Arial" panose="020B0604020202020204" pitchFamily="34" charset="0"/>
                          <a:cs typeface="Arial" panose="020B0604020202020204" pitchFamily="34" charset="0"/>
                        </a:rPr>
                        <a:t>Online, live trainings or webinars</a:t>
                      </a:r>
                    </a:p>
                  </a:txBody>
                  <a:tcPr anchor="ctr">
                    <a:lnL w="12700" cmpd="sng">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600">
                          <a:latin typeface="Arial" panose="020B0604020202020204" pitchFamily="34" charset="0"/>
                          <a:cs typeface="Arial" panose="020B0604020202020204" pitchFamily="34" charset="0"/>
                        </a:rPr>
                        <a:t>2.8%</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a:latin typeface="Arial" panose="020B0604020202020204" pitchFamily="34" charset="0"/>
                          <a:cs typeface="Arial" panose="020B0604020202020204" pitchFamily="34" charset="0"/>
                        </a:rPr>
                        <a:t>1.4%</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a:latin typeface="Arial" panose="020B0604020202020204" pitchFamily="34" charset="0"/>
                          <a:cs typeface="Arial" panose="020B0604020202020204" pitchFamily="34" charset="0"/>
                        </a:rPr>
                        <a:t>6.9%</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b="1">
                          <a:latin typeface="Arial" panose="020B0604020202020204" pitchFamily="34" charset="0"/>
                          <a:cs typeface="Arial" panose="020B0604020202020204" pitchFamily="34" charset="0"/>
                        </a:rPr>
                        <a:t>55.3%</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b="1">
                          <a:latin typeface="Arial" panose="020B0604020202020204" pitchFamily="34" charset="0"/>
                          <a:cs typeface="Arial" panose="020B0604020202020204" pitchFamily="34" charset="0"/>
                        </a:rPr>
                        <a:t>33.6%</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616926510"/>
                  </a:ext>
                </a:extLst>
              </a:tr>
            </a:tbl>
          </a:graphicData>
        </a:graphic>
      </p:graphicFrame>
      <p:sp>
        <p:nvSpPr>
          <p:cNvPr id="4" name="Slide Number Placeholder 3">
            <a:extLst>
              <a:ext uri="{FF2B5EF4-FFF2-40B4-BE49-F238E27FC236}">
                <a16:creationId xmlns:a16="http://schemas.microsoft.com/office/drawing/2014/main" id="{4071481D-4DC9-41AE-9426-0B9847FA5D9F}"/>
              </a:ext>
            </a:extLst>
          </p:cNvPr>
          <p:cNvSpPr>
            <a:spLocks noGrp="1"/>
          </p:cNvSpPr>
          <p:nvPr>
            <p:ph type="sldNum" sz="quarter" idx="12"/>
          </p:nvPr>
        </p:nvSpPr>
        <p:spPr/>
        <p:txBody>
          <a:bodyPr/>
          <a:lstStyle/>
          <a:p>
            <a:fld id="{7AA28999-D008-419E-9628-EE1C64F81F4C}" type="slidenum">
              <a:rPr lang="en-US" smtClean="0"/>
              <a:pPr/>
              <a:t>27</a:t>
            </a:fld>
            <a:endParaRPr lang="en-US"/>
          </a:p>
        </p:txBody>
      </p:sp>
    </p:spTree>
    <p:extLst>
      <p:ext uri="{BB962C8B-B14F-4D97-AF65-F5344CB8AC3E}">
        <p14:creationId xmlns:p14="http://schemas.microsoft.com/office/powerpoint/2010/main" val="31062569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CA86-2917-4656-8DEA-B9A5D75EB0FC}"/>
              </a:ext>
            </a:extLst>
          </p:cNvPr>
          <p:cNvSpPr>
            <a:spLocks noGrp="1"/>
          </p:cNvSpPr>
          <p:nvPr>
            <p:ph type="title"/>
          </p:nvPr>
        </p:nvSpPr>
        <p:spPr/>
        <p:txBody>
          <a:bodyPr>
            <a:normAutofit fontScale="90000"/>
          </a:bodyPr>
          <a:lstStyle/>
          <a:p>
            <a:r>
              <a:rPr lang="en-US" sz="3100" dirty="0"/>
              <a:t>How is the current approach to TA meeting DSEs’, SILCs’, and CILs’ needs? ​</a:t>
            </a:r>
            <a:br>
              <a:rPr lang="en-US" dirty="0"/>
            </a:br>
            <a:r>
              <a:rPr lang="en-US" sz="2200" dirty="0"/>
              <a:t>Survey Results (3 of 5)</a:t>
            </a:r>
            <a:endParaRPr lang="en-US" dirty="0"/>
          </a:p>
        </p:txBody>
      </p:sp>
      <p:sp>
        <p:nvSpPr>
          <p:cNvPr id="3" name="TextBox 2">
            <a:extLst>
              <a:ext uri="{FF2B5EF4-FFF2-40B4-BE49-F238E27FC236}">
                <a16:creationId xmlns:a16="http://schemas.microsoft.com/office/drawing/2014/main" id="{742454B1-D97B-5E74-36B6-899627E9B46A}"/>
              </a:ext>
            </a:extLst>
          </p:cNvPr>
          <p:cNvSpPr txBox="1"/>
          <p:nvPr/>
        </p:nvSpPr>
        <p:spPr>
          <a:xfrm>
            <a:off x="457200" y="1444272"/>
            <a:ext cx="8229600" cy="369332"/>
          </a:xfrm>
          <a:prstGeom prst="rect">
            <a:avLst/>
          </a:prstGeom>
          <a:solidFill>
            <a:srgbClr val="BF1E2E"/>
          </a:solidFill>
        </p:spPr>
        <p:txBody>
          <a:bodyPr wrap="square" rtlCol="0">
            <a:spAutoFit/>
          </a:bodyPr>
          <a:lstStyle/>
          <a:p>
            <a:r>
              <a:rPr lang="en-US" sz="1800" b="1">
                <a:solidFill>
                  <a:schemeClr val="bg1"/>
                </a:solidFill>
                <a:latin typeface="Arial" panose="020B0604020202020204" pitchFamily="34" charset="0"/>
                <a:cs typeface="Arial" panose="020B0604020202020204" pitchFamily="34" charset="0"/>
              </a:rPr>
              <a:t>How satisfied was your organization with the types of TA received?</a:t>
            </a:r>
          </a:p>
        </p:txBody>
      </p:sp>
      <p:graphicFrame>
        <p:nvGraphicFramePr>
          <p:cNvPr id="5" name="Table 2">
            <a:extLst>
              <a:ext uri="{FF2B5EF4-FFF2-40B4-BE49-F238E27FC236}">
                <a16:creationId xmlns:a16="http://schemas.microsoft.com/office/drawing/2014/main" id="{921EEE61-2B62-0CE6-4488-6502D6F96AAC}"/>
              </a:ext>
            </a:extLst>
          </p:cNvPr>
          <p:cNvGraphicFramePr>
            <a:graphicFrameLocks noGrp="1"/>
          </p:cNvGraphicFramePr>
          <p:nvPr>
            <p:extLst>
              <p:ext uri="{D42A27DB-BD31-4B8C-83A1-F6EECF244321}">
                <p14:modId xmlns:p14="http://schemas.microsoft.com/office/powerpoint/2010/main" val="4243066180"/>
              </p:ext>
            </p:extLst>
          </p:nvPr>
        </p:nvGraphicFramePr>
        <p:xfrm>
          <a:off x="457200" y="1813604"/>
          <a:ext cx="8229600" cy="3545691"/>
        </p:xfrm>
        <a:graphic>
          <a:graphicData uri="http://schemas.openxmlformats.org/drawingml/2006/table">
            <a:tbl>
              <a:tblPr firstRow="1" bandRow="1">
                <a:tableStyleId>{B301B821-A1FF-4177-AEE7-76D212191A09}</a:tableStyleId>
              </a:tblPr>
              <a:tblGrid>
                <a:gridCol w="1945275">
                  <a:extLst>
                    <a:ext uri="{9D8B030D-6E8A-4147-A177-3AD203B41FA5}">
                      <a16:colId xmlns:a16="http://schemas.microsoft.com/office/drawing/2014/main" val="187693013"/>
                    </a:ext>
                  </a:extLst>
                </a:gridCol>
                <a:gridCol w="1347068">
                  <a:extLst>
                    <a:ext uri="{9D8B030D-6E8A-4147-A177-3AD203B41FA5}">
                      <a16:colId xmlns:a16="http://schemas.microsoft.com/office/drawing/2014/main" val="764930812"/>
                    </a:ext>
                  </a:extLst>
                </a:gridCol>
                <a:gridCol w="1379050">
                  <a:extLst>
                    <a:ext uri="{9D8B030D-6E8A-4147-A177-3AD203B41FA5}">
                      <a16:colId xmlns:a16="http://schemas.microsoft.com/office/drawing/2014/main" val="708650603"/>
                    </a:ext>
                  </a:extLst>
                </a:gridCol>
                <a:gridCol w="1382517">
                  <a:extLst>
                    <a:ext uri="{9D8B030D-6E8A-4147-A177-3AD203B41FA5}">
                      <a16:colId xmlns:a16="http://schemas.microsoft.com/office/drawing/2014/main" val="3014616964"/>
                    </a:ext>
                  </a:extLst>
                </a:gridCol>
                <a:gridCol w="1045750">
                  <a:extLst>
                    <a:ext uri="{9D8B030D-6E8A-4147-A177-3AD203B41FA5}">
                      <a16:colId xmlns:a16="http://schemas.microsoft.com/office/drawing/2014/main" val="2777422414"/>
                    </a:ext>
                  </a:extLst>
                </a:gridCol>
                <a:gridCol w="1129940">
                  <a:extLst>
                    <a:ext uri="{9D8B030D-6E8A-4147-A177-3AD203B41FA5}">
                      <a16:colId xmlns:a16="http://schemas.microsoft.com/office/drawing/2014/main" val="3548222726"/>
                    </a:ext>
                  </a:extLst>
                </a:gridCol>
              </a:tblGrid>
              <a:tr h="798328">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l"/>
                      <a:r>
                        <a:rPr lang="en-US" sz="1600">
                          <a:solidFill>
                            <a:schemeClr val="bg1"/>
                          </a:solidFill>
                          <a:latin typeface="Arial" panose="020B0604020202020204" pitchFamily="34" charset="0"/>
                          <a:cs typeface="Arial" panose="020B0604020202020204" pitchFamily="34" charset="0"/>
                        </a:rPr>
                        <a:t>TA Type</a:t>
                      </a:r>
                    </a:p>
                  </a:txBody>
                  <a:tcPr anchor="ctr">
                    <a:lnL w="12700" cmpd="sng">
                      <a:noFill/>
                    </a:lnL>
                    <a:lnR>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1600">
                          <a:solidFill>
                            <a:schemeClr val="bg1"/>
                          </a:solidFill>
                          <a:latin typeface="Arial" panose="020B0604020202020204" pitchFamily="34" charset="0"/>
                          <a:cs typeface="Arial" panose="020B0604020202020204" pitchFamily="34" charset="0"/>
                        </a:rPr>
                        <a:t>Very Dissatisfied</a:t>
                      </a:r>
                    </a:p>
                  </a:txBody>
                  <a:tcPr anchor="ctr">
                    <a:lnL>
                      <a:noFill/>
                    </a:lnL>
                    <a:lnR>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kern="1200">
                          <a:solidFill>
                            <a:schemeClr val="bg1"/>
                          </a:solidFill>
                          <a:latin typeface="Arial" panose="020B0604020202020204" pitchFamily="34" charset="0"/>
                          <a:ea typeface="+mn-ea"/>
                          <a:cs typeface="Arial" panose="020B0604020202020204" pitchFamily="34" charset="0"/>
                        </a:rPr>
                        <a:t>Dissatisfied</a:t>
                      </a:r>
                    </a:p>
                  </a:txBody>
                  <a:tcPr anchor="ctr">
                    <a:lnL>
                      <a:noFill/>
                    </a:lnL>
                    <a:lnR>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kern="1200">
                          <a:solidFill>
                            <a:schemeClr val="bg1"/>
                          </a:solidFill>
                          <a:latin typeface="Arial" panose="020B0604020202020204" pitchFamily="34" charset="0"/>
                          <a:ea typeface="+mn-ea"/>
                          <a:cs typeface="Arial" panose="020B0604020202020204" pitchFamily="34" charset="0"/>
                        </a:rPr>
                        <a:t>Neither Satisfied or Dissatisfied</a:t>
                      </a:r>
                    </a:p>
                  </a:txBody>
                  <a:tcPr anchor="ctr">
                    <a:lnL>
                      <a:noFill/>
                    </a:lnL>
                    <a:lnR>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kern="1200">
                          <a:solidFill>
                            <a:schemeClr val="bg1"/>
                          </a:solidFill>
                          <a:latin typeface="Arial" panose="020B0604020202020204" pitchFamily="34" charset="0"/>
                          <a:ea typeface="+mn-ea"/>
                          <a:cs typeface="Arial" panose="020B0604020202020204" pitchFamily="34" charset="0"/>
                        </a:rPr>
                        <a:t>Satisfied</a:t>
                      </a:r>
                    </a:p>
                  </a:txBody>
                  <a:tcPr anchor="ctr">
                    <a:lnL>
                      <a:noFill/>
                    </a:lnL>
                    <a:lnR>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b="1" kern="1200">
                          <a:solidFill>
                            <a:schemeClr val="bg1"/>
                          </a:solidFill>
                          <a:latin typeface="Arial" panose="020B0604020202020204" pitchFamily="34" charset="0"/>
                          <a:ea typeface="+mn-ea"/>
                          <a:cs typeface="Arial" panose="020B0604020202020204" pitchFamily="34" charset="0"/>
                        </a:rPr>
                        <a:t>Very Satisfied</a:t>
                      </a:r>
                    </a:p>
                  </a:txBody>
                  <a:tcPr anchor="ctr">
                    <a:lnL>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4836408"/>
                  </a:ext>
                </a:extLst>
              </a:tr>
              <a:tr h="1034870">
                <a:tc>
                  <a:txBody>
                    <a:bodyPr/>
                    <a:lstStyle/>
                    <a:p>
                      <a:pPr algn="l"/>
                      <a:r>
                        <a:rPr lang="en-US" sz="1600" b="1">
                          <a:latin typeface="Arial" panose="020B0604020202020204" pitchFamily="34" charset="0"/>
                          <a:cs typeface="Arial" panose="020B0604020202020204" pitchFamily="34" charset="0"/>
                        </a:rPr>
                        <a:t>On-demand (recorded) trainings or webinars</a:t>
                      </a:r>
                    </a:p>
                  </a:txBody>
                  <a:tcPr anchor="ctr">
                    <a:lnL w="12700" cmpd="sng">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a:latin typeface="Arial" panose="020B0604020202020204" pitchFamily="34" charset="0"/>
                          <a:cs typeface="Arial" panose="020B0604020202020204" pitchFamily="34" charset="0"/>
                        </a:rPr>
                        <a:t>3.1%</a:t>
                      </a:r>
                    </a:p>
                  </a:txBody>
                  <a:tcPr anchor="ctr">
                    <a:lnL>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a:latin typeface="Arial" panose="020B0604020202020204" pitchFamily="34" charset="0"/>
                          <a:cs typeface="Arial" panose="020B0604020202020204" pitchFamily="34" charset="0"/>
                        </a:rPr>
                        <a:t>1.0%</a:t>
                      </a:r>
                    </a:p>
                  </a:txBody>
                  <a:tcPr anchor="ctr">
                    <a:lnL>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a:latin typeface="Arial" panose="020B0604020202020204" pitchFamily="34" charset="0"/>
                          <a:cs typeface="Arial" panose="020B0604020202020204" pitchFamily="34" charset="0"/>
                        </a:rPr>
                        <a:t>8.7%</a:t>
                      </a:r>
                    </a:p>
                  </a:txBody>
                  <a:tcPr anchor="ctr">
                    <a:lnL>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b="1">
                          <a:latin typeface="Arial" panose="020B0604020202020204" pitchFamily="34" charset="0"/>
                          <a:cs typeface="Arial" panose="020B0604020202020204" pitchFamily="34" charset="0"/>
                        </a:rPr>
                        <a:t>52.8%</a:t>
                      </a:r>
                    </a:p>
                  </a:txBody>
                  <a:tcPr anchor="ctr">
                    <a:lnL>
                      <a:noFill/>
                    </a:lnL>
                    <a:lnR>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b="1">
                          <a:latin typeface="Arial" panose="020B0604020202020204" pitchFamily="34" charset="0"/>
                          <a:cs typeface="Arial" panose="020B0604020202020204" pitchFamily="34" charset="0"/>
                        </a:rPr>
                        <a:t>34.4%</a:t>
                      </a:r>
                    </a:p>
                  </a:txBody>
                  <a:tcPr anchor="ctr">
                    <a:lnL>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394124309"/>
                  </a:ext>
                </a:extLst>
              </a:tr>
              <a:tr h="103487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b="1">
                          <a:latin typeface="Arial" panose="020B0604020202020204" pitchFamily="34" charset="0"/>
                          <a:cs typeface="Arial" panose="020B0604020202020204" pitchFamily="34" charset="0"/>
                        </a:rPr>
                        <a:t>On-demand publications and resources (e.g., fact sheets)</a:t>
                      </a:r>
                    </a:p>
                  </a:txBody>
                  <a:tcPr anchor="ctr">
                    <a:lnL w="12700" cmpd="sng">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600">
                          <a:latin typeface="Arial" panose="020B0604020202020204" pitchFamily="34" charset="0"/>
                          <a:cs typeface="Arial" panose="020B0604020202020204" pitchFamily="34" charset="0"/>
                        </a:rPr>
                        <a:t>2.8%</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600">
                          <a:latin typeface="Arial" panose="020B0604020202020204" pitchFamily="34" charset="0"/>
                          <a:cs typeface="Arial" panose="020B0604020202020204" pitchFamily="34" charset="0"/>
                        </a:rPr>
                        <a:t>0.6%</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600">
                          <a:latin typeface="Arial" panose="020B0604020202020204" pitchFamily="34" charset="0"/>
                          <a:cs typeface="Arial" panose="020B0604020202020204" pitchFamily="34" charset="0"/>
                        </a:rPr>
                        <a:t>7.7%</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600" b="1">
                          <a:latin typeface="Arial" panose="020B0604020202020204" pitchFamily="34" charset="0"/>
                          <a:cs typeface="Arial" panose="020B0604020202020204" pitchFamily="34" charset="0"/>
                        </a:rPr>
                        <a:t>51.4%</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F4E7E8"/>
                    </a:solidFill>
                  </a:tcPr>
                </a:tc>
                <a:tc>
                  <a:txBody>
                    <a:bodyPr/>
                    <a:lstStyle/>
                    <a:p>
                      <a:pPr algn="ctr"/>
                      <a:r>
                        <a:rPr lang="en-US" sz="1600" b="1">
                          <a:latin typeface="Arial" panose="020B0604020202020204" pitchFamily="34" charset="0"/>
                          <a:cs typeface="Arial" panose="020B0604020202020204" pitchFamily="34" charset="0"/>
                        </a:rPr>
                        <a:t>37.5%</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rgbClr val="F4E7E8"/>
                    </a:solidFill>
                  </a:tcPr>
                </a:tc>
                <a:extLst>
                  <a:ext uri="{0D108BD9-81ED-4DB2-BD59-A6C34878D82A}">
                    <a16:rowId xmlns:a16="http://schemas.microsoft.com/office/drawing/2014/main" val="2571292557"/>
                  </a:ext>
                </a:extLst>
              </a:tr>
              <a:tr h="58913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b="1">
                          <a:latin typeface="Arial" panose="020B0604020202020204" pitchFamily="34" charset="0"/>
                          <a:cs typeface="Arial" panose="020B0604020202020204" pitchFamily="34" charset="0"/>
                        </a:rPr>
                        <a:t>Other</a:t>
                      </a:r>
                    </a:p>
                  </a:txBody>
                  <a:tcPr anchor="ctr">
                    <a:lnL w="12700" cmpd="sng">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600">
                          <a:latin typeface="Arial" panose="020B0604020202020204" pitchFamily="34" charset="0"/>
                          <a:cs typeface="Arial" panose="020B0604020202020204" pitchFamily="34" charset="0"/>
                        </a:rPr>
                        <a:t>0.0%</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a:latin typeface="Arial" panose="020B0604020202020204" pitchFamily="34" charset="0"/>
                          <a:cs typeface="Arial" panose="020B0604020202020204" pitchFamily="34" charset="0"/>
                        </a:rPr>
                        <a:t>0.0%</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a:latin typeface="Arial" panose="020B0604020202020204" pitchFamily="34" charset="0"/>
                          <a:cs typeface="Arial" panose="020B0604020202020204" pitchFamily="34" charset="0"/>
                        </a:rPr>
                        <a:t>20.0%</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b="1">
                          <a:latin typeface="Arial" panose="020B0604020202020204" pitchFamily="34" charset="0"/>
                          <a:cs typeface="Arial" panose="020B0604020202020204" pitchFamily="34" charset="0"/>
                        </a:rPr>
                        <a:t>20.0%</a:t>
                      </a:r>
                    </a:p>
                  </a:txBody>
                  <a:tcPr anchor="ctr">
                    <a:lnL>
                      <a:noFill/>
                    </a:lnL>
                    <a:lnR>
                      <a:noFill/>
                    </a:lnR>
                    <a:lnT w="12700" cmpd="sng">
                      <a:noFill/>
                    </a:lnT>
                    <a:lnB w="12700" cmpd="sng">
                      <a:noFill/>
                    </a:lnB>
                    <a:lnTlToBr w="12700" cmpd="sng">
                      <a:noFill/>
                      <a:prstDash val="solid"/>
                    </a:lnTlToBr>
                    <a:lnBlToTr w="12700" cmpd="sng">
                      <a:noFill/>
                      <a:prstDash val="solid"/>
                    </a:lnBlToTr>
                    <a:solidFill>
                      <a:srgbClr val="E8CCCD"/>
                    </a:solidFill>
                  </a:tcPr>
                </a:tc>
                <a:tc>
                  <a:txBody>
                    <a:bodyPr/>
                    <a:lstStyle/>
                    <a:p>
                      <a:pPr algn="ctr"/>
                      <a:r>
                        <a:rPr lang="en-US" sz="1600" b="1">
                          <a:latin typeface="Arial" panose="020B0604020202020204" pitchFamily="34" charset="0"/>
                          <a:cs typeface="Arial" panose="020B0604020202020204" pitchFamily="34" charset="0"/>
                        </a:rPr>
                        <a:t>60.0%</a:t>
                      </a:r>
                    </a:p>
                  </a:txBody>
                  <a:tcPr anchor="ctr">
                    <a:lnL>
                      <a:noFill/>
                    </a:lnL>
                    <a:lnR w="12700" cmpd="sng">
                      <a:noFill/>
                    </a:lnR>
                    <a:lnT w="12700" cmpd="sng">
                      <a:noFill/>
                    </a:lnT>
                    <a:lnB w="12700" cmpd="sng">
                      <a:noFill/>
                    </a:lnB>
                    <a:lnTlToBr w="12700" cmpd="sng">
                      <a:noFill/>
                      <a:prstDash val="solid"/>
                    </a:lnTlToBr>
                    <a:lnBlToTr w="12700" cmpd="sng">
                      <a:noFill/>
                      <a:prstDash val="solid"/>
                    </a:lnBlToTr>
                    <a:solidFill>
                      <a:srgbClr val="E8CCCD"/>
                    </a:solidFill>
                  </a:tcPr>
                </a:tc>
                <a:extLst>
                  <a:ext uri="{0D108BD9-81ED-4DB2-BD59-A6C34878D82A}">
                    <a16:rowId xmlns:a16="http://schemas.microsoft.com/office/drawing/2014/main" val="616926510"/>
                  </a:ext>
                </a:extLst>
              </a:tr>
            </a:tbl>
          </a:graphicData>
        </a:graphic>
      </p:graphicFrame>
      <p:sp>
        <p:nvSpPr>
          <p:cNvPr id="4" name="Slide Number Placeholder 3">
            <a:extLst>
              <a:ext uri="{FF2B5EF4-FFF2-40B4-BE49-F238E27FC236}">
                <a16:creationId xmlns:a16="http://schemas.microsoft.com/office/drawing/2014/main" id="{4071481D-4DC9-41AE-9426-0B9847FA5D9F}"/>
              </a:ext>
            </a:extLst>
          </p:cNvPr>
          <p:cNvSpPr>
            <a:spLocks noGrp="1"/>
          </p:cNvSpPr>
          <p:nvPr>
            <p:ph type="sldNum" sz="quarter" idx="12"/>
          </p:nvPr>
        </p:nvSpPr>
        <p:spPr/>
        <p:txBody>
          <a:bodyPr/>
          <a:lstStyle/>
          <a:p>
            <a:fld id="{7AA28999-D008-419E-9628-EE1C64F81F4C}" type="slidenum">
              <a:rPr lang="en-US" smtClean="0"/>
              <a:pPr/>
              <a:t>28</a:t>
            </a:fld>
            <a:endParaRPr lang="en-US"/>
          </a:p>
        </p:txBody>
      </p:sp>
    </p:spTree>
    <p:extLst>
      <p:ext uri="{BB962C8B-B14F-4D97-AF65-F5344CB8AC3E}">
        <p14:creationId xmlns:p14="http://schemas.microsoft.com/office/powerpoint/2010/main" val="25958743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CA86-2917-4656-8DEA-B9A5D75EB0FC}"/>
              </a:ext>
            </a:extLst>
          </p:cNvPr>
          <p:cNvSpPr>
            <a:spLocks noGrp="1"/>
          </p:cNvSpPr>
          <p:nvPr>
            <p:ph type="title"/>
          </p:nvPr>
        </p:nvSpPr>
        <p:spPr/>
        <p:txBody>
          <a:bodyPr>
            <a:normAutofit fontScale="90000"/>
          </a:bodyPr>
          <a:lstStyle/>
          <a:p>
            <a:r>
              <a:rPr lang="en-US" sz="3100" dirty="0"/>
              <a:t>How is the current approach to TA meeting DSEs’, SILCs’, and CILs’ needs? ​ </a:t>
            </a:r>
            <a:br>
              <a:rPr lang="en-US" dirty="0"/>
            </a:br>
            <a:r>
              <a:rPr lang="en-US" sz="2200" dirty="0"/>
              <a:t>Survey Results (4 of 5)</a:t>
            </a:r>
            <a:endParaRPr lang="en-US" dirty="0"/>
          </a:p>
        </p:txBody>
      </p:sp>
      <p:sp>
        <p:nvSpPr>
          <p:cNvPr id="3" name="TextBox 2">
            <a:extLst>
              <a:ext uri="{FF2B5EF4-FFF2-40B4-BE49-F238E27FC236}">
                <a16:creationId xmlns:a16="http://schemas.microsoft.com/office/drawing/2014/main" id="{EA55289C-C9FD-ED10-783D-35AF458847F7}"/>
              </a:ext>
            </a:extLst>
          </p:cNvPr>
          <p:cNvSpPr txBox="1"/>
          <p:nvPr/>
        </p:nvSpPr>
        <p:spPr>
          <a:xfrm>
            <a:off x="457200" y="1449930"/>
            <a:ext cx="8229600" cy="646331"/>
          </a:xfrm>
          <a:prstGeom prst="rect">
            <a:avLst/>
          </a:prstGeom>
          <a:solidFill>
            <a:srgbClr val="BF1E2E"/>
          </a:solidFill>
        </p:spPr>
        <p:txBody>
          <a:bodyPr wrap="square" rtlCol="0">
            <a:spAutoFit/>
          </a:bodyPr>
          <a:lstStyle/>
          <a:p>
            <a:r>
              <a:rPr lang="en-US" sz="1800" b="1" i="0" u="none" strike="noStrike">
                <a:solidFill>
                  <a:schemeClr val="bg1"/>
                </a:solidFill>
                <a:effectLst/>
                <a:latin typeface="Arial" panose="020B0604020202020204" pitchFamily="34" charset="0"/>
                <a:cs typeface="Arial" panose="020B0604020202020204" pitchFamily="34" charset="0"/>
              </a:rPr>
              <a:t>Respondent rating of ILRU and non-ILRU TA in terms of helping organization fulfill its mission</a:t>
            </a:r>
          </a:p>
        </p:txBody>
      </p:sp>
      <p:graphicFrame>
        <p:nvGraphicFramePr>
          <p:cNvPr id="5" name="Content Placeholder 4">
            <a:extLst>
              <a:ext uri="{FF2B5EF4-FFF2-40B4-BE49-F238E27FC236}">
                <a16:creationId xmlns:a16="http://schemas.microsoft.com/office/drawing/2014/main" id="{2347D711-B2A3-B213-67CD-A9DDA150D4A1}"/>
              </a:ext>
            </a:extLst>
          </p:cNvPr>
          <p:cNvGraphicFramePr>
            <a:graphicFrameLocks noGrp="1"/>
          </p:cNvGraphicFramePr>
          <p:nvPr>
            <p:ph idx="1"/>
            <p:extLst>
              <p:ext uri="{D42A27DB-BD31-4B8C-83A1-F6EECF244321}">
                <p14:modId xmlns:p14="http://schemas.microsoft.com/office/powerpoint/2010/main" val="4057889483"/>
              </p:ext>
            </p:extLst>
          </p:nvPr>
        </p:nvGraphicFramePr>
        <p:xfrm>
          <a:off x="472826" y="2116211"/>
          <a:ext cx="8229601" cy="3424698"/>
        </p:xfrm>
        <a:graphic>
          <a:graphicData uri="http://schemas.openxmlformats.org/drawingml/2006/table">
            <a:tbl>
              <a:tblPr firstRow="1">
                <a:tableStyleId>{5C22544A-7EE6-4342-B048-85BDC9FD1C3A}</a:tableStyleId>
              </a:tblPr>
              <a:tblGrid>
                <a:gridCol w="1076737">
                  <a:extLst>
                    <a:ext uri="{9D8B030D-6E8A-4147-A177-3AD203B41FA5}">
                      <a16:colId xmlns:a16="http://schemas.microsoft.com/office/drawing/2014/main" val="4111169125"/>
                    </a:ext>
                  </a:extLst>
                </a:gridCol>
                <a:gridCol w="622793">
                  <a:extLst>
                    <a:ext uri="{9D8B030D-6E8A-4147-A177-3AD203B41FA5}">
                      <a16:colId xmlns:a16="http://schemas.microsoft.com/office/drawing/2014/main" val="1046992660"/>
                    </a:ext>
                  </a:extLst>
                </a:gridCol>
                <a:gridCol w="684051">
                  <a:extLst>
                    <a:ext uri="{9D8B030D-6E8A-4147-A177-3AD203B41FA5}">
                      <a16:colId xmlns:a16="http://schemas.microsoft.com/office/drawing/2014/main" val="556730903"/>
                    </a:ext>
                  </a:extLst>
                </a:gridCol>
                <a:gridCol w="561534">
                  <a:extLst>
                    <a:ext uri="{9D8B030D-6E8A-4147-A177-3AD203B41FA5}">
                      <a16:colId xmlns:a16="http://schemas.microsoft.com/office/drawing/2014/main" val="1551444026"/>
                    </a:ext>
                  </a:extLst>
                </a:gridCol>
                <a:gridCol w="612583">
                  <a:extLst>
                    <a:ext uri="{9D8B030D-6E8A-4147-A177-3AD203B41FA5}">
                      <a16:colId xmlns:a16="http://schemas.microsoft.com/office/drawing/2014/main" val="4129569488"/>
                    </a:ext>
                  </a:extLst>
                </a:gridCol>
                <a:gridCol w="581954">
                  <a:extLst>
                    <a:ext uri="{9D8B030D-6E8A-4147-A177-3AD203B41FA5}">
                      <a16:colId xmlns:a16="http://schemas.microsoft.com/office/drawing/2014/main" val="3975808172"/>
                    </a:ext>
                  </a:extLst>
                </a:gridCol>
                <a:gridCol w="581954">
                  <a:extLst>
                    <a:ext uri="{9D8B030D-6E8A-4147-A177-3AD203B41FA5}">
                      <a16:colId xmlns:a16="http://schemas.microsoft.com/office/drawing/2014/main" val="563498749"/>
                    </a:ext>
                  </a:extLst>
                </a:gridCol>
                <a:gridCol w="561534">
                  <a:extLst>
                    <a:ext uri="{9D8B030D-6E8A-4147-A177-3AD203B41FA5}">
                      <a16:colId xmlns:a16="http://schemas.microsoft.com/office/drawing/2014/main" val="2664259556"/>
                    </a:ext>
                  </a:extLst>
                </a:gridCol>
                <a:gridCol w="530905">
                  <a:extLst>
                    <a:ext uri="{9D8B030D-6E8A-4147-A177-3AD203B41FA5}">
                      <a16:colId xmlns:a16="http://schemas.microsoft.com/office/drawing/2014/main" val="2381576598"/>
                    </a:ext>
                  </a:extLst>
                </a:gridCol>
                <a:gridCol w="890818">
                  <a:extLst>
                    <a:ext uri="{9D8B030D-6E8A-4147-A177-3AD203B41FA5}">
                      <a16:colId xmlns:a16="http://schemas.microsoft.com/office/drawing/2014/main" val="3660917424"/>
                    </a:ext>
                  </a:extLst>
                </a:gridCol>
                <a:gridCol w="890818">
                  <a:extLst>
                    <a:ext uri="{9D8B030D-6E8A-4147-A177-3AD203B41FA5}">
                      <a16:colId xmlns:a16="http://schemas.microsoft.com/office/drawing/2014/main" val="2815365178"/>
                    </a:ext>
                  </a:extLst>
                </a:gridCol>
                <a:gridCol w="633920">
                  <a:extLst>
                    <a:ext uri="{9D8B030D-6E8A-4147-A177-3AD203B41FA5}">
                      <a16:colId xmlns:a16="http://schemas.microsoft.com/office/drawing/2014/main" val="2389586701"/>
                    </a:ext>
                  </a:extLst>
                </a:gridCol>
              </a:tblGrid>
              <a:tr h="645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1" u="none" strike="noStrike">
                          <a:solidFill>
                            <a:schemeClr val="bg1"/>
                          </a:solidFill>
                          <a:effectLst/>
                          <a:latin typeface="Arial" panose="020B0604020202020204" pitchFamily="34" charset="0"/>
                          <a:cs typeface="Arial" panose="020B0604020202020204" pitchFamily="34" charset="0"/>
                        </a:rPr>
                        <a:t>Grantee Type</a:t>
                      </a:r>
                      <a:endParaRPr lang="en-US" sz="1400" b="1" i="0" u="none" strike="noStrike">
                        <a:solidFill>
                          <a:schemeClr val="bg1"/>
                        </a:solidFill>
                        <a:effectLst/>
                        <a:latin typeface="Arial" panose="020B0604020202020204" pitchFamily="34" charset="0"/>
                        <a:cs typeface="Arial" panose="020B0604020202020204" pitchFamily="34" charset="0"/>
                      </a:endParaRPr>
                    </a:p>
                  </a:txBody>
                  <a:tcPr>
                    <a:lnB w="38100" cap="flat" cmpd="sng" algn="ctr">
                      <a:solidFill>
                        <a:schemeClr val="bg1"/>
                      </a:solidFill>
                      <a:prstDash val="solid"/>
                      <a:round/>
                      <a:headEnd type="none" w="med" len="med"/>
                      <a:tailEnd type="none" w="med" len="med"/>
                    </a:lnB>
                  </a:tcPr>
                </a:tc>
                <a:tc>
                  <a:txBody>
                    <a:bodyPr/>
                    <a:lstStyle/>
                    <a:p>
                      <a:pPr algn="ctr" fontAlgn="b"/>
                      <a:r>
                        <a:rPr lang="en-US" sz="1400" b="1" u="none" strike="noStrike">
                          <a:solidFill>
                            <a:schemeClr val="bg1"/>
                          </a:solidFill>
                          <a:effectLst/>
                          <a:latin typeface="Arial" panose="020B0604020202020204" pitchFamily="34" charset="0"/>
                          <a:cs typeface="Arial" panose="020B0604020202020204" pitchFamily="34" charset="0"/>
                        </a:rPr>
                        <a:t>Poor </a:t>
                      </a:r>
                      <a:br>
                        <a:rPr lang="en-US" sz="1400" b="1" u="none" strike="noStrike">
                          <a:solidFill>
                            <a:schemeClr val="bg1"/>
                          </a:solidFill>
                          <a:effectLst/>
                          <a:latin typeface="Arial" panose="020B0604020202020204" pitchFamily="34" charset="0"/>
                          <a:cs typeface="Arial" panose="020B0604020202020204" pitchFamily="34" charset="0"/>
                        </a:rPr>
                      </a:br>
                      <a:r>
                        <a:rPr lang="en-US" sz="1400" b="1" u="none" strike="noStrike">
                          <a:solidFill>
                            <a:schemeClr val="bg1"/>
                          </a:solidFill>
                          <a:effectLst/>
                          <a:latin typeface="Arial" panose="020B0604020202020204" pitchFamily="34" charset="0"/>
                          <a:cs typeface="Arial" panose="020B0604020202020204" pitchFamily="34" charset="0"/>
                        </a:rPr>
                        <a:t>#</a:t>
                      </a:r>
                      <a:endParaRPr lang="en-US" sz="1400" b="1" i="0" u="none" strike="noStrike">
                        <a:solidFill>
                          <a:schemeClr val="bg1"/>
                        </a:solidFill>
                        <a:effectLst/>
                        <a:latin typeface="Arial" panose="020B0604020202020204" pitchFamily="34" charset="0"/>
                        <a:cs typeface="Arial" panose="020B0604020202020204" pitchFamily="34" charset="0"/>
                      </a:endParaRPr>
                    </a:p>
                  </a:txBody>
                  <a:tcPr marL="5090" marR="5090" marT="5090" marB="0" anchor="ctr">
                    <a:lnB w="38100" cap="flat" cmpd="sng" algn="ctr">
                      <a:solidFill>
                        <a:schemeClr val="bg1"/>
                      </a:solidFill>
                      <a:prstDash val="solid"/>
                      <a:round/>
                      <a:headEnd type="none" w="med" len="med"/>
                      <a:tailEnd type="none" w="med" len="med"/>
                    </a:lnB>
                    <a:solidFill>
                      <a:srgbClr val="BF1E2E"/>
                    </a:solidFill>
                  </a:tcPr>
                </a:tc>
                <a:tc>
                  <a:txBody>
                    <a:bodyPr/>
                    <a:lstStyle/>
                    <a:p>
                      <a:pPr algn="ctr" fontAlgn="b"/>
                      <a:r>
                        <a:rPr lang="en-US" sz="1400" b="1" u="none" strike="noStrike">
                          <a:solidFill>
                            <a:schemeClr val="bg1"/>
                          </a:solidFill>
                          <a:effectLst/>
                          <a:latin typeface="Arial" panose="020B0604020202020204" pitchFamily="34" charset="0"/>
                          <a:cs typeface="Arial" panose="020B0604020202020204" pitchFamily="34" charset="0"/>
                        </a:rPr>
                        <a:t>Poor </a:t>
                      </a:r>
                      <a:br>
                        <a:rPr lang="en-US" sz="1400" b="1" u="none" strike="noStrike">
                          <a:solidFill>
                            <a:schemeClr val="bg1"/>
                          </a:solidFill>
                          <a:effectLst/>
                          <a:latin typeface="Arial" panose="020B0604020202020204" pitchFamily="34" charset="0"/>
                          <a:cs typeface="Arial" panose="020B0604020202020204" pitchFamily="34" charset="0"/>
                        </a:rPr>
                      </a:br>
                      <a:r>
                        <a:rPr lang="en-US" sz="1400" b="1" u="none" strike="noStrike">
                          <a:solidFill>
                            <a:schemeClr val="bg1"/>
                          </a:solidFill>
                          <a:effectLst/>
                          <a:latin typeface="Arial" panose="020B0604020202020204" pitchFamily="34" charset="0"/>
                          <a:cs typeface="Arial" panose="020B0604020202020204" pitchFamily="34" charset="0"/>
                        </a:rPr>
                        <a:t>%</a:t>
                      </a:r>
                      <a:endParaRPr lang="en-US" sz="1400" b="1" i="0" u="none" strike="noStrike">
                        <a:solidFill>
                          <a:schemeClr val="bg1"/>
                        </a:solidFill>
                        <a:effectLst/>
                        <a:latin typeface="Arial" panose="020B0604020202020204" pitchFamily="34" charset="0"/>
                        <a:cs typeface="Arial" panose="020B0604020202020204" pitchFamily="34" charset="0"/>
                      </a:endParaRPr>
                    </a:p>
                  </a:txBody>
                  <a:tcPr marL="5090" marR="5090" marT="5090" marB="0" anchor="ctr">
                    <a:lnB w="38100" cap="flat" cmpd="sng" algn="ctr">
                      <a:solidFill>
                        <a:schemeClr val="bg1"/>
                      </a:solidFill>
                      <a:prstDash val="solid"/>
                      <a:round/>
                      <a:headEnd type="none" w="med" len="med"/>
                      <a:tailEnd type="none" w="med" len="med"/>
                    </a:lnB>
                    <a:solidFill>
                      <a:srgbClr val="BF1E2E"/>
                    </a:solidFill>
                  </a:tcPr>
                </a:tc>
                <a:tc>
                  <a:txBody>
                    <a:bodyPr/>
                    <a:lstStyle/>
                    <a:p>
                      <a:pPr algn="ctr" fontAlgn="b"/>
                      <a:r>
                        <a:rPr lang="en-US" sz="1400" b="1" u="none" strike="noStrike">
                          <a:solidFill>
                            <a:schemeClr val="bg1"/>
                          </a:solidFill>
                          <a:effectLst/>
                          <a:latin typeface="Arial" panose="020B0604020202020204" pitchFamily="34" charset="0"/>
                          <a:cs typeface="Arial" panose="020B0604020202020204" pitchFamily="34" charset="0"/>
                        </a:rPr>
                        <a:t>Fair </a:t>
                      </a:r>
                      <a:br>
                        <a:rPr lang="en-US" sz="1400" b="1" u="none" strike="noStrike">
                          <a:solidFill>
                            <a:schemeClr val="bg1"/>
                          </a:solidFill>
                          <a:effectLst/>
                          <a:latin typeface="Arial" panose="020B0604020202020204" pitchFamily="34" charset="0"/>
                          <a:cs typeface="Arial" panose="020B0604020202020204" pitchFamily="34" charset="0"/>
                        </a:rPr>
                      </a:br>
                      <a:r>
                        <a:rPr lang="en-US" sz="1400" b="1" u="none" strike="noStrike">
                          <a:solidFill>
                            <a:schemeClr val="bg1"/>
                          </a:solidFill>
                          <a:effectLst/>
                          <a:latin typeface="Arial" panose="020B0604020202020204" pitchFamily="34" charset="0"/>
                          <a:cs typeface="Arial" panose="020B0604020202020204" pitchFamily="34" charset="0"/>
                        </a:rPr>
                        <a:t>#</a:t>
                      </a:r>
                      <a:endParaRPr lang="en-US" sz="1400" b="1" i="0" u="none" strike="noStrike">
                        <a:solidFill>
                          <a:schemeClr val="bg1"/>
                        </a:solidFill>
                        <a:effectLst/>
                        <a:latin typeface="Arial" panose="020B0604020202020204" pitchFamily="34" charset="0"/>
                        <a:cs typeface="Arial" panose="020B0604020202020204" pitchFamily="34" charset="0"/>
                      </a:endParaRPr>
                    </a:p>
                  </a:txBody>
                  <a:tcPr marL="5090" marR="5090" marT="5090" marB="0" anchor="ctr">
                    <a:lnB w="38100" cap="flat" cmpd="sng" algn="ctr">
                      <a:solidFill>
                        <a:schemeClr val="bg1"/>
                      </a:solidFill>
                      <a:prstDash val="solid"/>
                      <a:round/>
                      <a:headEnd type="none" w="med" len="med"/>
                      <a:tailEnd type="none" w="med" len="med"/>
                    </a:lnB>
                    <a:solidFill>
                      <a:srgbClr val="BF1E2E"/>
                    </a:solidFill>
                  </a:tcPr>
                </a:tc>
                <a:tc>
                  <a:txBody>
                    <a:bodyPr/>
                    <a:lstStyle/>
                    <a:p>
                      <a:pPr algn="ctr" fontAlgn="b"/>
                      <a:r>
                        <a:rPr lang="en-US" sz="1400" b="1" u="none" strike="noStrike">
                          <a:solidFill>
                            <a:schemeClr val="bg1"/>
                          </a:solidFill>
                          <a:effectLst/>
                          <a:latin typeface="Arial" panose="020B0604020202020204" pitchFamily="34" charset="0"/>
                          <a:cs typeface="Arial" panose="020B0604020202020204" pitchFamily="34" charset="0"/>
                        </a:rPr>
                        <a:t>Fair </a:t>
                      </a:r>
                      <a:br>
                        <a:rPr lang="en-US" sz="1400" b="1" u="none" strike="noStrike">
                          <a:solidFill>
                            <a:schemeClr val="bg1"/>
                          </a:solidFill>
                          <a:effectLst/>
                          <a:latin typeface="Arial" panose="020B0604020202020204" pitchFamily="34" charset="0"/>
                          <a:cs typeface="Arial" panose="020B0604020202020204" pitchFamily="34" charset="0"/>
                        </a:rPr>
                      </a:br>
                      <a:r>
                        <a:rPr lang="en-US" sz="1400" b="1" u="none" strike="noStrike">
                          <a:solidFill>
                            <a:schemeClr val="bg1"/>
                          </a:solidFill>
                          <a:effectLst/>
                          <a:latin typeface="Arial" panose="020B0604020202020204" pitchFamily="34" charset="0"/>
                          <a:cs typeface="Arial" panose="020B0604020202020204" pitchFamily="34" charset="0"/>
                        </a:rPr>
                        <a:t>%</a:t>
                      </a:r>
                      <a:endParaRPr lang="en-US" sz="1400" b="1" i="0" u="none" strike="noStrike">
                        <a:solidFill>
                          <a:schemeClr val="bg1"/>
                        </a:solidFill>
                        <a:effectLst/>
                        <a:latin typeface="Arial" panose="020B0604020202020204" pitchFamily="34" charset="0"/>
                        <a:cs typeface="Arial" panose="020B0604020202020204" pitchFamily="34" charset="0"/>
                      </a:endParaRPr>
                    </a:p>
                  </a:txBody>
                  <a:tcPr marL="5090" marR="5090" marT="5090" marB="0" anchor="ctr">
                    <a:lnB w="38100" cap="flat" cmpd="sng" algn="ctr">
                      <a:solidFill>
                        <a:schemeClr val="bg1"/>
                      </a:solidFill>
                      <a:prstDash val="solid"/>
                      <a:round/>
                      <a:headEnd type="none" w="med" len="med"/>
                      <a:tailEnd type="none" w="med" len="med"/>
                    </a:lnB>
                    <a:solidFill>
                      <a:srgbClr val="BF1E2E"/>
                    </a:solidFill>
                  </a:tcPr>
                </a:tc>
                <a:tc>
                  <a:txBody>
                    <a:bodyPr/>
                    <a:lstStyle/>
                    <a:p>
                      <a:pPr algn="ctr" fontAlgn="b"/>
                      <a:r>
                        <a:rPr lang="en-US" sz="1400" b="1" u="none" strike="noStrike">
                          <a:solidFill>
                            <a:schemeClr val="bg1"/>
                          </a:solidFill>
                          <a:effectLst/>
                          <a:latin typeface="Arial" panose="020B0604020202020204" pitchFamily="34" charset="0"/>
                          <a:cs typeface="Arial" panose="020B0604020202020204" pitchFamily="34" charset="0"/>
                        </a:rPr>
                        <a:t>Good </a:t>
                      </a:r>
                      <a:br>
                        <a:rPr lang="en-US" sz="1400" b="1" u="none" strike="noStrike">
                          <a:solidFill>
                            <a:schemeClr val="bg1"/>
                          </a:solidFill>
                          <a:effectLst/>
                          <a:latin typeface="Arial" panose="020B0604020202020204" pitchFamily="34" charset="0"/>
                          <a:cs typeface="Arial" panose="020B0604020202020204" pitchFamily="34" charset="0"/>
                        </a:rPr>
                      </a:br>
                      <a:r>
                        <a:rPr lang="en-US" sz="1400" b="1" u="none" strike="noStrike">
                          <a:solidFill>
                            <a:schemeClr val="bg1"/>
                          </a:solidFill>
                          <a:effectLst/>
                          <a:latin typeface="Arial" panose="020B0604020202020204" pitchFamily="34" charset="0"/>
                          <a:cs typeface="Arial" panose="020B0604020202020204" pitchFamily="34" charset="0"/>
                        </a:rPr>
                        <a:t>#</a:t>
                      </a:r>
                      <a:endParaRPr lang="en-US" sz="1400" b="1" i="0" u="none" strike="noStrike">
                        <a:solidFill>
                          <a:schemeClr val="bg1"/>
                        </a:solidFill>
                        <a:effectLst/>
                        <a:latin typeface="Arial" panose="020B0604020202020204" pitchFamily="34" charset="0"/>
                        <a:cs typeface="Arial" panose="020B0604020202020204" pitchFamily="34" charset="0"/>
                      </a:endParaRPr>
                    </a:p>
                  </a:txBody>
                  <a:tcPr marL="5090" marR="5090" marT="5090" marB="0" anchor="ctr">
                    <a:lnB w="38100" cap="flat" cmpd="sng" algn="ctr">
                      <a:solidFill>
                        <a:schemeClr val="bg1"/>
                      </a:solidFill>
                      <a:prstDash val="solid"/>
                      <a:round/>
                      <a:headEnd type="none" w="med" len="med"/>
                      <a:tailEnd type="none" w="med" len="med"/>
                    </a:lnB>
                    <a:solidFill>
                      <a:srgbClr val="BF1E2E"/>
                    </a:solidFill>
                  </a:tcPr>
                </a:tc>
                <a:tc>
                  <a:txBody>
                    <a:bodyPr/>
                    <a:lstStyle/>
                    <a:p>
                      <a:pPr algn="ctr" fontAlgn="b"/>
                      <a:r>
                        <a:rPr lang="en-US" sz="1400" b="1" u="none" strike="noStrike">
                          <a:solidFill>
                            <a:schemeClr val="bg1"/>
                          </a:solidFill>
                          <a:effectLst/>
                          <a:latin typeface="Arial" panose="020B0604020202020204" pitchFamily="34" charset="0"/>
                          <a:cs typeface="Arial" panose="020B0604020202020204" pitchFamily="34" charset="0"/>
                        </a:rPr>
                        <a:t>Good %</a:t>
                      </a:r>
                      <a:endParaRPr lang="en-US" sz="1400" b="1" i="0" u="none" strike="noStrike">
                        <a:solidFill>
                          <a:schemeClr val="bg1"/>
                        </a:solidFill>
                        <a:effectLst/>
                        <a:latin typeface="Arial" panose="020B0604020202020204" pitchFamily="34" charset="0"/>
                        <a:cs typeface="Arial" panose="020B0604020202020204" pitchFamily="34" charset="0"/>
                      </a:endParaRPr>
                    </a:p>
                  </a:txBody>
                  <a:tcPr marL="5090" marR="5090" marT="5090" marB="0" anchor="ctr">
                    <a:lnB w="38100" cap="flat" cmpd="sng" algn="ctr">
                      <a:solidFill>
                        <a:schemeClr val="bg1"/>
                      </a:solidFill>
                      <a:prstDash val="solid"/>
                      <a:round/>
                      <a:headEnd type="none" w="med" len="med"/>
                      <a:tailEnd type="none" w="med" len="med"/>
                    </a:lnB>
                    <a:solidFill>
                      <a:srgbClr val="BF1E2E"/>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u="none" strike="noStrike">
                          <a:solidFill>
                            <a:schemeClr val="bg1"/>
                          </a:solidFill>
                          <a:effectLst/>
                          <a:latin typeface="Arial" panose="020B0604020202020204" pitchFamily="34" charset="0"/>
                          <a:cs typeface="Arial" panose="020B0604020202020204" pitchFamily="34" charset="0"/>
                        </a:rPr>
                        <a:t>Very Good</a:t>
                      </a:r>
                      <a:endParaRPr lang="en-US" sz="1400" b="1" i="0" u="none" strike="noStrike">
                        <a:solidFill>
                          <a:schemeClr val="bg1"/>
                        </a:solidFill>
                        <a:effectLst/>
                        <a:latin typeface="Arial" panose="020B0604020202020204" pitchFamily="34" charset="0"/>
                        <a:cs typeface="Arial" panose="020B0604020202020204" pitchFamily="34" charset="0"/>
                      </a:endParaRPr>
                    </a:p>
                    <a:p>
                      <a:pPr algn="ctr" fontAlgn="b"/>
                      <a:r>
                        <a:rPr lang="en-US" sz="1400" b="1" u="none" strike="noStrike">
                          <a:solidFill>
                            <a:schemeClr val="bg1"/>
                          </a:solidFill>
                          <a:effectLst/>
                          <a:latin typeface="Arial" panose="020B0604020202020204" pitchFamily="34" charset="0"/>
                          <a:cs typeface="Arial" panose="020B0604020202020204" pitchFamily="34" charset="0"/>
                        </a:rPr>
                        <a:t> #</a:t>
                      </a:r>
                      <a:endParaRPr lang="en-US" sz="1400" b="1" i="0" u="none" strike="noStrike">
                        <a:solidFill>
                          <a:schemeClr val="bg1"/>
                        </a:solidFill>
                        <a:effectLst/>
                        <a:latin typeface="Arial" panose="020B0604020202020204" pitchFamily="34" charset="0"/>
                        <a:cs typeface="Arial" panose="020B0604020202020204" pitchFamily="34" charset="0"/>
                      </a:endParaRPr>
                    </a:p>
                  </a:txBody>
                  <a:tcPr marL="5090" marR="5090" marT="5090" marB="0" anchor="ctr">
                    <a:lnB w="38100" cap="flat" cmpd="sng" algn="ctr">
                      <a:solidFill>
                        <a:schemeClr val="bg1"/>
                      </a:solidFill>
                      <a:prstDash val="solid"/>
                      <a:round/>
                      <a:headEnd type="none" w="med" len="med"/>
                      <a:tailEnd type="none" w="med" len="med"/>
                    </a:lnB>
                    <a:solidFill>
                      <a:srgbClr val="BF1E2E"/>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u="none" strike="noStrike">
                          <a:solidFill>
                            <a:schemeClr val="bg1"/>
                          </a:solidFill>
                          <a:effectLst/>
                          <a:latin typeface="Arial" panose="020B0604020202020204" pitchFamily="34" charset="0"/>
                          <a:cs typeface="Arial" panose="020B0604020202020204" pitchFamily="34" charset="0"/>
                        </a:rPr>
                        <a:t>Very Good</a:t>
                      </a:r>
                      <a:endParaRPr lang="en-US" sz="1400" b="1" i="0" u="none" strike="noStrike">
                        <a:solidFill>
                          <a:schemeClr val="bg1"/>
                        </a:solidFill>
                        <a:effectLst/>
                        <a:latin typeface="Arial" panose="020B0604020202020204" pitchFamily="34" charset="0"/>
                        <a:cs typeface="Arial" panose="020B0604020202020204" pitchFamily="34" charset="0"/>
                      </a:endParaRPr>
                    </a:p>
                    <a:p>
                      <a:pPr algn="ctr" fontAlgn="b"/>
                      <a:r>
                        <a:rPr lang="en-US" sz="1400" b="1" u="none" strike="noStrike">
                          <a:solidFill>
                            <a:schemeClr val="bg1"/>
                          </a:solidFill>
                          <a:effectLst/>
                          <a:latin typeface="Arial" panose="020B0604020202020204" pitchFamily="34" charset="0"/>
                          <a:cs typeface="Arial" panose="020B0604020202020204" pitchFamily="34" charset="0"/>
                        </a:rPr>
                        <a:t> %</a:t>
                      </a:r>
                      <a:endParaRPr lang="en-US" sz="1400" b="1" i="0" u="none" strike="noStrike">
                        <a:solidFill>
                          <a:schemeClr val="bg1"/>
                        </a:solidFill>
                        <a:effectLst/>
                        <a:latin typeface="Arial" panose="020B0604020202020204" pitchFamily="34" charset="0"/>
                        <a:cs typeface="Arial" panose="020B0604020202020204" pitchFamily="34" charset="0"/>
                      </a:endParaRPr>
                    </a:p>
                  </a:txBody>
                  <a:tcPr marL="5090" marR="5090" marT="5090" marB="0" anchor="ctr">
                    <a:lnB w="38100" cap="flat" cmpd="sng" algn="ctr">
                      <a:solidFill>
                        <a:schemeClr val="bg1"/>
                      </a:solidFill>
                      <a:prstDash val="solid"/>
                      <a:round/>
                      <a:headEnd type="none" w="med" len="med"/>
                      <a:tailEnd type="none" w="med" len="med"/>
                    </a:lnB>
                    <a:solidFill>
                      <a:srgbClr val="BF1E2E"/>
                    </a:solidFill>
                  </a:tcPr>
                </a:tc>
                <a:tc>
                  <a:txBody>
                    <a:bodyPr/>
                    <a:lstStyle/>
                    <a:p>
                      <a:pPr algn="ctr" fontAlgn="b"/>
                      <a:r>
                        <a:rPr lang="en-US" sz="1400" b="1" u="none" strike="noStrike">
                          <a:solidFill>
                            <a:schemeClr val="bg1"/>
                          </a:solidFill>
                          <a:effectLst/>
                          <a:latin typeface="Arial" panose="020B0604020202020204" pitchFamily="34" charset="0"/>
                          <a:cs typeface="Arial" panose="020B0604020202020204" pitchFamily="34" charset="0"/>
                        </a:rPr>
                        <a:t>Excellent </a:t>
                      </a:r>
                      <a:br>
                        <a:rPr lang="en-US" sz="1400" b="1" u="none" strike="noStrike">
                          <a:solidFill>
                            <a:schemeClr val="bg1"/>
                          </a:solidFill>
                          <a:effectLst/>
                          <a:latin typeface="Arial" panose="020B0604020202020204" pitchFamily="34" charset="0"/>
                          <a:cs typeface="Arial" panose="020B0604020202020204" pitchFamily="34" charset="0"/>
                        </a:rPr>
                      </a:br>
                      <a:r>
                        <a:rPr lang="en-US" sz="1400" b="1" u="none" strike="noStrike">
                          <a:solidFill>
                            <a:schemeClr val="bg1"/>
                          </a:solidFill>
                          <a:effectLst/>
                          <a:latin typeface="Arial" panose="020B0604020202020204" pitchFamily="34" charset="0"/>
                          <a:cs typeface="Arial" panose="020B0604020202020204" pitchFamily="34" charset="0"/>
                        </a:rPr>
                        <a:t>#</a:t>
                      </a:r>
                      <a:endParaRPr lang="en-US" sz="1400" b="1" i="0" u="none" strike="noStrike">
                        <a:solidFill>
                          <a:schemeClr val="bg1"/>
                        </a:solidFill>
                        <a:effectLst/>
                        <a:latin typeface="Arial" panose="020B0604020202020204" pitchFamily="34" charset="0"/>
                        <a:cs typeface="Arial" panose="020B0604020202020204" pitchFamily="34" charset="0"/>
                      </a:endParaRPr>
                    </a:p>
                  </a:txBody>
                  <a:tcPr marL="5090" marR="5090" marT="5090" marB="0" anchor="ctr">
                    <a:lnB w="38100" cap="flat" cmpd="sng" algn="ctr">
                      <a:solidFill>
                        <a:schemeClr val="bg1"/>
                      </a:solidFill>
                      <a:prstDash val="solid"/>
                      <a:round/>
                      <a:headEnd type="none" w="med" len="med"/>
                      <a:tailEnd type="none" w="med" len="med"/>
                    </a:lnB>
                    <a:solidFill>
                      <a:srgbClr val="BF1E2E"/>
                    </a:solidFill>
                  </a:tcPr>
                </a:tc>
                <a:tc>
                  <a:txBody>
                    <a:bodyPr/>
                    <a:lstStyle/>
                    <a:p>
                      <a:pPr algn="ctr" fontAlgn="b"/>
                      <a:r>
                        <a:rPr lang="en-US" sz="1400" b="1" u="none" strike="noStrike">
                          <a:solidFill>
                            <a:schemeClr val="bg1"/>
                          </a:solidFill>
                          <a:effectLst/>
                          <a:latin typeface="Arial" panose="020B0604020202020204" pitchFamily="34" charset="0"/>
                          <a:cs typeface="Arial" panose="020B0604020202020204" pitchFamily="34" charset="0"/>
                        </a:rPr>
                        <a:t>Excellent </a:t>
                      </a:r>
                      <a:br>
                        <a:rPr lang="en-US" sz="1400" b="1" u="none" strike="noStrike">
                          <a:solidFill>
                            <a:schemeClr val="bg1"/>
                          </a:solidFill>
                          <a:effectLst/>
                          <a:latin typeface="Arial" panose="020B0604020202020204" pitchFamily="34" charset="0"/>
                          <a:cs typeface="Arial" panose="020B0604020202020204" pitchFamily="34" charset="0"/>
                        </a:rPr>
                      </a:br>
                      <a:r>
                        <a:rPr lang="en-US" sz="1400" b="1" u="none" strike="noStrike">
                          <a:solidFill>
                            <a:schemeClr val="bg1"/>
                          </a:solidFill>
                          <a:effectLst/>
                          <a:latin typeface="Arial" panose="020B0604020202020204" pitchFamily="34" charset="0"/>
                          <a:cs typeface="Arial" panose="020B0604020202020204" pitchFamily="34" charset="0"/>
                        </a:rPr>
                        <a:t>%</a:t>
                      </a:r>
                      <a:endParaRPr lang="en-US" sz="1400" b="1" i="0" u="none" strike="noStrike">
                        <a:solidFill>
                          <a:schemeClr val="bg1"/>
                        </a:solidFill>
                        <a:effectLst/>
                        <a:latin typeface="Arial" panose="020B0604020202020204" pitchFamily="34" charset="0"/>
                        <a:cs typeface="Arial" panose="020B0604020202020204" pitchFamily="34" charset="0"/>
                      </a:endParaRPr>
                    </a:p>
                  </a:txBody>
                  <a:tcPr marL="5090" marR="5090" marT="5090" marB="0" anchor="ctr">
                    <a:lnB w="38100" cap="flat" cmpd="sng" algn="ctr">
                      <a:solidFill>
                        <a:schemeClr val="bg1"/>
                      </a:solidFill>
                      <a:prstDash val="solid"/>
                      <a:round/>
                      <a:headEnd type="none" w="med" len="med"/>
                      <a:tailEnd type="none" w="med" len="med"/>
                    </a:lnB>
                    <a:solidFill>
                      <a:srgbClr val="BF1E2E"/>
                    </a:solidFill>
                  </a:tcPr>
                </a:tc>
                <a:tc>
                  <a:txBody>
                    <a:bodyPr/>
                    <a:lstStyle/>
                    <a:p>
                      <a:pPr algn="ctr" fontAlgn="b"/>
                      <a:r>
                        <a:rPr lang="en-US" sz="1400" b="1" u="none" strike="noStrike">
                          <a:solidFill>
                            <a:schemeClr val="bg1"/>
                          </a:solidFill>
                          <a:effectLst/>
                          <a:latin typeface="Arial" panose="020B0604020202020204" pitchFamily="34" charset="0"/>
                          <a:cs typeface="Arial" panose="020B0604020202020204" pitchFamily="34" charset="0"/>
                        </a:rPr>
                        <a:t>Total</a:t>
                      </a:r>
                      <a:br>
                        <a:rPr lang="en-US" sz="1400" b="1" u="none" strike="noStrike">
                          <a:solidFill>
                            <a:schemeClr val="bg1"/>
                          </a:solidFill>
                          <a:effectLst/>
                          <a:latin typeface="Arial" panose="020B0604020202020204" pitchFamily="34" charset="0"/>
                          <a:cs typeface="Arial" panose="020B0604020202020204" pitchFamily="34" charset="0"/>
                        </a:rPr>
                      </a:br>
                      <a:r>
                        <a:rPr lang="en-US" sz="1400" b="1" u="none" strike="noStrike">
                          <a:solidFill>
                            <a:schemeClr val="bg1"/>
                          </a:solidFill>
                          <a:effectLst/>
                          <a:latin typeface="Arial" panose="020B0604020202020204" pitchFamily="34" charset="0"/>
                          <a:cs typeface="Arial" panose="020B0604020202020204" pitchFamily="34" charset="0"/>
                        </a:rPr>
                        <a:t> #</a:t>
                      </a:r>
                      <a:endParaRPr lang="en-US" sz="1400" b="1" i="0" u="none" strike="noStrike">
                        <a:solidFill>
                          <a:schemeClr val="bg1"/>
                        </a:solidFill>
                        <a:effectLst/>
                        <a:latin typeface="Arial" panose="020B0604020202020204" pitchFamily="34" charset="0"/>
                        <a:cs typeface="Arial" panose="020B0604020202020204" pitchFamily="34" charset="0"/>
                      </a:endParaRPr>
                    </a:p>
                  </a:txBody>
                  <a:tcPr marL="5090" marR="5090" marT="5090" marB="0" anchor="ctr">
                    <a:lnB w="38100" cap="flat" cmpd="sng" algn="ctr">
                      <a:solidFill>
                        <a:schemeClr val="bg1"/>
                      </a:solidFill>
                      <a:prstDash val="solid"/>
                      <a:round/>
                      <a:headEnd type="none" w="med" len="med"/>
                      <a:tailEnd type="none" w="med" len="med"/>
                    </a:lnB>
                    <a:solidFill>
                      <a:srgbClr val="BF1E2E"/>
                    </a:solidFill>
                  </a:tcPr>
                </a:tc>
                <a:extLst>
                  <a:ext uri="{0D108BD9-81ED-4DB2-BD59-A6C34878D82A}">
                    <a16:rowId xmlns:a16="http://schemas.microsoft.com/office/drawing/2014/main" val="1633678656"/>
                  </a:ext>
                </a:extLst>
              </a:tr>
              <a:tr h="694882">
                <a:tc>
                  <a:txBody>
                    <a:bodyPr/>
                    <a:lstStyle/>
                    <a:p>
                      <a:pPr algn="l" fontAlgn="b"/>
                      <a:r>
                        <a:rPr lang="en-US" sz="1800" b="1" u="none" strike="noStrike">
                          <a:effectLst/>
                          <a:latin typeface="Arial" panose="020B0604020202020204" pitchFamily="34" charset="0"/>
                          <a:cs typeface="Arial" panose="020B0604020202020204" pitchFamily="34" charset="0"/>
                        </a:rPr>
                        <a:t>CIL</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2</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0.9</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14</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6.0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69</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29.4</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94</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40.0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56</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23.8</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235</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lnT w="38100" cap="flat" cmpd="sng" algn="ctr">
                      <a:solidFill>
                        <a:schemeClr val="bg1"/>
                      </a:solidFill>
                      <a:prstDash val="solid"/>
                      <a:round/>
                      <a:headEnd type="none" w="med" len="med"/>
                      <a:tailEnd type="none" w="med" len="med"/>
                    </a:lnT>
                    <a:solidFill>
                      <a:srgbClr val="E8CCCD"/>
                    </a:solidFill>
                  </a:tcPr>
                </a:tc>
                <a:extLst>
                  <a:ext uri="{0D108BD9-81ED-4DB2-BD59-A6C34878D82A}">
                    <a16:rowId xmlns:a16="http://schemas.microsoft.com/office/drawing/2014/main" val="413297966"/>
                  </a:ext>
                </a:extLst>
              </a:tr>
              <a:tr h="694882">
                <a:tc>
                  <a:txBody>
                    <a:bodyPr/>
                    <a:lstStyle/>
                    <a:p>
                      <a:pPr algn="l" fontAlgn="b"/>
                      <a:r>
                        <a:rPr lang="en-US" sz="1800" b="1" u="none" strike="noStrike">
                          <a:effectLst/>
                          <a:latin typeface="Arial" panose="020B0604020202020204" pitchFamily="34" charset="0"/>
                          <a:cs typeface="Arial" panose="020B0604020202020204" pitchFamily="34" charset="0"/>
                        </a:rPr>
                        <a:t>SILC</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0.0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4</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8.3</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7</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14.6</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18</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37.5</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19</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39.6</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48</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extLst>
                  <a:ext uri="{0D108BD9-81ED-4DB2-BD59-A6C34878D82A}">
                    <a16:rowId xmlns:a16="http://schemas.microsoft.com/office/drawing/2014/main" val="2466333379"/>
                  </a:ext>
                </a:extLst>
              </a:tr>
              <a:tr h="694882">
                <a:tc>
                  <a:txBody>
                    <a:bodyPr/>
                    <a:lstStyle/>
                    <a:p>
                      <a:pPr algn="l" fontAlgn="b"/>
                      <a:r>
                        <a:rPr lang="en-US" sz="1800" b="1" u="none" strike="noStrike">
                          <a:effectLst/>
                          <a:latin typeface="Arial" panose="020B0604020202020204" pitchFamily="34" charset="0"/>
                          <a:cs typeface="Arial" panose="020B0604020202020204" pitchFamily="34" charset="0"/>
                        </a:rPr>
                        <a:t>DSE</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0.0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0.0</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8</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42.1</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8</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42.1</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3</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15.8</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E8CCCD"/>
                    </a:solidFill>
                  </a:tcPr>
                </a:tc>
                <a:tc>
                  <a:txBody>
                    <a:bodyPr/>
                    <a:lstStyle/>
                    <a:p>
                      <a:pPr algn="ctr" fontAlgn="b"/>
                      <a:r>
                        <a:rPr lang="en-US" sz="1800" u="none" strike="noStrike">
                          <a:effectLst/>
                          <a:latin typeface="Arial" panose="020B0604020202020204" pitchFamily="34" charset="0"/>
                          <a:cs typeface="Arial" panose="020B0604020202020204" pitchFamily="34" charset="0"/>
                        </a:rPr>
                        <a:t>19</a:t>
                      </a:r>
                      <a:endParaRPr lang="en-US" sz="1800" b="0"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E8CCCD"/>
                    </a:solidFill>
                  </a:tcPr>
                </a:tc>
                <a:extLst>
                  <a:ext uri="{0D108BD9-81ED-4DB2-BD59-A6C34878D82A}">
                    <a16:rowId xmlns:a16="http://schemas.microsoft.com/office/drawing/2014/main" val="957086109"/>
                  </a:ext>
                </a:extLst>
              </a:tr>
              <a:tr h="694882">
                <a:tc>
                  <a:txBody>
                    <a:bodyPr/>
                    <a:lstStyle/>
                    <a:p>
                      <a:pPr algn="l" fontAlgn="b"/>
                      <a:r>
                        <a:rPr lang="en-US" sz="1800" b="1" u="none" strike="noStrike">
                          <a:effectLst/>
                          <a:latin typeface="Arial" panose="020B0604020202020204" pitchFamily="34" charset="0"/>
                          <a:cs typeface="Arial" panose="020B0604020202020204" pitchFamily="34" charset="0"/>
                        </a:rPr>
                        <a:t>All Grantees</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b="1" u="none" strike="noStrike">
                          <a:effectLst/>
                          <a:latin typeface="Arial" panose="020B0604020202020204" pitchFamily="34" charset="0"/>
                          <a:cs typeface="Arial" panose="020B0604020202020204" pitchFamily="34" charset="0"/>
                        </a:rPr>
                        <a:t>2</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b="1" u="none" strike="noStrike">
                          <a:effectLst/>
                          <a:latin typeface="Arial" panose="020B0604020202020204" pitchFamily="34" charset="0"/>
                          <a:cs typeface="Arial" panose="020B0604020202020204" pitchFamily="34" charset="0"/>
                        </a:rPr>
                        <a:t>0.7</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b="1" u="none" strike="noStrike">
                          <a:effectLst/>
                          <a:latin typeface="Arial" panose="020B0604020202020204" pitchFamily="34" charset="0"/>
                          <a:cs typeface="Arial" panose="020B0604020202020204" pitchFamily="34" charset="0"/>
                        </a:rPr>
                        <a:t>18</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b="1" u="none" strike="noStrike">
                          <a:effectLst/>
                          <a:latin typeface="Arial" panose="020B0604020202020204" pitchFamily="34" charset="0"/>
                          <a:cs typeface="Arial" panose="020B0604020202020204" pitchFamily="34" charset="0"/>
                        </a:rPr>
                        <a:t>6.0</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b="1" u="none" strike="noStrike">
                          <a:effectLst/>
                          <a:latin typeface="Arial" panose="020B0604020202020204" pitchFamily="34" charset="0"/>
                          <a:cs typeface="Arial" panose="020B0604020202020204" pitchFamily="34" charset="0"/>
                        </a:rPr>
                        <a:t>84</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b="1" u="none" strike="noStrike">
                          <a:effectLst/>
                          <a:latin typeface="Arial" panose="020B0604020202020204" pitchFamily="34" charset="0"/>
                          <a:cs typeface="Arial" panose="020B0604020202020204" pitchFamily="34" charset="0"/>
                        </a:rPr>
                        <a:t>27.8</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b="1" u="none" strike="noStrike">
                          <a:effectLst/>
                          <a:latin typeface="Arial" panose="020B0604020202020204" pitchFamily="34" charset="0"/>
                          <a:cs typeface="Arial" panose="020B0604020202020204" pitchFamily="34" charset="0"/>
                        </a:rPr>
                        <a:t>120</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b="1" u="none" strike="noStrike">
                          <a:effectLst/>
                          <a:latin typeface="Arial" panose="020B0604020202020204" pitchFamily="34" charset="0"/>
                          <a:cs typeface="Arial" panose="020B0604020202020204" pitchFamily="34" charset="0"/>
                        </a:rPr>
                        <a:t>39.7</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b="1" u="none" strike="noStrike">
                          <a:effectLst/>
                          <a:latin typeface="Arial" panose="020B0604020202020204" pitchFamily="34" charset="0"/>
                          <a:cs typeface="Arial" panose="020B0604020202020204" pitchFamily="34" charset="0"/>
                        </a:rPr>
                        <a:t>78</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b="1" u="none" strike="noStrike">
                          <a:effectLst/>
                          <a:latin typeface="Arial" panose="020B0604020202020204" pitchFamily="34" charset="0"/>
                          <a:cs typeface="Arial" panose="020B0604020202020204" pitchFamily="34" charset="0"/>
                        </a:rPr>
                        <a:t>25.8</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tc>
                  <a:txBody>
                    <a:bodyPr/>
                    <a:lstStyle/>
                    <a:p>
                      <a:pPr algn="ctr" fontAlgn="b"/>
                      <a:r>
                        <a:rPr lang="en-US" sz="1800" b="1" u="none" strike="noStrike">
                          <a:effectLst/>
                          <a:latin typeface="Arial" panose="020B0604020202020204" pitchFamily="34" charset="0"/>
                          <a:cs typeface="Arial" panose="020B0604020202020204" pitchFamily="34" charset="0"/>
                        </a:rPr>
                        <a:t>302</a:t>
                      </a:r>
                      <a:endParaRPr lang="en-US" sz="1800" b="1" i="0" u="none" strike="noStrike">
                        <a:solidFill>
                          <a:srgbClr val="000000"/>
                        </a:solidFill>
                        <a:effectLst/>
                        <a:latin typeface="Arial" panose="020B0604020202020204" pitchFamily="34" charset="0"/>
                        <a:cs typeface="Arial" panose="020B0604020202020204" pitchFamily="34" charset="0"/>
                      </a:endParaRPr>
                    </a:p>
                  </a:txBody>
                  <a:tcPr marL="5090" marR="5090" marT="5090" marB="0" anchor="ctr">
                    <a:solidFill>
                      <a:srgbClr val="F4E7E8"/>
                    </a:solidFill>
                  </a:tcPr>
                </a:tc>
                <a:extLst>
                  <a:ext uri="{0D108BD9-81ED-4DB2-BD59-A6C34878D82A}">
                    <a16:rowId xmlns:a16="http://schemas.microsoft.com/office/drawing/2014/main" val="3521749153"/>
                  </a:ext>
                </a:extLst>
              </a:tr>
            </a:tbl>
          </a:graphicData>
        </a:graphic>
      </p:graphicFrame>
      <p:sp>
        <p:nvSpPr>
          <p:cNvPr id="4" name="Slide Number Placeholder 3">
            <a:extLst>
              <a:ext uri="{FF2B5EF4-FFF2-40B4-BE49-F238E27FC236}">
                <a16:creationId xmlns:a16="http://schemas.microsoft.com/office/drawing/2014/main" id="{4071481D-4DC9-41AE-9426-0B9847FA5D9F}"/>
              </a:ext>
            </a:extLst>
          </p:cNvPr>
          <p:cNvSpPr>
            <a:spLocks noGrp="1"/>
          </p:cNvSpPr>
          <p:nvPr>
            <p:ph type="sldNum" sz="quarter" idx="12"/>
          </p:nvPr>
        </p:nvSpPr>
        <p:spPr/>
        <p:txBody>
          <a:bodyPr/>
          <a:lstStyle/>
          <a:p>
            <a:fld id="{7AA28999-D008-419E-9628-EE1C64F81F4C}" type="slidenum">
              <a:rPr lang="en-US" smtClean="0"/>
              <a:pPr/>
              <a:t>29</a:t>
            </a:fld>
            <a:endParaRPr lang="en-US"/>
          </a:p>
        </p:txBody>
      </p:sp>
    </p:spTree>
    <p:extLst>
      <p:ext uri="{BB962C8B-B14F-4D97-AF65-F5344CB8AC3E}">
        <p14:creationId xmlns:p14="http://schemas.microsoft.com/office/powerpoint/2010/main" val="1942193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Study Background</a:t>
            </a:r>
          </a:p>
        </p:txBody>
      </p:sp>
      <p:sp>
        <p:nvSpPr>
          <p:cNvPr id="4" name="Slide Number Placeholder 3"/>
          <p:cNvSpPr>
            <a:spLocks noGrp="1"/>
          </p:cNvSpPr>
          <p:nvPr>
            <p:ph type="sldNum" sz="quarter" idx="12"/>
          </p:nvPr>
        </p:nvSpPr>
        <p:spPr/>
        <p:txBody>
          <a:bodyPr/>
          <a:lstStyle/>
          <a:p>
            <a:fld id="{7AA28999-D008-419E-9628-EE1C64F81F4C}" type="slidenum">
              <a:rPr lang="en-US" smtClean="0"/>
              <a:pPr/>
              <a:t>3</a:t>
            </a:fld>
            <a:endParaRPr lang="en-US"/>
          </a:p>
        </p:txBody>
      </p:sp>
    </p:spTree>
    <p:extLst>
      <p:ext uri="{BB962C8B-B14F-4D97-AF65-F5344CB8AC3E}">
        <p14:creationId xmlns:p14="http://schemas.microsoft.com/office/powerpoint/2010/main" val="22866024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CA86-2917-4656-8DEA-B9A5D75EB0FC}"/>
              </a:ext>
            </a:extLst>
          </p:cNvPr>
          <p:cNvSpPr>
            <a:spLocks noGrp="1"/>
          </p:cNvSpPr>
          <p:nvPr>
            <p:ph type="title"/>
          </p:nvPr>
        </p:nvSpPr>
        <p:spPr/>
        <p:txBody>
          <a:bodyPr>
            <a:normAutofit fontScale="90000"/>
          </a:bodyPr>
          <a:lstStyle/>
          <a:p>
            <a:r>
              <a:rPr lang="en-US" sz="3100" dirty="0"/>
              <a:t>How is the current approach to TA meeting DSEs’, SILCs’, and CILs’ needs? ​ ​</a:t>
            </a:r>
            <a:br>
              <a:rPr lang="en-US" dirty="0"/>
            </a:br>
            <a:r>
              <a:rPr lang="en-US" sz="2200" dirty="0"/>
              <a:t>Survey Results (5 of 5)</a:t>
            </a:r>
            <a:endParaRPr lang="en-US" dirty="0"/>
          </a:p>
        </p:txBody>
      </p:sp>
      <p:graphicFrame>
        <p:nvGraphicFramePr>
          <p:cNvPr id="8" name="Content Placeholder 7">
            <a:extLst>
              <a:ext uri="{FF2B5EF4-FFF2-40B4-BE49-F238E27FC236}">
                <a16:creationId xmlns:a16="http://schemas.microsoft.com/office/drawing/2014/main" id="{620A9D3C-BFAF-A914-CF94-B46DE8C50533}"/>
              </a:ext>
            </a:extLst>
          </p:cNvPr>
          <p:cNvGraphicFramePr>
            <a:graphicFrameLocks noGrp="1"/>
          </p:cNvGraphicFramePr>
          <p:nvPr>
            <p:ph idx="1"/>
            <p:extLst>
              <p:ext uri="{D42A27DB-BD31-4B8C-83A1-F6EECF244321}">
                <p14:modId xmlns:p14="http://schemas.microsoft.com/office/powerpoint/2010/main" val="2238125564"/>
              </p:ext>
            </p:extLst>
          </p:nvPr>
        </p:nvGraphicFramePr>
        <p:xfrm>
          <a:off x="457200" y="1426516"/>
          <a:ext cx="8229600" cy="3729392"/>
        </p:xfrm>
        <a:graphic>
          <a:graphicData uri="http://schemas.openxmlformats.org/drawingml/2006/table">
            <a:tbl>
              <a:tblPr firstRow="1" bandRow="1">
                <a:tableStyleId>{5C22544A-7EE6-4342-B048-85BDC9FD1C3A}</a:tableStyleId>
              </a:tblPr>
              <a:tblGrid>
                <a:gridCol w="6258560">
                  <a:extLst>
                    <a:ext uri="{9D8B030D-6E8A-4147-A177-3AD203B41FA5}">
                      <a16:colId xmlns:a16="http://schemas.microsoft.com/office/drawing/2014/main" val="3831988313"/>
                    </a:ext>
                  </a:extLst>
                </a:gridCol>
                <a:gridCol w="1971040">
                  <a:extLst>
                    <a:ext uri="{9D8B030D-6E8A-4147-A177-3AD203B41FA5}">
                      <a16:colId xmlns:a16="http://schemas.microsoft.com/office/drawing/2014/main" val="1966201389"/>
                    </a:ext>
                  </a:extLst>
                </a:gridCol>
              </a:tblGrid>
              <a:tr h="390171">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800" b="1" i="0" u="none" strike="noStrike">
                          <a:solidFill>
                            <a:schemeClr val="bg1"/>
                          </a:solidFill>
                          <a:effectLst/>
                          <a:latin typeface="Arial" panose="020B0604020202020204" pitchFamily="34" charset="0"/>
                          <a:cs typeface="Arial" panose="020B0604020202020204" pitchFamily="34" charset="0"/>
                        </a:rPr>
                        <a:t>What are the benefits of TA for the organization?</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F1E2E"/>
                    </a:solidFill>
                  </a:tcPr>
                </a:tc>
                <a:tc>
                  <a:txBody>
                    <a:bodyPr/>
                    <a:lstStyle/>
                    <a:p>
                      <a:pPr algn="r" fontAlgn="b"/>
                      <a:r>
                        <a:rPr lang="en-US" sz="1800" b="1" i="0" u="none" strike="noStrike">
                          <a:solidFill>
                            <a:schemeClr val="bg1"/>
                          </a:solidFill>
                          <a:effectLst/>
                          <a:latin typeface="Arial" panose="020B0604020202020204" pitchFamily="34" charset="0"/>
                          <a:cs typeface="Arial" panose="020B0604020202020204" pitchFamily="34" charset="0"/>
                        </a:rPr>
                        <a:t>All Grantees (%) </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F1E2E"/>
                    </a:solidFill>
                  </a:tcPr>
                </a:tc>
                <a:extLst>
                  <a:ext uri="{0D108BD9-81ED-4DB2-BD59-A6C34878D82A}">
                    <a16:rowId xmlns:a16="http://schemas.microsoft.com/office/drawing/2014/main" val="88181353"/>
                  </a:ext>
                </a:extLst>
              </a:tr>
              <a:tr h="497602">
                <a:tc>
                  <a:txBody>
                    <a:bodyPr/>
                    <a:lstStyle/>
                    <a:p>
                      <a:pPr algn="l" fontAlgn="b"/>
                      <a:r>
                        <a:rPr lang="en-US" sz="1600" u="none" strike="noStrike">
                          <a:effectLst/>
                          <a:latin typeface="Arial" panose="020B0604020202020204" pitchFamily="34" charset="0"/>
                          <a:cs typeface="Arial" panose="020B0604020202020204" pitchFamily="34" charset="0"/>
                        </a:rPr>
                        <a:t>Improved operational efficiency</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anchor="ctr">
                    <a:lnT w="38100" cap="flat" cmpd="sng" algn="ctr">
                      <a:solidFill>
                        <a:schemeClr val="bg1"/>
                      </a:solidFill>
                      <a:prstDash val="solid"/>
                      <a:round/>
                      <a:headEnd type="none" w="med" len="med"/>
                      <a:tailEnd type="none" w="med" len="med"/>
                    </a:lnT>
                    <a:solidFill>
                      <a:srgbClr val="E8CCCD"/>
                    </a:solidFill>
                  </a:tcPr>
                </a:tc>
                <a:tc>
                  <a:txBody>
                    <a:bodyPr/>
                    <a:lstStyle/>
                    <a:p>
                      <a:pPr algn="r" fontAlgn="b"/>
                      <a:r>
                        <a:rPr lang="en-US" sz="1600" u="none" strike="noStrike">
                          <a:effectLst/>
                          <a:latin typeface="Arial" panose="020B0604020202020204" pitchFamily="34" charset="0"/>
                          <a:cs typeface="Arial" panose="020B0604020202020204" pitchFamily="34" charset="0"/>
                        </a:rPr>
                        <a:t>86.3</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anchor="ctr">
                    <a:lnT w="38100" cap="flat" cmpd="sng" algn="ctr">
                      <a:solidFill>
                        <a:schemeClr val="bg1"/>
                      </a:solidFill>
                      <a:prstDash val="solid"/>
                      <a:round/>
                      <a:headEnd type="none" w="med" len="med"/>
                      <a:tailEnd type="none" w="med" len="med"/>
                    </a:lnT>
                    <a:solidFill>
                      <a:srgbClr val="E8CCCD"/>
                    </a:solidFill>
                  </a:tcPr>
                </a:tc>
                <a:extLst>
                  <a:ext uri="{0D108BD9-81ED-4DB2-BD59-A6C34878D82A}">
                    <a16:rowId xmlns:a16="http://schemas.microsoft.com/office/drawing/2014/main" val="3381434508"/>
                  </a:ext>
                </a:extLst>
              </a:tr>
              <a:tr h="491375">
                <a:tc>
                  <a:txBody>
                    <a:bodyPr/>
                    <a:lstStyle/>
                    <a:p>
                      <a:pPr algn="l" fontAlgn="b"/>
                      <a:r>
                        <a:rPr lang="en-US" sz="1600" u="none" strike="noStrike">
                          <a:effectLst/>
                          <a:latin typeface="Arial" panose="020B0604020202020204" pitchFamily="34" charset="0"/>
                          <a:cs typeface="Arial" panose="020B0604020202020204" pitchFamily="34" charset="0"/>
                        </a:rPr>
                        <a:t>Improved performance on key outcomes</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anchor="ctr">
                    <a:solidFill>
                      <a:srgbClr val="F4E7E8"/>
                    </a:solidFill>
                  </a:tcPr>
                </a:tc>
                <a:tc>
                  <a:txBody>
                    <a:bodyPr/>
                    <a:lstStyle/>
                    <a:p>
                      <a:pPr algn="r" fontAlgn="b"/>
                      <a:r>
                        <a:rPr lang="en-US" sz="1600" u="none" strike="noStrike">
                          <a:effectLst/>
                          <a:latin typeface="Arial" panose="020B0604020202020204" pitchFamily="34" charset="0"/>
                          <a:cs typeface="Arial" panose="020B0604020202020204" pitchFamily="34" charset="0"/>
                        </a:rPr>
                        <a:t>80.8</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anchor="ctr">
                    <a:solidFill>
                      <a:srgbClr val="F4E7E8"/>
                    </a:solidFill>
                  </a:tcPr>
                </a:tc>
                <a:extLst>
                  <a:ext uri="{0D108BD9-81ED-4DB2-BD59-A6C34878D82A}">
                    <a16:rowId xmlns:a16="http://schemas.microsoft.com/office/drawing/2014/main" val="3752207303"/>
                  </a:ext>
                </a:extLst>
              </a:tr>
              <a:tr h="524235">
                <a:tc>
                  <a:txBody>
                    <a:bodyPr/>
                    <a:lstStyle/>
                    <a:p>
                      <a:pPr algn="l" fontAlgn="b"/>
                      <a:r>
                        <a:rPr lang="en-US" sz="1600" u="none" strike="noStrike">
                          <a:effectLst/>
                          <a:latin typeface="Arial" panose="020B0604020202020204" pitchFamily="34" charset="0"/>
                          <a:cs typeface="Arial" panose="020B0604020202020204" pitchFamily="34" charset="0"/>
                        </a:rPr>
                        <a:t>Improved financial performance</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anchor="ctr">
                    <a:solidFill>
                      <a:srgbClr val="E8CCCD"/>
                    </a:solidFill>
                  </a:tcPr>
                </a:tc>
                <a:tc>
                  <a:txBody>
                    <a:bodyPr/>
                    <a:lstStyle/>
                    <a:p>
                      <a:pPr algn="r" fontAlgn="b"/>
                      <a:r>
                        <a:rPr lang="en-US" sz="1600" u="none" strike="noStrike">
                          <a:effectLst/>
                          <a:latin typeface="Arial" panose="020B0604020202020204" pitchFamily="34" charset="0"/>
                          <a:cs typeface="Arial" panose="020B0604020202020204" pitchFamily="34" charset="0"/>
                        </a:rPr>
                        <a:t>41.9</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anchor="ctr">
                    <a:solidFill>
                      <a:srgbClr val="E8CCCD"/>
                    </a:solidFill>
                  </a:tcPr>
                </a:tc>
                <a:extLst>
                  <a:ext uri="{0D108BD9-81ED-4DB2-BD59-A6C34878D82A}">
                    <a16:rowId xmlns:a16="http://schemas.microsoft.com/office/drawing/2014/main" val="2617939800"/>
                  </a:ext>
                </a:extLst>
              </a:tr>
              <a:tr h="446742">
                <a:tc>
                  <a:txBody>
                    <a:bodyPr/>
                    <a:lstStyle/>
                    <a:p>
                      <a:pPr algn="l" fontAlgn="b"/>
                      <a:r>
                        <a:rPr lang="en-US" sz="1600" u="none" strike="noStrike">
                          <a:effectLst/>
                          <a:latin typeface="Arial" panose="020B0604020202020204" pitchFamily="34" charset="0"/>
                          <a:cs typeface="Arial" panose="020B0604020202020204" pitchFamily="34" charset="0"/>
                        </a:rPr>
                        <a:t>Improved outreach</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anchor="ctr">
                    <a:solidFill>
                      <a:srgbClr val="F4E7E8"/>
                    </a:solidFill>
                  </a:tcPr>
                </a:tc>
                <a:tc>
                  <a:txBody>
                    <a:bodyPr/>
                    <a:lstStyle/>
                    <a:p>
                      <a:pPr algn="r" fontAlgn="b"/>
                      <a:r>
                        <a:rPr lang="en-US" sz="1600" u="none" strike="noStrike">
                          <a:effectLst/>
                          <a:latin typeface="Arial" panose="020B0604020202020204" pitchFamily="34" charset="0"/>
                          <a:cs typeface="Arial" panose="020B0604020202020204" pitchFamily="34" charset="0"/>
                        </a:rPr>
                        <a:t>41.9</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anchor="ctr">
                    <a:solidFill>
                      <a:srgbClr val="F4E7E8"/>
                    </a:solidFill>
                  </a:tcPr>
                </a:tc>
                <a:extLst>
                  <a:ext uri="{0D108BD9-81ED-4DB2-BD59-A6C34878D82A}">
                    <a16:rowId xmlns:a16="http://schemas.microsoft.com/office/drawing/2014/main" val="590097477"/>
                  </a:ext>
                </a:extLst>
              </a:tr>
              <a:tr h="524235">
                <a:tc>
                  <a:txBody>
                    <a:bodyPr/>
                    <a:lstStyle/>
                    <a:p>
                      <a:pPr algn="l" fontAlgn="b"/>
                      <a:r>
                        <a:rPr lang="en-US" sz="1600" u="none" strike="noStrike">
                          <a:effectLst/>
                          <a:latin typeface="Arial" panose="020B0604020202020204" pitchFamily="34" charset="0"/>
                          <a:cs typeface="Arial" panose="020B0604020202020204" pitchFamily="34" charset="0"/>
                        </a:rPr>
                        <a:t>Staff retention</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anchor="ctr">
                    <a:solidFill>
                      <a:srgbClr val="E8CCCD"/>
                    </a:solidFill>
                  </a:tcPr>
                </a:tc>
                <a:tc>
                  <a:txBody>
                    <a:bodyPr/>
                    <a:lstStyle/>
                    <a:p>
                      <a:pPr algn="r" fontAlgn="b"/>
                      <a:r>
                        <a:rPr lang="en-US" sz="1600" u="none" strike="noStrike">
                          <a:effectLst/>
                          <a:latin typeface="Arial" panose="020B0604020202020204" pitchFamily="34" charset="0"/>
                          <a:cs typeface="Arial" panose="020B0604020202020204" pitchFamily="34" charset="0"/>
                        </a:rPr>
                        <a:t>39.7</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anchor="ctr">
                    <a:solidFill>
                      <a:srgbClr val="E8CCCD"/>
                    </a:solidFill>
                  </a:tcPr>
                </a:tc>
                <a:extLst>
                  <a:ext uri="{0D108BD9-81ED-4DB2-BD59-A6C34878D82A}">
                    <a16:rowId xmlns:a16="http://schemas.microsoft.com/office/drawing/2014/main" val="3938068374"/>
                  </a:ext>
                </a:extLst>
              </a:tr>
              <a:tr h="465952">
                <a:tc>
                  <a:txBody>
                    <a:bodyPr/>
                    <a:lstStyle/>
                    <a:p>
                      <a:pPr algn="l" fontAlgn="b"/>
                      <a:r>
                        <a:rPr lang="en-US" sz="1600" u="none" strike="noStrike">
                          <a:effectLst/>
                          <a:latin typeface="Arial" panose="020B0604020202020204" pitchFamily="34" charset="0"/>
                          <a:cs typeface="Arial" panose="020B0604020202020204" pitchFamily="34" charset="0"/>
                        </a:rPr>
                        <a:t>Other</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anchor="ctr">
                    <a:solidFill>
                      <a:srgbClr val="F4E7E8"/>
                    </a:solidFill>
                  </a:tcPr>
                </a:tc>
                <a:tc>
                  <a:txBody>
                    <a:bodyPr/>
                    <a:lstStyle/>
                    <a:p>
                      <a:pPr algn="r" fontAlgn="b"/>
                      <a:r>
                        <a:rPr lang="en-US" sz="1600" u="none" strike="noStrike">
                          <a:effectLst/>
                          <a:latin typeface="Arial" panose="020B0604020202020204" pitchFamily="34" charset="0"/>
                          <a:cs typeface="Arial" panose="020B0604020202020204" pitchFamily="34" charset="0"/>
                        </a:rPr>
                        <a:t>4.7</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anchor="ctr">
                    <a:solidFill>
                      <a:srgbClr val="F4E7E8"/>
                    </a:solidFill>
                  </a:tcPr>
                </a:tc>
                <a:extLst>
                  <a:ext uri="{0D108BD9-81ED-4DB2-BD59-A6C34878D82A}">
                    <a16:rowId xmlns:a16="http://schemas.microsoft.com/office/drawing/2014/main" val="628840183"/>
                  </a:ext>
                </a:extLst>
              </a:tr>
              <a:tr h="389080">
                <a:tc>
                  <a:txBody>
                    <a:bodyPr/>
                    <a:lstStyle/>
                    <a:p>
                      <a:pPr algn="l" fontAlgn="b"/>
                      <a:r>
                        <a:rPr lang="en-US" sz="1600" u="none" strike="noStrike">
                          <a:effectLst/>
                          <a:latin typeface="Arial" panose="020B0604020202020204" pitchFamily="34" charset="0"/>
                          <a:cs typeface="Arial" panose="020B0604020202020204" pitchFamily="34" charset="0"/>
                        </a:rPr>
                        <a:t>There are no benefits</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anchor="ctr">
                    <a:solidFill>
                      <a:srgbClr val="E8CCCD"/>
                    </a:solidFill>
                  </a:tcPr>
                </a:tc>
                <a:tc>
                  <a:txBody>
                    <a:bodyPr/>
                    <a:lstStyle/>
                    <a:p>
                      <a:pPr algn="r" fontAlgn="b"/>
                      <a:r>
                        <a:rPr lang="en-US" sz="1600" u="none" strike="noStrike">
                          <a:effectLst/>
                          <a:latin typeface="Arial" panose="020B0604020202020204" pitchFamily="34" charset="0"/>
                          <a:cs typeface="Arial" panose="020B0604020202020204" pitchFamily="34" charset="0"/>
                        </a:rPr>
                        <a:t>1.7</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anchor="ctr">
                    <a:solidFill>
                      <a:srgbClr val="E8CCCD"/>
                    </a:solidFill>
                  </a:tcPr>
                </a:tc>
                <a:extLst>
                  <a:ext uri="{0D108BD9-81ED-4DB2-BD59-A6C34878D82A}">
                    <a16:rowId xmlns:a16="http://schemas.microsoft.com/office/drawing/2014/main" val="3059545855"/>
                  </a:ext>
                </a:extLst>
              </a:tr>
            </a:tbl>
          </a:graphicData>
        </a:graphic>
      </p:graphicFrame>
      <p:sp>
        <p:nvSpPr>
          <p:cNvPr id="4" name="Slide Number Placeholder 3">
            <a:extLst>
              <a:ext uri="{FF2B5EF4-FFF2-40B4-BE49-F238E27FC236}">
                <a16:creationId xmlns:a16="http://schemas.microsoft.com/office/drawing/2014/main" id="{4071481D-4DC9-41AE-9426-0B9847FA5D9F}"/>
              </a:ext>
            </a:extLst>
          </p:cNvPr>
          <p:cNvSpPr>
            <a:spLocks noGrp="1"/>
          </p:cNvSpPr>
          <p:nvPr>
            <p:ph type="sldNum" sz="quarter" idx="12"/>
          </p:nvPr>
        </p:nvSpPr>
        <p:spPr/>
        <p:txBody>
          <a:bodyPr/>
          <a:lstStyle/>
          <a:p>
            <a:fld id="{7AA28999-D008-419E-9628-EE1C64F81F4C}" type="slidenum">
              <a:rPr lang="en-US" smtClean="0"/>
              <a:pPr/>
              <a:t>30</a:t>
            </a:fld>
            <a:endParaRPr lang="en-US"/>
          </a:p>
        </p:txBody>
      </p:sp>
    </p:spTree>
    <p:extLst>
      <p:ext uri="{BB962C8B-B14F-4D97-AF65-F5344CB8AC3E}">
        <p14:creationId xmlns:p14="http://schemas.microsoft.com/office/powerpoint/2010/main" val="42093514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22313" y="4255875"/>
            <a:ext cx="7772400" cy="1057275"/>
          </a:xfrm>
        </p:spPr>
        <p:txBody>
          <a:bodyPr/>
          <a:lstStyle/>
          <a:p>
            <a:r>
              <a:rPr lang="en-US"/>
              <a:t>How is the TA not meeting their needs? What is additionally needed? ​</a:t>
            </a:r>
          </a:p>
        </p:txBody>
      </p:sp>
      <p:sp>
        <p:nvSpPr>
          <p:cNvPr id="4" name="Slide Number Placeholder 3"/>
          <p:cNvSpPr>
            <a:spLocks noGrp="1"/>
          </p:cNvSpPr>
          <p:nvPr>
            <p:ph type="sldNum" sz="quarter" idx="12"/>
          </p:nvPr>
        </p:nvSpPr>
        <p:spPr/>
        <p:txBody>
          <a:bodyPr/>
          <a:lstStyle/>
          <a:p>
            <a:fld id="{7AA28999-D008-419E-9628-EE1C64F81F4C}" type="slidenum">
              <a:rPr lang="en-US" smtClean="0"/>
              <a:pPr/>
              <a:t>31</a:t>
            </a:fld>
            <a:endParaRPr lang="en-US"/>
          </a:p>
        </p:txBody>
      </p:sp>
    </p:spTree>
    <p:extLst>
      <p:ext uri="{BB962C8B-B14F-4D97-AF65-F5344CB8AC3E}">
        <p14:creationId xmlns:p14="http://schemas.microsoft.com/office/powerpoint/2010/main" val="24710814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CA86-2917-4656-8DEA-B9A5D75EB0FC}"/>
              </a:ext>
            </a:extLst>
          </p:cNvPr>
          <p:cNvSpPr>
            <a:spLocks noGrp="1"/>
          </p:cNvSpPr>
          <p:nvPr>
            <p:ph type="title"/>
          </p:nvPr>
        </p:nvSpPr>
        <p:spPr/>
        <p:txBody>
          <a:bodyPr>
            <a:normAutofit fontScale="90000"/>
          </a:bodyPr>
          <a:lstStyle/>
          <a:p>
            <a:r>
              <a:rPr lang="en-US" sz="3100" dirty="0"/>
              <a:t>How is the TA not meeting their needs? What is additionally needed?​ </a:t>
            </a:r>
            <a:br>
              <a:rPr lang="en-US" dirty="0"/>
            </a:br>
            <a:r>
              <a:rPr lang="en-US" sz="2200" dirty="0"/>
              <a:t>Survey Results (1 of 2)</a:t>
            </a:r>
            <a:endParaRPr lang="en-US" dirty="0"/>
          </a:p>
        </p:txBody>
      </p:sp>
      <p:graphicFrame>
        <p:nvGraphicFramePr>
          <p:cNvPr id="8" name="Content Placeholder 7">
            <a:extLst>
              <a:ext uri="{FF2B5EF4-FFF2-40B4-BE49-F238E27FC236}">
                <a16:creationId xmlns:a16="http://schemas.microsoft.com/office/drawing/2014/main" id="{6C21569D-5C49-6D3D-24A2-9BEF128CC31B}"/>
              </a:ext>
            </a:extLst>
          </p:cNvPr>
          <p:cNvGraphicFramePr>
            <a:graphicFrameLocks noGrp="1"/>
          </p:cNvGraphicFramePr>
          <p:nvPr>
            <p:ph idx="1"/>
            <p:extLst>
              <p:ext uri="{D42A27DB-BD31-4B8C-83A1-F6EECF244321}">
                <p14:modId xmlns:p14="http://schemas.microsoft.com/office/powerpoint/2010/main" val="2450078341"/>
              </p:ext>
            </p:extLst>
          </p:nvPr>
        </p:nvGraphicFramePr>
        <p:xfrm>
          <a:off x="457200" y="1453336"/>
          <a:ext cx="8229601" cy="4021488"/>
        </p:xfrm>
        <a:graphic>
          <a:graphicData uri="http://schemas.openxmlformats.org/drawingml/2006/table">
            <a:tbl>
              <a:tblPr firstRow="1">
                <a:tableStyleId>{5C22544A-7EE6-4342-B048-85BDC9FD1C3A}</a:tableStyleId>
              </a:tblPr>
              <a:tblGrid>
                <a:gridCol w="4550042">
                  <a:extLst>
                    <a:ext uri="{9D8B030D-6E8A-4147-A177-3AD203B41FA5}">
                      <a16:colId xmlns:a16="http://schemas.microsoft.com/office/drawing/2014/main" val="1236925050"/>
                    </a:ext>
                  </a:extLst>
                </a:gridCol>
                <a:gridCol w="916729">
                  <a:extLst>
                    <a:ext uri="{9D8B030D-6E8A-4147-A177-3AD203B41FA5}">
                      <a16:colId xmlns:a16="http://schemas.microsoft.com/office/drawing/2014/main" val="1454023017"/>
                    </a:ext>
                  </a:extLst>
                </a:gridCol>
                <a:gridCol w="698641">
                  <a:extLst>
                    <a:ext uri="{9D8B030D-6E8A-4147-A177-3AD203B41FA5}">
                      <a16:colId xmlns:a16="http://schemas.microsoft.com/office/drawing/2014/main" val="1140770111"/>
                    </a:ext>
                  </a:extLst>
                </a:gridCol>
                <a:gridCol w="698641">
                  <a:extLst>
                    <a:ext uri="{9D8B030D-6E8A-4147-A177-3AD203B41FA5}">
                      <a16:colId xmlns:a16="http://schemas.microsoft.com/office/drawing/2014/main" val="3461402191"/>
                    </a:ext>
                  </a:extLst>
                </a:gridCol>
                <a:gridCol w="1365548">
                  <a:extLst>
                    <a:ext uri="{9D8B030D-6E8A-4147-A177-3AD203B41FA5}">
                      <a16:colId xmlns:a16="http://schemas.microsoft.com/office/drawing/2014/main" val="3036241589"/>
                    </a:ext>
                  </a:extLst>
                </a:gridCol>
              </a:tblGrid>
              <a:tr h="1053546">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i="0" u="none" strike="noStrike">
                          <a:solidFill>
                            <a:schemeClr val="bg1"/>
                          </a:solidFill>
                          <a:effectLst/>
                          <a:latin typeface="Arial" panose="020B0604020202020204" pitchFamily="34" charset="0"/>
                          <a:cs typeface="Arial" panose="020B0604020202020204" pitchFamily="34" charset="0"/>
                        </a:rPr>
                        <a:t>Barriers preventing organizations from using additional ILRU and non-ILRU TA</a:t>
                      </a:r>
                      <a:r>
                        <a:rPr lang="en-US" sz="1800" b="1" u="none" strike="noStrike">
                          <a:solidFill>
                            <a:schemeClr val="bg1"/>
                          </a:solidFill>
                          <a:effectLst/>
                          <a:latin typeface="Arial" panose="020B0604020202020204" pitchFamily="34" charset="0"/>
                          <a:cs typeface="Arial" panose="020B0604020202020204" pitchFamily="34" charset="0"/>
                        </a:rPr>
                        <a:t> </a:t>
                      </a:r>
                      <a:endParaRPr lang="en-US" sz="1800" b="1" i="0" u="none" strike="noStrike">
                        <a:solidFill>
                          <a:schemeClr val="bg1"/>
                        </a:solidFill>
                        <a:effectLst/>
                        <a:latin typeface="Arial" panose="020B0604020202020204" pitchFamily="34" charset="0"/>
                        <a:cs typeface="Arial" panose="020B0604020202020204" pitchFamily="34" charset="0"/>
                      </a:endParaRPr>
                    </a:p>
                  </a:txBody>
                  <a:tcPr marL="9253" marR="9253" marT="9253"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F1E2E"/>
                    </a:solidFill>
                  </a:tcPr>
                </a:tc>
                <a:tc>
                  <a:txBody>
                    <a:bodyPr/>
                    <a:lstStyle/>
                    <a:p>
                      <a:pPr algn="ctr" fontAlgn="b"/>
                      <a:r>
                        <a:rPr lang="en-US" sz="1800" b="1" u="none" strike="noStrike">
                          <a:solidFill>
                            <a:schemeClr val="bg1"/>
                          </a:solidFill>
                          <a:effectLst/>
                          <a:latin typeface="Arial" panose="020B0604020202020204" pitchFamily="34" charset="0"/>
                          <a:cs typeface="Arial" panose="020B0604020202020204" pitchFamily="34" charset="0"/>
                        </a:rPr>
                        <a:t>CIL</a:t>
                      </a:r>
                    </a:p>
                    <a:p>
                      <a:pPr algn="ctr" fontAlgn="b"/>
                      <a:r>
                        <a:rPr lang="en-US" sz="1800" b="0" u="none" strike="noStrike">
                          <a:effectLst/>
                          <a:latin typeface="Arial" panose="020B0604020202020204" pitchFamily="34" charset="0"/>
                          <a:cs typeface="Arial" panose="020B0604020202020204" pitchFamily="34" charset="0"/>
                        </a:rPr>
                        <a:t>N (%)</a:t>
                      </a:r>
                      <a:endParaRPr lang="en-US" sz="1800" b="1" i="0" u="none" strike="noStrike">
                        <a:solidFill>
                          <a:schemeClr val="bg1"/>
                        </a:solidFill>
                        <a:effectLst/>
                        <a:latin typeface="Arial" panose="020B0604020202020204" pitchFamily="34" charset="0"/>
                        <a:cs typeface="Arial" panose="020B0604020202020204" pitchFamily="34" charset="0"/>
                      </a:endParaRPr>
                    </a:p>
                  </a:txBody>
                  <a:tcPr marL="9253" marR="9253" marT="9253"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F1E2E"/>
                    </a:solidFill>
                  </a:tcPr>
                </a:tc>
                <a:tc>
                  <a:txBody>
                    <a:bodyPr/>
                    <a:lstStyle/>
                    <a:p>
                      <a:pPr algn="ctr" fontAlgn="b"/>
                      <a:r>
                        <a:rPr lang="en-US" sz="1800" b="1" u="none" strike="noStrike">
                          <a:solidFill>
                            <a:schemeClr val="bg1"/>
                          </a:solidFill>
                          <a:effectLst/>
                          <a:latin typeface="Arial" panose="020B0604020202020204" pitchFamily="34" charset="0"/>
                          <a:cs typeface="Arial" panose="020B0604020202020204" pitchFamily="34" charset="0"/>
                        </a:rPr>
                        <a:t>SILC</a:t>
                      </a:r>
                    </a:p>
                    <a:p>
                      <a:pPr algn="ctr" fontAlgn="b"/>
                      <a:r>
                        <a:rPr lang="en-US" sz="1800" b="0" u="none" strike="noStrike">
                          <a:effectLst/>
                          <a:latin typeface="Arial" panose="020B0604020202020204" pitchFamily="34" charset="0"/>
                          <a:cs typeface="Arial" panose="020B0604020202020204" pitchFamily="34" charset="0"/>
                        </a:rPr>
                        <a:t>N (%)</a:t>
                      </a:r>
                      <a:endParaRPr lang="en-US" sz="1800" b="1" i="0" u="none" strike="noStrike">
                        <a:solidFill>
                          <a:schemeClr val="bg1"/>
                        </a:solidFill>
                        <a:effectLst/>
                        <a:latin typeface="Arial" panose="020B0604020202020204" pitchFamily="34" charset="0"/>
                        <a:cs typeface="Arial" panose="020B0604020202020204" pitchFamily="34" charset="0"/>
                      </a:endParaRPr>
                    </a:p>
                  </a:txBody>
                  <a:tcPr marL="9253" marR="9253" marT="9253"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F1E2E"/>
                    </a:solidFill>
                  </a:tcPr>
                </a:tc>
                <a:tc>
                  <a:txBody>
                    <a:bodyPr/>
                    <a:lstStyle/>
                    <a:p>
                      <a:pPr algn="ctr" fontAlgn="b"/>
                      <a:r>
                        <a:rPr lang="en-US" sz="1800" b="1" u="none" strike="noStrike">
                          <a:solidFill>
                            <a:schemeClr val="bg1"/>
                          </a:solidFill>
                          <a:effectLst/>
                          <a:latin typeface="Arial"/>
                          <a:cs typeface="Arial"/>
                        </a:rPr>
                        <a:t>DSE</a:t>
                      </a:r>
                    </a:p>
                    <a:p>
                      <a:pPr algn="ctr" fontAlgn="b"/>
                      <a:r>
                        <a:rPr lang="en-US" sz="1800" b="0" u="none" strike="noStrike">
                          <a:effectLst/>
                          <a:latin typeface="Arial"/>
                          <a:cs typeface="Arial"/>
                        </a:rPr>
                        <a:t>N (%)</a:t>
                      </a:r>
                      <a:endParaRPr lang="en-US" sz="1800" b="1" i="0" u="none" strike="noStrike">
                        <a:solidFill>
                          <a:schemeClr val="bg1"/>
                        </a:solidFill>
                        <a:effectLst/>
                        <a:latin typeface="Arial"/>
                        <a:cs typeface="Arial"/>
                      </a:endParaRPr>
                    </a:p>
                  </a:txBody>
                  <a:tcPr marL="9253" marR="9253" marT="9253"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F1E2E"/>
                    </a:solidFill>
                  </a:tcPr>
                </a:tc>
                <a:tc>
                  <a:txBody>
                    <a:bodyPr/>
                    <a:lstStyle/>
                    <a:p>
                      <a:pPr algn="ctr" fontAlgn="b"/>
                      <a:r>
                        <a:rPr lang="en-US" sz="1800" b="1" u="none" strike="noStrike">
                          <a:solidFill>
                            <a:schemeClr val="bg1"/>
                          </a:solidFill>
                          <a:effectLst/>
                          <a:latin typeface="Arial"/>
                          <a:cs typeface="Arial"/>
                        </a:rPr>
                        <a:t>All Grantees</a:t>
                      </a:r>
                    </a:p>
                    <a:p>
                      <a:pPr algn="ctr" fontAlgn="b"/>
                      <a:r>
                        <a:rPr lang="en-US" sz="1800" b="0" u="none" strike="noStrike">
                          <a:effectLst/>
                          <a:latin typeface="Arial"/>
                          <a:cs typeface="Arial"/>
                        </a:rPr>
                        <a:t>N (%)</a:t>
                      </a:r>
                      <a:endParaRPr lang="en-US" sz="1800" b="1" i="0" u="none" strike="noStrike">
                        <a:solidFill>
                          <a:schemeClr val="bg1"/>
                        </a:solidFill>
                        <a:effectLst/>
                        <a:latin typeface="Arial"/>
                        <a:cs typeface="Arial"/>
                      </a:endParaRPr>
                    </a:p>
                  </a:txBody>
                  <a:tcPr marL="9253" marR="9253" marT="9253"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F1E2E"/>
                    </a:solidFill>
                  </a:tcPr>
                </a:tc>
                <a:extLst>
                  <a:ext uri="{0D108BD9-81ED-4DB2-BD59-A6C34878D82A}">
                    <a16:rowId xmlns:a16="http://schemas.microsoft.com/office/drawing/2014/main" val="1489397407"/>
                  </a:ext>
                </a:extLst>
              </a:tr>
              <a:tr h="551923">
                <a:tc>
                  <a:txBody>
                    <a:bodyPr/>
                    <a:lstStyle/>
                    <a:p>
                      <a:pPr marL="0" indent="0" algn="l" fontAlgn="ctr">
                        <a:tabLst>
                          <a:tab pos="233363" algn="l"/>
                        </a:tabLst>
                      </a:pPr>
                      <a:r>
                        <a:rPr lang="en-US" sz="1400" b="1" u="none" strike="noStrike">
                          <a:effectLst/>
                          <a:latin typeface="Arial"/>
                          <a:cs typeface="Arial"/>
                        </a:rPr>
                        <a:t>No additional TA needed</a:t>
                      </a:r>
                      <a:endParaRPr lang="en-US" sz="1400" b="1" i="0" u="none" strike="noStrike">
                        <a:solidFill>
                          <a:srgbClr val="000000"/>
                        </a:solidFill>
                        <a:effectLst/>
                        <a:latin typeface="Arial"/>
                        <a:cs typeface="Arial"/>
                      </a:endParaRPr>
                    </a:p>
                  </a:txBody>
                  <a:tcPr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400" b="0" u="none" strike="noStrike">
                          <a:effectLst/>
                          <a:latin typeface="Arial" panose="020B0604020202020204" pitchFamily="34" charset="0"/>
                          <a:cs typeface="Arial" panose="020B0604020202020204" pitchFamily="34" charset="0"/>
                        </a:rPr>
                        <a:t>143 </a:t>
                      </a:r>
                    </a:p>
                    <a:p>
                      <a:pPr algn="ctr" fontAlgn="b"/>
                      <a:r>
                        <a:rPr lang="en-US" sz="1400" b="0" u="none" strike="noStrike">
                          <a:effectLst/>
                          <a:latin typeface="Arial" panose="020B0604020202020204" pitchFamily="34" charset="0"/>
                          <a:cs typeface="Arial" panose="020B0604020202020204" pitchFamily="34" charset="0"/>
                        </a:rPr>
                        <a:t>(60.1)</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400" b="0" u="none" strike="noStrike">
                          <a:effectLst/>
                          <a:latin typeface="Arial" panose="020B0604020202020204" pitchFamily="34" charset="0"/>
                          <a:cs typeface="Arial" panose="020B0604020202020204" pitchFamily="34" charset="0"/>
                        </a:rPr>
                        <a:t>31</a:t>
                      </a:r>
                    </a:p>
                    <a:p>
                      <a:pPr algn="ctr" fontAlgn="b"/>
                      <a:r>
                        <a:rPr lang="en-US" sz="1400" b="0" i="0" u="none" strike="noStrike">
                          <a:solidFill>
                            <a:srgbClr val="000000"/>
                          </a:solidFill>
                          <a:effectLst/>
                          <a:latin typeface="Arial" panose="020B0604020202020204" pitchFamily="34" charset="0"/>
                          <a:cs typeface="Arial" panose="020B0604020202020204" pitchFamily="34" charset="0"/>
                        </a:rPr>
                        <a:t>(13.0)</a:t>
                      </a:r>
                    </a:p>
                  </a:txBody>
                  <a:tcPr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400" b="0" u="none" strike="noStrike">
                          <a:effectLst/>
                          <a:latin typeface="Arial" panose="020B0604020202020204" pitchFamily="34" charset="0"/>
                          <a:cs typeface="Arial" panose="020B0604020202020204" pitchFamily="34" charset="0"/>
                        </a:rPr>
                        <a:t>11</a:t>
                      </a:r>
                    </a:p>
                    <a:p>
                      <a:pPr algn="ctr" fontAlgn="b"/>
                      <a:r>
                        <a:rPr lang="en-US" sz="1400" b="0" i="0" u="none" strike="noStrike">
                          <a:solidFill>
                            <a:srgbClr val="000000"/>
                          </a:solidFill>
                          <a:effectLst/>
                          <a:latin typeface="Arial" panose="020B0604020202020204" pitchFamily="34" charset="0"/>
                          <a:cs typeface="Arial" panose="020B0604020202020204" pitchFamily="34" charset="0"/>
                        </a:rPr>
                        <a:t>(4.6)</a:t>
                      </a:r>
                    </a:p>
                  </a:txBody>
                  <a:tcPr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400" b="1" u="none" strike="noStrike">
                          <a:effectLst/>
                          <a:latin typeface="Arial" panose="020B0604020202020204" pitchFamily="34" charset="0"/>
                          <a:cs typeface="Arial" panose="020B0604020202020204" pitchFamily="34" charset="0"/>
                        </a:rPr>
                        <a:t>185</a:t>
                      </a:r>
                    </a:p>
                    <a:p>
                      <a:pPr algn="ctr" fontAlgn="b"/>
                      <a:r>
                        <a:rPr lang="en-US" sz="1400" b="1" i="0" u="none" strike="noStrike">
                          <a:solidFill>
                            <a:srgbClr val="000000"/>
                          </a:solidFill>
                          <a:effectLst/>
                          <a:latin typeface="Arial" panose="020B0604020202020204" pitchFamily="34" charset="0"/>
                          <a:cs typeface="Arial" panose="020B0604020202020204" pitchFamily="34" charset="0"/>
                        </a:rPr>
                        <a:t>(77.7)</a:t>
                      </a:r>
                    </a:p>
                  </a:txBody>
                  <a:tcPr anchor="ctr">
                    <a:lnT w="38100" cap="flat" cmpd="sng" algn="ctr">
                      <a:solidFill>
                        <a:schemeClr val="bg1"/>
                      </a:solidFill>
                      <a:prstDash val="solid"/>
                      <a:round/>
                      <a:headEnd type="none" w="med" len="med"/>
                      <a:tailEnd type="none" w="med" len="med"/>
                    </a:lnT>
                    <a:solidFill>
                      <a:srgbClr val="E8CCCD"/>
                    </a:solidFill>
                  </a:tcPr>
                </a:tc>
                <a:extLst>
                  <a:ext uri="{0D108BD9-81ED-4DB2-BD59-A6C34878D82A}">
                    <a16:rowId xmlns:a16="http://schemas.microsoft.com/office/drawing/2014/main" val="1299502096"/>
                  </a:ext>
                </a:extLst>
              </a:tr>
              <a:tr h="551923">
                <a:tc>
                  <a:txBody>
                    <a:bodyPr/>
                    <a:lstStyle/>
                    <a:p>
                      <a:pPr marL="0" indent="0" algn="l" fontAlgn="ctr">
                        <a:tabLst>
                          <a:tab pos="233363" algn="l"/>
                        </a:tabLst>
                      </a:pPr>
                      <a:r>
                        <a:rPr lang="en-US" sz="1400" b="1" u="none" strike="noStrike">
                          <a:effectLst/>
                          <a:latin typeface="Arial"/>
                          <a:cs typeface="Arial"/>
                        </a:rPr>
                        <a:t>Limited staff and could not make time for anyone to participate in TA</a:t>
                      </a:r>
                      <a:endParaRPr lang="en-US" sz="1400" b="1" i="0" u="none" strike="noStrike">
                        <a:solidFill>
                          <a:srgbClr val="000000"/>
                        </a:solidFill>
                        <a:effectLst/>
                        <a:latin typeface="Arial" panose="020B0604020202020204" pitchFamily="34" charset="0"/>
                        <a:cs typeface="Arial" panose="020B0604020202020204" pitchFamily="34" charset="0"/>
                      </a:endParaRPr>
                    </a:p>
                  </a:txBody>
                  <a:tcPr anchor="ctr"/>
                </a:tc>
                <a:tc>
                  <a:txBody>
                    <a:bodyPr/>
                    <a:lstStyle/>
                    <a:p>
                      <a:pPr algn="ctr" fontAlgn="b"/>
                      <a:r>
                        <a:rPr lang="en-US" sz="1400" u="none" strike="noStrike">
                          <a:effectLst/>
                          <a:latin typeface="Arial"/>
                          <a:cs typeface="Arial"/>
                        </a:rPr>
                        <a:t>45</a:t>
                      </a:r>
                    </a:p>
                    <a:p>
                      <a:pPr algn="ctr" fontAlgn="b"/>
                      <a:r>
                        <a:rPr lang="en-US" sz="1400" b="0" i="0" u="none" strike="noStrike">
                          <a:solidFill>
                            <a:srgbClr val="000000"/>
                          </a:solidFill>
                          <a:effectLst/>
                          <a:latin typeface="Arial"/>
                          <a:cs typeface="Arial"/>
                        </a:rPr>
                        <a:t>(18.9)</a:t>
                      </a:r>
                    </a:p>
                  </a:txBody>
                  <a:tcPr anchor="ctr"/>
                </a:tc>
                <a:tc>
                  <a:txBody>
                    <a:bodyPr/>
                    <a:lstStyle/>
                    <a:p>
                      <a:pPr algn="ctr" fontAlgn="b"/>
                      <a:r>
                        <a:rPr lang="en-US" sz="1400" u="none" strike="noStrike">
                          <a:effectLst/>
                          <a:latin typeface="Arial"/>
                          <a:cs typeface="Arial"/>
                        </a:rPr>
                        <a:t>7</a:t>
                      </a:r>
                    </a:p>
                    <a:p>
                      <a:pPr algn="ctr" fontAlgn="b"/>
                      <a:r>
                        <a:rPr lang="en-US" sz="1400" b="0" i="0" u="none" strike="noStrike">
                          <a:solidFill>
                            <a:srgbClr val="000000"/>
                          </a:solidFill>
                          <a:effectLst/>
                          <a:latin typeface="Arial"/>
                          <a:cs typeface="Arial"/>
                        </a:rPr>
                        <a:t>(2.9)</a:t>
                      </a:r>
                    </a:p>
                  </a:txBody>
                  <a:tcPr anchor="ctr"/>
                </a:tc>
                <a:tc>
                  <a:txBody>
                    <a:bodyPr/>
                    <a:lstStyle/>
                    <a:p>
                      <a:pPr algn="ctr" fontAlgn="b"/>
                      <a:r>
                        <a:rPr lang="en-US" sz="1400" u="none" strike="noStrike">
                          <a:effectLst/>
                          <a:latin typeface="Arial"/>
                          <a:cs typeface="Arial"/>
                        </a:rPr>
                        <a:t>2</a:t>
                      </a:r>
                    </a:p>
                    <a:p>
                      <a:pPr algn="ctr" fontAlgn="b"/>
                      <a:r>
                        <a:rPr lang="en-US" sz="1400" b="0" i="0" u="none" strike="noStrike">
                          <a:solidFill>
                            <a:srgbClr val="000000"/>
                          </a:solidFill>
                          <a:effectLst/>
                          <a:latin typeface="Arial"/>
                          <a:cs typeface="Arial"/>
                        </a:rPr>
                        <a:t>(0.8)</a:t>
                      </a:r>
                    </a:p>
                  </a:txBody>
                  <a:tcPr anchor="ctr"/>
                </a:tc>
                <a:tc>
                  <a:txBody>
                    <a:bodyPr/>
                    <a:lstStyle/>
                    <a:p>
                      <a:pPr algn="ctr" fontAlgn="b"/>
                      <a:r>
                        <a:rPr lang="en-US" sz="1400" b="1" u="none" strike="noStrike">
                          <a:effectLst/>
                          <a:latin typeface="Arial" panose="020B0604020202020204" pitchFamily="34" charset="0"/>
                          <a:cs typeface="Arial" panose="020B0604020202020204" pitchFamily="34" charset="0"/>
                        </a:rPr>
                        <a:t>54</a:t>
                      </a:r>
                    </a:p>
                    <a:p>
                      <a:pPr algn="ctr" fontAlgn="b"/>
                      <a:r>
                        <a:rPr lang="en-US" sz="1400" b="1" u="none" strike="noStrike">
                          <a:effectLst/>
                          <a:latin typeface="Arial" panose="020B0604020202020204" pitchFamily="34" charset="0"/>
                          <a:cs typeface="Arial" panose="020B0604020202020204" pitchFamily="34" charset="0"/>
                        </a:rPr>
                        <a:t>(22.7)</a:t>
                      </a:r>
                      <a:endParaRPr lang="en-US" sz="1400" b="1" i="0" u="none" strike="noStrike">
                        <a:solidFill>
                          <a:srgbClr val="000000"/>
                        </a:solidFill>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704646550"/>
                  </a:ext>
                </a:extLst>
              </a:tr>
              <a:tr h="760250">
                <a:tc>
                  <a:txBody>
                    <a:bodyPr/>
                    <a:lstStyle/>
                    <a:p>
                      <a:pPr marL="0" indent="0" algn="l" fontAlgn="ctr">
                        <a:tabLst>
                          <a:tab pos="233363" algn="l"/>
                        </a:tabLst>
                      </a:pPr>
                      <a:r>
                        <a:rPr lang="en-US" sz="1400" b="1" u="none" strike="noStrike">
                          <a:effectLst/>
                          <a:latin typeface="Arial"/>
                          <a:cs typeface="Arial"/>
                        </a:rPr>
                        <a:t>TA types did not occur frequently enough or at times my organization could attend</a:t>
                      </a:r>
                      <a:endParaRPr lang="en-US" sz="1400" b="1" i="0" u="none" strike="noStrike">
                        <a:solidFill>
                          <a:srgbClr val="000000"/>
                        </a:solidFill>
                        <a:effectLst/>
                        <a:latin typeface="Arial"/>
                        <a:cs typeface="Arial"/>
                      </a:endParaRPr>
                    </a:p>
                  </a:txBody>
                  <a:tcPr anchor="ctr">
                    <a:solidFill>
                      <a:srgbClr val="E8CCCD"/>
                    </a:solidFill>
                  </a:tcPr>
                </a:tc>
                <a:tc>
                  <a:txBody>
                    <a:bodyPr/>
                    <a:lstStyle/>
                    <a:p>
                      <a:pPr algn="ctr" fontAlgn="b"/>
                      <a:r>
                        <a:rPr lang="en-US" sz="1400" u="none" strike="noStrike">
                          <a:effectLst/>
                          <a:latin typeface="Arial"/>
                          <a:cs typeface="Arial"/>
                        </a:rPr>
                        <a:t>32</a:t>
                      </a:r>
                    </a:p>
                    <a:p>
                      <a:pPr algn="ctr" fontAlgn="b"/>
                      <a:r>
                        <a:rPr lang="en-US" sz="1400" b="0" i="0" u="none" strike="noStrike">
                          <a:solidFill>
                            <a:srgbClr val="000000"/>
                          </a:solidFill>
                          <a:effectLst/>
                          <a:latin typeface="Arial"/>
                          <a:cs typeface="Arial"/>
                        </a:rPr>
                        <a:t>(13.4)</a:t>
                      </a:r>
                    </a:p>
                  </a:txBody>
                  <a:tcPr anchor="ctr">
                    <a:solidFill>
                      <a:srgbClr val="E8CCCD"/>
                    </a:solidFill>
                  </a:tcPr>
                </a:tc>
                <a:tc>
                  <a:txBody>
                    <a:bodyPr/>
                    <a:lstStyle/>
                    <a:p>
                      <a:pPr algn="ctr" fontAlgn="b"/>
                      <a:r>
                        <a:rPr lang="en-US" sz="1400" u="none" strike="noStrike">
                          <a:effectLst/>
                          <a:latin typeface="Arial"/>
                          <a:cs typeface="Arial"/>
                        </a:rPr>
                        <a:t>8</a:t>
                      </a:r>
                    </a:p>
                    <a:p>
                      <a:pPr algn="ctr" fontAlgn="b"/>
                      <a:r>
                        <a:rPr lang="en-US" sz="1400" b="0" i="0" u="none" strike="noStrike">
                          <a:solidFill>
                            <a:srgbClr val="000000"/>
                          </a:solidFill>
                          <a:effectLst/>
                          <a:latin typeface="Arial"/>
                          <a:cs typeface="Arial"/>
                        </a:rPr>
                        <a:t>(3.4)</a:t>
                      </a:r>
                    </a:p>
                  </a:txBody>
                  <a:tcPr anchor="ctr">
                    <a:solidFill>
                      <a:srgbClr val="E8CCCD"/>
                    </a:solidFill>
                  </a:tcPr>
                </a:tc>
                <a:tc>
                  <a:txBody>
                    <a:bodyPr/>
                    <a:lstStyle/>
                    <a:p>
                      <a:pPr algn="ctr" fontAlgn="b"/>
                      <a:r>
                        <a:rPr lang="en-US" sz="1400" u="none" strike="noStrike">
                          <a:effectLst/>
                          <a:latin typeface="Arial" panose="020B0604020202020204" pitchFamily="34" charset="0"/>
                          <a:cs typeface="Arial" panose="020B0604020202020204" pitchFamily="34" charset="0"/>
                        </a:rPr>
                        <a:t>3</a:t>
                      </a:r>
                    </a:p>
                    <a:p>
                      <a:pPr algn="ctr" fontAlgn="b"/>
                      <a:r>
                        <a:rPr lang="en-US" sz="1400" b="0" i="0" u="none" strike="noStrike">
                          <a:solidFill>
                            <a:srgbClr val="000000"/>
                          </a:solidFill>
                          <a:effectLst/>
                          <a:latin typeface="Arial" panose="020B0604020202020204" pitchFamily="34" charset="0"/>
                          <a:cs typeface="Arial" panose="020B0604020202020204" pitchFamily="34" charset="0"/>
                        </a:rPr>
                        <a:t>(1.3)</a:t>
                      </a:r>
                    </a:p>
                  </a:txBody>
                  <a:tcPr anchor="ctr">
                    <a:solidFill>
                      <a:srgbClr val="E8CCCD"/>
                    </a:solidFill>
                  </a:tcPr>
                </a:tc>
                <a:tc>
                  <a:txBody>
                    <a:bodyPr/>
                    <a:lstStyle/>
                    <a:p>
                      <a:pPr algn="ctr" fontAlgn="b"/>
                      <a:r>
                        <a:rPr lang="en-US" sz="1400" b="1" u="none" strike="noStrike">
                          <a:effectLst/>
                          <a:latin typeface="Arial"/>
                          <a:cs typeface="Arial"/>
                        </a:rPr>
                        <a:t>43</a:t>
                      </a:r>
                    </a:p>
                    <a:p>
                      <a:pPr algn="ctr" fontAlgn="b"/>
                      <a:r>
                        <a:rPr lang="en-US" sz="1400" b="1" i="0" u="none" strike="noStrike">
                          <a:solidFill>
                            <a:srgbClr val="000000"/>
                          </a:solidFill>
                          <a:effectLst/>
                          <a:latin typeface="Arial"/>
                          <a:cs typeface="Arial"/>
                        </a:rPr>
                        <a:t>(18.1)</a:t>
                      </a:r>
                    </a:p>
                  </a:txBody>
                  <a:tcPr anchor="ctr">
                    <a:solidFill>
                      <a:srgbClr val="E8CCCD"/>
                    </a:solidFill>
                  </a:tcPr>
                </a:tc>
                <a:extLst>
                  <a:ext uri="{0D108BD9-81ED-4DB2-BD59-A6C34878D82A}">
                    <a16:rowId xmlns:a16="http://schemas.microsoft.com/office/drawing/2014/main" val="3810278461"/>
                  </a:ext>
                </a:extLst>
              </a:tr>
              <a:tr h="551923">
                <a:tc>
                  <a:txBody>
                    <a:bodyPr/>
                    <a:lstStyle/>
                    <a:p>
                      <a:pPr marL="0" indent="0" algn="l" fontAlgn="ctr">
                        <a:tabLst>
                          <a:tab pos="233363" algn="l"/>
                        </a:tabLst>
                      </a:pPr>
                      <a:r>
                        <a:rPr lang="en-US" sz="1400" b="1" u="none" strike="noStrike">
                          <a:effectLst/>
                          <a:latin typeface="Arial"/>
                          <a:cs typeface="Arial"/>
                        </a:rPr>
                        <a:t>Did not know about it</a:t>
                      </a:r>
                      <a:endParaRPr lang="en-US" sz="1400" b="1" i="0" u="none" strike="noStrike">
                        <a:solidFill>
                          <a:srgbClr val="000000"/>
                        </a:solidFill>
                        <a:effectLst/>
                        <a:latin typeface="Arial"/>
                        <a:cs typeface="Arial"/>
                      </a:endParaRPr>
                    </a:p>
                  </a:txBody>
                  <a:tcPr anchor="ctr"/>
                </a:tc>
                <a:tc>
                  <a:txBody>
                    <a:bodyPr/>
                    <a:lstStyle/>
                    <a:p>
                      <a:pPr algn="ctr" fontAlgn="b"/>
                      <a:r>
                        <a:rPr lang="en-US" sz="1400" u="none" strike="noStrike">
                          <a:effectLst/>
                          <a:latin typeface="Arial"/>
                          <a:cs typeface="Arial"/>
                        </a:rPr>
                        <a:t>27</a:t>
                      </a:r>
                    </a:p>
                    <a:p>
                      <a:pPr algn="ctr" fontAlgn="b"/>
                      <a:r>
                        <a:rPr lang="en-US" sz="1400" b="0" i="0" u="none" strike="noStrike">
                          <a:solidFill>
                            <a:srgbClr val="000000"/>
                          </a:solidFill>
                          <a:effectLst/>
                          <a:latin typeface="Arial"/>
                          <a:cs typeface="Arial"/>
                        </a:rPr>
                        <a:t>(11.3)</a:t>
                      </a:r>
                    </a:p>
                  </a:txBody>
                  <a:tcPr anchor="ctr"/>
                </a:tc>
                <a:tc>
                  <a:txBody>
                    <a:bodyPr/>
                    <a:lstStyle/>
                    <a:p>
                      <a:pPr algn="ctr" fontAlgn="b"/>
                      <a:r>
                        <a:rPr lang="en-US" sz="1400" u="none" strike="noStrike">
                          <a:effectLst/>
                          <a:latin typeface="Arial"/>
                          <a:cs typeface="Arial"/>
                        </a:rPr>
                        <a:t>5</a:t>
                      </a:r>
                    </a:p>
                    <a:p>
                      <a:pPr algn="ctr" fontAlgn="b"/>
                      <a:r>
                        <a:rPr lang="en-US" sz="1400" b="0" i="0" u="none" strike="noStrike">
                          <a:solidFill>
                            <a:srgbClr val="000000"/>
                          </a:solidFill>
                          <a:effectLst/>
                          <a:latin typeface="Arial"/>
                          <a:cs typeface="Arial"/>
                        </a:rPr>
                        <a:t>(2.1)</a:t>
                      </a:r>
                    </a:p>
                  </a:txBody>
                  <a:tcPr anchor="ctr"/>
                </a:tc>
                <a:tc>
                  <a:txBody>
                    <a:bodyPr/>
                    <a:lstStyle/>
                    <a:p>
                      <a:pPr algn="ctr" fontAlgn="b"/>
                      <a:r>
                        <a:rPr lang="en-US" sz="1400" u="none" strike="noStrike">
                          <a:effectLst/>
                          <a:latin typeface="Arial"/>
                          <a:cs typeface="Arial"/>
                        </a:rPr>
                        <a:t>2</a:t>
                      </a:r>
                    </a:p>
                    <a:p>
                      <a:pPr algn="ctr" fontAlgn="b"/>
                      <a:r>
                        <a:rPr lang="en-US" sz="1400" b="0" i="0" u="none" strike="noStrike">
                          <a:solidFill>
                            <a:srgbClr val="000000"/>
                          </a:solidFill>
                          <a:effectLst/>
                          <a:latin typeface="Arial"/>
                          <a:cs typeface="Arial"/>
                        </a:rPr>
                        <a:t>(0.8)</a:t>
                      </a:r>
                    </a:p>
                  </a:txBody>
                  <a:tcPr anchor="ctr"/>
                </a:tc>
                <a:tc>
                  <a:txBody>
                    <a:bodyPr/>
                    <a:lstStyle/>
                    <a:p>
                      <a:pPr algn="ctr" fontAlgn="b"/>
                      <a:r>
                        <a:rPr lang="en-US" sz="1400" b="1" u="none" strike="noStrike">
                          <a:effectLst/>
                          <a:latin typeface="Arial" panose="020B0604020202020204" pitchFamily="34" charset="0"/>
                          <a:cs typeface="Arial" panose="020B0604020202020204" pitchFamily="34" charset="0"/>
                        </a:rPr>
                        <a:t>34</a:t>
                      </a:r>
                    </a:p>
                    <a:p>
                      <a:pPr algn="ctr" fontAlgn="b"/>
                      <a:r>
                        <a:rPr lang="en-US" sz="1400" b="1" i="0" u="none" strike="noStrike">
                          <a:solidFill>
                            <a:srgbClr val="000000"/>
                          </a:solidFill>
                          <a:effectLst/>
                          <a:latin typeface="Arial" panose="020B0604020202020204" pitchFamily="34" charset="0"/>
                          <a:cs typeface="Arial" panose="020B0604020202020204" pitchFamily="34" charset="0"/>
                        </a:rPr>
                        <a:t>(14.3)</a:t>
                      </a:r>
                    </a:p>
                  </a:txBody>
                  <a:tcPr anchor="ctr"/>
                </a:tc>
                <a:extLst>
                  <a:ext uri="{0D108BD9-81ED-4DB2-BD59-A6C34878D82A}">
                    <a16:rowId xmlns:a16="http://schemas.microsoft.com/office/drawing/2014/main" val="3073437992"/>
                  </a:ext>
                </a:extLst>
              </a:tr>
              <a:tr h="551923">
                <a:tc>
                  <a:txBody>
                    <a:bodyPr/>
                    <a:lstStyle/>
                    <a:p>
                      <a:pPr marL="0" indent="0" algn="l" fontAlgn="ctr">
                        <a:tabLst>
                          <a:tab pos="233363" algn="l"/>
                        </a:tabLst>
                      </a:pPr>
                      <a:r>
                        <a:rPr lang="en-US" sz="1400" b="1" u="none" strike="noStrike">
                          <a:effectLst/>
                          <a:latin typeface="Arial"/>
                          <a:cs typeface="Arial"/>
                        </a:rPr>
                        <a:t>Other</a:t>
                      </a:r>
                      <a:endParaRPr lang="en-US" sz="1400" b="1" i="0" u="none" strike="noStrike">
                        <a:solidFill>
                          <a:srgbClr val="000000"/>
                        </a:solidFill>
                        <a:effectLst/>
                        <a:latin typeface="Arial"/>
                        <a:cs typeface="Arial"/>
                      </a:endParaRPr>
                    </a:p>
                  </a:txBody>
                  <a:tcPr anchor="ctr">
                    <a:solidFill>
                      <a:srgbClr val="E8CCCD"/>
                    </a:solidFill>
                  </a:tcPr>
                </a:tc>
                <a:tc>
                  <a:txBody>
                    <a:bodyPr/>
                    <a:lstStyle/>
                    <a:p>
                      <a:pPr algn="ctr" fontAlgn="b"/>
                      <a:r>
                        <a:rPr lang="en-US" sz="1400" u="none" strike="noStrike">
                          <a:effectLst/>
                          <a:latin typeface="Arial"/>
                          <a:cs typeface="Arial"/>
                        </a:rPr>
                        <a:t>10</a:t>
                      </a:r>
                    </a:p>
                    <a:p>
                      <a:pPr algn="ctr" fontAlgn="b"/>
                      <a:r>
                        <a:rPr lang="en-US" sz="1400" b="0" i="0" u="none" strike="noStrike">
                          <a:solidFill>
                            <a:srgbClr val="000000"/>
                          </a:solidFill>
                          <a:effectLst/>
                          <a:latin typeface="Arial"/>
                          <a:cs typeface="Arial"/>
                        </a:rPr>
                        <a:t>(4.2)</a:t>
                      </a:r>
                    </a:p>
                  </a:txBody>
                  <a:tcPr anchor="ctr">
                    <a:solidFill>
                      <a:srgbClr val="E8CCCD"/>
                    </a:solidFill>
                  </a:tcPr>
                </a:tc>
                <a:tc>
                  <a:txBody>
                    <a:bodyPr/>
                    <a:lstStyle/>
                    <a:p>
                      <a:pPr algn="ctr" fontAlgn="b"/>
                      <a:r>
                        <a:rPr lang="en-US" sz="1400" u="none" strike="noStrike">
                          <a:effectLst/>
                          <a:latin typeface="Arial"/>
                          <a:cs typeface="Arial"/>
                        </a:rPr>
                        <a:t>9</a:t>
                      </a:r>
                    </a:p>
                    <a:p>
                      <a:pPr algn="ctr" fontAlgn="b"/>
                      <a:r>
                        <a:rPr lang="en-US" sz="1400" b="0" i="0" u="none" strike="noStrike">
                          <a:solidFill>
                            <a:srgbClr val="000000"/>
                          </a:solidFill>
                          <a:effectLst/>
                          <a:latin typeface="Arial"/>
                          <a:cs typeface="Arial"/>
                        </a:rPr>
                        <a:t>(3.8)</a:t>
                      </a:r>
                    </a:p>
                  </a:txBody>
                  <a:tcPr anchor="ctr">
                    <a:solidFill>
                      <a:srgbClr val="E8CCCD"/>
                    </a:solidFill>
                  </a:tcPr>
                </a:tc>
                <a:tc>
                  <a:txBody>
                    <a:bodyPr/>
                    <a:lstStyle/>
                    <a:p>
                      <a:pPr algn="ctr" fontAlgn="b"/>
                      <a:r>
                        <a:rPr lang="en-US" sz="1400" u="none" strike="noStrike">
                          <a:effectLst/>
                          <a:latin typeface="Arial"/>
                          <a:cs typeface="Arial"/>
                        </a:rPr>
                        <a:t>3</a:t>
                      </a:r>
                    </a:p>
                    <a:p>
                      <a:pPr algn="ctr" fontAlgn="b"/>
                      <a:r>
                        <a:rPr lang="en-US" sz="1400" b="0" i="0" u="none" strike="noStrike">
                          <a:solidFill>
                            <a:srgbClr val="000000"/>
                          </a:solidFill>
                          <a:effectLst/>
                          <a:latin typeface="Arial"/>
                          <a:cs typeface="Arial"/>
                        </a:rPr>
                        <a:t>(1.3)</a:t>
                      </a:r>
                    </a:p>
                  </a:txBody>
                  <a:tcPr anchor="ctr">
                    <a:solidFill>
                      <a:srgbClr val="E8CCCD"/>
                    </a:solidFill>
                  </a:tcPr>
                </a:tc>
                <a:tc>
                  <a:txBody>
                    <a:bodyPr/>
                    <a:lstStyle/>
                    <a:p>
                      <a:pPr algn="ctr" fontAlgn="b"/>
                      <a:r>
                        <a:rPr lang="en-US" sz="1400" b="1" u="none" strike="noStrike">
                          <a:effectLst/>
                          <a:latin typeface="Arial" panose="020B0604020202020204" pitchFamily="34" charset="0"/>
                          <a:cs typeface="Arial" panose="020B0604020202020204" pitchFamily="34" charset="0"/>
                        </a:rPr>
                        <a:t>22</a:t>
                      </a:r>
                    </a:p>
                    <a:p>
                      <a:pPr algn="ctr" fontAlgn="b"/>
                      <a:r>
                        <a:rPr lang="en-US" sz="1400" b="1" i="0" u="none" strike="noStrike">
                          <a:solidFill>
                            <a:srgbClr val="000000"/>
                          </a:solidFill>
                          <a:effectLst/>
                          <a:latin typeface="Arial" panose="020B0604020202020204" pitchFamily="34" charset="0"/>
                          <a:cs typeface="Arial" panose="020B0604020202020204" pitchFamily="34" charset="0"/>
                        </a:rPr>
                        <a:t>(9.2)</a:t>
                      </a:r>
                    </a:p>
                  </a:txBody>
                  <a:tcPr anchor="ctr">
                    <a:solidFill>
                      <a:srgbClr val="E8CCCD"/>
                    </a:solidFill>
                  </a:tcPr>
                </a:tc>
                <a:extLst>
                  <a:ext uri="{0D108BD9-81ED-4DB2-BD59-A6C34878D82A}">
                    <a16:rowId xmlns:a16="http://schemas.microsoft.com/office/drawing/2014/main" val="515397776"/>
                  </a:ext>
                </a:extLst>
              </a:tr>
            </a:tbl>
          </a:graphicData>
        </a:graphic>
      </p:graphicFrame>
      <p:sp>
        <p:nvSpPr>
          <p:cNvPr id="4" name="Slide Number Placeholder 3">
            <a:extLst>
              <a:ext uri="{FF2B5EF4-FFF2-40B4-BE49-F238E27FC236}">
                <a16:creationId xmlns:a16="http://schemas.microsoft.com/office/drawing/2014/main" id="{4071481D-4DC9-41AE-9426-0B9847FA5D9F}"/>
              </a:ext>
            </a:extLst>
          </p:cNvPr>
          <p:cNvSpPr>
            <a:spLocks noGrp="1"/>
          </p:cNvSpPr>
          <p:nvPr>
            <p:ph type="sldNum" sz="quarter" idx="12"/>
          </p:nvPr>
        </p:nvSpPr>
        <p:spPr/>
        <p:txBody>
          <a:bodyPr/>
          <a:lstStyle/>
          <a:p>
            <a:fld id="{7AA28999-D008-419E-9628-EE1C64F81F4C}" type="slidenum">
              <a:rPr lang="en-US" smtClean="0"/>
              <a:pPr/>
              <a:t>32</a:t>
            </a:fld>
            <a:endParaRPr lang="en-US"/>
          </a:p>
        </p:txBody>
      </p:sp>
    </p:spTree>
    <p:extLst>
      <p:ext uri="{BB962C8B-B14F-4D97-AF65-F5344CB8AC3E}">
        <p14:creationId xmlns:p14="http://schemas.microsoft.com/office/powerpoint/2010/main" val="13979676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CA86-2917-4656-8DEA-B9A5D75EB0FC}"/>
              </a:ext>
            </a:extLst>
          </p:cNvPr>
          <p:cNvSpPr>
            <a:spLocks noGrp="1"/>
          </p:cNvSpPr>
          <p:nvPr>
            <p:ph type="title"/>
          </p:nvPr>
        </p:nvSpPr>
        <p:spPr/>
        <p:txBody>
          <a:bodyPr>
            <a:normAutofit fontScale="90000"/>
          </a:bodyPr>
          <a:lstStyle/>
          <a:p>
            <a:r>
              <a:rPr lang="en-US" sz="3100" dirty="0"/>
              <a:t>How is the TA not meeting their needs? What is additionally needed?​ </a:t>
            </a:r>
            <a:br>
              <a:rPr lang="en-US" dirty="0"/>
            </a:br>
            <a:r>
              <a:rPr lang="en-US" sz="2200" dirty="0"/>
              <a:t>Survey Results (2 of 2)</a:t>
            </a:r>
            <a:endParaRPr lang="en-US" dirty="0"/>
          </a:p>
        </p:txBody>
      </p:sp>
      <p:graphicFrame>
        <p:nvGraphicFramePr>
          <p:cNvPr id="8" name="Content Placeholder 7">
            <a:extLst>
              <a:ext uri="{FF2B5EF4-FFF2-40B4-BE49-F238E27FC236}">
                <a16:creationId xmlns:a16="http://schemas.microsoft.com/office/drawing/2014/main" id="{6C21569D-5C49-6D3D-24A2-9BEF128CC31B}"/>
              </a:ext>
            </a:extLst>
          </p:cNvPr>
          <p:cNvGraphicFramePr>
            <a:graphicFrameLocks noGrp="1"/>
          </p:cNvGraphicFramePr>
          <p:nvPr>
            <p:ph idx="1"/>
            <p:extLst>
              <p:ext uri="{D42A27DB-BD31-4B8C-83A1-F6EECF244321}">
                <p14:modId xmlns:p14="http://schemas.microsoft.com/office/powerpoint/2010/main" val="2834960123"/>
              </p:ext>
            </p:extLst>
          </p:nvPr>
        </p:nvGraphicFramePr>
        <p:xfrm>
          <a:off x="457201" y="1449046"/>
          <a:ext cx="8229599" cy="3597517"/>
        </p:xfrm>
        <a:graphic>
          <a:graphicData uri="http://schemas.openxmlformats.org/drawingml/2006/table">
            <a:tbl>
              <a:tblPr firstRow="1">
                <a:tableStyleId>{5C22544A-7EE6-4342-B048-85BDC9FD1C3A}</a:tableStyleId>
              </a:tblPr>
              <a:tblGrid>
                <a:gridCol w="4505219">
                  <a:extLst>
                    <a:ext uri="{9D8B030D-6E8A-4147-A177-3AD203B41FA5}">
                      <a16:colId xmlns:a16="http://schemas.microsoft.com/office/drawing/2014/main" val="1236925050"/>
                    </a:ext>
                  </a:extLst>
                </a:gridCol>
                <a:gridCol w="722284">
                  <a:extLst>
                    <a:ext uri="{9D8B030D-6E8A-4147-A177-3AD203B41FA5}">
                      <a16:colId xmlns:a16="http://schemas.microsoft.com/office/drawing/2014/main" val="1454023017"/>
                    </a:ext>
                  </a:extLst>
                </a:gridCol>
                <a:gridCol w="797120">
                  <a:extLst>
                    <a:ext uri="{9D8B030D-6E8A-4147-A177-3AD203B41FA5}">
                      <a16:colId xmlns:a16="http://schemas.microsoft.com/office/drawing/2014/main" val="1140770111"/>
                    </a:ext>
                  </a:extLst>
                </a:gridCol>
                <a:gridCol w="717629">
                  <a:extLst>
                    <a:ext uri="{9D8B030D-6E8A-4147-A177-3AD203B41FA5}">
                      <a16:colId xmlns:a16="http://schemas.microsoft.com/office/drawing/2014/main" val="3461402191"/>
                    </a:ext>
                  </a:extLst>
                </a:gridCol>
                <a:gridCol w="1487347">
                  <a:extLst>
                    <a:ext uri="{9D8B030D-6E8A-4147-A177-3AD203B41FA5}">
                      <a16:colId xmlns:a16="http://schemas.microsoft.com/office/drawing/2014/main" val="3036241589"/>
                    </a:ext>
                  </a:extLst>
                </a:gridCol>
              </a:tblGrid>
              <a:tr h="1068790">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i="0" u="none" strike="noStrike">
                          <a:solidFill>
                            <a:schemeClr val="bg1"/>
                          </a:solidFill>
                          <a:effectLst/>
                          <a:latin typeface="Arial" panose="020B0604020202020204" pitchFamily="34" charset="0"/>
                          <a:cs typeface="Arial" panose="020B0604020202020204" pitchFamily="34" charset="0"/>
                        </a:rPr>
                        <a:t>Barriers preventing organizations from using additional ILRU and non-ILRU TA</a:t>
                      </a:r>
                    </a:p>
                  </a:txBody>
                  <a:tcPr marL="9253" marR="9253" marT="9253"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F1E2E"/>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a:solidFill>
                            <a:schemeClr val="bg1"/>
                          </a:solidFill>
                          <a:effectLst/>
                          <a:latin typeface="Arial" panose="020B0604020202020204" pitchFamily="34" charset="0"/>
                          <a:cs typeface="Arial" panose="020B0604020202020204" pitchFamily="34" charset="0"/>
                        </a:rPr>
                        <a:t>CIL      </a:t>
                      </a:r>
                      <a:r>
                        <a:rPr lang="en-US" sz="1800" b="0" u="none" strike="noStrike">
                          <a:effectLst/>
                          <a:latin typeface="Arial" panose="020B0604020202020204" pitchFamily="34" charset="0"/>
                          <a:cs typeface="Arial" panose="020B0604020202020204" pitchFamily="34" charset="0"/>
                        </a:rPr>
                        <a:t>N (%)</a:t>
                      </a:r>
                      <a:endParaRPr lang="en-US" sz="1800" b="1" i="0" u="none" strike="noStrike">
                        <a:solidFill>
                          <a:schemeClr val="bg1"/>
                        </a:solidFill>
                        <a:effectLst/>
                        <a:latin typeface="Arial" panose="020B0604020202020204" pitchFamily="34" charset="0"/>
                        <a:cs typeface="Arial" panose="020B0604020202020204" pitchFamily="34" charset="0"/>
                      </a:endParaRPr>
                    </a:p>
                  </a:txBody>
                  <a:tcPr marL="9253" marR="9253" marT="9253"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F1E2E"/>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a:solidFill>
                            <a:schemeClr val="bg1"/>
                          </a:solidFill>
                          <a:effectLst/>
                          <a:latin typeface="Arial" panose="020B0604020202020204" pitchFamily="34" charset="0"/>
                          <a:cs typeface="Arial" panose="020B0604020202020204" pitchFamily="34" charset="0"/>
                        </a:rPr>
                        <a:t>SILC </a:t>
                      </a:r>
                      <a:r>
                        <a:rPr lang="en-US" sz="1800" b="0" u="none" strike="noStrike">
                          <a:effectLst/>
                          <a:latin typeface="Arial" panose="020B0604020202020204" pitchFamily="34" charset="0"/>
                          <a:cs typeface="Arial" panose="020B0604020202020204" pitchFamily="34" charset="0"/>
                        </a:rPr>
                        <a:t>N (%)</a:t>
                      </a:r>
                      <a:endParaRPr lang="en-US" sz="1800" b="1" i="0" u="none" strike="noStrike">
                        <a:solidFill>
                          <a:schemeClr val="bg1"/>
                        </a:solidFill>
                        <a:effectLst/>
                        <a:latin typeface="Arial" panose="020B0604020202020204" pitchFamily="34" charset="0"/>
                        <a:cs typeface="Arial" panose="020B0604020202020204" pitchFamily="34" charset="0"/>
                      </a:endParaRPr>
                    </a:p>
                  </a:txBody>
                  <a:tcPr marL="9253" marR="9253" marT="9253"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F1E2E"/>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a:solidFill>
                            <a:schemeClr val="bg1"/>
                          </a:solidFill>
                          <a:effectLst/>
                          <a:latin typeface="Arial" panose="020B0604020202020204" pitchFamily="34" charset="0"/>
                          <a:cs typeface="Arial" panose="020B0604020202020204" pitchFamily="34" charset="0"/>
                        </a:rPr>
                        <a:t>DSE     </a:t>
                      </a:r>
                      <a:r>
                        <a:rPr lang="en-US" sz="1800" b="0" u="none" strike="noStrike">
                          <a:effectLst/>
                          <a:latin typeface="Arial" panose="020B0604020202020204" pitchFamily="34" charset="0"/>
                          <a:cs typeface="Arial" panose="020B0604020202020204" pitchFamily="34" charset="0"/>
                        </a:rPr>
                        <a:t>N (%)</a:t>
                      </a:r>
                      <a:endParaRPr lang="en-US" sz="1800" b="1" i="0" u="none" strike="noStrike">
                        <a:solidFill>
                          <a:schemeClr val="bg1"/>
                        </a:solidFill>
                        <a:effectLst/>
                        <a:latin typeface="Arial" panose="020B0604020202020204" pitchFamily="34" charset="0"/>
                        <a:cs typeface="Arial" panose="020B0604020202020204" pitchFamily="34" charset="0"/>
                      </a:endParaRPr>
                    </a:p>
                  </a:txBody>
                  <a:tcPr marL="9253" marR="9253" marT="9253"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F1E2E"/>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a:solidFill>
                            <a:schemeClr val="bg1"/>
                          </a:solidFill>
                          <a:effectLst/>
                          <a:latin typeface="Arial" panose="020B0604020202020204" pitchFamily="34" charset="0"/>
                          <a:cs typeface="Arial" panose="020B0604020202020204" pitchFamily="34" charset="0"/>
                        </a:rPr>
                        <a:t>All Grantees </a:t>
                      </a:r>
                      <a:r>
                        <a:rPr lang="en-US" sz="1800" b="0" u="none" strike="noStrike">
                          <a:effectLst/>
                          <a:latin typeface="Arial" panose="020B0604020202020204" pitchFamily="34" charset="0"/>
                          <a:cs typeface="Arial" panose="020B0604020202020204" pitchFamily="34" charset="0"/>
                        </a:rPr>
                        <a:t>N (%)</a:t>
                      </a:r>
                      <a:endParaRPr lang="en-US" sz="1800" b="1" i="0" u="none" strike="noStrike">
                        <a:solidFill>
                          <a:schemeClr val="bg1"/>
                        </a:solidFill>
                        <a:effectLst/>
                        <a:latin typeface="Arial" panose="020B0604020202020204" pitchFamily="34" charset="0"/>
                        <a:cs typeface="Arial" panose="020B0604020202020204" pitchFamily="34" charset="0"/>
                      </a:endParaRPr>
                    </a:p>
                  </a:txBody>
                  <a:tcPr marL="9253" marR="9253" marT="9253"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F1E2E"/>
                    </a:solidFill>
                  </a:tcPr>
                </a:tc>
                <a:extLst>
                  <a:ext uri="{0D108BD9-81ED-4DB2-BD59-A6C34878D82A}">
                    <a16:rowId xmlns:a16="http://schemas.microsoft.com/office/drawing/2014/main" val="1489397407"/>
                  </a:ext>
                </a:extLst>
              </a:tr>
              <a:tr h="695498">
                <a:tc>
                  <a:txBody>
                    <a:bodyPr/>
                    <a:lstStyle/>
                    <a:p>
                      <a:pPr marL="0" indent="0" algn="l" fontAlgn="ctr"/>
                      <a:r>
                        <a:rPr lang="en-US" sz="1400" b="1" u="none" strike="noStrike">
                          <a:effectLst/>
                          <a:latin typeface="Arial"/>
                          <a:cs typeface="Arial"/>
                        </a:rPr>
                        <a:t>Past TA has not been appropriately tailored for my organization and was not relevant</a:t>
                      </a:r>
                      <a:endParaRPr lang="en-US" sz="1400" b="1" i="0" u="none" strike="noStrike">
                        <a:solidFill>
                          <a:srgbClr val="000000"/>
                        </a:solidFill>
                        <a:effectLst/>
                        <a:latin typeface="Arial"/>
                        <a:cs typeface="Arial"/>
                      </a:endParaRPr>
                    </a:p>
                  </a:txBody>
                  <a:tcPr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400" u="none" strike="noStrike">
                          <a:effectLst/>
                          <a:latin typeface="Arial"/>
                          <a:cs typeface="Arial"/>
                        </a:rPr>
                        <a:t>11</a:t>
                      </a:r>
                    </a:p>
                    <a:p>
                      <a:pPr algn="ctr" fontAlgn="b"/>
                      <a:r>
                        <a:rPr lang="en-US" sz="1400" u="none" strike="noStrike">
                          <a:effectLst/>
                          <a:latin typeface="Arial"/>
                          <a:cs typeface="Arial"/>
                        </a:rPr>
                        <a:t>(4.6)</a:t>
                      </a:r>
                      <a:endParaRPr lang="en-US" sz="1400" b="0" i="0" u="none" strike="noStrike">
                        <a:solidFill>
                          <a:srgbClr val="000000"/>
                        </a:solidFill>
                        <a:effectLst/>
                        <a:latin typeface="Arial"/>
                        <a:cs typeface="Arial"/>
                      </a:endParaRPr>
                    </a:p>
                  </a:txBody>
                  <a:tcPr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400" u="none" strike="noStrike">
                          <a:effectLst/>
                          <a:latin typeface="Arial"/>
                          <a:cs typeface="Arial"/>
                        </a:rPr>
                        <a:t>3</a:t>
                      </a:r>
                    </a:p>
                    <a:p>
                      <a:pPr algn="ctr" fontAlgn="b"/>
                      <a:r>
                        <a:rPr lang="en-US" sz="1400" u="none" strike="noStrike">
                          <a:effectLst/>
                          <a:latin typeface="Arial"/>
                          <a:cs typeface="Arial"/>
                        </a:rPr>
                        <a:t>(1.3)</a:t>
                      </a:r>
                      <a:endParaRPr lang="en-US" sz="1400" b="0" i="0" u="none" strike="noStrike">
                        <a:solidFill>
                          <a:srgbClr val="000000"/>
                        </a:solidFill>
                        <a:effectLst/>
                        <a:latin typeface="Arial"/>
                        <a:cs typeface="Arial"/>
                      </a:endParaRPr>
                    </a:p>
                  </a:txBody>
                  <a:tcPr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400" u="none" strike="noStrike">
                          <a:effectLst/>
                          <a:latin typeface="Arial"/>
                          <a:cs typeface="Arial"/>
                        </a:rPr>
                        <a:t>1</a:t>
                      </a:r>
                    </a:p>
                    <a:p>
                      <a:pPr algn="ctr" fontAlgn="b"/>
                      <a:r>
                        <a:rPr lang="en-US" sz="1400" u="none" strike="noStrike">
                          <a:effectLst/>
                          <a:latin typeface="Arial"/>
                          <a:cs typeface="Arial"/>
                        </a:rPr>
                        <a:t>(0.4)</a:t>
                      </a:r>
                      <a:endParaRPr lang="en-US" sz="1400" b="0" i="0" u="none" strike="noStrike">
                        <a:solidFill>
                          <a:srgbClr val="000000"/>
                        </a:solidFill>
                        <a:effectLst/>
                        <a:latin typeface="Arial"/>
                        <a:cs typeface="Arial"/>
                      </a:endParaRPr>
                    </a:p>
                  </a:txBody>
                  <a:tcPr anchor="ctr">
                    <a:lnT w="38100" cap="flat" cmpd="sng" algn="ctr">
                      <a:solidFill>
                        <a:schemeClr val="bg1"/>
                      </a:solidFill>
                      <a:prstDash val="solid"/>
                      <a:round/>
                      <a:headEnd type="none" w="med" len="med"/>
                      <a:tailEnd type="none" w="med" len="med"/>
                    </a:lnT>
                    <a:solidFill>
                      <a:srgbClr val="E8CCCD"/>
                    </a:solidFill>
                  </a:tcPr>
                </a:tc>
                <a:tc>
                  <a:txBody>
                    <a:bodyPr/>
                    <a:lstStyle/>
                    <a:p>
                      <a:pPr algn="ctr" fontAlgn="b"/>
                      <a:r>
                        <a:rPr lang="en-US" sz="1400" b="1" u="none" strike="noStrike">
                          <a:effectLst/>
                          <a:latin typeface="Arial"/>
                          <a:cs typeface="Arial"/>
                        </a:rPr>
                        <a:t>15 </a:t>
                      </a:r>
                    </a:p>
                    <a:p>
                      <a:pPr algn="ctr" fontAlgn="b"/>
                      <a:r>
                        <a:rPr lang="en-US" sz="1400" b="1" u="none" strike="noStrike">
                          <a:effectLst/>
                          <a:latin typeface="Arial"/>
                          <a:cs typeface="Arial"/>
                        </a:rPr>
                        <a:t>(6.3)</a:t>
                      </a:r>
                      <a:endParaRPr lang="en-US" sz="1400" b="1" i="0" u="none" strike="noStrike">
                        <a:solidFill>
                          <a:srgbClr val="000000"/>
                        </a:solidFill>
                        <a:effectLst/>
                        <a:latin typeface="Arial"/>
                        <a:cs typeface="Arial"/>
                      </a:endParaRPr>
                    </a:p>
                  </a:txBody>
                  <a:tcPr anchor="ctr">
                    <a:lnT w="38100" cap="flat" cmpd="sng" algn="ctr">
                      <a:solidFill>
                        <a:schemeClr val="bg1"/>
                      </a:solidFill>
                      <a:prstDash val="solid"/>
                      <a:round/>
                      <a:headEnd type="none" w="med" len="med"/>
                      <a:tailEnd type="none" w="med" len="med"/>
                    </a:lnT>
                    <a:solidFill>
                      <a:srgbClr val="E8CCCD"/>
                    </a:solidFill>
                  </a:tcPr>
                </a:tc>
                <a:extLst>
                  <a:ext uri="{0D108BD9-81ED-4DB2-BD59-A6C34878D82A}">
                    <a16:rowId xmlns:a16="http://schemas.microsoft.com/office/drawing/2014/main" val="1299502096"/>
                  </a:ext>
                </a:extLst>
              </a:tr>
              <a:tr h="559909">
                <a:tc>
                  <a:txBody>
                    <a:bodyPr/>
                    <a:lstStyle/>
                    <a:p>
                      <a:pPr marL="233045" indent="-233045" algn="l" fontAlgn="ctr">
                        <a:tabLst>
                          <a:tab pos="233363" algn="l"/>
                        </a:tabLst>
                      </a:pPr>
                      <a:r>
                        <a:rPr lang="en-US" sz="1400" b="1" u="none" strike="noStrike">
                          <a:effectLst/>
                          <a:latin typeface="Arial"/>
                          <a:cs typeface="Arial"/>
                        </a:rPr>
                        <a:t>TA was not timely</a:t>
                      </a:r>
                      <a:endParaRPr lang="en-US" sz="1400" b="1" i="0" u="none" strike="noStrike">
                        <a:solidFill>
                          <a:srgbClr val="000000"/>
                        </a:solidFill>
                        <a:effectLst/>
                        <a:latin typeface="Arial"/>
                        <a:cs typeface="Arial"/>
                      </a:endParaRPr>
                    </a:p>
                  </a:txBody>
                  <a:tcPr anchor="ctr"/>
                </a:tc>
                <a:tc>
                  <a:txBody>
                    <a:bodyPr/>
                    <a:lstStyle/>
                    <a:p>
                      <a:pPr algn="ctr" fontAlgn="b"/>
                      <a:r>
                        <a:rPr lang="en-US" sz="1400" u="none" strike="noStrike">
                          <a:effectLst/>
                          <a:latin typeface="Arial"/>
                          <a:cs typeface="Arial"/>
                        </a:rPr>
                        <a:t>5</a:t>
                      </a:r>
                    </a:p>
                    <a:p>
                      <a:pPr algn="ctr" fontAlgn="b"/>
                      <a:r>
                        <a:rPr lang="en-US" sz="1400" u="none" strike="noStrike">
                          <a:effectLst/>
                          <a:latin typeface="Arial"/>
                          <a:cs typeface="Arial"/>
                        </a:rPr>
                        <a:t>(2.1)</a:t>
                      </a:r>
                      <a:endParaRPr lang="en-US" sz="1400" b="0" i="0" u="none" strike="noStrike">
                        <a:solidFill>
                          <a:srgbClr val="000000"/>
                        </a:solidFill>
                        <a:effectLst/>
                        <a:latin typeface="Arial"/>
                        <a:cs typeface="Arial"/>
                      </a:endParaRPr>
                    </a:p>
                  </a:txBody>
                  <a:tcPr anchor="ctr"/>
                </a:tc>
                <a:tc>
                  <a:txBody>
                    <a:bodyPr/>
                    <a:lstStyle/>
                    <a:p>
                      <a:pPr algn="ctr" fontAlgn="b"/>
                      <a:r>
                        <a:rPr lang="en-US" sz="1400" u="none" strike="noStrike">
                          <a:effectLst/>
                          <a:latin typeface="Arial"/>
                          <a:cs typeface="Arial"/>
                        </a:rPr>
                        <a:t>2</a:t>
                      </a:r>
                    </a:p>
                    <a:p>
                      <a:pPr algn="ctr" fontAlgn="b"/>
                      <a:r>
                        <a:rPr lang="en-US" sz="1400" u="none" strike="noStrike">
                          <a:effectLst/>
                          <a:latin typeface="Arial"/>
                          <a:cs typeface="Arial"/>
                        </a:rPr>
                        <a:t>(0.8)</a:t>
                      </a:r>
                      <a:endParaRPr lang="en-US" sz="1400" b="0" i="0" u="none" strike="noStrike">
                        <a:solidFill>
                          <a:srgbClr val="000000"/>
                        </a:solidFill>
                        <a:effectLst/>
                        <a:latin typeface="Arial"/>
                        <a:cs typeface="Arial"/>
                      </a:endParaRPr>
                    </a:p>
                  </a:txBody>
                  <a:tcPr anchor="ctr"/>
                </a:tc>
                <a:tc>
                  <a:txBody>
                    <a:bodyPr/>
                    <a:lstStyle/>
                    <a:p>
                      <a:pPr algn="ctr" fontAlgn="b"/>
                      <a:r>
                        <a:rPr lang="en-US" sz="1400" u="none" strike="noStrike">
                          <a:effectLst/>
                          <a:latin typeface="Arial"/>
                          <a:cs typeface="Arial"/>
                        </a:rPr>
                        <a:t>1</a:t>
                      </a:r>
                    </a:p>
                    <a:p>
                      <a:pPr algn="ctr" fontAlgn="b"/>
                      <a:r>
                        <a:rPr lang="en-US" sz="1400" u="none" strike="noStrike">
                          <a:effectLst/>
                          <a:latin typeface="Arial"/>
                          <a:cs typeface="Arial"/>
                        </a:rPr>
                        <a:t>(0.4)</a:t>
                      </a:r>
                      <a:endParaRPr lang="en-US" sz="1400" b="0" i="0" u="none" strike="noStrike">
                        <a:solidFill>
                          <a:srgbClr val="000000"/>
                        </a:solidFill>
                        <a:effectLst/>
                        <a:latin typeface="Arial"/>
                        <a:cs typeface="Arial"/>
                      </a:endParaRPr>
                    </a:p>
                  </a:txBody>
                  <a:tcPr anchor="ctr"/>
                </a:tc>
                <a:tc>
                  <a:txBody>
                    <a:bodyPr/>
                    <a:lstStyle/>
                    <a:p>
                      <a:pPr algn="ctr" fontAlgn="b"/>
                      <a:r>
                        <a:rPr lang="en-US" sz="1400" b="1" u="none" strike="noStrike">
                          <a:effectLst/>
                          <a:latin typeface="Arial"/>
                          <a:cs typeface="Arial"/>
                        </a:rPr>
                        <a:t>8</a:t>
                      </a:r>
                    </a:p>
                    <a:p>
                      <a:pPr algn="ctr" fontAlgn="b"/>
                      <a:r>
                        <a:rPr lang="en-US" sz="1400" b="1" i="0" u="none" strike="noStrike">
                          <a:solidFill>
                            <a:srgbClr val="000000"/>
                          </a:solidFill>
                          <a:effectLst/>
                          <a:latin typeface="Arial"/>
                          <a:cs typeface="Arial"/>
                        </a:rPr>
                        <a:t>(3.4)</a:t>
                      </a:r>
                    </a:p>
                  </a:txBody>
                  <a:tcPr anchor="ctr"/>
                </a:tc>
                <a:extLst>
                  <a:ext uri="{0D108BD9-81ED-4DB2-BD59-A6C34878D82A}">
                    <a16:rowId xmlns:a16="http://schemas.microsoft.com/office/drawing/2014/main" val="3704646550"/>
                  </a:ext>
                </a:extLst>
              </a:tr>
              <a:tr h="559909">
                <a:tc>
                  <a:txBody>
                    <a:bodyPr/>
                    <a:lstStyle/>
                    <a:p>
                      <a:pPr marL="233045" indent="-233045" algn="l" fontAlgn="ctr">
                        <a:tabLst>
                          <a:tab pos="233363" algn="l"/>
                        </a:tabLst>
                      </a:pPr>
                      <a:r>
                        <a:rPr lang="en-US" sz="1400" b="1" u="none" strike="noStrike">
                          <a:effectLst/>
                          <a:latin typeface="Arial"/>
                          <a:cs typeface="Arial"/>
                        </a:rPr>
                        <a:t>TA was poor quality</a:t>
                      </a:r>
                      <a:endParaRPr lang="en-US" sz="1400" b="1" i="0" u="none" strike="noStrike">
                        <a:solidFill>
                          <a:srgbClr val="000000"/>
                        </a:solidFill>
                        <a:effectLst/>
                        <a:latin typeface="Arial"/>
                        <a:cs typeface="Arial"/>
                      </a:endParaRPr>
                    </a:p>
                  </a:txBody>
                  <a:tcPr anchor="ctr">
                    <a:solidFill>
                      <a:srgbClr val="E8CCCD"/>
                    </a:solidFill>
                  </a:tcPr>
                </a:tc>
                <a:tc>
                  <a:txBody>
                    <a:bodyPr/>
                    <a:lstStyle/>
                    <a:p>
                      <a:pPr algn="ctr" fontAlgn="b"/>
                      <a:r>
                        <a:rPr lang="en-US" sz="1400" u="none" strike="noStrike">
                          <a:effectLst/>
                          <a:latin typeface="Arial"/>
                          <a:cs typeface="Arial"/>
                        </a:rPr>
                        <a:t>7           (2.9)</a:t>
                      </a:r>
                      <a:endParaRPr lang="en-US" sz="1400" b="0" i="0" u="none" strike="noStrike">
                        <a:solidFill>
                          <a:srgbClr val="000000"/>
                        </a:solidFill>
                        <a:effectLst/>
                        <a:latin typeface="Arial"/>
                        <a:cs typeface="Arial"/>
                      </a:endParaRPr>
                    </a:p>
                  </a:txBody>
                  <a:tcPr anchor="ctr">
                    <a:solidFill>
                      <a:srgbClr val="E8CCCD"/>
                    </a:solidFill>
                  </a:tcPr>
                </a:tc>
                <a:tc>
                  <a:txBody>
                    <a:bodyPr/>
                    <a:lstStyle/>
                    <a:p>
                      <a:pPr algn="ctr" fontAlgn="b"/>
                      <a:r>
                        <a:rPr lang="en-US" sz="1400" u="none" strike="noStrike">
                          <a:effectLst/>
                          <a:latin typeface="Arial"/>
                          <a:cs typeface="Arial"/>
                        </a:rPr>
                        <a:t>0    (0.0)</a:t>
                      </a:r>
                      <a:endParaRPr lang="en-US" sz="1400" b="0" i="0" u="none" strike="noStrike">
                        <a:solidFill>
                          <a:srgbClr val="000000"/>
                        </a:solidFill>
                        <a:effectLst/>
                        <a:latin typeface="Arial"/>
                        <a:cs typeface="Arial"/>
                      </a:endParaRPr>
                    </a:p>
                  </a:txBody>
                  <a:tcPr anchor="ctr">
                    <a:solidFill>
                      <a:srgbClr val="E8CCCD"/>
                    </a:solidFill>
                  </a:tcPr>
                </a:tc>
                <a:tc>
                  <a:txBody>
                    <a:bodyPr/>
                    <a:lstStyle/>
                    <a:p>
                      <a:pPr algn="ctr" fontAlgn="b"/>
                      <a:r>
                        <a:rPr lang="en-US" sz="1400" u="none" strike="noStrike">
                          <a:effectLst/>
                          <a:latin typeface="Arial" panose="020B0604020202020204" pitchFamily="34" charset="0"/>
                          <a:cs typeface="Arial" panose="020B0604020202020204" pitchFamily="34" charset="0"/>
                        </a:rPr>
                        <a:t>1     (0.4)</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anchor="ctr">
                    <a:solidFill>
                      <a:srgbClr val="E8CCCD"/>
                    </a:solidFill>
                  </a:tcPr>
                </a:tc>
                <a:tc>
                  <a:txBody>
                    <a:bodyPr/>
                    <a:lstStyle/>
                    <a:p>
                      <a:pPr algn="ctr" fontAlgn="b"/>
                      <a:r>
                        <a:rPr lang="en-US" sz="1400" b="1" u="none" strike="noStrike">
                          <a:effectLst/>
                          <a:latin typeface="Arial"/>
                          <a:cs typeface="Arial"/>
                        </a:rPr>
                        <a:t>8                     (3.4) </a:t>
                      </a:r>
                      <a:endParaRPr lang="en-US" sz="1400" b="1" i="0" u="none" strike="noStrike">
                        <a:solidFill>
                          <a:srgbClr val="000000"/>
                        </a:solidFill>
                        <a:effectLst/>
                        <a:latin typeface="Arial"/>
                        <a:cs typeface="Arial"/>
                      </a:endParaRPr>
                    </a:p>
                  </a:txBody>
                  <a:tcPr anchor="ctr">
                    <a:solidFill>
                      <a:srgbClr val="E8CCCD"/>
                    </a:solidFill>
                  </a:tcPr>
                </a:tc>
                <a:extLst>
                  <a:ext uri="{0D108BD9-81ED-4DB2-BD59-A6C34878D82A}">
                    <a16:rowId xmlns:a16="http://schemas.microsoft.com/office/drawing/2014/main" val="3810278461"/>
                  </a:ext>
                </a:extLst>
              </a:tr>
              <a:tr h="713411">
                <a:tc>
                  <a:txBody>
                    <a:bodyPr/>
                    <a:lstStyle/>
                    <a:p>
                      <a:pPr marL="0" indent="0" algn="l" fontAlgn="ctr">
                        <a:tabLst/>
                      </a:pPr>
                      <a:r>
                        <a:rPr lang="en-US" sz="1400" b="1" u="none" strike="noStrike">
                          <a:effectLst/>
                          <a:latin typeface="Arial"/>
                          <a:cs typeface="Arial"/>
                        </a:rPr>
                        <a:t>TA is not accessible for people with disabilities</a:t>
                      </a:r>
                      <a:endParaRPr lang="en-US" sz="1400" b="1" i="0" u="none" strike="noStrike">
                        <a:solidFill>
                          <a:srgbClr val="000000"/>
                        </a:solidFill>
                        <a:effectLst/>
                        <a:latin typeface="Arial"/>
                        <a:cs typeface="Arial"/>
                      </a:endParaRPr>
                    </a:p>
                  </a:txBody>
                  <a:tcPr anchor="ctr"/>
                </a:tc>
                <a:tc>
                  <a:txBody>
                    <a:bodyPr/>
                    <a:lstStyle/>
                    <a:p>
                      <a:pPr algn="ctr" fontAlgn="b"/>
                      <a:r>
                        <a:rPr lang="en-US" sz="1400" u="none" strike="noStrike">
                          <a:effectLst/>
                          <a:latin typeface="Arial"/>
                          <a:cs typeface="Arial"/>
                        </a:rPr>
                        <a:t>3</a:t>
                      </a:r>
                    </a:p>
                    <a:p>
                      <a:pPr algn="ctr" fontAlgn="b"/>
                      <a:r>
                        <a:rPr lang="en-US" sz="1400" u="none" strike="noStrike">
                          <a:effectLst/>
                          <a:latin typeface="Arial"/>
                          <a:cs typeface="Arial"/>
                        </a:rPr>
                        <a:t>(1.3)</a:t>
                      </a:r>
                      <a:endParaRPr lang="en-US" sz="1400" b="0" i="0" u="none" strike="noStrike">
                        <a:solidFill>
                          <a:srgbClr val="000000"/>
                        </a:solidFill>
                        <a:effectLst/>
                        <a:latin typeface="Arial"/>
                        <a:cs typeface="Arial"/>
                      </a:endParaRPr>
                    </a:p>
                  </a:txBody>
                  <a:tcPr anchor="ctr"/>
                </a:tc>
                <a:tc>
                  <a:txBody>
                    <a:bodyPr/>
                    <a:lstStyle/>
                    <a:p>
                      <a:pPr algn="ctr" fontAlgn="b"/>
                      <a:r>
                        <a:rPr lang="en-US" sz="1400" u="none" strike="noStrike">
                          <a:effectLst/>
                          <a:latin typeface="Arial"/>
                          <a:cs typeface="Arial"/>
                        </a:rPr>
                        <a:t>0</a:t>
                      </a:r>
                    </a:p>
                    <a:p>
                      <a:pPr algn="ctr" fontAlgn="b"/>
                      <a:r>
                        <a:rPr lang="en-US" sz="1400" u="none" strike="noStrike">
                          <a:effectLst/>
                          <a:latin typeface="Arial"/>
                          <a:cs typeface="Arial"/>
                        </a:rPr>
                        <a:t>(0.0)</a:t>
                      </a:r>
                      <a:endParaRPr lang="en-US" sz="1400" b="0" i="0" u="none" strike="noStrike">
                        <a:solidFill>
                          <a:srgbClr val="000000"/>
                        </a:solidFill>
                        <a:effectLst/>
                        <a:latin typeface="Arial"/>
                        <a:cs typeface="Arial"/>
                      </a:endParaRPr>
                    </a:p>
                  </a:txBody>
                  <a:tcPr anchor="ctr"/>
                </a:tc>
                <a:tc>
                  <a:txBody>
                    <a:bodyPr/>
                    <a:lstStyle/>
                    <a:p>
                      <a:pPr algn="ctr" fontAlgn="b"/>
                      <a:r>
                        <a:rPr lang="en-US" sz="1400" u="none" strike="noStrike">
                          <a:effectLst/>
                          <a:latin typeface="Arial"/>
                          <a:cs typeface="Arial"/>
                        </a:rPr>
                        <a:t>1</a:t>
                      </a:r>
                    </a:p>
                    <a:p>
                      <a:pPr algn="ctr" fontAlgn="b"/>
                      <a:r>
                        <a:rPr lang="en-US" sz="1400" u="none" strike="noStrike">
                          <a:effectLst/>
                          <a:latin typeface="Arial"/>
                          <a:cs typeface="Arial"/>
                        </a:rPr>
                        <a:t>(0.4)</a:t>
                      </a:r>
                      <a:endParaRPr lang="en-US" sz="1400" b="0" i="0" u="none" strike="noStrike">
                        <a:solidFill>
                          <a:srgbClr val="000000"/>
                        </a:solidFill>
                        <a:effectLst/>
                        <a:latin typeface="Arial"/>
                        <a:cs typeface="Arial"/>
                      </a:endParaRPr>
                    </a:p>
                  </a:txBody>
                  <a:tcPr anchor="ctr"/>
                </a:tc>
                <a:tc>
                  <a:txBody>
                    <a:bodyPr/>
                    <a:lstStyle/>
                    <a:p>
                      <a:pPr algn="ctr" fontAlgn="b"/>
                      <a:r>
                        <a:rPr lang="en-US" sz="1400" b="1" u="none" strike="noStrike">
                          <a:effectLst/>
                          <a:latin typeface="Arial" panose="020B0604020202020204" pitchFamily="34" charset="0"/>
                          <a:cs typeface="Arial" panose="020B0604020202020204" pitchFamily="34" charset="0"/>
                        </a:rPr>
                        <a:t>4                     (1.7)</a:t>
                      </a:r>
                      <a:endParaRPr lang="en-US" sz="1400" b="1" i="0" u="none" strike="noStrike">
                        <a:solidFill>
                          <a:srgbClr val="000000"/>
                        </a:solidFill>
                        <a:effectLst/>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073437992"/>
                  </a:ext>
                </a:extLst>
              </a:tr>
            </a:tbl>
          </a:graphicData>
        </a:graphic>
      </p:graphicFrame>
      <p:sp>
        <p:nvSpPr>
          <p:cNvPr id="4" name="Slide Number Placeholder 3">
            <a:extLst>
              <a:ext uri="{FF2B5EF4-FFF2-40B4-BE49-F238E27FC236}">
                <a16:creationId xmlns:a16="http://schemas.microsoft.com/office/drawing/2014/main" id="{4071481D-4DC9-41AE-9426-0B9847FA5D9F}"/>
              </a:ext>
            </a:extLst>
          </p:cNvPr>
          <p:cNvSpPr>
            <a:spLocks noGrp="1"/>
          </p:cNvSpPr>
          <p:nvPr>
            <p:ph type="sldNum" sz="quarter" idx="12"/>
          </p:nvPr>
        </p:nvSpPr>
        <p:spPr/>
        <p:txBody>
          <a:bodyPr/>
          <a:lstStyle/>
          <a:p>
            <a:fld id="{7AA28999-D008-419E-9628-EE1C64F81F4C}" type="slidenum">
              <a:rPr lang="en-US" smtClean="0"/>
              <a:pPr/>
              <a:t>33</a:t>
            </a:fld>
            <a:endParaRPr lang="en-US"/>
          </a:p>
        </p:txBody>
      </p:sp>
    </p:spTree>
    <p:extLst>
      <p:ext uri="{BB962C8B-B14F-4D97-AF65-F5344CB8AC3E}">
        <p14:creationId xmlns:p14="http://schemas.microsoft.com/office/powerpoint/2010/main" val="2773902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A59F7-A6CC-4CF3-BAC6-8E2A777C141A}"/>
              </a:ext>
            </a:extLst>
          </p:cNvPr>
          <p:cNvSpPr>
            <a:spLocks noGrp="1"/>
          </p:cNvSpPr>
          <p:nvPr>
            <p:ph type="title"/>
          </p:nvPr>
        </p:nvSpPr>
        <p:spPr/>
        <p:txBody>
          <a:bodyPr>
            <a:noAutofit/>
          </a:bodyPr>
          <a:lstStyle/>
          <a:p>
            <a:r>
              <a:rPr lang="en-US" sz="2800"/>
              <a:t>How is the TA not meeting their needs? What is additionally needed? </a:t>
            </a:r>
            <a:br>
              <a:rPr lang="en-US"/>
            </a:br>
            <a:r>
              <a:rPr lang="en-US" sz="2000"/>
              <a:t>KII Results</a:t>
            </a:r>
            <a:endParaRPr lang="en-US"/>
          </a:p>
        </p:txBody>
      </p:sp>
      <p:graphicFrame>
        <p:nvGraphicFramePr>
          <p:cNvPr id="6" name="Table 5">
            <a:extLst>
              <a:ext uri="{FF2B5EF4-FFF2-40B4-BE49-F238E27FC236}">
                <a16:creationId xmlns:a16="http://schemas.microsoft.com/office/drawing/2014/main" id="{19673028-D813-3FB6-10CE-3E32A925F62C}"/>
              </a:ext>
            </a:extLst>
          </p:cNvPr>
          <p:cNvGraphicFramePr>
            <a:graphicFrameLocks/>
          </p:cNvGraphicFramePr>
          <p:nvPr>
            <p:extLst>
              <p:ext uri="{D42A27DB-BD31-4B8C-83A1-F6EECF244321}">
                <p14:modId xmlns:p14="http://schemas.microsoft.com/office/powerpoint/2010/main" val="250865101"/>
              </p:ext>
            </p:extLst>
          </p:nvPr>
        </p:nvGraphicFramePr>
        <p:xfrm>
          <a:off x="555584" y="1408760"/>
          <a:ext cx="8131215" cy="4147087"/>
        </p:xfrm>
        <a:graphic>
          <a:graphicData uri="http://schemas.openxmlformats.org/drawingml/2006/table">
            <a:tbl>
              <a:tblPr firstRow="1" bandRow="1">
                <a:tableStyleId>{5C22544A-7EE6-4342-B048-85BDC9FD1C3A}</a:tableStyleId>
              </a:tblPr>
              <a:tblGrid>
                <a:gridCol w="8131215">
                  <a:extLst>
                    <a:ext uri="{9D8B030D-6E8A-4147-A177-3AD203B41FA5}">
                      <a16:colId xmlns:a16="http://schemas.microsoft.com/office/drawing/2014/main" val="459232917"/>
                    </a:ext>
                  </a:extLst>
                </a:gridCol>
              </a:tblGrid>
              <a:tr h="458577">
                <a:tc>
                  <a:txBody>
                    <a:bodyPr/>
                    <a:lstStyle/>
                    <a:p>
                      <a:pPr marL="0" lvl="0" indent="0" algn="l">
                        <a:lnSpc>
                          <a:spcPct val="100000"/>
                        </a:lnSpc>
                        <a:buNone/>
                      </a:pPr>
                      <a:r>
                        <a:rPr lang="en-US" sz="1800" b="1" i="0" u="none" strike="noStrike" baseline="0" noProof="0">
                          <a:solidFill>
                            <a:srgbClr val="FFFFFF"/>
                          </a:solidFill>
                          <a:latin typeface="Arial"/>
                        </a:rPr>
                        <a:t>Recommendations for TA improvements according to KII participants</a:t>
                      </a:r>
                    </a:p>
                  </a:txBody>
                  <a:tcPr anchor="ctr"/>
                </a:tc>
                <a:extLst>
                  <a:ext uri="{0D108BD9-81ED-4DB2-BD59-A6C34878D82A}">
                    <a16:rowId xmlns:a16="http://schemas.microsoft.com/office/drawing/2014/main" val="2212942437"/>
                  </a:ext>
                </a:extLst>
              </a:tr>
              <a:tr h="4784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noProof="0">
                          <a:solidFill>
                            <a:srgbClr val="000000"/>
                          </a:solidFill>
                          <a:effectLst/>
                          <a:latin typeface="+mn-lt"/>
                        </a:rPr>
                        <a:t>No need to change to TA (2)</a:t>
                      </a:r>
                    </a:p>
                  </a:txBody>
                  <a:tcPr anchor="ctr"/>
                </a:tc>
                <a:extLst>
                  <a:ext uri="{0D108BD9-81ED-4DB2-BD59-A6C34878D82A}">
                    <a16:rowId xmlns:a16="http://schemas.microsoft.com/office/drawing/2014/main" val="1413084438"/>
                  </a:ext>
                </a:extLst>
              </a:tr>
              <a:tr h="458577">
                <a:tc>
                  <a:txBody>
                    <a:bodyPr/>
                    <a:lstStyle/>
                    <a:p>
                      <a:pPr marL="0" lvl="0" indent="0" algn="l">
                        <a:lnSpc>
                          <a:spcPct val="100000"/>
                        </a:lnSpc>
                        <a:buNone/>
                      </a:pPr>
                      <a:r>
                        <a:rPr lang="en-US" sz="1600" b="0" i="0" u="none" strike="noStrike" kern="1200" baseline="0" noProof="0">
                          <a:solidFill>
                            <a:srgbClr val="000000"/>
                          </a:solidFill>
                          <a:effectLst/>
                          <a:latin typeface="+mn-lt"/>
                        </a:rPr>
                        <a:t>Direct a greater portion of available funds for direct support and peer-to-peer (2)</a:t>
                      </a:r>
                    </a:p>
                  </a:txBody>
                  <a:tcPr anchor="ctr"/>
                </a:tc>
                <a:extLst>
                  <a:ext uri="{0D108BD9-81ED-4DB2-BD59-A6C34878D82A}">
                    <a16:rowId xmlns:a16="http://schemas.microsoft.com/office/drawing/2014/main" val="1679830599"/>
                  </a:ext>
                </a:extLst>
              </a:tr>
              <a:tr h="458577">
                <a:tc>
                  <a:txBody>
                    <a:bodyPr/>
                    <a:lstStyle/>
                    <a:p>
                      <a:pPr marL="0" lvl="0" indent="0" algn="l">
                        <a:lnSpc>
                          <a:spcPct val="100000"/>
                        </a:lnSpc>
                        <a:buNone/>
                      </a:pPr>
                      <a:r>
                        <a:rPr lang="en-US" sz="1600" b="0" i="0" u="none" strike="noStrike" kern="1200" baseline="0" noProof="0">
                          <a:solidFill>
                            <a:srgbClr val="000000"/>
                          </a:solidFill>
                          <a:effectLst/>
                          <a:latin typeface="+mn-lt"/>
                        </a:rPr>
                        <a:t>Better identify grantees’ TA needs and desired approaches and tailor accordingly (2)</a:t>
                      </a:r>
                    </a:p>
                  </a:txBody>
                  <a:tcPr anchor="ctr"/>
                </a:tc>
                <a:extLst>
                  <a:ext uri="{0D108BD9-81ED-4DB2-BD59-A6C34878D82A}">
                    <a16:rowId xmlns:a16="http://schemas.microsoft.com/office/drawing/2014/main" val="3699765417"/>
                  </a:ext>
                </a:extLst>
              </a:tr>
              <a:tr h="458577">
                <a:tc>
                  <a:txBody>
                    <a:bodyPr/>
                    <a:lstStyle/>
                    <a:p>
                      <a:pPr marL="0" lvl="0" indent="0" algn="l">
                        <a:lnSpc>
                          <a:spcPct val="100000"/>
                        </a:lnSpc>
                        <a:buNone/>
                      </a:pPr>
                      <a:r>
                        <a:rPr lang="en-US" sz="1600" b="0" i="0" u="none" strike="noStrike" kern="1200" baseline="0" noProof="0">
                          <a:solidFill>
                            <a:srgbClr val="000000"/>
                          </a:solidFill>
                          <a:effectLst/>
                          <a:latin typeface="+mn-lt"/>
                        </a:rPr>
                        <a:t>Elevate the focus on disability (2)</a:t>
                      </a:r>
                    </a:p>
                  </a:txBody>
                  <a:tcPr anchor="ctr"/>
                </a:tc>
                <a:extLst>
                  <a:ext uri="{0D108BD9-81ED-4DB2-BD59-A6C34878D82A}">
                    <a16:rowId xmlns:a16="http://schemas.microsoft.com/office/drawing/2014/main" val="2930127793"/>
                  </a:ext>
                </a:extLst>
              </a:tr>
              <a:tr h="458577">
                <a:tc>
                  <a:txBody>
                    <a:bodyPr/>
                    <a:lstStyle/>
                    <a:p>
                      <a:pPr marL="0" lvl="0" indent="0" algn="l">
                        <a:lnSpc>
                          <a:spcPct val="100000"/>
                        </a:lnSpc>
                        <a:buNone/>
                      </a:pPr>
                      <a:r>
                        <a:rPr lang="en-US" sz="1600" b="0" i="0" u="none" strike="noStrike" kern="1200" baseline="0" noProof="0">
                          <a:solidFill>
                            <a:srgbClr val="000000"/>
                          </a:solidFill>
                          <a:effectLst/>
                          <a:latin typeface="+mn-lt"/>
                        </a:rPr>
                        <a:t>Require TA providers to work with national associations (1)</a:t>
                      </a:r>
                    </a:p>
                  </a:txBody>
                  <a:tcPr anchor="ctr"/>
                </a:tc>
                <a:extLst>
                  <a:ext uri="{0D108BD9-81ED-4DB2-BD59-A6C34878D82A}">
                    <a16:rowId xmlns:a16="http://schemas.microsoft.com/office/drawing/2014/main" val="2016516919"/>
                  </a:ext>
                </a:extLst>
              </a:tr>
              <a:tr h="458577">
                <a:tc>
                  <a:txBody>
                    <a:bodyPr/>
                    <a:lstStyle/>
                    <a:p>
                      <a:pPr marL="0" lvl="0" indent="0" algn="l">
                        <a:lnSpc>
                          <a:spcPct val="100000"/>
                        </a:lnSpc>
                        <a:buNone/>
                      </a:pPr>
                      <a:r>
                        <a:rPr lang="en-US" sz="1600" b="0" i="0" u="none" strike="noStrike" kern="1200" baseline="0" noProof="0">
                          <a:solidFill>
                            <a:srgbClr val="000000"/>
                          </a:solidFill>
                          <a:effectLst/>
                          <a:latin typeface="+mn-lt"/>
                        </a:rPr>
                        <a:t>Change and increase ILRU staff (1)</a:t>
                      </a:r>
                    </a:p>
                  </a:txBody>
                  <a:tcPr anchor="ctr"/>
                </a:tc>
                <a:extLst>
                  <a:ext uri="{0D108BD9-81ED-4DB2-BD59-A6C34878D82A}">
                    <a16:rowId xmlns:a16="http://schemas.microsoft.com/office/drawing/2014/main" val="164698609"/>
                  </a:ext>
                </a:extLst>
              </a:tr>
              <a:tr h="458577">
                <a:tc>
                  <a:txBody>
                    <a:bodyPr/>
                    <a:lstStyle/>
                    <a:p>
                      <a:pPr marL="0" lvl="0" indent="0" algn="l">
                        <a:lnSpc>
                          <a:spcPct val="100000"/>
                        </a:lnSpc>
                        <a:buNone/>
                      </a:pPr>
                      <a:r>
                        <a:rPr lang="en-US" sz="1600" b="0" i="0" u="none" strike="noStrike" kern="1200" baseline="0" noProof="0">
                          <a:solidFill>
                            <a:srgbClr val="000000"/>
                          </a:solidFill>
                          <a:effectLst/>
                          <a:latin typeface="+mn-lt"/>
                        </a:rPr>
                        <a:t>Increase personal engagement and networking (1)</a:t>
                      </a:r>
                    </a:p>
                  </a:txBody>
                  <a:tcPr anchor="ctr"/>
                </a:tc>
                <a:extLst>
                  <a:ext uri="{0D108BD9-81ED-4DB2-BD59-A6C34878D82A}">
                    <a16:rowId xmlns:a16="http://schemas.microsoft.com/office/drawing/2014/main" val="2875467512"/>
                  </a:ext>
                </a:extLst>
              </a:tr>
              <a:tr h="458577">
                <a:tc>
                  <a:txBody>
                    <a:bodyPr/>
                    <a:lstStyle/>
                    <a:p>
                      <a:pPr marL="0" lvl="0" indent="0" algn="l">
                        <a:lnSpc>
                          <a:spcPct val="100000"/>
                        </a:lnSpc>
                        <a:buNone/>
                      </a:pPr>
                      <a:r>
                        <a:rPr lang="en-US" sz="1600" b="0" i="0" u="none" strike="noStrike" kern="1200" baseline="0" noProof="0">
                          <a:solidFill>
                            <a:srgbClr val="000000"/>
                          </a:solidFill>
                          <a:effectLst/>
                          <a:latin typeface="+mn-lt"/>
                        </a:rPr>
                        <a:t>Reduce TA information email volume (1)</a:t>
                      </a:r>
                    </a:p>
                  </a:txBody>
                  <a:tcPr anchor="ctr"/>
                </a:tc>
                <a:extLst>
                  <a:ext uri="{0D108BD9-81ED-4DB2-BD59-A6C34878D82A}">
                    <a16:rowId xmlns:a16="http://schemas.microsoft.com/office/drawing/2014/main" val="3124710759"/>
                  </a:ext>
                </a:extLst>
              </a:tr>
            </a:tbl>
          </a:graphicData>
        </a:graphic>
      </p:graphicFrame>
      <p:sp>
        <p:nvSpPr>
          <p:cNvPr id="4" name="Slide Number Placeholder 3">
            <a:extLst>
              <a:ext uri="{FF2B5EF4-FFF2-40B4-BE49-F238E27FC236}">
                <a16:creationId xmlns:a16="http://schemas.microsoft.com/office/drawing/2014/main" id="{D8F19AB6-59A9-402D-B462-C72687C70222}"/>
              </a:ext>
            </a:extLst>
          </p:cNvPr>
          <p:cNvSpPr>
            <a:spLocks noGrp="1"/>
          </p:cNvSpPr>
          <p:nvPr>
            <p:ph type="sldNum" sz="quarter" idx="12"/>
          </p:nvPr>
        </p:nvSpPr>
        <p:spPr/>
        <p:txBody>
          <a:bodyPr/>
          <a:lstStyle/>
          <a:p>
            <a:fld id="{7AA28999-D008-419E-9628-EE1C64F81F4C}" type="slidenum">
              <a:rPr lang="en-US" smtClean="0"/>
              <a:pPr/>
              <a:t>34</a:t>
            </a:fld>
            <a:endParaRPr lang="en-US"/>
          </a:p>
        </p:txBody>
      </p:sp>
    </p:spTree>
    <p:extLst>
      <p:ext uri="{BB962C8B-B14F-4D97-AF65-F5344CB8AC3E}">
        <p14:creationId xmlns:p14="http://schemas.microsoft.com/office/powerpoint/2010/main" val="7325548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methods</a:t>
            </a: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7AA28999-D008-419E-9628-EE1C64F81F4C}" type="slidenum">
              <a:rPr kumimoji="0" lang="en-US" sz="1400" b="0" i="0" u="none" strike="noStrike" kern="1200" cap="none" spc="0" normalizeH="0" baseline="0" noProof="0" smtClean="0">
                <a:ln>
                  <a:noFill/>
                </a:ln>
                <a:solidFill>
                  <a:prstClr val="white">
                    <a:lumMod val="8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35</a:t>
            </a:fld>
            <a:endParaRPr kumimoji="0" lang="en-US" sz="1400" b="0" i="0" u="none" strike="noStrike" kern="1200" cap="none" spc="0" normalizeH="0" baseline="0" noProof="0">
              <a:ln>
                <a:noFill/>
              </a:ln>
              <a:solidFill>
                <a:prstClr val="white">
                  <a:lumMod val="8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7425357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9F96E-44BE-41DF-AB3B-FAA18B100037}"/>
              </a:ext>
            </a:extLst>
          </p:cNvPr>
          <p:cNvSpPr>
            <a:spLocks noGrp="1"/>
          </p:cNvSpPr>
          <p:nvPr>
            <p:ph type="title"/>
          </p:nvPr>
        </p:nvSpPr>
        <p:spPr>
          <a:xfrm>
            <a:off x="457199" y="274638"/>
            <a:ext cx="8229601" cy="1143000"/>
          </a:xfrm>
        </p:spPr>
        <p:txBody>
          <a:bodyPr>
            <a:noAutofit/>
          </a:bodyPr>
          <a:lstStyle/>
          <a:p>
            <a:r>
              <a:rPr lang="en-US"/>
              <a:t>Key Informant Interview Methods</a:t>
            </a:r>
          </a:p>
        </p:txBody>
      </p:sp>
      <p:sp>
        <p:nvSpPr>
          <p:cNvPr id="3" name="Content Placeholder 2">
            <a:extLst>
              <a:ext uri="{FF2B5EF4-FFF2-40B4-BE49-F238E27FC236}">
                <a16:creationId xmlns:a16="http://schemas.microsoft.com/office/drawing/2014/main" id="{DAFDBBD2-65FB-4CF4-B100-94FBE2BBB219}"/>
              </a:ext>
            </a:extLst>
          </p:cNvPr>
          <p:cNvSpPr>
            <a:spLocks noGrp="1"/>
          </p:cNvSpPr>
          <p:nvPr>
            <p:ph idx="1"/>
          </p:nvPr>
        </p:nvSpPr>
        <p:spPr>
          <a:xfrm>
            <a:off x="457200" y="1483090"/>
            <a:ext cx="8229600" cy="4151591"/>
          </a:xfrm>
        </p:spPr>
        <p:txBody>
          <a:bodyPr vert="horz" lIns="91440" tIns="45720" rIns="91440" bIns="45720" rtlCol="0" anchor="t">
            <a:normAutofit fontScale="92500" lnSpcReduction="20000"/>
          </a:bodyPr>
          <a:lstStyle/>
          <a:p>
            <a:r>
              <a:rPr lang="en-US" sz="2800"/>
              <a:t>Conducted 11 KIIs between October 2022 and January 2023 with representatives from </a:t>
            </a:r>
            <a:r>
              <a:rPr lang="en-US" sz="2800" err="1"/>
              <a:t>AoD</a:t>
            </a:r>
            <a:r>
              <a:rPr lang="en-US" sz="2800"/>
              <a:t> (2), CILs (3), SILCs (1), DSEs (2), and TA providers (3).</a:t>
            </a:r>
            <a:endParaRPr lang="en-US" sz="1800">
              <a:cs typeface="Arial" panose="020B0604020202020204"/>
            </a:endParaRPr>
          </a:p>
          <a:p>
            <a:r>
              <a:rPr lang="en-US" sz="2800">
                <a:cs typeface="Segoe UI"/>
              </a:rPr>
              <a:t>Interviews covered the following topics:</a:t>
            </a:r>
          </a:p>
          <a:p>
            <a:pPr lvl="1"/>
            <a:r>
              <a:rPr lang="en-US" sz="2400">
                <a:cs typeface="Segoe UI"/>
              </a:rPr>
              <a:t>Types of TA received </a:t>
            </a:r>
          </a:p>
          <a:p>
            <a:pPr lvl="1"/>
            <a:r>
              <a:rPr lang="en-US" sz="2400">
                <a:cs typeface="Segoe UI"/>
              </a:rPr>
              <a:t>TA providers used</a:t>
            </a:r>
          </a:p>
          <a:p>
            <a:pPr lvl="1"/>
            <a:r>
              <a:rPr lang="en-US" sz="2400">
                <a:cs typeface="Segoe UI"/>
              </a:rPr>
              <a:t>Awareness of TA</a:t>
            </a:r>
          </a:p>
          <a:p>
            <a:pPr lvl="1"/>
            <a:r>
              <a:rPr lang="en-US" sz="2400">
                <a:cs typeface="Segoe UI"/>
              </a:rPr>
              <a:t>Experience with TA</a:t>
            </a:r>
          </a:p>
          <a:p>
            <a:pPr lvl="1"/>
            <a:r>
              <a:rPr lang="en-US" sz="2400">
                <a:cs typeface="Segoe UI"/>
              </a:rPr>
              <a:t>TA effectiveness</a:t>
            </a:r>
          </a:p>
          <a:p>
            <a:pPr lvl="1"/>
            <a:r>
              <a:rPr lang="en-US" sz="2400">
                <a:cs typeface="Segoe UI"/>
              </a:rPr>
              <a:t>TA needs</a:t>
            </a:r>
          </a:p>
          <a:p>
            <a:pPr lvl="1"/>
            <a:r>
              <a:rPr lang="en-US" sz="2400">
                <a:cs typeface="Segoe UI"/>
              </a:rPr>
              <a:t>Recommendations for improvements</a:t>
            </a:r>
          </a:p>
        </p:txBody>
      </p:sp>
      <p:sp>
        <p:nvSpPr>
          <p:cNvPr id="4" name="Slide Number Placeholder 3">
            <a:extLst>
              <a:ext uri="{FF2B5EF4-FFF2-40B4-BE49-F238E27FC236}">
                <a16:creationId xmlns:a16="http://schemas.microsoft.com/office/drawing/2014/main" id="{F1BF3FEB-96C4-41FF-BCDA-8A028CF814EF}"/>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7AA28999-D008-419E-9628-EE1C64F81F4C}" type="slidenum">
              <a:rPr kumimoji="0" lang="en-US" sz="1400" b="0" i="0" u="none" strike="noStrike" kern="1200" cap="none" spc="0" normalizeH="0" baseline="0" noProof="0" smtClean="0">
                <a:ln>
                  <a:noFill/>
                </a:ln>
                <a:solidFill>
                  <a:prstClr val="white">
                    <a:lumMod val="8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36</a:t>
            </a:fld>
            <a:endParaRPr kumimoji="0" lang="en-US" sz="1400" b="0" i="0" u="none" strike="noStrike" kern="1200" cap="none" spc="0" normalizeH="0" baseline="0" noProof="0">
              <a:ln>
                <a:noFill/>
              </a:ln>
              <a:solidFill>
                <a:prstClr val="white">
                  <a:lumMod val="8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9890949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4820C-3FED-4CEC-AECC-04A890AEAD57}"/>
              </a:ext>
            </a:extLst>
          </p:cNvPr>
          <p:cNvSpPr>
            <a:spLocks noGrp="1"/>
          </p:cNvSpPr>
          <p:nvPr>
            <p:ph type="title"/>
          </p:nvPr>
        </p:nvSpPr>
        <p:spPr>
          <a:xfrm>
            <a:off x="270165" y="274638"/>
            <a:ext cx="8603672" cy="1143000"/>
          </a:xfrm>
        </p:spPr>
        <p:txBody>
          <a:bodyPr>
            <a:noAutofit/>
          </a:bodyPr>
          <a:lstStyle/>
          <a:p>
            <a:r>
              <a:rPr lang="en-US"/>
              <a:t>Document Review Methods</a:t>
            </a:r>
            <a:endParaRPr lang="en-US">
              <a:cs typeface="Arial" panose="020B0604020202020204"/>
            </a:endParaRPr>
          </a:p>
        </p:txBody>
      </p:sp>
      <p:sp>
        <p:nvSpPr>
          <p:cNvPr id="10" name="Content Placeholder 2">
            <a:extLst>
              <a:ext uri="{FF2B5EF4-FFF2-40B4-BE49-F238E27FC236}">
                <a16:creationId xmlns:a16="http://schemas.microsoft.com/office/drawing/2014/main" id="{63A029A6-46AD-05DA-FC1D-C520A9DC1A26}"/>
              </a:ext>
            </a:extLst>
          </p:cNvPr>
          <p:cNvSpPr>
            <a:spLocks noGrp="1"/>
          </p:cNvSpPr>
          <p:nvPr>
            <p:ph idx="1"/>
          </p:nvPr>
        </p:nvSpPr>
        <p:spPr>
          <a:xfrm>
            <a:off x="270164" y="1421726"/>
            <a:ext cx="8603672" cy="4215594"/>
          </a:xfrm>
        </p:spPr>
        <p:txBody>
          <a:bodyPr vert="horz" lIns="91440" tIns="45720" rIns="91440" bIns="45720" rtlCol="0" anchor="t">
            <a:normAutofit/>
          </a:bodyPr>
          <a:lstStyle/>
          <a:p>
            <a:r>
              <a:rPr lang="en-US" sz="2800">
                <a:cs typeface="Segoe UI"/>
              </a:rPr>
              <a:t>Document types reviewed and information pulled:</a:t>
            </a:r>
          </a:p>
          <a:p>
            <a:pPr lvl="1"/>
            <a:r>
              <a:rPr lang="en-US" sz="2400">
                <a:cs typeface="Arial"/>
              </a:rPr>
              <a:t>Funding Opportunity Announcements (FOAs)—TA requirements</a:t>
            </a:r>
          </a:p>
          <a:p>
            <a:pPr lvl="1">
              <a:spcBef>
                <a:spcPts val="20"/>
              </a:spcBef>
            </a:pPr>
            <a:r>
              <a:rPr lang="en-US" sz="2400">
                <a:cs typeface="Arial"/>
              </a:rPr>
              <a:t>Performance reports—time frame, performance metrics, and partners</a:t>
            </a:r>
          </a:p>
          <a:p>
            <a:pPr lvl="1">
              <a:spcBef>
                <a:spcPts val="20"/>
              </a:spcBef>
            </a:pPr>
            <a:r>
              <a:rPr lang="en-US" sz="2400">
                <a:cs typeface="Arial"/>
              </a:rPr>
              <a:t>Contracts and related materials—TA requirements and planned approach</a:t>
            </a:r>
            <a:endParaRPr lang="en-US">
              <a:cs typeface="Segoe UI"/>
            </a:endParaRPr>
          </a:p>
        </p:txBody>
      </p:sp>
      <p:sp>
        <p:nvSpPr>
          <p:cNvPr id="4" name="Slide Number Placeholder 3">
            <a:extLst>
              <a:ext uri="{FF2B5EF4-FFF2-40B4-BE49-F238E27FC236}">
                <a16:creationId xmlns:a16="http://schemas.microsoft.com/office/drawing/2014/main" id="{A0F7C90B-DE55-41DB-AEA1-B579A149C463}"/>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7AA28999-D008-419E-9628-EE1C64F81F4C}" type="slidenum">
              <a:rPr kumimoji="0" lang="en-US" sz="1400" b="0" i="0" u="none" strike="noStrike" kern="1200" cap="none" spc="0" normalizeH="0" baseline="0" noProof="0" smtClean="0">
                <a:ln>
                  <a:noFill/>
                </a:ln>
                <a:solidFill>
                  <a:prstClr val="white">
                    <a:lumMod val="8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37</a:t>
            </a:fld>
            <a:endParaRPr kumimoji="0" lang="en-US" sz="1400" b="0" i="0" u="none" strike="noStrike" kern="1200" cap="none" spc="0" normalizeH="0" baseline="0" noProof="0">
              <a:ln>
                <a:noFill/>
              </a:ln>
              <a:solidFill>
                <a:prstClr val="white">
                  <a:lumMod val="8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5947642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4820C-3FED-4CEC-AECC-04A890AEAD57}"/>
              </a:ext>
            </a:extLst>
          </p:cNvPr>
          <p:cNvSpPr>
            <a:spLocks noGrp="1"/>
          </p:cNvSpPr>
          <p:nvPr>
            <p:ph type="title"/>
          </p:nvPr>
        </p:nvSpPr>
        <p:spPr>
          <a:xfrm>
            <a:off x="270165" y="274638"/>
            <a:ext cx="8603672" cy="1143000"/>
          </a:xfrm>
        </p:spPr>
        <p:txBody>
          <a:bodyPr>
            <a:noAutofit/>
          </a:bodyPr>
          <a:lstStyle/>
          <a:p>
            <a:r>
              <a:rPr lang="en-US"/>
              <a:t>Literature Review Methods</a:t>
            </a:r>
            <a:endParaRPr lang="en-US" sz="5400">
              <a:cs typeface="Arial" panose="020B0604020202020204"/>
            </a:endParaRPr>
          </a:p>
        </p:txBody>
      </p:sp>
      <p:sp>
        <p:nvSpPr>
          <p:cNvPr id="3" name="Content Placeholder 2">
            <a:extLst>
              <a:ext uri="{FF2B5EF4-FFF2-40B4-BE49-F238E27FC236}">
                <a16:creationId xmlns:a16="http://schemas.microsoft.com/office/drawing/2014/main" id="{49AFF235-8A27-4BA5-9520-1C6E64A78A66}"/>
              </a:ext>
            </a:extLst>
          </p:cNvPr>
          <p:cNvSpPr>
            <a:spLocks noGrp="1"/>
          </p:cNvSpPr>
          <p:nvPr>
            <p:ph idx="1"/>
          </p:nvPr>
        </p:nvSpPr>
        <p:spPr>
          <a:xfrm>
            <a:off x="270164" y="1421726"/>
            <a:ext cx="8603672" cy="4200598"/>
          </a:xfrm>
        </p:spPr>
        <p:txBody>
          <a:bodyPr vert="horz" lIns="91440" tIns="45720" rIns="91440" bIns="45720" rtlCol="0" anchor="t">
            <a:normAutofit fontScale="92500" lnSpcReduction="10000"/>
          </a:bodyPr>
          <a:lstStyle/>
          <a:p>
            <a:r>
              <a:rPr lang="en-US" sz="2800">
                <a:cs typeface="Segoe UI"/>
              </a:rPr>
              <a:t>Developed search strategies for both the peer-reviewed literature and organizations’ websites.</a:t>
            </a:r>
          </a:p>
          <a:p>
            <a:pPr lvl="1"/>
            <a:r>
              <a:rPr lang="en-US" sz="2600">
                <a:ea typeface="Calibri"/>
                <a:cs typeface="Calibri"/>
              </a:rPr>
              <a:t>Published in English since January 2012 </a:t>
            </a:r>
          </a:p>
          <a:p>
            <a:pPr lvl="1"/>
            <a:r>
              <a:rPr lang="en-US" sz="2600">
                <a:cs typeface="Segoe UI"/>
              </a:rPr>
              <a:t>Search terms—t</a:t>
            </a:r>
            <a:r>
              <a:rPr lang="en-US" sz="2600">
                <a:ea typeface="Calibri"/>
                <a:cs typeface="Calibri"/>
              </a:rPr>
              <a:t>echnical assistance and service providers and </a:t>
            </a:r>
            <a:r>
              <a:rPr lang="en-US" sz="2600" err="1">
                <a:ea typeface="Calibri"/>
                <a:cs typeface="Calibri"/>
              </a:rPr>
              <a:t>disab</a:t>
            </a:r>
            <a:r>
              <a:rPr lang="en-US" sz="2600">
                <a:ea typeface="Calibri"/>
                <a:cs typeface="Calibri"/>
              </a:rPr>
              <a:t>* </a:t>
            </a:r>
          </a:p>
          <a:p>
            <a:pPr lvl="1"/>
            <a:r>
              <a:rPr lang="en-US" sz="2600">
                <a:ea typeface="Calibri"/>
                <a:cs typeface="Calibri"/>
              </a:rPr>
              <a:t>Search locations—7 databases</a:t>
            </a:r>
          </a:p>
          <a:p>
            <a:pPr lvl="1"/>
            <a:r>
              <a:rPr lang="en-US" sz="2600">
                <a:ea typeface="Calibri"/>
                <a:cs typeface="Calibri"/>
              </a:rPr>
              <a:t>Search locations—22 federal government agency, research organization, and service provider websites</a:t>
            </a:r>
          </a:p>
          <a:p>
            <a:r>
              <a:rPr lang="en-US" sz="2800">
                <a:cs typeface="Arial"/>
              </a:rPr>
              <a:t>Team members reviewed the literature and determined that 40 publications met inclusion criteria.</a:t>
            </a:r>
          </a:p>
        </p:txBody>
      </p:sp>
      <p:sp>
        <p:nvSpPr>
          <p:cNvPr id="4" name="Slide Number Placeholder 3">
            <a:extLst>
              <a:ext uri="{FF2B5EF4-FFF2-40B4-BE49-F238E27FC236}">
                <a16:creationId xmlns:a16="http://schemas.microsoft.com/office/drawing/2014/main" id="{A0F7C90B-DE55-41DB-AEA1-B579A149C463}"/>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7AA28999-D008-419E-9628-EE1C64F81F4C}" type="slidenum">
              <a:rPr kumimoji="0" lang="en-US" sz="1400" b="0" i="0" u="none" strike="noStrike" kern="1200" cap="none" spc="0" normalizeH="0" baseline="0" noProof="0" smtClean="0">
                <a:ln>
                  <a:noFill/>
                </a:ln>
                <a:solidFill>
                  <a:prstClr val="white">
                    <a:lumMod val="8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38</a:t>
            </a:fld>
            <a:endParaRPr kumimoji="0" lang="en-US" sz="1400" b="0" i="0" u="none" strike="noStrike" kern="1200" cap="none" spc="0" normalizeH="0" baseline="0" noProof="0">
              <a:ln>
                <a:noFill/>
              </a:ln>
              <a:solidFill>
                <a:prstClr val="white">
                  <a:lumMod val="8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8400688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7420B-419E-65E4-0376-7B9322EC5D9F}"/>
              </a:ext>
            </a:extLst>
          </p:cNvPr>
          <p:cNvSpPr>
            <a:spLocks noGrp="1"/>
          </p:cNvSpPr>
          <p:nvPr>
            <p:ph type="title"/>
          </p:nvPr>
        </p:nvSpPr>
        <p:spPr>
          <a:xfrm>
            <a:off x="457200" y="274638"/>
            <a:ext cx="8229600" cy="1143000"/>
          </a:xfrm>
        </p:spPr>
        <p:txBody>
          <a:bodyPr>
            <a:normAutofit fontScale="90000"/>
          </a:bodyPr>
          <a:lstStyle/>
          <a:p>
            <a:r>
              <a:rPr lang="en-US"/>
              <a:t>Project Performance Report</a:t>
            </a:r>
            <a:br>
              <a:rPr lang="en-US"/>
            </a:br>
            <a:r>
              <a:rPr lang="en-US"/>
              <a:t>Data Analysis Methods</a:t>
            </a:r>
          </a:p>
        </p:txBody>
      </p:sp>
      <p:sp>
        <p:nvSpPr>
          <p:cNvPr id="3" name="Content Placeholder 2">
            <a:extLst>
              <a:ext uri="{FF2B5EF4-FFF2-40B4-BE49-F238E27FC236}">
                <a16:creationId xmlns:a16="http://schemas.microsoft.com/office/drawing/2014/main" id="{3B76D707-89FA-AFA8-8C59-88FB17053864}"/>
              </a:ext>
            </a:extLst>
          </p:cNvPr>
          <p:cNvSpPr>
            <a:spLocks noGrp="1"/>
          </p:cNvSpPr>
          <p:nvPr>
            <p:ph idx="1"/>
          </p:nvPr>
        </p:nvSpPr>
        <p:spPr>
          <a:xfrm>
            <a:off x="457200" y="1600200"/>
            <a:ext cx="8229600" cy="4037119"/>
          </a:xfrm>
        </p:spPr>
        <p:txBody>
          <a:bodyPr vert="horz" lIns="91440" tIns="45720" rIns="91440" bIns="45720" rtlCol="0" anchor="t">
            <a:normAutofit lnSpcReduction="10000"/>
          </a:bodyPr>
          <a:lstStyle/>
          <a:p>
            <a:r>
              <a:rPr lang="en-US" sz="2800"/>
              <a:t>Grantees were asked to select from 78 TA topics to answer the following: </a:t>
            </a:r>
          </a:p>
          <a:p>
            <a:pPr lvl="1"/>
            <a:r>
              <a:rPr lang="en-US" sz="2400"/>
              <a:t>Please identify the CIL’s and SILC’s TA needs; the needs identified in this chart will guide the priorities set by ACL for the TA provided to CILs and SILCs.</a:t>
            </a:r>
          </a:p>
          <a:p>
            <a:pPr lvl="1"/>
            <a:r>
              <a:rPr lang="en-US" sz="2400"/>
              <a:t>Choose up to 10 Priority Needs—Rate items 1–10, with 1 being most important.</a:t>
            </a:r>
          </a:p>
          <a:p>
            <a:r>
              <a:rPr lang="en-US" sz="2800">
                <a:cs typeface="Arial"/>
              </a:rPr>
              <a:t>Frequencies</a:t>
            </a:r>
          </a:p>
          <a:p>
            <a:pPr lvl="1"/>
            <a:r>
              <a:rPr lang="en-US" sz="2400">
                <a:cs typeface="Arial"/>
              </a:rPr>
              <a:t>Number of grantees that responded to the question</a:t>
            </a:r>
          </a:p>
          <a:p>
            <a:pPr lvl="1"/>
            <a:r>
              <a:rPr lang="en-US" sz="2400">
                <a:cs typeface="Arial"/>
              </a:rPr>
              <a:t>Number of grantees that reported a 1</a:t>
            </a:r>
            <a:r>
              <a:rPr lang="en-US" sz="2400"/>
              <a:t>–</a:t>
            </a:r>
            <a:r>
              <a:rPr lang="en-US" sz="2400">
                <a:cs typeface="Arial"/>
              </a:rPr>
              <a:t>3 for a TA topic</a:t>
            </a:r>
          </a:p>
        </p:txBody>
      </p:sp>
      <p:sp>
        <p:nvSpPr>
          <p:cNvPr id="4" name="Slide Number Placeholder 3">
            <a:extLst>
              <a:ext uri="{FF2B5EF4-FFF2-40B4-BE49-F238E27FC236}">
                <a16:creationId xmlns:a16="http://schemas.microsoft.com/office/drawing/2014/main" id="{654C5E17-5BAF-0D00-7F0A-E9F2933059F1}"/>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7AA28999-D008-419E-9628-EE1C64F81F4C}" type="slidenum">
              <a:rPr kumimoji="0" lang="en-US" sz="1400" b="0" i="0" u="none" strike="noStrike" kern="1200" cap="none" spc="0" normalizeH="0" baseline="0" noProof="0" smtClean="0">
                <a:ln>
                  <a:noFill/>
                </a:ln>
                <a:solidFill>
                  <a:prstClr val="white">
                    <a:lumMod val="8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39</a:t>
            </a:fld>
            <a:endParaRPr kumimoji="0" lang="en-US" sz="1400" b="0" i="0" u="none" strike="noStrike" kern="1200" cap="none" spc="0" normalizeH="0" baseline="0" noProof="0">
              <a:ln>
                <a:noFill/>
              </a:ln>
              <a:solidFill>
                <a:prstClr val="white">
                  <a:lumMod val="8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2514101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a:t>
            </a:r>
          </a:p>
        </p:txBody>
      </p:sp>
      <p:sp>
        <p:nvSpPr>
          <p:cNvPr id="3" name="Content Placeholder 2"/>
          <p:cNvSpPr>
            <a:spLocks noGrp="1"/>
          </p:cNvSpPr>
          <p:nvPr>
            <p:ph idx="1"/>
          </p:nvPr>
        </p:nvSpPr>
        <p:spPr>
          <a:xfrm>
            <a:off x="457200" y="1181101"/>
            <a:ext cx="8229600" cy="4363172"/>
          </a:xfrm>
        </p:spPr>
        <p:txBody>
          <a:bodyPr vert="horz" lIns="91440" tIns="45720" rIns="91440" bIns="45720" rtlCol="0" anchor="t">
            <a:normAutofit fontScale="25000" lnSpcReduction="20000"/>
          </a:bodyPr>
          <a:lstStyle/>
          <a:p>
            <a:pPr marL="342900" indent="-342900">
              <a:lnSpc>
                <a:spcPct val="120000"/>
              </a:lnSpc>
              <a:spcBef>
                <a:spcPts val="0"/>
              </a:spcBef>
            </a:pPr>
            <a:r>
              <a:rPr lang="en-US" sz="8000"/>
              <a:t>The Administration on Disabilities (</a:t>
            </a:r>
            <a:r>
              <a:rPr lang="en-US" sz="8000" err="1"/>
              <a:t>AoD</a:t>
            </a:r>
            <a:r>
              <a:rPr lang="en-US" sz="8000"/>
              <a:t>) provides grants to </a:t>
            </a:r>
            <a:r>
              <a:rPr lang="en-US" sz="8000">
                <a:effectLst/>
                <a:ea typeface="SimSun"/>
              </a:rPr>
              <a:t>support independent living (IL) services through the IL network</a:t>
            </a:r>
            <a:r>
              <a:rPr lang="en-US" sz="8000">
                <a:ea typeface="SimSun"/>
              </a:rPr>
              <a:t>—</a:t>
            </a:r>
            <a:r>
              <a:rPr lang="en-US" sz="8000">
                <a:effectLst/>
                <a:ea typeface="SimSun"/>
              </a:rPr>
              <a:t>which includes CILs, SILCs, and DSEs—as part of its mission to </a:t>
            </a:r>
            <a:r>
              <a:rPr lang="en-US" sz="8000">
                <a:solidFill>
                  <a:srgbClr val="000000"/>
                </a:solidFill>
              </a:rPr>
              <a:t>give individuals</a:t>
            </a:r>
            <a:r>
              <a:rPr lang="en-US" sz="8000" b="0" i="0">
                <a:solidFill>
                  <a:srgbClr val="000000"/>
                </a:solidFill>
                <a:effectLst/>
              </a:rPr>
              <a:t> with disabilities of all ages the opportunities, tools, and supports to lead the lives of their choice in their community.</a:t>
            </a:r>
          </a:p>
          <a:p>
            <a:pPr marL="342900" indent="-342900">
              <a:lnSpc>
                <a:spcPct val="120000"/>
              </a:lnSpc>
              <a:spcBef>
                <a:spcPts val="0"/>
              </a:spcBef>
              <a:buFont typeface="Arial" panose="020B0604020202020204" pitchFamily="34" charset="0"/>
              <a:buChar char="•"/>
            </a:pPr>
            <a:endParaRPr lang="en-US" sz="8000">
              <a:effectLst/>
              <a:ea typeface="SimSun" panose="02010600030101010101" pitchFamily="2" charset="-122"/>
            </a:endParaRPr>
          </a:p>
          <a:p>
            <a:pPr marL="342900" indent="-342900">
              <a:lnSpc>
                <a:spcPct val="120000"/>
              </a:lnSpc>
              <a:spcBef>
                <a:spcPts val="0"/>
              </a:spcBef>
            </a:pPr>
            <a:r>
              <a:rPr lang="en-US" sz="8000">
                <a:effectLst/>
                <a:ea typeface="SimSun"/>
              </a:rPr>
              <a:t>Under </a:t>
            </a:r>
            <a:r>
              <a:rPr lang="en-US" sz="8000">
                <a:ea typeface="SimSun"/>
              </a:rPr>
              <a:t>two cooperative agreements with</a:t>
            </a:r>
            <a:r>
              <a:rPr lang="en-US" sz="8000">
                <a:effectLst/>
                <a:ea typeface="SimSun"/>
              </a:rPr>
              <a:t> </a:t>
            </a:r>
            <a:r>
              <a:rPr lang="en-US" sz="8000" err="1">
                <a:effectLst/>
                <a:ea typeface="SimSun"/>
              </a:rPr>
              <a:t>AoD</a:t>
            </a:r>
            <a:r>
              <a:rPr lang="en-US" sz="8000" dirty="0">
                <a:effectLst/>
                <a:ea typeface="SimSun"/>
              </a:rPr>
              <a:t>, the Independent Living Research Utilization (ILRU) and its partners</a:t>
            </a:r>
            <a:r>
              <a:rPr lang="en-US" sz="8000" dirty="0"/>
              <a:t> provide technical assistance (TA) to support the CILs, SILCs, and DSEs.</a:t>
            </a:r>
            <a:endParaRPr lang="en-US" sz="8000" dirty="0">
              <a:cs typeface="Arial"/>
            </a:endParaRPr>
          </a:p>
          <a:p>
            <a:pPr marL="342900" indent="-342900">
              <a:lnSpc>
                <a:spcPct val="120000"/>
              </a:lnSpc>
              <a:spcBef>
                <a:spcPts val="0"/>
              </a:spcBef>
            </a:pPr>
            <a:endParaRPr lang="en-US" sz="8000">
              <a:ea typeface="SimSun" panose="02010600030101010101" pitchFamily="2" charset="-122"/>
              <a:cs typeface="Arial" panose="020B0604020202020204"/>
            </a:endParaRPr>
          </a:p>
          <a:p>
            <a:pPr marL="342900" indent="-342900">
              <a:lnSpc>
                <a:spcPct val="120000"/>
              </a:lnSpc>
              <a:spcBef>
                <a:spcPts val="0"/>
              </a:spcBef>
              <a:buFont typeface="Arial" panose="020B0604020202020204" pitchFamily="34" charset="0"/>
              <a:buChar char="•"/>
            </a:pPr>
            <a:r>
              <a:rPr lang="en-US" sz="8000" err="1">
                <a:ea typeface="SimSun"/>
              </a:rPr>
              <a:t>AoD</a:t>
            </a:r>
            <a:r>
              <a:rPr lang="en-US" sz="8000">
                <a:ea typeface="SimSun"/>
              </a:rPr>
              <a:t> contracted with RTI International to evaluate </a:t>
            </a:r>
            <a:r>
              <a:rPr lang="en-US" sz="8000">
                <a:effectLst/>
                <a:ea typeface="SimSun"/>
              </a:rPr>
              <a:t>the TA strategy and how it might be improved to better meet the needs of IL grantees.</a:t>
            </a:r>
            <a:endParaRPr lang="en-US" sz="8000">
              <a:effectLst/>
              <a:ea typeface="SimSun" panose="02010600030101010101" pitchFamily="2" charset="-122"/>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7AA28999-D008-419E-9628-EE1C64F81F4C}" type="slidenum">
              <a:rPr lang="en-US" smtClean="0"/>
              <a:pPr/>
              <a:t>4</a:t>
            </a:fld>
            <a:endParaRPr lang="en-US"/>
          </a:p>
        </p:txBody>
      </p:sp>
    </p:spTree>
    <p:extLst>
      <p:ext uri="{BB962C8B-B14F-4D97-AF65-F5344CB8AC3E}">
        <p14:creationId xmlns:p14="http://schemas.microsoft.com/office/powerpoint/2010/main" val="34754837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7420B-419E-65E4-0376-7B9322EC5D9F}"/>
              </a:ext>
            </a:extLst>
          </p:cNvPr>
          <p:cNvSpPr>
            <a:spLocks noGrp="1"/>
          </p:cNvSpPr>
          <p:nvPr>
            <p:ph type="title"/>
          </p:nvPr>
        </p:nvSpPr>
        <p:spPr>
          <a:xfrm>
            <a:off x="457200" y="274638"/>
            <a:ext cx="8229600" cy="1143000"/>
          </a:xfrm>
        </p:spPr>
        <p:txBody>
          <a:bodyPr>
            <a:normAutofit/>
          </a:bodyPr>
          <a:lstStyle/>
          <a:p>
            <a:r>
              <a:rPr lang="en-US"/>
              <a:t>TA Survey Methods</a:t>
            </a:r>
          </a:p>
        </p:txBody>
      </p:sp>
      <p:sp>
        <p:nvSpPr>
          <p:cNvPr id="3" name="Content Placeholder 2">
            <a:extLst>
              <a:ext uri="{FF2B5EF4-FFF2-40B4-BE49-F238E27FC236}">
                <a16:creationId xmlns:a16="http://schemas.microsoft.com/office/drawing/2014/main" id="{3B76D707-89FA-AFA8-8C59-88FB17053864}"/>
              </a:ext>
            </a:extLst>
          </p:cNvPr>
          <p:cNvSpPr>
            <a:spLocks noGrp="1"/>
          </p:cNvSpPr>
          <p:nvPr>
            <p:ph idx="1"/>
          </p:nvPr>
        </p:nvSpPr>
        <p:spPr>
          <a:xfrm>
            <a:off x="457200" y="1600200"/>
            <a:ext cx="8229600" cy="4037119"/>
          </a:xfrm>
        </p:spPr>
        <p:txBody>
          <a:bodyPr vert="horz" lIns="91440" tIns="45720" rIns="91440" bIns="45720" rtlCol="0" anchor="t">
            <a:normAutofit fontScale="85000" lnSpcReduction="20000"/>
          </a:bodyPr>
          <a:lstStyle/>
          <a:p>
            <a:r>
              <a:rPr lang="en-US" sz="2800"/>
              <a:t>Developed a web survey about TA needs and effectiveness.</a:t>
            </a:r>
          </a:p>
          <a:p>
            <a:r>
              <a:rPr lang="en-US" sz="2800"/>
              <a:t>Conducted six cognitive interviews and nine pilot surveys to test the survey.</a:t>
            </a:r>
          </a:p>
          <a:p>
            <a:r>
              <a:rPr lang="en-US" sz="2800"/>
              <a:t>The full survey was distributed to 397 grantees, using a combination of email, mail, and phone outreach. </a:t>
            </a:r>
          </a:p>
          <a:p>
            <a:r>
              <a:rPr lang="en-US" sz="2800"/>
              <a:t>Organizations were asked questions on:</a:t>
            </a:r>
          </a:p>
          <a:p>
            <a:pPr lvl="1"/>
            <a:r>
              <a:rPr lang="en-US" sz="2400"/>
              <a:t>Their use or non-use of TA</a:t>
            </a:r>
          </a:p>
          <a:p>
            <a:pPr lvl="1"/>
            <a:r>
              <a:rPr lang="en-US" sz="2400"/>
              <a:t>The benefits/utility of current TA types and topics</a:t>
            </a:r>
          </a:p>
          <a:p>
            <a:pPr lvl="1"/>
            <a:r>
              <a:rPr lang="en-US" sz="2400"/>
              <a:t>Their TA needs</a:t>
            </a:r>
          </a:p>
          <a:p>
            <a:pPr lvl="1"/>
            <a:r>
              <a:rPr lang="en-US" sz="2400"/>
              <a:t>Barriers to using TA</a:t>
            </a:r>
          </a:p>
          <a:p>
            <a:pPr lvl="1"/>
            <a:r>
              <a:rPr lang="en-US" sz="2400"/>
              <a:t>Ways to improve future TA</a:t>
            </a:r>
          </a:p>
        </p:txBody>
      </p:sp>
      <p:sp>
        <p:nvSpPr>
          <p:cNvPr id="4" name="Slide Number Placeholder 3">
            <a:extLst>
              <a:ext uri="{FF2B5EF4-FFF2-40B4-BE49-F238E27FC236}">
                <a16:creationId xmlns:a16="http://schemas.microsoft.com/office/drawing/2014/main" id="{654C5E17-5BAF-0D00-7F0A-E9F2933059F1}"/>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7AA28999-D008-419E-9628-EE1C64F81F4C}" type="slidenum">
              <a:rPr kumimoji="0" lang="en-US" sz="1400" b="0" i="0" u="none" strike="noStrike" kern="1200" cap="none" spc="0" normalizeH="0" baseline="0" noProof="0" smtClean="0">
                <a:ln>
                  <a:noFill/>
                </a:ln>
                <a:solidFill>
                  <a:prstClr val="white">
                    <a:lumMod val="8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40</a:t>
            </a:fld>
            <a:endParaRPr kumimoji="0" lang="en-US" sz="1400" b="0" i="0" u="none" strike="noStrike" kern="1200" cap="none" spc="0" normalizeH="0" baseline="0" noProof="0">
              <a:ln>
                <a:noFill/>
              </a:ln>
              <a:solidFill>
                <a:prstClr val="white">
                  <a:lumMod val="8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7849687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6F1A2-A080-471B-BB11-AB182F8030D2}"/>
              </a:ext>
            </a:extLst>
          </p:cNvPr>
          <p:cNvSpPr>
            <a:spLocks noGrp="1"/>
          </p:cNvSpPr>
          <p:nvPr>
            <p:ph type="title"/>
          </p:nvPr>
        </p:nvSpPr>
        <p:spPr/>
        <p:txBody>
          <a:bodyPr>
            <a:normAutofit/>
          </a:bodyPr>
          <a:lstStyle/>
          <a:p>
            <a:r>
              <a:rPr lang="en-US" dirty="0"/>
              <a:t>Conclusions (1 of 2)</a:t>
            </a:r>
          </a:p>
        </p:txBody>
      </p:sp>
      <p:sp>
        <p:nvSpPr>
          <p:cNvPr id="3" name="Content Placeholder 2">
            <a:extLst>
              <a:ext uri="{FF2B5EF4-FFF2-40B4-BE49-F238E27FC236}">
                <a16:creationId xmlns:a16="http://schemas.microsoft.com/office/drawing/2014/main" id="{14CAF927-D626-4374-BCB6-313BD42B6660}"/>
              </a:ext>
            </a:extLst>
          </p:cNvPr>
          <p:cNvSpPr>
            <a:spLocks noGrp="1"/>
          </p:cNvSpPr>
          <p:nvPr>
            <p:ph idx="1"/>
          </p:nvPr>
        </p:nvSpPr>
        <p:spPr>
          <a:xfrm>
            <a:off x="457200" y="1200149"/>
            <a:ext cx="8229600" cy="4520267"/>
          </a:xfrm>
        </p:spPr>
        <p:txBody>
          <a:bodyPr>
            <a:normAutofit fontScale="92500" lnSpcReduction="10000"/>
          </a:bodyPr>
          <a:lstStyle/>
          <a:p>
            <a:r>
              <a:rPr lang="en-US" sz="2000"/>
              <a:t>There is a great deal of agreement in what constitutes effective TA.</a:t>
            </a:r>
          </a:p>
          <a:p>
            <a:r>
              <a:rPr lang="en-US" sz="2000"/>
              <a:t>Grantees are getting TA from a mix of TA providers.</a:t>
            </a:r>
          </a:p>
          <a:p>
            <a:r>
              <a:rPr lang="en-US" sz="2000"/>
              <a:t>Webinars are the most commonly used type of TA.</a:t>
            </a:r>
          </a:p>
          <a:p>
            <a:r>
              <a:rPr lang="en-US" sz="2000"/>
              <a:t>Out of all the topics covered for TA received, the following topped the list: (1) COVID-19 and emergency preparedness, and (2) Disability, diversity, intersectionality, and outreach to underserved groups.</a:t>
            </a:r>
          </a:p>
          <a:p>
            <a:pPr lvl="1"/>
            <a:r>
              <a:rPr lang="en-US" sz="1800"/>
              <a:t>These topics differed from the reported needs in the 2021 PPR, which indicated that the top TA needs focused on finances, including resource development related to Fee-for-Service approaches or diversification of funding base.</a:t>
            </a:r>
          </a:p>
          <a:p>
            <a:pPr lvl="1"/>
            <a:r>
              <a:rPr lang="en-US" sz="1800"/>
              <a:t>These topics also differed from the reported needs by KII participants, which indicated that the top TA needs were related to programmatic, administrative or management, IL philosophy or history, technology, or post-COVID.</a:t>
            </a:r>
          </a:p>
          <a:p>
            <a:r>
              <a:rPr lang="en-US" sz="2000"/>
              <a:t>Grantees are overall satisfied with the TA providers and the TA they provide.</a:t>
            </a:r>
            <a:endParaRPr lang="en-US" sz="1800"/>
          </a:p>
        </p:txBody>
      </p:sp>
      <p:sp>
        <p:nvSpPr>
          <p:cNvPr id="4" name="Slide Number Placeholder 3">
            <a:extLst>
              <a:ext uri="{FF2B5EF4-FFF2-40B4-BE49-F238E27FC236}">
                <a16:creationId xmlns:a16="http://schemas.microsoft.com/office/drawing/2014/main" id="{8C07D4A8-CE11-42FE-8BEE-E9CA82FCCC36}"/>
              </a:ext>
            </a:extLst>
          </p:cNvPr>
          <p:cNvSpPr>
            <a:spLocks noGrp="1"/>
          </p:cNvSpPr>
          <p:nvPr>
            <p:ph type="sldNum" sz="quarter" idx="12"/>
          </p:nvPr>
        </p:nvSpPr>
        <p:spPr/>
        <p:txBody>
          <a:bodyPr/>
          <a:lstStyle/>
          <a:p>
            <a:fld id="{7AA28999-D008-419E-9628-EE1C64F81F4C}" type="slidenum">
              <a:rPr lang="en-US" smtClean="0"/>
              <a:pPr/>
              <a:t>41</a:t>
            </a:fld>
            <a:endParaRPr lang="en-US"/>
          </a:p>
        </p:txBody>
      </p:sp>
    </p:spTree>
    <p:extLst>
      <p:ext uri="{BB962C8B-B14F-4D97-AF65-F5344CB8AC3E}">
        <p14:creationId xmlns:p14="http://schemas.microsoft.com/office/powerpoint/2010/main" val="6926364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6F1A2-A080-471B-BB11-AB182F8030D2}"/>
              </a:ext>
            </a:extLst>
          </p:cNvPr>
          <p:cNvSpPr>
            <a:spLocks noGrp="1"/>
          </p:cNvSpPr>
          <p:nvPr>
            <p:ph type="title"/>
          </p:nvPr>
        </p:nvSpPr>
        <p:spPr/>
        <p:txBody>
          <a:bodyPr>
            <a:normAutofit/>
          </a:bodyPr>
          <a:lstStyle/>
          <a:p>
            <a:r>
              <a:rPr lang="en-US" dirty="0"/>
              <a:t>Conclusions (2 of 2)</a:t>
            </a:r>
          </a:p>
        </p:txBody>
      </p:sp>
      <p:sp>
        <p:nvSpPr>
          <p:cNvPr id="3" name="Content Placeholder 2">
            <a:extLst>
              <a:ext uri="{FF2B5EF4-FFF2-40B4-BE49-F238E27FC236}">
                <a16:creationId xmlns:a16="http://schemas.microsoft.com/office/drawing/2014/main" id="{14CAF927-D626-4374-BCB6-313BD42B6660}"/>
              </a:ext>
            </a:extLst>
          </p:cNvPr>
          <p:cNvSpPr>
            <a:spLocks noGrp="1"/>
          </p:cNvSpPr>
          <p:nvPr>
            <p:ph idx="1"/>
          </p:nvPr>
        </p:nvSpPr>
        <p:spPr>
          <a:xfrm>
            <a:off x="457200" y="1200150"/>
            <a:ext cx="8229600" cy="4343400"/>
          </a:xfrm>
        </p:spPr>
        <p:txBody>
          <a:bodyPr>
            <a:normAutofit/>
          </a:bodyPr>
          <a:lstStyle/>
          <a:p>
            <a:r>
              <a:rPr lang="en-US" sz="2400"/>
              <a:t>Areas of opportunity may include: </a:t>
            </a:r>
          </a:p>
          <a:p>
            <a:pPr lvl="1"/>
            <a:r>
              <a:rPr lang="en-US" sz="2000"/>
              <a:t>Providing TA offerings more frequently and with more flexibility to allow greater participation among grantees with limited staff availability</a:t>
            </a:r>
          </a:p>
          <a:p>
            <a:pPr lvl="1"/>
            <a:r>
              <a:rPr lang="en-US" sz="2000"/>
              <a:t>Increasing grantees’ awareness of and engagement in TA </a:t>
            </a:r>
          </a:p>
          <a:p>
            <a:pPr lvl="1"/>
            <a:r>
              <a:rPr lang="en-US" sz="2000"/>
              <a:t>Identifying grantees’ TA needs and tailoring TA accordingly</a:t>
            </a:r>
          </a:p>
        </p:txBody>
      </p:sp>
      <p:sp>
        <p:nvSpPr>
          <p:cNvPr id="4" name="Slide Number Placeholder 3">
            <a:extLst>
              <a:ext uri="{FF2B5EF4-FFF2-40B4-BE49-F238E27FC236}">
                <a16:creationId xmlns:a16="http://schemas.microsoft.com/office/drawing/2014/main" id="{8C07D4A8-CE11-42FE-8BEE-E9CA82FCCC36}"/>
              </a:ext>
            </a:extLst>
          </p:cNvPr>
          <p:cNvSpPr>
            <a:spLocks noGrp="1"/>
          </p:cNvSpPr>
          <p:nvPr>
            <p:ph type="sldNum" sz="quarter" idx="12"/>
          </p:nvPr>
        </p:nvSpPr>
        <p:spPr/>
        <p:txBody>
          <a:bodyPr/>
          <a:lstStyle/>
          <a:p>
            <a:fld id="{7AA28999-D008-419E-9628-EE1C64F81F4C}" type="slidenum">
              <a:rPr lang="en-US" smtClean="0"/>
              <a:pPr/>
              <a:t>42</a:t>
            </a:fld>
            <a:endParaRPr lang="en-US"/>
          </a:p>
        </p:txBody>
      </p:sp>
    </p:spTree>
    <p:extLst>
      <p:ext uri="{BB962C8B-B14F-4D97-AF65-F5344CB8AC3E}">
        <p14:creationId xmlns:p14="http://schemas.microsoft.com/office/powerpoint/2010/main" val="15052965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Thank you!</a:t>
            </a:r>
          </a:p>
        </p:txBody>
      </p:sp>
      <p:sp>
        <p:nvSpPr>
          <p:cNvPr id="3" name="Slide Number Placeholder 2"/>
          <p:cNvSpPr>
            <a:spLocks noGrp="1"/>
          </p:cNvSpPr>
          <p:nvPr>
            <p:ph type="sldNum" sz="quarter" idx="12"/>
          </p:nvPr>
        </p:nvSpPr>
        <p:spPr/>
        <p:txBody>
          <a:bodyPr/>
          <a:lstStyle/>
          <a:p>
            <a:fld id="{7AA28999-D008-419E-9628-EE1C64F81F4C}" type="slidenum">
              <a:rPr lang="en-US" smtClean="0"/>
              <a:pPr/>
              <a:t>43</a:t>
            </a:fld>
            <a:endParaRPr lang="en-US"/>
          </a:p>
        </p:txBody>
      </p:sp>
    </p:spTree>
    <p:extLst>
      <p:ext uri="{BB962C8B-B14F-4D97-AF65-F5344CB8AC3E}">
        <p14:creationId xmlns:p14="http://schemas.microsoft.com/office/powerpoint/2010/main" val="3605404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19CD8-A228-8F6A-D65E-C6A19BC3FC95}"/>
              </a:ext>
            </a:extLst>
          </p:cNvPr>
          <p:cNvSpPr>
            <a:spLocks noGrp="1"/>
          </p:cNvSpPr>
          <p:nvPr>
            <p:ph type="title"/>
          </p:nvPr>
        </p:nvSpPr>
        <p:spPr>
          <a:xfrm>
            <a:off x="457200" y="274638"/>
            <a:ext cx="8229600" cy="1143000"/>
          </a:xfrm>
        </p:spPr>
        <p:txBody>
          <a:bodyPr/>
          <a:lstStyle/>
          <a:p>
            <a:r>
              <a:rPr lang="en-US"/>
              <a:t>Research Questions</a:t>
            </a:r>
          </a:p>
        </p:txBody>
      </p:sp>
      <p:sp>
        <p:nvSpPr>
          <p:cNvPr id="3" name="Content Placeholder 2">
            <a:extLst>
              <a:ext uri="{FF2B5EF4-FFF2-40B4-BE49-F238E27FC236}">
                <a16:creationId xmlns:a16="http://schemas.microsoft.com/office/drawing/2014/main" id="{F17FE7E7-2C86-21E5-309A-4F2E3ECBB3BE}"/>
              </a:ext>
            </a:extLst>
          </p:cNvPr>
          <p:cNvSpPr>
            <a:spLocks noGrp="1"/>
          </p:cNvSpPr>
          <p:nvPr>
            <p:ph idx="1"/>
          </p:nvPr>
        </p:nvSpPr>
        <p:spPr>
          <a:xfrm>
            <a:off x="457200" y="1378826"/>
            <a:ext cx="8229600" cy="4001702"/>
          </a:xfrm>
        </p:spPr>
        <p:txBody>
          <a:bodyPr>
            <a:noAutofit/>
          </a:bodyPr>
          <a:lstStyle/>
          <a:p>
            <a:pPr marL="457200" indent="-457200">
              <a:buFont typeface="+mj-lt"/>
              <a:buAutoNum type="arabicPeriod"/>
            </a:pPr>
            <a:r>
              <a:rPr lang="en-US" sz="2100"/>
              <a:t>What are the elements of effective program TA?</a:t>
            </a:r>
          </a:p>
          <a:p>
            <a:pPr marL="457200" indent="-457200">
              <a:buFont typeface="+mj-lt"/>
              <a:buAutoNum type="arabicPeriod"/>
            </a:pPr>
            <a:r>
              <a:rPr lang="en-US" sz="2100">
                <a:effectLst/>
              </a:rPr>
              <a:t>What do the DSEs, SILCs, and CILs get with regard to TA? </a:t>
            </a:r>
            <a:endParaRPr lang="en-US" sz="2100"/>
          </a:p>
          <a:p>
            <a:pPr marL="457200" indent="-457200">
              <a:buFont typeface="+mj-lt"/>
              <a:buAutoNum type="arabicPeriod"/>
            </a:pPr>
            <a:r>
              <a:rPr lang="en-US" sz="2100">
                <a:effectLst/>
              </a:rPr>
              <a:t>What are DSEs’, SILCs’, and CILs’ needs when it comes to TA? </a:t>
            </a:r>
          </a:p>
          <a:p>
            <a:pPr marL="457200" indent="-457200">
              <a:buFont typeface="+mj-lt"/>
              <a:buAutoNum type="arabicPeriod"/>
            </a:pPr>
            <a:r>
              <a:rPr lang="en-US" sz="2100">
                <a:effectLst/>
              </a:rPr>
              <a:t>How is the current approach to TA meeting DSEs’, SILCs’, and CILs’ needs? </a:t>
            </a:r>
          </a:p>
          <a:p>
            <a:pPr marL="457200" indent="-457200">
              <a:buFont typeface="+mj-lt"/>
              <a:buAutoNum type="arabicPeriod"/>
            </a:pPr>
            <a:r>
              <a:rPr lang="en-US" sz="2100">
                <a:effectLst/>
              </a:rPr>
              <a:t>How is the TA not meeting their needs? What is additionally needed? </a:t>
            </a:r>
          </a:p>
          <a:p>
            <a:pPr marL="457200" indent="-457200">
              <a:buFont typeface="+mj-lt"/>
              <a:buAutoNum type="arabicPeriod"/>
            </a:pPr>
            <a:r>
              <a:rPr lang="en-US" sz="2100">
                <a:effectLst/>
              </a:rPr>
              <a:t>What are </a:t>
            </a:r>
            <a:r>
              <a:rPr lang="en-US" sz="2100" err="1">
                <a:effectLst/>
              </a:rPr>
              <a:t>AoD’s</a:t>
            </a:r>
            <a:r>
              <a:rPr lang="en-US" sz="2100">
                <a:effectLst/>
              </a:rPr>
              <a:t> TA needs and priorities for the DSE, SILC, and CIL programs? </a:t>
            </a:r>
          </a:p>
          <a:p>
            <a:pPr marL="457200" indent="-457200">
              <a:buFont typeface="+mj-lt"/>
              <a:buAutoNum type="arabicPeriod"/>
            </a:pPr>
            <a:r>
              <a:rPr lang="en-US" sz="2100">
                <a:effectLst/>
              </a:rPr>
              <a:t>How is the current TA meeting </a:t>
            </a:r>
            <a:r>
              <a:rPr lang="en-US" sz="2100" err="1">
                <a:effectLst/>
              </a:rPr>
              <a:t>AoD’s</a:t>
            </a:r>
            <a:r>
              <a:rPr lang="en-US" sz="2100">
                <a:effectLst/>
              </a:rPr>
              <a:t> needs? </a:t>
            </a:r>
          </a:p>
          <a:p>
            <a:pPr marL="457200" indent="-457200">
              <a:buFont typeface="+mj-lt"/>
              <a:buAutoNum type="arabicPeriod"/>
            </a:pPr>
            <a:r>
              <a:rPr lang="en-US" sz="2100">
                <a:effectLst/>
              </a:rPr>
              <a:t>What are the lessons learned that might be applicable to other </a:t>
            </a:r>
            <a:r>
              <a:rPr lang="en-US" sz="2100" err="1">
                <a:effectLst/>
              </a:rPr>
              <a:t>AoD</a:t>
            </a:r>
            <a:r>
              <a:rPr lang="en-US" sz="2100">
                <a:effectLst/>
              </a:rPr>
              <a:t> programs?</a:t>
            </a:r>
            <a:endParaRPr lang="en-US" sz="2400"/>
          </a:p>
        </p:txBody>
      </p:sp>
      <p:sp>
        <p:nvSpPr>
          <p:cNvPr id="4" name="Slide Number Placeholder 3">
            <a:extLst>
              <a:ext uri="{FF2B5EF4-FFF2-40B4-BE49-F238E27FC236}">
                <a16:creationId xmlns:a16="http://schemas.microsoft.com/office/drawing/2014/main" id="{97299515-7192-9965-BA20-6A2ACC1F0AFE}"/>
              </a:ext>
            </a:extLst>
          </p:cNvPr>
          <p:cNvSpPr>
            <a:spLocks noGrp="1"/>
          </p:cNvSpPr>
          <p:nvPr>
            <p:ph type="sldNum" sz="quarter" idx="12"/>
          </p:nvPr>
        </p:nvSpPr>
        <p:spPr/>
        <p:txBody>
          <a:bodyPr/>
          <a:lstStyle/>
          <a:p>
            <a:fld id="{7AA28999-D008-419E-9628-EE1C64F81F4C}" type="slidenum">
              <a:rPr lang="en-US" smtClean="0"/>
              <a:pPr/>
              <a:t>5</a:t>
            </a:fld>
            <a:endParaRPr lang="en-US"/>
          </a:p>
        </p:txBody>
      </p:sp>
    </p:spTree>
    <p:extLst>
      <p:ext uri="{BB962C8B-B14F-4D97-AF65-F5344CB8AC3E}">
        <p14:creationId xmlns:p14="http://schemas.microsoft.com/office/powerpoint/2010/main" val="194527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nodeType="clickEffect">
                                  <p:stCondLst>
                                    <p:cond delay="0"/>
                                  </p:stCondLst>
                                  <p:childTnLst>
                                    <p:animEffect transition="out" filter="fade">
                                      <p:cBhvr>
                                        <p:cTn id="6" dur="1000"/>
                                        <p:tgtEl>
                                          <p:spTgt spid="3">
                                            <p:txEl>
                                              <p:pRg st="5" end="5"/>
                                            </p:txEl>
                                          </p:spTgt>
                                        </p:tgtEl>
                                      </p:cBhvr>
                                    </p:animEffect>
                                    <p:anim calcmode="lin" valueType="num">
                                      <p:cBhvr>
                                        <p:cTn id="7" dur="1000"/>
                                        <p:tgtEl>
                                          <p:spTgt spid="3">
                                            <p:txEl>
                                              <p:pRg st="5" end="5"/>
                                            </p:txEl>
                                          </p:spTgt>
                                        </p:tgtEl>
                                        <p:attrNameLst>
                                          <p:attrName>ppt_x</p:attrName>
                                        </p:attrNameLst>
                                      </p:cBhvr>
                                      <p:tavLst>
                                        <p:tav tm="0">
                                          <p:val>
                                            <p:strVal val="ppt_x"/>
                                          </p:val>
                                        </p:tav>
                                        <p:tav tm="100000">
                                          <p:val>
                                            <p:strVal val="ppt_x"/>
                                          </p:val>
                                        </p:tav>
                                      </p:tavLst>
                                    </p:anim>
                                    <p:anim calcmode="lin" valueType="num">
                                      <p:cBhvr>
                                        <p:cTn id="8" dur="1000"/>
                                        <p:tgtEl>
                                          <p:spTgt spid="3">
                                            <p:txEl>
                                              <p:pRg st="5" end="5"/>
                                            </p:txEl>
                                          </p:spTgt>
                                        </p:tgtEl>
                                        <p:attrNameLst>
                                          <p:attrName>ppt_y</p:attrName>
                                        </p:attrNameLst>
                                      </p:cBhvr>
                                      <p:tavLst>
                                        <p:tav tm="0">
                                          <p:val>
                                            <p:strVal val="ppt_y"/>
                                          </p:val>
                                        </p:tav>
                                        <p:tav tm="100000">
                                          <p:val>
                                            <p:strVal val="ppt_y+.1"/>
                                          </p:val>
                                        </p:tav>
                                      </p:tavLst>
                                    </p:anim>
                                    <p:set>
                                      <p:cBhvr>
                                        <p:cTn id="9" dur="1" fill="hold">
                                          <p:stCondLst>
                                            <p:cond delay="999"/>
                                          </p:stCondLst>
                                        </p:cTn>
                                        <p:tgtEl>
                                          <p:spTgt spid="3">
                                            <p:txEl>
                                              <p:pRg st="5" end="5"/>
                                            </p:txEl>
                                          </p:spTgt>
                                        </p:tgtEl>
                                        <p:attrNameLst>
                                          <p:attrName>style.visibility</p:attrName>
                                        </p:attrNameLst>
                                      </p:cBhvr>
                                      <p:to>
                                        <p:strVal val="hidden"/>
                                      </p:to>
                                    </p:set>
                                  </p:childTnLst>
                                </p:cTn>
                              </p:par>
                              <p:par>
                                <p:cTn id="10" presetID="42" presetClass="exit" presetSubtype="0" fill="hold" nodeType="withEffect">
                                  <p:stCondLst>
                                    <p:cond delay="0"/>
                                  </p:stCondLst>
                                  <p:childTnLst>
                                    <p:animEffect transition="out" filter="fade">
                                      <p:cBhvr>
                                        <p:cTn id="11" dur="1000"/>
                                        <p:tgtEl>
                                          <p:spTgt spid="3">
                                            <p:txEl>
                                              <p:pRg st="6" end="6"/>
                                            </p:txEl>
                                          </p:spTgt>
                                        </p:tgtEl>
                                      </p:cBhvr>
                                    </p:animEffect>
                                    <p:anim calcmode="lin" valueType="num">
                                      <p:cBhvr>
                                        <p:cTn id="12" dur="1000"/>
                                        <p:tgtEl>
                                          <p:spTgt spid="3">
                                            <p:txEl>
                                              <p:pRg st="6" end="6"/>
                                            </p:txEl>
                                          </p:spTgt>
                                        </p:tgtEl>
                                        <p:attrNameLst>
                                          <p:attrName>ppt_x</p:attrName>
                                        </p:attrNameLst>
                                      </p:cBhvr>
                                      <p:tavLst>
                                        <p:tav tm="0">
                                          <p:val>
                                            <p:strVal val="ppt_x"/>
                                          </p:val>
                                        </p:tav>
                                        <p:tav tm="100000">
                                          <p:val>
                                            <p:strVal val="ppt_x"/>
                                          </p:val>
                                        </p:tav>
                                      </p:tavLst>
                                    </p:anim>
                                    <p:anim calcmode="lin" valueType="num">
                                      <p:cBhvr>
                                        <p:cTn id="13" dur="1000"/>
                                        <p:tgtEl>
                                          <p:spTgt spid="3">
                                            <p:txEl>
                                              <p:pRg st="6" end="6"/>
                                            </p:txEl>
                                          </p:spTgt>
                                        </p:tgtEl>
                                        <p:attrNameLst>
                                          <p:attrName>ppt_y</p:attrName>
                                        </p:attrNameLst>
                                      </p:cBhvr>
                                      <p:tavLst>
                                        <p:tav tm="0">
                                          <p:val>
                                            <p:strVal val="ppt_y"/>
                                          </p:val>
                                        </p:tav>
                                        <p:tav tm="100000">
                                          <p:val>
                                            <p:strVal val="ppt_y+.1"/>
                                          </p:val>
                                        </p:tav>
                                      </p:tavLst>
                                    </p:anim>
                                    <p:set>
                                      <p:cBhvr>
                                        <p:cTn id="14" dur="1" fill="hold">
                                          <p:stCondLst>
                                            <p:cond delay="999"/>
                                          </p:stCondLst>
                                        </p:cTn>
                                        <p:tgtEl>
                                          <p:spTgt spid="3">
                                            <p:txEl>
                                              <p:pRg st="6" end="6"/>
                                            </p:txEl>
                                          </p:spTgt>
                                        </p:tgtEl>
                                        <p:attrNameLst>
                                          <p:attrName>style.visibility</p:attrName>
                                        </p:attrNameLst>
                                      </p:cBhvr>
                                      <p:to>
                                        <p:strVal val="hidden"/>
                                      </p:to>
                                    </p:set>
                                  </p:childTnLst>
                                </p:cTn>
                              </p:par>
                              <p:par>
                                <p:cTn id="15" presetID="42" presetClass="exit" presetSubtype="0" fill="hold" nodeType="withEffect">
                                  <p:stCondLst>
                                    <p:cond delay="0"/>
                                  </p:stCondLst>
                                  <p:childTnLst>
                                    <p:animEffect transition="out" filter="fade">
                                      <p:cBhvr>
                                        <p:cTn id="16" dur="1000"/>
                                        <p:tgtEl>
                                          <p:spTgt spid="3">
                                            <p:txEl>
                                              <p:pRg st="7" end="7"/>
                                            </p:txEl>
                                          </p:spTgt>
                                        </p:tgtEl>
                                      </p:cBhvr>
                                    </p:animEffect>
                                    <p:anim calcmode="lin" valueType="num">
                                      <p:cBhvr>
                                        <p:cTn id="17" dur="1000"/>
                                        <p:tgtEl>
                                          <p:spTgt spid="3">
                                            <p:txEl>
                                              <p:pRg st="7" end="7"/>
                                            </p:txEl>
                                          </p:spTgt>
                                        </p:tgtEl>
                                        <p:attrNameLst>
                                          <p:attrName>ppt_x</p:attrName>
                                        </p:attrNameLst>
                                      </p:cBhvr>
                                      <p:tavLst>
                                        <p:tav tm="0">
                                          <p:val>
                                            <p:strVal val="ppt_x"/>
                                          </p:val>
                                        </p:tav>
                                        <p:tav tm="100000">
                                          <p:val>
                                            <p:strVal val="ppt_x"/>
                                          </p:val>
                                        </p:tav>
                                      </p:tavLst>
                                    </p:anim>
                                    <p:anim calcmode="lin" valueType="num">
                                      <p:cBhvr>
                                        <p:cTn id="18" dur="1000"/>
                                        <p:tgtEl>
                                          <p:spTgt spid="3">
                                            <p:txEl>
                                              <p:pRg st="7" end="7"/>
                                            </p:txEl>
                                          </p:spTgt>
                                        </p:tgtEl>
                                        <p:attrNameLst>
                                          <p:attrName>ppt_y</p:attrName>
                                        </p:attrNameLst>
                                      </p:cBhvr>
                                      <p:tavLst>
                                        <p:tav tm="0">
                                          <p:val>
                                            <p:strVal val="ppt_y"/>
                                          </p:val>
                                        </p:tav>
                                        <p:tav tm="100000">
                                          <p:val>
                                            <p:strVal val="ppt_y+.1"/>
                                          </p:val>
                                        </p:tav>
                                      </p:tavLst>
                                    </p:anim>
                                    <p:set>
                                      <p:cBhvr>
                                        <p:cTn id="19" dur="1" fill="hold">
                                          <p:stCondLst>
                                            <p:cond delay="999"/>
                                          </p:stCondLst>
                                        </p:cTn>
                                        <p:tgtEl>
                                          <p:spTgt spid="3">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D794B-163B-4A40-9588-30A30D165D18}"/>
              </a:ext>
            </a:extLst>
          </p:cNvPr>
          <p:cNvSpPr>
            <a:spLocks noGrp="1"/>
          </p:cNvSpPr>
          <p:nvPr>
            <p:ph type="title"/>
          </p:nvPr>
        </p:nvSpPr>
        <p:spPr>
          <a:xfrm>
            <a:off x="457200" y="324036"/>
            <a:ext cx="8077200" cy="1143000"/>
          </a:xfrm>
        </p:spPr>
        <p:txBody>
          <a:bodyPr>
            <a:normAutofit/>
          </a:bodyPr>
          <a:lstStyle/>
          <a:p>
            <a:r>
              <a:rPr lang="en-US"/>
              <a:t>Project Overview</a:t>
            </a:r>
          </a:p>
        </p:txBody>
      </p:sp>
      <p:sp>
        <p:nvSpPr>
          <p:cNvPr id="3" name="Content Placeholder 2">
            <a:extLst>
              <a:ext uri="{FF2B5EF4-FFF2-40B4-BE49-F238E27FC236}">
                <a16:creationId xmlns:a16="http://schemas.microsoft.com/office/drawing/2014/main" id="{C2068FD4-2ADF-4040-975C-44B500A1F067}"/>
              </a:ext>
            </a:extLst>
          </p:cNvPr>
          <p:cNvSpPr>
            <a:spLocks noGrp="1"/>
          </p:cNvSpPr>
          <p:nvPr>
            <p:ph idx="1"/>
          </p:nvPr>
        </p:nvSpPr>
        <p:spPr>
          <a:xfrm>
            <a:off x="457200" y="1600201"/>
            <a:ext cx="8229600" cy="3886199"/>
          </a:xfrm>
        </p:spPr>
        <p:txBody>
          <a:bodyPr vert="horz" lIns="91440" tIns="45720" rIns="91440" bIns="45720" rtlCol="0" anchor="t">
            <a:normAutofit fontScale="92500"/>
          </a:bodyPr>
          <a:lstStyle/>
          <a:p>
            <a:pPr marL="342900" indent="-342900">
              <a:lnSpc>
                <a:spcPct val="120000"/>
              </a:lnSpc>
              <a:buFont typeface="Arial" panose="020B0604020202020204" pitchFamily="34" charset="0"/>
              <a:buChar char="•"/>
            </a:pPr>
            <a:r>
              <a:rPr lang="en-US">
                <a:cs typeface="Segoe UI"/>
              </a:rPr>
              <a:t>To answer the research questions, we did the following: </a:t>
            </a:r>
            <a:endParaRPr lang="en-US">
              <a:cs typeface="Arial" panose="020B0604020202020204"/>
            </a:endParaRPr>
          </a:p>
          <a:p>
            <a:pPr lvl="1">
              <a:lnSpc>
                <a:spcPct val="120000"/>
              </a:lnSpc>
            </a:pPr>
            <a:r>
              <a:rPr lang="en-US" sz="2000">
                <a:cs typeface="Arial"/>
              </a:rPr>
              <a:t>Interviewed IL grantees, TA providers, and </a:t>
            </a:r>
            <a:r>
              <a:rPr lang="en-US" sz="2000" err="1">
                <a:cs typeface="Arial"/>
              </a:rPr>
              <a:t>AoD</a:t>
            </a:r>
            <a:r>
              <a:rPr lang="en-US" sz="2000">
                <a:cs typeface="Arial"/>
              </a:rPr>
              <a:t> staff to give us information to help us develop survey questions</a:t>
            </a:r>
          </a:p>
          <a:p>
            <a:pPr lvl="1">
              <a:lnSpc>
                <a:spcPct val="120000"/>
              </a:lnSpc>
            </a:pPr>
            <a:r>
              <a:rPr lang="en-US" sz="2000">
                <a:cs typeface="Arial"/>
              </a:rPr>
              <a:t>Reviewed available literature and </a:t>
            </a:r>
            <a:r>
              <a:rPr lang="en-US" sz="2100">
                <a:cs typeface="Arial"/>
              </a:rPr>
              <a:t>resources</a:t>
            </a:r>
            <a:r>
              <a:rPr lang="en-US" sz="2000">
                <a:cs typeface="Arial"/>
              </a:rPr>
              <a:t> from various organizations about what works well in TA</a:t>
            </a:r>
          </a:p>
          <a:p>
            <a:pPr lvl="1">
              <a:lnSpc>
                <a:spcPct val="120000"/>
              </a:lnSpc>
            </a:pPr>
            <a:r>
              <a:rPr lang="en-US" sz="2000">
                <a:cs typeface="Arial"/>
              </a:rPr>
              <a:t>Reviewed documents to better understand the current TA approach</a:t>
            </a:r>
          </a:p>
          <a:p>
            <a:pPr lvl="1">
              <a:lnSpc>
                <a:spcPct val="120000"/>
              </a:lnSpc>
            </a:pPr>
            <a:r>
              <a:rPr lang="en-US" sz="2000">
                <a:cs typeface="Arial"/>
              </a:rPr>
              <a:t>Analyzed IL grantee PPR data</a:t>
            </a:r>
          </a:p>
          <a:p>
            <a:pPr lvl="1">
              <a:lnSpc>
                <a:spcPct val="120000"/>
              </a:lnSpc>
            </a:pPr>
            <a:r>
              <a:rPr lang="en-US" sz="2000">
                <a:cs typeface="Segoe UI"/>
              </a:rPr>
              <a:t>Surveyed grantees about their TA experiences</a:t>
            </a:r>
            <a:endParaRPr lang="en-US" sz="2000">
              <a:ea typeface="SimSun" panose="02010600030101010101" pitchFamily="2" charset="-122"/>
              <a:cs typeface="Times New Roman" panose="02020603050405020304" pitchFamily="18" charset="0"/>
            </a:endParaRPr>
          </a:p>
        </p:txBody>
      </p:sp>
      <p:sp>
        <p:nvSpPr>
          <p:cNvPr id="4" name="Slide Number Placeholder 3">
            <a:extLst>
              <a:ext uri="{FF2B5EF4-FFF2-40B4-BE49-F238E27FC236}">
                <a16:creationId xmlns:a16="http://schemas.microsoft.com/office/drawing/2014/main" id="{1D8E6701-C3E0-4A9E-8E8D-46751412BF71}"/>
              </a:ext>
            </a:extLst>
          </p:cNvPr>
          <p:cNvSpPr>
            <a:spLocks noGrp="1"/>
          </p:cNvSpPr>
          <p:nvPr>
            <p:ph type="sldNum" sz="quarter" idx="12"/>
          </p:nvPr>
        </p:nvSpPr>
        <p:spPr/>
        <p:txBody>
          <a:bodyPr/>
          <a:lstStyle/>
          <a:p>
            <a:fld id="{7AA28999-D008-419E-9628-EE1C64F81F4C}" type="slidenum">
              <a:rPr lang="en-US" smtClean="0"/>
              <a:pPr/>
              <a:t>6</a:t>
            </a:fld>
            <a:endParaRPr lang="en-US"/>
          </a:p>
        </p:txBody>
      </p:sp>
    </p:spTree>
    <p:extLst>
      <p:ext uri="{BB962C8B-B14F-4D97-AF65-F5344CB8AC3E}">
        <p14:creationId xmlns:p14="http://schemas.microsoft.com/office/powerpoint/2010/main" val="1198292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Results by Research Question</a:t>
            </a:r>
            <a:endParaRPr lang="en-US">
              <a:cs typeface="Arial"/>
            </a:endParaRPr>
          </a:p>
        </p:txBody>
      </p:sp>
      <p:sp>
        <p:nvSpPr>
          <p:cNvPr id="4" name="Slide Number Placeholder 3"/>
          <p:cNvSpPr>
            <a:spLocks noGrp="1"/>
          </p:cNvSpPr>
          <p:nvPr>
            <p:ph type="sldNum" sz="quarter" idx="12"/>
          </p:nvPr>
        </p:nvSpPr>
        <p:spPr/>
        <p:txBody>
          <a:bodyPr/>
          <a:lstStyle/>
          <a:p>
            <a:fld id="{7AA28999-D008-419E-9628-EE1C64F81F4C}" type="slidenum">
              <a:rPr lang="en-US" smtClean="0"/>
              <a:pPr/>
              <a:t>7</a:t>
            </a:fld>
            <a:endParaRPr lang="en-US"/>
          </a:p>
        </p:txBody>
      </p:sp>
    </p:spTree>
    <p:extLst>
      <p:ext uri="{BB962C8B-B14F-4D97-AF65-F5344CB8AC3E}">
        <p14:creationId xmlns:p14="http://schemas.microsoft.com/office/powerpoint/2010/main" val="4006576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What are the elements of effective program TA?​</a:t>
            </a:r>
          </a:p>
        </p:txBody>
      </p:sp>
      <p:sp>
        <p:nvSpPr>
          <p:cNvPr id="4" name="Slide Number Placeholder 3"/>
          <p:cNvSpPr>
            <a:spLocks noGrp="1"/>
          </p:cNvSpPr>
          <p:nvPr>
            <p:ph type="sldNum" sz="quarter" idx="12"/>
          </p:nvPr>
        </p:nvSpPr>
        <p:spPr/>
        <p:txBody>
          <a:bodyPr/>
          <a:lstStyle/>
          <a:p>
            <a:fld id="{7AA28999-D008-419E-9628-EE1C64F81F4C}" type="slidenum">
              <a:rPr lang="en-US" smtClean="0"/>
              <a:pPr/>
              <a:t>8</a:t>
            </a:fld>
            <a:endParaRPr lang="en-US"/>
          </a:p>
        </p:txBody>
      </p:sp>
    </p:spTree>
    <p:extLst>
      <p:ext uri="{BB962C8B-B14F-4D97-AF65-F5344CB8AC3E}">
        <p14:creationId xmlns:p14="http://schemas.microsoft.com/office/powerpoint/2010/main" val="1243987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A59F7-A6CC-4CF3-BAC6-8E2A777C141A}"/>
              </a:ext>
            </a:extLst>
          </p:cNvPr>
          <p:cNvSpPr>
            <a:spLocks noGrp="1"/>
          </p:cNvSpPr>
          <p:nvPr>
            <p:ph type="title"/>
          </p:nvPr>
        </p:nvSpPr>
        <p:spPr>
          <a:xfrm>
            <a:off x="457200" y="274638"/>
            <a:ext cx="8229600" cy="1143000"/>
          </a:xfrm>
        </p:spPr>
        <p:txBody>
          <a:bodyPr>
            <a:noAutofit/>
          </a:bodyPr>
          <a:lstStyle/>
          <a:p>
            <a:r>
              <a:rPr lang="en-US" sz="2800"/>
              <a:t>What are the elements of effective program TA?</a:t>
            </a:r>
            <a:br>
              <a:rPr lang="en-US"/>
            </a:br>
            <a:r>
              <a:rPr lang="en-US" sz="2000"/>
              <a:t>Key Informant Interview (KII) Results</a:t>
            </a:r>
            <a:endParaRPr lang="en-US"/>
          </a:p>
        </p:txBody>
      </p:sp>
      <p:graphicFrame>
        <p:nvGraphicFramePr>
          <p:cNvPr id="6" name="Table 5">
            <a:extLst>
              <a:ext uri="{FF2B5EF4-FFF2-40B4-BE49-F238E27FC236}">
                <a16:creationId xmlns:a16="http://schemas.microsoft.com/office/drawing/2014/main" id="{ABAD252F-BE15-F2B5-DF39-37AAAC0866E0}"/>
              </a:ext>
            </a:extLst>
          </p:cNvPr>
          <p:cNvGraphicFramePr>
            <a:graphicFrameLocks/>
          </p:cNvGraphicFramePr>
          <p:nvPr>
            <p:extLst>
              <p:ext uri="{D42A27DB-BD31-4B8C-83A1-F6EECF244321}">
                <p14:modId xmlns:p14="http://schemas.microsoft.com/office/powerpoint/2010/main" val="3461020755"/>
              </p:ext>
            </p:extLst>
          </p:nvPr>
        </p:nvGraphicFramePr>
        <p:xfrm>
          <a:off x="457200" y="1417636"/>
          <a:ext cx="8229600" cy="4068764"/>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val="459232917"/>
                    </a:ext>
                  </a:extLst>
                </a:gridCol>
              </a:tblGrid>
              <a:tr h="578123">
                <a:tc>
                  <a:txBody>
                    <a:bodyPr/>
                    <a:lstStyle/>
                    <a:p>
                      <a:pPr marL="0" lvl="0" indent="0" algn="l">
                        <a:lnSpc>
                          <a:spcPct val="100000"/>
                        </a:lnSpc>
                        <a:buNone/>
                      </a:pPr>
                      <a:r>
                        <a:rPr lang="en-US" sz="2400" b="1" i="0" u="none" strike="noStrike" baseline="0" noProof="0">
                          <a:solidFill>
                            <a:srgbClr val="FFFFFF"/>
                          </a:solidFill>
                          <a:latin typeface="Arial"/>
                        </a:rPr>
                        <a:t>What makes TA effective according to KII participants?</a:t>
                      </a:r>
                    </a:p>
                  </a:txBody>
                  <a:tcPr anchor="ctr">
                    <a:solidFill>
                      <a:srgbClr val="BF1E2E"/>
                    </a:solidFill>
                  </a:tcPr>
                </a:tc>
                <a:extLst>
                  <a:ext uri="{0D108BD9-81ED-4DB2-BD59-A6C34878D82A}">
                    <a16:rowId xmlns:a16="http://schemas.microsoft.com/office/drawing/2014/main" val="2212942437"/>
                  </a:ext>
                </a:extLst>
              </a:tr>
              <a:tr h="498663">
                <a:tc>
                  <a:txBody>
                    <a:bodyPr/>
                    <a:lstStyle/>
                    <a:p>
                      <a:pPr marL="0" lvl="0" indent="0" algn="l">
                        <a:lnSpc>
                          <a:spcPct val="100000"/>
                        </a:lnSpc>
                        <a:buNone/>
                      </a:pPr>
                      <a:r>
                        <a:rPr lang="en-US" sz="2000" b="0" i="0" u="none" strike="noStrike" kern="1200" baseline="0" noProof="0">
                          <a:solidFill>
                            <a:srgbClr val="000000"/>
                          </a:solidFill>
                          <a:effectLst/>
                          <a:latin typeface="Arial"/>
                        </a:rPr>
                        <a:t>TA provider is credible</a:t>
                      </a:r>
                    </a:p>
                  </a:txBody>
                  <a:tcPr anchor="ctr"/>
                </a:tc>
                <a:extLst>
                  <a:ext uri="{0D108BD9-81ED-4DB2-BD59-A6C34878D82A}">
                    <a16:rowId xmlns:a16="http://schemas.microsoft.com/office/drawing/2014/main" val="1413084438"/>
                  </a:ext>
                </a:extLst>
              </a:tr>
              <a:tr h="498663">
                <a:tc>
                  <a:txBody>
                    <a:bodyPr/>
                    <a:lstStyle/>
                    <a:p>
                      <a:pPr lvl="0" algn="l">
                        <a:lnSpc>
                          <a:spcPct val="100000"/>
                        </a:lnSpc>
                        <a:spcBef>
                          <a:spcPts val="0"/>
                        </a:spcBef>
                        <a:spcAft>
                          <a:spcPts val="0"/>
                        </a:spcAft>
                        <a:buNone/>
                      </a:pPr>
                      <a:r>
                        <a:rPr lang="en-US" sz="2000" b="0" i="0" u="none" strike="noStrike" kern="1200" baseline="0" noProof="0">
                          <a:solidFill>
                            <a:srgbClr val="000000"/>
                          </a:solidFill>
                          <a:effectLst/>
                          <a:latin typeface="Arial"/>
                        </a:rPr>
                        <a:t>Information available is timely</a:t>
                      </a:r>
                    </a:p>
                  </a:txBody>
                  <a:tcPr anchor="ctr"/>
                </a:tc>
                <a:extLst>
                  <a:ext uri="{0D108BD9-81ED-4DB2-BD59-A6C34878D82A}">
                    <a16:rowId xmlns:a16="http://schemas.microsoft.com/office/drawing/2014/main" val="1679830599"/>
                  </a:ext>
                </a:extLst>
              </a:tr>
              <a:tr h="498663">
                <a:tc>
                  <a:txBody>
                    <a:bodyPr/>
                    <a:lstStyle/>
                    <a:p>
                      <a:pPr lvl="0" algn="l">
                        <a:lnSpc>
                          <a:spcPct val="100000"/>
                        </a:lnSpc>
                        <a:spcBef>
                          <a:spcPts val="0"/>
                        </a:spcBef>
                        <a:spcAft>
                          <a:spcPts val="0"/>
                        </a:spcAft>
                        <a:buNone/>
                      </a:pPr>
                      <a:r>
                        <a:rPr lang="en-US" sz="2000" b="0" i="0" u="none" strike="noStrike" kern="1200" noProof="0">
                          <a:solidFill>
                            <a:srgbClr val="000000"/>
                          </a:solidFill>
                          <a:effectLst/>
                          <a:latin typeface="Arial"/>
                        </a:rPr>
                        <a:t>Information balances specificity and generality</a:t>
                      </a:r>
                    </a:p>
                  </a:txBody>
                  <a:tcPr anchor="ctr"/>
                </a:tc>
                <a:extLst>
                  <a:ext uri="{0D108BD9-81ED-4DB2-BD59-A6C34878D82A}">
                    <a16:rowId xmlns:a16="http://schemas.microsoft.com/office/drawing/2014/main" val="3699765417"/>
                  </a:ext>
                </a:extLst>
              </a:tr>
              <a:tr h="498663">
                <a:tc>
                  <a:txBody>
                    <a:bodyPr/>
                    <a:lstStyle/>
                    <a:p>
                      <a:pPr lvl="0" algn="l">
                        <a:lnSpc>
                          <a:spcPct val="100000"/>
                        </a:lnSpc>
                        <a:spcBef>
                          <a:spcPts val="0"/>
                        </a:spcBef>
                        <a:spcAft>
                          <a:spcPts val="0"/>
                        </a:spcAft>
                        <a:buNone/>
                      </a:pPr>
                      <a:r>
                        <a:rPr lang="en-US" sz="2000" b="0" i="0" u="none" strike="noStrike" kern="1200" baseline="0" noProof="0">
                          <a:solidFill>
                            <a:srgbClr val="000000"/>
                          </a:solidFill>
                          <a:effectLst/>
                          <a:latin typeface="Arial"/>
                        </a:rPr>
                        <a:t>TA recipients are informed of TA availability</a:t>
                      </a:r>
                    </a:p>
                  </a:txBody>
                  <a:tcPr anchor="ctr"/>
                </a:tc>
                <a:extLst>
                  <a:ext uri="{0D108BD9-81ED-4DB2-BD59-A6C34878D82A}">
                    <a16:rowId xmlns:a16="http://schemas.microsoft.com/office/drawing/2014/main" val="2930127793"/>
                  </a:ext>
                </a:extLst>
              </a:tr>
              <a:tr h="498663">
                <a:tc>
                  <a:txBody>
                    <a:bodyPr/>
                    <a:lstStyle/>
                    <a:p>
                      <a:pPr lvl="0" algn="l">
                        <a:lnSpc>
                          <a:spcPct val="100000"/>
                        </a:lnSpc>
                        <a:spcBef>
                          <a:spcPts val="0"/>
                        </a:spcBef>
                        <a:spcAft>
                          <a:spcPts val="0"/>
                        </a:spcAft>
                        <a:buNone/>
                      </a:pPr>
                      <a:r>
                        <a:rPr lang="en-US" sz="2000" b="0" i="0" u="none" strike="noStrike" kern="1200" baseline="0" noProof="0">
                          <a:solidFill>
                            <a:srgbClr val="000000"/>
                          </a:solidFill>
                          <a:effectLst/>
                          <a:latin typeface="Arial"/>
                        </a:rPr>
                        <a:t>TA is offered in a variety of formats</a:t>
                      </a:r>
                    </a:p>
                  </a:txBody>
                  <a:tcPr anchor="ctr"/>
                </a:tc>
                <a:extLst>
                  <a:ext uri="{0D108BD9-81ED-4DB2-BD59-A6C34878D82A}">
                    <a16:rowId xmlns:a16="http://schemas.microsoft.com/office/drawing/2014/main" val="2016516919"/>
                  </a:ext>
                </a:extLst>
              </a:tr>
              <a:tr h="498663">
                <a:tc>
                  <a:txBody>
                    <a:bodyPr/>
                    <a:lstStyle/>
                    <a:p>
                      <a:pPr marL="0" lvl="0" indent="0" algn="l">
                        <a:lnSpc>
                          <a:spcPct val="100000"/>
                        </a:lnSpc>
                        <a:buNone/>
                      </a:pPr>
                      <a:r>
                        <a:rPr lang="en-US" sz="2000" b="0" i="0" u="none" strike="noStrike" kern="1200" baseline="0" noProof="0">
                          <a:solidFill>
                            <a:srgbClr val="000000"/>
                          </a:solidFill>
                          <a:effectLst/>
                          <a:latin typeface="Arial"/>
                        </a:rPr>
                        <a:t>Questions and comments are kept confidential</a:t>
                      </a:r>
                    </a:p>
                  </a:txBody>
                  <a:tcPr anchor="ctr"/>
                </a:tc>
                <a:extLst>
                  <a:ext uri="{0D108BD9-81ED-4DB2-BD59-A6C34878D82A}">
                    <a16:rowId xmlns:a16="http://schemas.microsoft.com/office/drawing/2014/main" val="164698609"/>
                  </a:ext>
                </a:extLst>
              </a:tr>
              <a:tr h="498663">
                <a:tc>
                  <a:txBody>
                    <a:bodyPr/>
                    <a:lstStyle/>
                    <a:p>
                      <a:pPr lvl="0" algn="l">
                        <a:lnSpc>
                          <a:spcPct val="100000"/>
                        </a:lnSpc>
                        <a:spcBef>
                          <a:spcPts val="0"/>
                        </a:spcBef>
                        <a:spcAft>
                          <a:spcPts val="0"/>
                        </a:spcAft>
                        <a:buNone/>
                      </a:pPr>
                      <a:r>
                        <a:rPr lang="en-US" sz="2000" b="0" i="0" u="none" strike="noStrike" kern="1200" baseline="0" noProof="0">
                          <a:solidFill>
                            <a:srgbClr val="000000"/>
                          </a:solidFill>
                          <a:effectLst/>
                          <a:latin typeface="Arial"/>
                        </a:rPr>
                        <a:t>Teaching style is engaging</a:t>
                      </a:r>
                    </a:p>
                  </a:txBody>
                  <a:tcPr anchor="ctr"/>
                </a:tc>
                <a:extLst>
                  <a:ext uri="{0D108BD9-81ED-4DB2-BD59-A6C34878D82A}">
                    <a16:rowId xmlns:a16="http://schemas.microsoft.com/office/drawing/2014/main" val="3124710759"/>
                  </a:ext>
                </a:extLst>
              </a:tr>
            </a:tbl>
          </a:graphicData>
        </a:graphic>
      </p:graphicFrame>
      <p:sp>
        <p:nvSpPr>
          <p:cNvPr id="4" name="Slide Number Placeholder 3">
            <a:extLst>
              <a:ext uri="{FF2B5EF4-FFF2-40B4-BE49-F238E27FC236}">
                <a16:creationId xmlns:a16="http://schemas.microsoft.com/office/drawing/2014/main" id="{D8F19AB6-59A9-402D-B462-C72687C70222}"/>
              </a:ext>
            </a:extLst>
          </p:cNvPr>
          <p:cNvSpPr>
            <a:spLocks noGrp="1"/>
          </p:cNvSpPr>
          <p:nvPr>
            <p:ph type="sldNum" sz="quarter" idx="12"/>
          </p:nvPr>
        </p:nvSpPr>
        <p:spPr/>
        <p:txBody>
          <a:bodyPr/>
          <a:lstStyle/>
          <a:p>
            <a:fld id="{7AA28999-D008-419E-9628-EE1C64F81F4C}" type="slidenum">
              <a:rPr lang="en-US" smtClean="0"/>
              <a:pPr/>
              <a:t>9</a:t>
            </a:fld>
            <a:endParaRPr lang="en-US"/>
          </a:p>
        </p:txBody>
      </p:sp>
    </p:spTree>
    <p:extLst>
      <p:ext uri="{BB962C8B-B14F-4D97-AF65-F5344CB8AC3E}">
        <p14:creationId xmlns:p14="http://schemas.microsoft.com/office/powerpoint/2010/main" val="447607478"/>
      </p:ext>
    </p:extLst>
  </p:cSld>
  <p:clrMapOvr>
    <a:masterClrMapping/>
  </p:clrMapOvr>
</p:sld>
</file>

<file path=ppt/theme/theme1.xml><?xml version="1.0" encoding="utf-8"?>
<a:theme xmlns:a="http://schemas.openxmlformats.org/drawingml/2006/main" name="ACLPresentationTemplate_2014">
  <a:themeElements>
    <a:clrScheme name="ACL">
      <a:dk1>
        <a:sysClr val="windowText" lastClr="000000"/>
      </a:dk1>
      <a:lt1>
        <a:sysClr val="window" lastClr="FFFFFF"/>
      </a:lt1>
      <a:dk2>
        <a:srgbClr val="0A4F90"/>
      </a:dk2>
      <a:lt2>
        <a:srgbClr val="FAA21C"/>
      </a:lt2>
      <a:accent1>
        <a:srgbClr val="BF1E2E"/>
      </a:accent1>
      <a:accent2>
        <a:srgbClr val="E3F1FD"/>
      </a:accent2>
      <a:accent3>
        <a:srgbClr val="FAA21C"/>
      </a:accent3>
      <a:accent4>
        <a:srgbClr val="0A4F90"/>
      </a:accent4>
      <a:accent5>
        <a:srgbClr val="C0C0C0"/>
      </a:accent5>
      <a:accent6>
        <a:srgbClr val="777777"/>
      </a:accent6>
      <a:hlink>
        <a:srgbClr val="0033CC"/>
      </a:hlink>
      <a:folHlink>
        <a:srgbClr val="5F006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4068B5BEC4A2745B6C79E03BEBF668D" ma:contentTypeVersion="19" ma:contentTypeDescription="Create a new document." ma:contentTypeScope="" ma:versionID="8001ecbe41f50124d2f82805c301678b">
  <xsd:schema xmlns:xsd="http://www.w3.org/2001/XMLSchema" xmlns:xs="http://www.w3.org/2001/XMLSchema" xmlns:p="http://schemas.microsoft.com/office/2006/metadata/properties" xmlns:ns2="85dd201b-1e20-4e66-a55c-e900da1128cc" xmlns:ns3="f975df45-8cb5-48fe-b4ce-be2d8ef91e91" targetNamespace="http://schemas.microsoft.com/office/2006/metadata/properties" ma:root="true" ma:fieldsID="c143fbc34481bf8d90cc5254b5ab3f09" ns2:_="" ns3:_="">
    <xsd:import namespace="85dd201b-1e20-4e66-a55c-e900da1128cc"/>
    <xsd:import namespace="f975df45-8cb5-48fe-b4ce-be2d8ef91e9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SearchProperties" minOccurs="0"/>
                <xsd:element ref="ns2:lcf76f155ced4ddcb4097134ff3c332f" minOccurs="0"/>
                <xsd:element ref="ns3:TaxCatchAll" minOccurs="0"/>
                <xsd:element ref="ns2:MediaServiceObjectDetectorVersions" minOccurs="0"/>
                <xsd:element ref="ns2:NeedsEdit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dd201b-1e20-4e66-a55c-e900da1128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3b40f3a-84d0-4acf-ad34-a39173ff9cc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NeedsEditing" ma:index="25" ma:displayName="Needs Editing" ma:default="0" ma:description="Use this for more information: https://researchtriangleinstitute.sharepoint.com/:w:/r/sites/ACL-RapidCycleproposal/_layouts/15/Doc.aspx?sourcedoc=%7B56C55301-FCCE-44B6-AE5C-876C54BCFD82%7D&amp;file=Rachel%27s%20review%20of%20draft%20profiles%20notes.docx&amp;action=default&amp;mobileredirect=true" ma:format="Dropdown" ma:internalName="NeedsEditing">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f975df45-8cb5-48fe-b4ce-be2d8ef91e9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e09298-df26-41d9-9672-b4c2020bbe20}" ma:internalName="TaxCatchAll" ma:showField="CatchAllData" ma:web="f975df45-8cb5-48fe-b4ce-be2d8ef91e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5dd201b-1e20-4e66-a55c-e900da1128cc">
      <Terms xmlns="http://schemas.microsoft.com/office/infopath/2007/PartnerControls"/>
    </lcf76f155ced4ddcb4097134ff3c332f>
    <TaxCatchAll xmlns="f975df45-8cb5-48fe-b4ce-be2d8ef91e91" xsi:nil="true"/>
    <SharedWithUsers xmlns="f975df45-8cb5-48fe-b4ce-be2d8ef91e91">
      <UserInfo>
        <DisplayName>Rock, Emma</DisplayName>
        <AccountId>170</AccountId>
        <AccountType/>
      </UserInfo>
      <UserInfo>
        <DisplayName>Howard, Jennifer</DisplayName>
        <AccountId>21</AccountId>
        <AccountType/>
      </UserInfo>
      <UserInfo>
        <DisplayName>Schmitzer, Kayelyn</DisplayName>
        <AccountId>173</AccountId>
        <AccountType/>
      </UserInfo>
      <UserInfo>
        <DisplayName>Williams, Dustin</DisplayName>
        <AccountId>117</AccountId>
        <AccountType/>
      </UserInfo>
      <UserInfo>
        <DisplayName>Everhart, Hannah</DisplayName>
        <AccountId>115</AccountId>
        <AccountType/>
      </UserInfo>
    </SharedWithUsers>
    <NeedsEditing xmlns="85dd201b-1e20-4e66-a55c-e900da1128cc">false</NeedsEditing>
  </documentManagement>
</p:properties>
</file>

<file path=customXml/itemProps1.xml><?xml version="1.0" encoding="utf-8"?>
<ds:datastoreItem xmlns:ds="http://schemas.openxmlformats.org/officeDocument/2006/customXml" ds:itemID="{0F40576E-CEF6-49A1-AEBC-36B3DBBC8DF7}">
  <ds:schemaRefs>
    <ds:schemaRef ds:uri="http://schemas.microsoft.com/sharepoint/v3/contenttype/forms"/>
  </ds:schemaRefs>
</ds:datastoreItem>
</file>

<file path=customXml/itemProps2.xml><?xml version="1.0" encoding="utf-8"?>
<ds:datastoreItem xmlns:ds="http://schemas.openxmlformats.org/officeDocument/2006/customXml" ds:itemID="{9522A028-20CF-44FE-B87E-CF5AFB69AD62}">
  <ds:schemaRefs>
    <ds:schemaRef ds:uri="85dd201b-1e20-4e66-a55c-e900da1128cc"/>
    <ds:schemaRef ds:uri="f975df45-8cb5-48fe-b4ce-be2d8ef91e9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46A3CD8-6711-4C8C-80C3-124E5454AA4F}">
  <ds:schemaRefs>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f975df45-8cb5-48fe-b4ce-be2d8ef91e91"/>
    <ds:schemaRef ds:uri="85dd201b-1e20-4e66-a55c-e900da1128cc"/>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ACLPresentationTemplate_2014</Template>
  <TotalTime>3</TotalTime>
  <Words>3299</Words>
  <Application>Microsoft Office PowerPoint</Application>
  <PresentationFormat>On-screen Show (4:3)</PresentationFormat>
  <Paragraphs>647</Paragraphs>
  <Slides>43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Courier New</vt:lpstr>
      <vt:lpstr>Wingdings</vt:lpstr>
      <vt:lpstr>ACLPresentationTemplate_2014</vt:lpstr>
      <vt:lpstr>Independent Living Technical Assistance Evaluation </vt:lpstr>
      <vt:lpstr>Discussion Agenda</vt:lpstr>
      <vt:lpstr>Study Background</vt:lpstr>
      <vt:lpstr>Introduction</vt:lpstr>
      <vt:lpstr>Research Questions</vt:lpstr>
      <vt:lpstr>Project Overview</vt:lpstr>
      <vt:lpstr>Results by Research Question</vt:lpstr>
      <vt:lpstr>What are the elements of effective program TA?​</vt:lpstr>
      <vt:lpstr>What are the elements of effective program TA? Key Informant Interview (KII) Results</vt:lpstr>
      <vt:lpstr>What are the elements of effective program TA? Literature Review Results</vt:lpstr>
      <vt:lpstr>TA Survey Participation</vt:lpstr>
      <vt:lpstr>What are the elements of effective program TA? ​ Survey Results</vt:lpstr>
      <vt:lpstr>What do the DSEs, SILCs, and CILs get with regard to TA? ​</vt:lpstr>
      <vt:lpstr>What do the DSEs, SILCs, and CILs get with regard to TA? ​ KII Results/Document Review Results</vt:lpstr>
      <vt:lpstr>What do the DSEs, SILCs, and CILs get with regard to TA? ​ Survey Results (1 of 5)</vt:lpstr>
      <vt:lpstr>What do the DSEs, SILCs, and CILs get with regard to TA? ​ Survey Results (2 of 5)</vt:lpstr>
      <vt:lpstr>What do the DSEs, SILCs, and CILs get with regard to TA? ​ Survey Results (3 of 5)</vt:lpstr>
      <vt:lpstr>What do the DSEs, SILCs, and CILs get with regard to TA? ​ Survey Results (4 of 5)</vt:lpstr>
      <vt:lpstr>What do the DSEs, SILCs, and CILs get with regard to TA? ​ Survey Results (5 of 5)</vt:lpstr>
      <vt:lpstr>What are DSEs’, SILCs’, and CILs’ needs when it comes to TA? ​</vt:lpstr>
      <vt:lpstr>What are DSEs’, SILCs’, and CILs’ needs when it comes to TA?  KII Results</vt:lpstr>
      <vt:lpstr>What are DSEs’, SILCs’, and CILs’ needs when it comes to TA?  PPR TA Needs Data Analysis Results (1 of 2)</vt:lpstr>
      <vt:lpstr>What are DSEs’, SILCs’, and CILs’ needs when it comes to TA?  PPR TA Needs Data Analysis Results (2 of 2)</vt:lpstr>
      <vt:lpstr>How is the current approach to TA meeting DSEs’, SILCs’, and CILs’ needs? ​</vt:lpstr>
      <vt:lpstr>How is the current approach to TA meeting DSEs’, SILCs’, and CILs’ needs? ​  KII Results</vt:lpstr>
      <vt:lpstr>How is the current approach to TA meeting DSEs’, SILCs’, and CILs’ needs? ​ Survey Results (1 of 5)</vt:lpstr>
      <vt:lpstr>How is the current approach to TA meeting DSEs’, SILCs’, and CILs’ needs? ​ Survey Results (2 of 5)</vt:lpstr>
      <vt:lpstr>How is the current approach to TA meeting DSEs’, SILCs’, and CILs’ needs? ​ Survey Results (3 of 5)</vt:lpstr>
      <vt:lpstr>How is the current approach to TA meeting DSEs’, SILCs’, and CILs’ needs? ​  Survey Results (4 of 5)</vt:lpstr>
      <vt:lpstr>How is the current approach to TA meeting DSEs’, SILCs’, and CILs’ needs? ​ ​ Survey Results (5 of 5)</vt:lpstr>
      <vt:lpstr>How is the TA not meeting their needs? What is additionally needed? ​</vt:lpstr>
      <vt:lpstr>How is the TA not meeting their needs? What is additionally needed?​  Survey Results (1 of 2)</vt:lpstr>
      <vt:lpstr>How is the TA not meeting their needs? What is additionally needed?​  Survey Results (2 of 2)</vt:lpstr>
      <vt:lpstr>How is the TA not meeting their needs? What is additionally needed?  KII Results</vt:lpstr>
      <vt:lpstr>methods</vt:lpstr>
      <vt:lpstr>Key Informant Interview Methods</vt:lpstr>
      <vt:lpstr>Document Review Methods</vt:lpstr>
      <vt:lpstr>Literature Review Methods</vt:lpstr>
      <vt:lpstr>Project Performance Report Data Analysis Methods</vt:lpstr>
      <vt:lpstr>TA Survey Methods</vt:lpstr>
      <vt:lpstr>Conclusions (1 of 2)</vt:lpstr>
      <vt:lpstr>Conclusions (2 of 2)</vt:lpstr>
      <vt:lpstr>Thank you!</vt:lpstr>
    </vt:vector>
  </TitlesOfParts>
  <Company>HHS/ACL/OEA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AOD TA Summary of Findings</dc:title>
  <dc:subject>RTI Summary of Findings Presentation on Technical Assistance Evaluation for the Administration on Disabilities (AoD)</dc:subject>
  <dc:creator>ACL</dc:creator>
  <cp:keywords>technical assistance strategy, independent living grantees, people with disabilities, Centers for Independent Living (CILs), Statewide Independent Living Councils (SILCs), Designated State Entities (DSEs)</cp:keywords>
  <cp:lastModifiedBy>Howard, Jennifer</cp:lastModifiedBy>
  <cp:revision>6</cp:revision>
  <dcterms:created xsi:type="dcterms:W3CDTF">2017-03-22T19:20:04Z</dcterms:created>
  <dcterms:modified xsi:type="dcterms:W3CDTF">2023-10-10T15:47:20Z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MediaServiceImageTags">
    <vt:lpwstr/>
  </property>
  <property fmtid="{D5CDD505-2E9C-101B-9397-08002B2CF9AE}" pid="4" name="ContentTypeId">
    <vt:lpwstr>0x010100A4068B5BEC4A2745B6C79E03BEBF668D</vt:lpwstr>
  </property>
</Properties>
</file>