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4"/>
  </p:sldMasterIdLst>
  <p:notesMasterIdLst>
    <p:notesMasterId r:id="rId45"/>
  </p:notesMasterIdLst>
  <p:handoutMasterIdLst>
    <p:handoutMasterId r:id="rId46"/>
  </p:handoutMasterIdLst>
  <p:sldIdLst>
    <p:sldId id="336" r:id="rId5"/>
    <p:sldId id="384" r:id="rId6"/>
    <p:sldId id="379" r:id="rId7"/>
    <p:sldId id="2737" r:id="rId8"/>
    <p:sldId id="2755" r:id="rId9"/>
    <p:sldId id="332" r:id="rId10"/>
    <p:sldId id="312" r:id="rId11"/>
    <p:sldId id="314" r:id="rId12"/>
    <p:sldId id="311" r:id="rId13"/>
    <p:sldId id="325" r:id="rId14"/>
    <p:sldId id="2735" r:id="rId15"/>
    <p:sldId id="2736" r:id="rId16"/>
    <p:sldId id="257" r:id="rId17"/>
    <p:sldId id="285" r:id="rId18"/>
    <p:sldId id="2739" r:id="rId19"/>
    <p:sldId id="259" r:id="rId20"/>
    <p:sldId id="2738" r:id="rId21"/>
    <p:sldId id="260" r:id="rId22"/>
    <p:sldId id="2742" r:id="rId23"/>
    <p:sldId id="261" r:id="rId24"/>
    <p:sldId id="2743" r:id="rId25"/>
    <p:sldId id="262" r:id="rId26"/>
    <p:sldId id="263" r:id="rId27"/>
    <p:sldId id="264" r:id="rId28"/>
    <p:sldId id="2740" r:id="rId29"/>
    <p:sldId id="265" r:id="rId30"/>
    <p:sldId id="2745" r:id="rId31"/>
    <p:sldId id="2744" r:id="rId32"/>
    <p:sldId id="267" r:id="rId33"/>
    <p:sldId id="2746" r:id="rId34"/>
    <p:sldId id="2747" r:id="rId35"/>
    <p:sldId id="2748" r:id="rId36"/>
    <p:sldId id="2749" r:id="rId37"/>
    <p:sldId id="2750" r:id="rId38"/>
    <p:sldId id="2751" r:id="rId39"/>
    <p:sldId id="2752" r:id="rId40"/>
    <p:sldId id="2753" r:id="rId41"/>
    <p:sldId id="2754" r:id="rId42"/>
    <p:sldId id="315" r:id="rId43"/>
    <p:sldId id="395"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64572-E55F-4427-A9D6-CF9908BED1E8}" v="1" dt="2021-03-31T16:38:38.464"/>
  </p1510:revLst>
</p1510:revInfo>
</file>

<file path=ppt/tableStyles.xml><?xml version="1.0" encoding="utf-8"?>
<a:tblStyleLst xmlns:a="http://schemas.openxmlformats.org/drawingml/2006/main" def="{6797981E-5C4E-43D8-9036-C5F592351815}">
  <a:tblStyle styleId="{6797981E-5C4E-43D8-9036-C5F592351815}"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F0F0F0"/>
          </a:solidFill>
        </a:fill>
      </a:tcStyle>
    </a:band1H>
    <a:band2H>
      <a:tcTxStyle/>
      <a:tcStyle>
        <a:tcBdr/>
      </a:tcStyle>
    </a:band2H>
    <a:band1V>
      <a:tcTxStyle/>
      <a:tcStyle>
        <a:tcBdr/>
        <a:fill>
          <a:solidFill>
            <a:srgbClr val="F0F0F0"/>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3"/>
          </a:solidFill>
        </a:fill>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38" autoAdjust="0"/>
    <p:restoredTop sz="95226" autoAdjust="0"/>
  </p:normalViewPr>
  <p:slideViewPr>
    <p:cSldViewPr snapToGrid="0">
      <p:cViewPr varScale="1">
        <p:scale>
          <a:sx n="161" d="100"/>
          <a:sy n="161" d="100"/>
        </p:scale>
        <p:origin x="2504" y="108"/>
      </p:cViewPr>
      <p:guideLst/>
    </p:cSldViewPr>
  </p:slideViewPr>
  <p:outlineViewPr>
    <p:cViewPr>
      <p:scale>
        <a:sx n="33" d="100"/>
        <a:sy n="33" d="100"/>
      </p:scale>
      <p:origin x="0" y="-5454"/>
    </p:cViewPr>
  </p:outlineViewPr>
  <p:notesTextViewPr>
    <p:cViewPr>
      <p:scale>
        <a:sx n="1" d="1"/>
        <a:sy n="1" d="1"/>
      </p:scale>
      <p:origin x="0" y="0"/>
    </p:cViewPr>
  </p:notesTextViewPr>
  <p:sorterViewPr>
    <p:cViewPr>
      <p:scale>
        <a:sx n="132" d="100"/>
        <a:sy n="132" d="100"/>
      </p:scale>
      <p:origin x="0" y="0"/>
    </p:cViewPr>
  </p:sorterViewPr>
  <p:notesViewPr>
    <p:cSldViewPr snapToGrid="0">
      <p:cViewPr varScale="1">
        <p:scale>
          <a:sx n="65" d="100"/>
          <a:sy n="65" d="100"/>
        </p:scale>
        <p:origin x="2285"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Eby" userId="fb551d83-5fae-4a65-88e9-8717d43d2cc9" providerId="ADAL" clId="{BA964572-E55F-4427-A9D6-CF9908BED1E8}"/>
    <pc:docChg chg="custSel modSld">
      <pc:chgData name="Christine Eby" userId="fb551d83-5fae-4a65-88e9-8717d43d2cc9" providerId="ADAL" clId="{BA964572-E55F-4427-A9D6-CF9908BED1E8}" dt="2021-03-31T16:39:29.077" v="4" actId="1076"/>
      <pc:docMkLst>
        <pc:docMk/>
      </pc:docMkLst>
      <pc:sldChg chg="modSp mod">
        <pc:chgData name="Christine Eby" userId="fb551d83-5fae-4a65-88e9-8717d43d2cc9" providerId="ADAL" clId="{BA964572-E55F-4427-A9D6-CF9908BED1E8}" dt="2021-03-31T16:38:21.811" v="1" actId="1076"/>
        <pc:sldMkLst>
          <pc:docMk/>
          <pc:sldMk cId="1865323170" sldId="332"/>
        </pc:sldMkLst>
        <pc:picChg chg="mod modCrop">
          <ac:chgData name="Christine Eby" userId="fb551d83-5fae-4a65-88e9-8717d43d2cc9" providerId="ADAL" clId="{BA964572-E55F-4427-A9D6-CF9908BED1E8}" dt="2021-03-31T16:38:21.811" v="1" actId="1076"/>
          <ac:picMkLst>
            <pc:docMk/>
            <pc:sldMk cId="1865323170" sldId="332"/>
            <ac:picMk id="9" creationId="{0C709ED0-8A61-CD48-B190-8C4A0C3A339F}"/>
          </ac:picMkLst>
        </pc:picChg>
      </pc:sldChg>
      <pc:sldChg chg="delSp modSp mod">
        <pc:chgData name="Christine Eby" userId="fb551d83-5fae-4a65-88e9-8717d43d2cc9" providerId="ADAL" clId="{BA964572-E55F-4427-A9D6-CF9908BED1E8}" dt="2021-03-31T16:39:29.077" v="4" actId="1076"/>
        <pc:sldMkLst>
          <pc:docMk/>
          <pc:sldMk cId="3629734157" sldId="2755"/>
        </pc:sldMkLst>
        <pc:spChg chg="del">
          <ac:chgData name="Christine Eby" userId="fb551d83-5fae-4a65-88e9-8717d43d2cc9" providerId="ADAL" clId="{BA964572-E55F-4427-A9D6-CF9908BED1E8}" dt="2021-03-31T16:39:21.757" v="2" actId="478"/>
          <ac:spMkLst>
            <pc:docMk/>
            <pc:sldMk cId="3629734157" sldId="2755"/>
            <ac:spMk id="6" creationId="{BEEE9F0A-A517-4AA8-8231-A70269054E92}"/>
          </ac:spMkLst>
        </pc:spChg>
        <pc:picChg chg="mod">
          <ac:chgData name="Christine Eby" userId="fb551d83-5fae-4a65-88e9-8717d43d2cc9" providerId="ADAL" clId="{BA964572-E55F-4427-A9D6-CF9908BED1E8}" dt="2021-03-31T16:39:29.077" v="4" actId="1076"/>
          <ac:picMkLst>
            <pc:docMk/>
            <pc:sldMk cId="3629734157" sldId="2755"/>
            <ac:picMk id="5" creationId="{7392780E-C0A3-4949-8235-A876B2B5FFB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506E59-9AED-4722-B2AB-EA9C398EE3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16248D-2AD8-4C8D-8816-4CF8A390E6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C6B14D-58CD-42F3-AE70-FFD00A15F315}" type="datetimeFigureOut">
              <a:rPr lang="en-US" smtClean="0"/>
              <a:t>3/31/2021</a:t>
            </a:fld>
            <a:endParaRPr lang="en-US"/>
          </a:p>
        </p:txBody>
      </p:sp>
      <p:sp>
        <p:nvSpPr>
          <p:cNvPr id="4" name="Footer Placeholder 3">
            <a:extLst>
              <a:ext uri="{FF2B5EF4-FFF2-40B4-BE49-F238E27FC236}">
                <a16:creationId xmlns:a16="http://schemas.microsoft.com/office/drawing/2014/main" id="{9325201E-DFF9-4C46-9276-B7E30A9F33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E5D3B8-FDF7-4483-8928-A7EAD99F49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DA2BC8-4ED0-4783-B5EB-ED36BA6B0BB5}" type="slidenum">
              <a:rPr lang="en-US" smtClean="0"/>
              <a:t>‹#›</a:t>
            </a:fld>
            <a:endParaRPr lang="en-US"/>
          </a:p>
        </p:txBody>
      </p:sp>
    </p:spTree>
    <p:extLst>
      <p:ext uri="{BB962C8B-B14F-4D97-AF65-F5344CB8AC3E}">
        <p14:creationId xmlns:p14="http://schemas.microsoft.com/office/powerpoint/2010/main" val="970626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cl.gov/SeniorNutri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Links-</a:t>
            </a:r>
          </a:p>
          <a:p>
            <a:r>
              <a:rPr lang="en-US" dirty="0"/>
              <a:t>Webinars: </a:t>
            </a:r>
            <a:r>
              <a:rPr lang="en-US" dirty="0">
                <a:hlinkClick r:id="rId3"/>
              </a:rPr>
              <a:t>https://acl.gov/SeniorNutrition</a:t>
            </a:r>
            <a:endParaRPr lang="en-US" dirty="0"/>
          </a:p>
          <a:p>
            <a:r>
              <a:rPr lang="en-US" dirty="0"/>
              <a:t>Community Toolkit: https://acl.gov/SeniorNutrition/CommunityKit </a:t>
            </a:r>
          </a:p>
          <a:p>
            <a:r>
              <a:rPr lang="en-US" dirty="0"/>
              <a:t>Share Your Work: https://acl.gov/sites/default/files/programs/Senior_Nutrition/ActivitySubmissionFormRelease.pdf </a:t>
            </a:r>
          </a:p>
          <a:p>
            <a:r>
              <a:rPr lang="en-US" dirty="0"/>
              <a:t>Program Value: http://www.acl.gov/seniornutrition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887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Resource Links-</a:t>
            </a:r>
          </a:p>
          <a:p>
            <a:r>
              <a:rPr lang="en-US" dirty="0"/>
              <a:t>Activity Submission Form: https://acl.gov/sites/default/files/programs/Senior_Nutrition/ActivitySubmissionFormRelease.pdf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3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Links-</a:t>
            </a:r>
          </a:p>
          <a:p>
            <a:r>
              <a:rPr lang="en-US" dirty="0"/>
              <a:t>Activity Submission Form: https://acl.gov/sites/default/files/programs/Senior_Nutrition/ActivitySubmissionFormRelease.pdf</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235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2617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107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18529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ption A">
  <p:cSld name="Title Slide Option A">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cstate="screen">
            <a:alphaModFix/>
            <a:extLst>
              <a:ext uri="{28A0092B-C50C-407E-A947-70E740481C1C}">
                <a14:useLocalDpi xmlns:a14="http://schemas.microsoft.com/office/drawing/2010/main"/>
              </a:ext>
            </a:extLst>
          </a:blip>
          <a:srcRect b="25587"/>
          <a:stretch/>
        </p:blipFill>
        <p:spPr>
          <a:xfrm>
            <a:off x="0" y="1"/>
            <a:ext cx="9144000" cy="5257800"/>
          </a:xfrm>
          <a:prstGeom prst="rect">
            <a:avLst/>
          </a:prstGeom>
          <a:noFill/>
          <a:ln>
            <a:noFill/>
          </a:ln>
        </p:spPr>
      </p:pic>
      <p:sp>
        <p:nvSpPr>
          <p:cNvPr id="15" name="Google Shape;15;p2"/>
          <p:cNvSpPr txBox="1">
            <a:spLocks noGrp="1"/>
          </p:cNvSpPr>
          <p:nvPr>
            <p:ph type="body" idx="1"/>
          </p:nvPr>
        </p:nvSpPr>
        <p:spPr>
          <a:xfrm>
            <a:off x="76200" y="152400"/>
            <a:ext cx="76962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SzPts val="4000"/>
              <a:buNone/>
              <a:defRPr sz="4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2"/>
          <p:cNvSpPr txBox="1">
            <a:spLocks noGrp="1"/>
          </p:cNvSpPr>
          <p:nvPr>
            <p:ph type="subTitle" idx="2"/>
          </p:nvPr>
        </p:nvSpPr>
        <p:spPr>
          <a:xfrm>
            <a:off x="76200" y="762000"/>
            <a:ext cx="5867400" cy="5334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2800"/>
              <a:buNone/>
              <a:defRPr sz="2800" i="1">
                <a:solidFill>
                  <a:srgbClr val="F2F2F2"/>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2"/>
          <p:cNvSpPr txBox="1">
            <a:spLocks noGrp="1"/>
          </p:cNvSpPr>
          <p:nvPr>
            <p:ph type="body" idx="3"/>
          </p:nvPr>
        </p:nvSpPr>
        <p:spPr>
          <a:xfrm>
            <a:off x="3124200" y="27432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b="1">
                <a:solidFill>
                  <a:srgbClr val="0A4F90"/>
                </a:solidFill>
              </a:defRPr>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body" idx="4"/>
          </p:nvPr>
        </p:nvSpPr>
        <p:spPr>
          <a:xfrm>
            <a:off x="3124200" y="33528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2"/>
          <p:cNvSpPr txBox="1">
            <a:spLocks noGrp="1"/>
          </p:cNvSpPr>
          <p:nvPr>
            <p:ph type="body" idx="5"/>
          </p:nvPr>
        </p:nvSpPr>
        <p:spPr>
          <a:xfrm>
            <a:off x="3124200" y="38862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
          <p:cNvSpPr txBox="1">
            <a:spLocks noGrp="1"/>
          </p:cNvSpPr>
          <p:nvPr>
            <p:ph type="body" idx="6"/>
          </p:nvPr>
        </p:nvSpPr>
        <p:spPr>
          <a:xfrm>
            <a:off x="3124200" y="4648200"/>
            <a:ext cx="3962400" cy="4572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i="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2"/>
          <p:cNvSpPr txBox="1">
            <a:spLocks noGrp="1"/>
          </p:cNvSpPr>
          <p:nvPr>
            <p:ph type="body" idx="7"/>
          </p:nvPr>
        </p:nvSpPr>
        <p:spPr>
          <a:xfrm>
            <a:off x="76200" y="6172200"/>
            <a:ext cx="5943600" cy="3048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i="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
        <p:nvSpPr>
          <p:cNvPr id="8" name="Slide Number Placeholder 6">
            <a:extLst>
              <a:ext uri="{FF2B5EF4-FFF2-40B4-BE49-F238E27FC236}">
                <a16:creationId xmlns:a16="http://schemas.microsoft.com/office/drawing/2014/main" id="{42F71A0C-237D-4097-B5E5-C653B0AE83B5}"/>
              </a:ext>
            </a:extLst>
          </p:cNvPr>
          <p:cNvSpPr txBox="1">
            <a:spLocks/>
          </p:cNvSpPr>
          <p:nvPr userDrawn="1"/>
        </p:nvSpPr>
        <p:spPr>
          <a:xfrm>
            <a:off x="3505200" y="640080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9pPr>
          </a:lstStyle>
          <a:p>
            <a:fld id="{7AA28999-D008-419E-9628-EE1C64F81F4C}" type="slidenum">
              <a:rPr lang="en-US" smtClean="0"/>
              <a:pPr/>
              <a:t>‹#›</a:t>
            </a:fld>
            <a:endParaRPr lang="en-US" dirty="0"/>
          </a:p>
        </p:txBody>
      </p:sp>
    </p:spTree>
    <p:extLst>
      <p:ext uri="{BB962C8B-B14F-4D97-AF65-F5344CB8AC3E}">
        <p14:creationId xmlns:p14="http://schemas.microsoft.com/office/powerpoint/2010/main" val="215119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Option B">
  <p:cSld name="Title Slide Option B">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7065818"/>
          </a:xfrm>
          <a:prstGeom prst="rect">
            <a:avLst/>
          </a:prstGeom>
          <a:noFill/>
          <a:ln>
            <a:noFill/>
          </a:ln>
        </p:spPr>
      </p:pic>
      <p:sp>
        <p:nvSpPr>
          <p:cNvPr id="24" name="Google Shape;24;p3"/>
          <p:cNvSpPr txBox="1">
            <a:spLocks noGrp="1"/>
          </p:cNvSpPr>
          <p:nvPr>
            <p:ph type="title"/>
          </p:nvPr>
        </p:nvSpPr>
        <p:spPr>
          <a:xfrm>
            <a:off x="533400" y="1981200"/>
            <a:ext cx="8229600" cy="762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533400" y="27432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body" idx="2"/>
          </p:nvPr>
        </p:nvSpPr>
        <p:spPr>
          <a:xfrm>
            <a:off x="533400" y="33528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
          <p:cNvSpPr txBox="1">
            <a:spLocks noGrp="1"/>
          </p:cNvSpPr>
          <p:nvPr>
            <p:ph type="body" idx="3"/>
          </p:nvPr>
        </p:nvSpPr>
        <p:spPr>
          <a:xfrm>
            <a:off x="533400" y="39624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
          <p:cNvSpPr txBox="1">
            <a:spLocks noGrp="1"/>
          </p:cNvSpPr>
          <p:nvPr>
            <p:ph type="body" idx="4"/>
          </p:nvPr>
        </p:nvSpPr>
        <p:spPr>
          <a:xfrm>
            <a:off x="1447800" y="4800600"/>
            <a:ext cx="64008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400"/>
              </a:spcBef>
              <a:spcAft>
                <a:spcPts val="0"/>
              </a:spcAft>
              <a:buSzPts val="2000"/>
              <a:buNone/>
              <a:defRPr sz="2000" i="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 name="Google Shape;37;p5">
            <a:extLst>
              <a:ext uri="{FF2B5EF4-FFF2-40B4-BE49-F238E27FC236}">
                <a16:creationId xmlns:a16="http://schemas.microsoft.com/office/drawing/2014/main" id="{E05338C5-18D6-41B3-80F9-610F84F33AFD}"/>
              </a:ext>
            </a:extLst>
          </p:cNvPr>
          <p:cNvSpPr txBox="1">
            <a:spLocks noGrp="1"/>
          </p:cNvSpPr>
          <p:nvPr>
            <p:ph type="sldNum" idx="12"/>
          </p:nvPr>
        </p:nvSpPr>
        <p:spPr>
          <a:xfrm>
            <a:off x="3505200" y="6703377"/>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chemeClr val="tx1"/>
                </a:solidFill>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neral Content " type="obj">
  <p:cSld name="OBJECT">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5410200"/>
            <a:ext cx="9144000" cy="1447800"/>
          </a:xfrm>
          <a:prstGeom prst="rect">
            <a:avLst/>
          </a:prstGeom>
          <a:noFill/>
          <a:ln>
            <a:noFill/>
          </a:ln>
        </p:spPr>
      </p:pic>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a:lvl1pPr>
            <a:lvl2pPr marL="914400" lvl="1" indent="-406400" algn="l">
              <a:spcBef>
                <a:spcPts val="560"/>
              </a:spcBef>
              <a:spcAft>
                <a:spcPts val="0"/>
              </a:spcAft>
              <a:buClr>
                <a:schemeClr val="dk1"/>
              </a:buClr>
              <a:buSzPts val="2800"/>
              <a:buChar char="–"/>
              <a:defRPr/>
            </a:lvl2pPr>
            <a:lvl3pPr marL="1371600" lvl="2" indent="-381000" algn="l">
              <a:spcBef>
                <a:spcPts val="480"/>
              </a:spcBef>
              <a:spcAft>
                <a:spcPts val="0"/>
              </a:spcAft>
              <a:buSzPts val="2400"/>
              <a:buChar char="▪"/>
              <a:defRPr/>
            </a:lvl3pPr>
            <a:lvl4pPr marL="1828800" lvl="3" indent="-342900" algn="l">
              <a:spcBef>
                <a:spcPts val="360"/>
              </a:spcBef>
              <a:spcAft>
                <a:spcPts val="0"/>
              </a:spcAft>
              <a:buClr>
                <a:schemeClr val="dk1"/>
              </a:buClr>
              <a:buSzPts val="1800"/>
              <a:buChar char="o"/>
              <a:defRPr/>
            </a:lvl4pPr>
            <a:lvl5pPr marL="2286000" lvl="4" indent="-355600" algn="l">
              <a:spcBef>
                <a:spcPts val="400"/>
              </a:spcBef>
              <a:spcAft>
                <a:spcPts val="0"/>
              </a:spcAft>
              <a:buClr>
                <a:schemeClr val="dk1"/>
              </a:buClr>
              <a:buSzPts val="20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 name="Slide Number Placeholder 6">
            <a:extLst>
              <a:ext uri="{FF2B5EF4-FFF2-40B4-BE49-F238E27FC236}">
                <a16:creationId xmlns:a16="http://schemas.microsoft.com/office/drawing/2014/main" id="{FDD2C1D4-269F-4E9E-A6EB-708D9BFC1781}"/>
              </a:ext>
            </a:extLst>
          </p:cNvPr>
          <p:cNvSpPr txBox="1">
            <a:spLocks/>
          </p:cNvSpPr>
          <p:nvPr userDrawn="1"/>
        </p:nvSpPr>
        <p:spPr>
          <a:xfrm>
            <a:off x="3505200" y="640080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1400" b="0" i="0" u="none" strike="noStrike" cap="none">
                <a:solidFill>
                  <a:srgbClr val="D8D8D8"/>
                </a:solidFill>
                <a:latin typeface="Arial"/>
                <a:ea typeface="Arial"/>
                <a:cs typeface="Arial"/>
                <a:sym typeface="Arial"/>
              </a:defRPr>
            </a:lvl9pPr>
          </a:lstStyle>
          <a:p>
            <a:fld id="{7AA28999-D008-419E-9628-EE1C64F81F4C}" type="slidenum">
              <a:rPr lang="en-US" smtClean="0"/>
              <a:pPr/>
              <a:t>‹#›</a:t>
            </a:fld>
            <a:endParaRPr lang="en-US" dirty="0"/>
          </a:p>
        </p:txBody>
      </p:sp>
      <p:sp>
        <p:nvSpPr>
          <p:cNvPr id="7" name="Google Shape;37;p5">
            <a:extLst>
              <a:ext uri="{FF2B5EF4-FFF2-40B4-BE49-F238E27FC236}">
                <a16:creationId xmlns:a16="http://schemas.microsoft.com/office/drawing/2014/main" id="{378ED82A-E67E-4488-A947-93BF0CAF6B22}"/>
              </a:ext>
            </a:extLst>
          </p:cNvPr>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lumns (w/ subheads)" type="twoTxTwoObj">
  <p:cSld name="TWO_OBJECTS_WITH_TEXT">
    <p:spTree>
      <p:nvGrpSpPr>
        <p:cNvPr id="1" name="Shape 49"/>
        <p:cNvGrpSpPr/>
        <p:nvPr/>
      </p:nvGrpSpPr>
      <p:grpSpPr>
        <a:xfrm>
          <a:off x="0" y="0"/>
          <a:ext cx="0" cy="0"/>
          <a:chOff x="0" y="0"/>
          <a:chExt cx="0" cy="0"/>
        </a:xfrm>
      </p:grpSpPr>
      <p:pic>
        <p:nvPicPr>
          <p:cNvPr id="50" name="Google Shape;50;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5334000"/>
            <a:ext cx="9144000" cy="1524000"/>
          </a:xfrm>
          <a:prstGeom prst="rect">
            <a:avLst/>
          </a:prstGeom>
          <a:noFill/>
          <a:ln>
            <a:noFill/>
          </a:ln>
        </p:spPr>
      </p:pic>
      <p:sp>
        <p:nvSpPr>
          <p:cNvPr id="51" name="Google Shape;5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457200" y="2174875"/>
            <a:ext cx="4040188" cy="35401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Font typeface="Noto Sans Symbols"/>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4645025" y="2174875"/>
            <a:ext cx="4041775" cy="35401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Font typeface="Noto Sans Symbols"/>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pic>
        <p:nvPicPr>
          <p:cNvPr id="58" name="Google Shape;58;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5334000"/>
            <a:ext cx="9144000" cy="1524000"/>
          </a:xfrm>
          <a:prstGeom prst="rect">
            <a:avLst/>
          </a:prstGeom>
          <a:noFill/>
          <a:ln>
            <a:noFill/>
          </a:ln>
        </p:spPr>
      </p:pic>
      <p:sp>
        <p:nvSpPr>
          <p:cNvPr id="59" name="Google Shape;59;p9"/>
          <p:cNvSpPr>
            <a:spLocks noGrp="1"/>
          </p:cNvSpPr>
          <p:nvPr>
            <p:ph type="pic" idx="2"/>
          </p:nvPr>
        </p:nvSpPr>
        <p:spPr>
          <a:xfrm>
            <a:off x="1792288" y="612775"/>
            <a:ext cx="5486400" cy="3657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2"/>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0A4F90"/>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Courier New"/>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60" name="Google Shape;60;p9"/>
          <p:cNvSpPr txBox="1">
            <a:spLocks noGrp="1"/>
          </p:cNvSpPr>
          <p:nvPr>
            <p:ph type="title"/>
          </p:nvPr>
        </p:nvSpPr>
        <p:spPr>
          <a:xfrm>
            <a:off x="1792288" y="43434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1792288" y="4953000"/>
            <a:ext cx="54864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chemeClr val="dk1"/>
                </a:solidFil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idx="21"/>
          </p:nvPr>
        </p:nvSpPr>
        <p:spPr>
          <a:xfrm>
            <a:off x="1227059" y="-327114"/>
            <a:ext cx="7096125" cy="6305727"/>
          </a:xfrm>
          <a:prstGeom prst="rect">
            <a:avLst/>
          </a:prstGeom>
          <a:ln w="9525">
            <a:round/>
          </a:ln>
        </p:spPr>
        <p:txBody>
          <a:bodyPr lIns="91439" tIns="45719" rIns="91439" bIns="45719" anchor="t">
            <a:noAutofit/>
          </a:bodyPr>
          <a:lstStyle/>
          <a:p>
            <a:endParaRPr dirty="0"/>
          </a:p>
        </p:txBody>
      </p:sp>
      <p:sp>
        <p:nvSpPr>
          <p:cNvPr id="21" name="Title Text"/>
          <p:cNvSpPr txBox="1">
            <a:spLocks noGrp="1"/>
          </p:cNvSpPr>
          <p:nvPr>
            <p:ph type="title"/>
          </p:nvPr>
        </p:nvSpPr>
        <p:spPr>
          <a:xfrm>
            <a:off x="552450" y="4775200"/>
            <a:ext cx="8001000" cy="1143000"/>
          </a:xfrm>
          <a:prstGeom prst="rect">
            <a:avLst/>
          </a:prstGeom>
        </p:spPr>
        <p:txBody>
          <a:bodyPr/>
          <a:lstStyle>
            <a:lvl1pPr>
              <a:defRPr sz="5250"/>
            </a:lvl1pPr>
          </a:lstStyle>
          <a:p>
            <a:r>
              <a:t>Title Text</a:t>
            </a:r>
          </a:p>
        </p:txBody>
      </p:sp>
      <p:sp>
        <p:nvSpPr>
          <p:cNvPr id="22" name="Body Level One…"/>
          <p:cNvSpPr txBox="1">
            <a:spLocks noGrp="1"/>
          </p:cNvSpPr>
          <p:nvPr>
            <p:ph type="body" sz="quarter" idx="1"/>
          </p:nvPr>
        </p:nvSpPr>
        <p:spPr>
          <a:xfrm>
            <a:off x="552450" y="5911850"/>
            <a:ext cx="8001000" cy="476250"/>
          </a:xfrm>
          <a:prstGeom prst="rect">
            <a:avLst/>
          </a:prstGeom>
        </p:spPr>
        <p:txBody>
          <a:bodyPr anchor="t"/>
          <a:lstStyle>
            <a:lvl1pPr marL="0" indent="0" algn="ctr">
              <a:spcBef>
                <a:spcPts val="0"/>
              </a:spcBef>
              <a:buClr>
                <a:srgbClr val="A29A85"/>
              </a:buClr>
              <a:buSzTx/>
              <a:buNone/>
              <a:defRPr sz="2175">
                <a:effectLst>
                  <a:outerShdw blurRad="38100" dist="50800" dir="3000000" rotWithShape="0">
                    <a:srgbClr val="FFFFFF">
                      <a:alpha val="60000"/>
                    </a:srgbClr>
                  </a:outerShdw>
                </a:effectLst>
              </a:defRPr>
            </a:lvl1pPr>
            <a:lvl2pPr marL="0" indent="0" algn="ctr">
              <a:spcBef>
                <a:spcPts val="0"/>
              </a:spcBef>
              <a:buClr>
                <a:srgbClr val="A29A85"/>
              </a:buClr>
              <a:buSzTx/>
              <a:buNone/>
              <a:defRPr sz="2175">
                <a:effectLst>
                  <a:outerShdw blurRad="38100" dist="50800" dir="3000000" rotWithShape="0">
                    <a:srgbClr val="FFFFFF">
                      <a:alpha val="60000"/>
                    </a:srgbClr>
                  </a:outerShdw>
                </a:effectLst>
              </a:defRPr>
            </a:lvl2pPr>
            <a:lvl3pPr marL="0" indent="0" algn="ctr">
              <a:spcBef>
                <a:spcPts val="0"/>
              </a:spcBef>
              <a:buClr>
                <a:srgbClr val="A29A85"/>
              </a:buClr>
              <a:buSzTx/>
              <a:buNone/>
              <a:defRPr sz="2175">
                <a:effectLst>
                  <a:outerShdw blurRad="38100" dist="50800" dir="3000000" rotWithShape="0">
                    <a:srgbClr val="FFFFFF">
                      <a:alpha val="60000"/>
                    </a:srgbClr>
                  </a:outerShdw>
                </a:effectLst>
              </a:defRPr>
            </a:lvl3pPr>
            <a:lvl4pPr marL="0" indent="0" algn="ctr">
              <a:spcBef>
                <a:spcPts val="0"/>
              </a:spcBef>
              <a:buClr>
                <a:srgbClr val="A29A85"/>
              </a:buClr>
              <a:buSzTx/>
              <a:buNone/>
              <a:defRPr sz="2175">
                <a:effectLst>
                  <a:outerShdw blurRad="38100" dist="50800" dir="3000000" rotWithShape="0">
                    <a:srgbClr val="FFFFFF">
                      <a:alpha val="60000"/>
                    </a:srgbClr>
                  </a:outerShdw>
                </a:effectLst>
              </a:defRPr>
            </a:lvl4pPr>
            <a:lvl5pPr marL="0" indent="0" algn="ctr">
              <a:spcBef>
                <a:spcPts val="0"/>
              </a:spcBef>
              <a:buClr>
                <a:srgbClr val="A29A85"/>
              </a:buClr>
              <a:buSzTx/>
              <a:buNone/>
              <a:defRPr sz="2175">
                <a:effectLst>
                  <a:outerShdw blurRad="38100" dist="50800" dir="3000000" rotWithShape="0">
                    <a:srgbClr val="FFFFFF">
                      <a:alpha val="6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9749295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571500" y="1968500"/>
            <a:ext cx="8001000" cy="4000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69306221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4489450"/>
            <a:ext cx="7358063" cy="334667"/>
          </a:xfrm>
          <a:prstGeom prst="rect">
            <a:avLst/>
          </a:prstGeom>
        </p:spPr>
        <p:txBody>
          <a:bodyPr>
            <a:spAutoFit/>
          </a:bodyPr>
          <a:lstStyle>
            <a:lvl1pPr marL="0" indent="0" algn="ctr" defTabSz="342900">
              <a:spcBef>
                <a:spcPts val="0"/>
              </a:spcBef>
              <a:buSzTx/>
              <a:buNone/>
              <a:tabLst>
                <a:tab pos="481013" algn="l"/>
              </a:tabLst>
              <a:defRPr sz="1575" i="1"/>
            </a:lvl1pPr>
          </a:lstStyle>
          <a:p>
            <a:pPr defTabSz="914400"/>
            <a:r>
              <a:t>–Johnny Appleseed</a:t>
            </a:r>
          </a:p>
        </p:txBody>
      </p:sp>
      <p:sp>
        <p:nvSpPr>
          <p:cNvPr id="94" name="“Type a quote here.”"/>
          <p:cNvSpPr txBox="1">
            <a:spLocks noGrp="1"/>
          </p:cNvSpPr>
          <p:nvPr>
            <p:ph type="body" sz="quarter" idx="22"/>
          </p:nvPr>
        </p:nvSpPr>
        <p:spPr>
          <a:xfrm>
            <a:off x="895350" y="3016250"/>
            <a:ext cx="7358063" cy="751447"/>
          </a:xfrm>
          <a:prstGeom prst="rect">
            <a:avLst/>
          </a:prstGeom>
        </p:spPr>
        <p:txBody>
          <a:bodyPr>
            <a:spAutoFit/>
          </a:bodyPr>
          <a:lstStyle>
            <a:lvl1pPr marL="0" indent="0" algn="ctr" defTabSz="342900">
              <a:spcBef>
                <a:spcPts val="1275"/>
              </a:spcBef>
              <a:buClr>
                <a:srgbClr val="A29A85"/>
              </a:buClr>
              <a:buSzTx/>
              <a:buNone/>
              <a:tabLst>
                <a:tab pos="481013" algn="l"/>
              </a:tabLst>
              <a:defRPr/>
            </a:lvl1pPr>
          </a:lstStyle>
          <a:p>
            <a:pPr defTabSz="914400"/>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86598400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25588"/>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extLst>
      <p:ext uri="{BB962C8B-B14F-4D97-AF65-F5344CB8AC3E}">
        <p14:creationId xmlns:p14="http://schemas.microsoft.com/office/powerpoint/2010/main" val="300025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0A4F90"/>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rgbClr val="D8D8D8"/>
                </a:solidFill>
                <a:latin typeface="Arial"/>
                <a:ea typeface="Arial"/>
                <a:cs typeface="Arial"/>
                <a:sym typeface="Arial"/>
              </a:defRPr>
            </a:lvl1pPr>
            <a:lvl2pPr marL="0" marR="0" lvl="1" indent="0" algn="ctr" rtl="0">
              <a:spcBef>
                <a:spcPts val="0"/>
              </a:spcBef>
              <a:buNone/>
              <a:defRPr sz="1400" b="0" i="0" u="none" strike="noStrike" cap="none">
                <a:solidFill>
                  <a:srgbClr val="D8D8D8"/>
                </a:solidFill>
                <a:latin typeface="Arial"/>
                <a:ea typeface="Arial"/>
                <a:cs typeface="Arial"/>
                <a:sym typeface="Arial"/>
              </a:defRPr>
            </a:lvl2pPr>
            <a:lvl3pPr marL="0" marR="0" lvl="2" indent="0" algn="ctr" rtl="0">
              <a:spcBef>
                <a:spcPts val="0"/>
              </a:spcBef>
              <a:buNone/>
              <a:defRPr sz="1400" b="0" i="0" u="none" strike="noStrike" cap="none">
                <a:solidFill>
                  <a:srgbClr val="D8D8D8"/>
                </a:solidFill>
                <a:latin typeface="Arial"/>
                <a:ea typeface="Arial"/>
                <a:cs typeface="Arial"/>
                <a:sym typeface="Arial"/>
              </a:defRPr>
            </a:lvl3pPr>
            <a:lvl4pPr marL="0" marR="0" lvl="3" indent="0" algn="ctr" rtl="0">
              <a:spcBef>
                <a:spcPts val="0"/>
              </a:spcBef>
              <a:buNone/>
              <a:defRPr sz="1400" b="0" i="0" u="none" strike="noStrike" cap="none">
                <a:solidFill>
                  <a:srgbClr val="D8D8D8"/>
                </a:solidFill>
                <a:latin typeface="Arial"/>
                <a:ea typeface="Arial"/>
                <a:cs typeface="Arial"/>
                <a:sym typeface="Arial"/>
              </a:defRPr>
            </a:lvl4pPr>
            <a:lvl5pPr marL="0" marR="0" lvl="4" indent="0" algn="ctr" rtl="0">
              <a:spcBef>
                <a:spcPts val="0"/>
              </a:spcBef>
              <a:buNone/>
              <a:defRPr sz="1400" b="0" i="0" u="none" strike="noStrike" cap="none">
                <a:solidFill>
                  <a:srgbClr val="D8D8D8"/>
                </a:solidFill>
                <a:latin typeface="Arial"/>
                <a:ea typeface="Arial"/>
                <a:cs typeface="Arial"/>
                <a:sym typeface="Arial"/>
              </a:defRPr>
            </a:lvl5pPr>
            <a:lvl6pPr marL="0" marR="0" lvl="5" indent="0" algn="ctr" rtl="0">
              <a:spcBef>
                <a:spcPts val="0"/>
              </a:spcBef>
              <a:buNone/>
              <a:defRPr sz="1400" b="0" i="0" u="none" strike="noStrike" cap="none">
                <a:solidFill>
                  <a:srgbClr val="D8D8D8"/>
                </a:solidFill>
                <a:latin typeface="Arial"/>
                <a:ea typeface="Arial"/>
                <a:cs typeface="Arial"/>
                <a:sym typeface="Arial"/>
              </a:defRPr>
            </a:lvl6pPr>
            <a:lvl7pPr marL="0" marR="0" lvl="6" indent="0" algn="ctr" rtl="0">
              <a:spcBef>
                <a:spcPts val="0"/>
              </a:spcBef>
              <a:buNone/>
              <a:defRPr sz="1400" b="0" i="0" u="none" strike="noStrike" cap="none">
                <a:solidFill>
                  <a:srgbClr val="D8D8D8"/>
                </a:solidFill>
                <a:latin typeface="Arial"/>
                <a:ea typeface="Arial"/>
                <a:cs typeface="Arial"/>
                <a:sym typeface="Arial"/>
              </a:defRPr>
            </a:lvl7pPr>
            <a:lvl8pPr marL="0" marR="0" lvl="7" indent="0" algn="ctr" rtl="0">
              <a:spcBef>
                <a:spcPts val="0"/>
              </a:spcBef>
              <a:buNone/>
              <a:defRPr sz="1400" b="0" i="0" u="none" strike="noStrike" cap="none">
                <a:solidFill>
                  <a:srgbClr val="D8D8D8"/>
                </a:solidFill>
                <a:latin typeface="Arial"/>
                <a:ea typeface="Arial"/>
                <a:cs typeface="Arial"/>
                <a:sym typeface="Arial"/>
              </a:defRPr>
            </a:lvl8pPr>
            <a:lvl9pPr marL="0" marR="0" lvl="8" indent="0" algn="ctr" rtl="0">
              <a:spcBef>
                <a:spcPts val="0"/>
              </a:spcBef>
              <a:buNone/>
              <a:defRPr sz="1400" b="0"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77" r:id="rId6"/>
    <p:sldLayoutId id="214748367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www.acl.gov/seniornutrition"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acl.gov/sites/default/files/programs/Senior_Nutrition/ActivitySubmissionFormRelease.pdf" TargetMode="External"/><Relationship Id="rId5" Type="http://schemas.openxmlformats.org/officeDocument/2006/relationships/hyperlink" Target="https://acl.gov/SeniorNutrition/CommunityKit" TargetMode="External"/><Relationship Id="rId4" Type="http://schemas.openxmlformats.org/officeDocument/2006/relationships/hyperlink" Target="https://hhs.webex.com/mw3300/mywebex/default.do?nomenu=true&amp;siteurl=hhs&amp;service=6&amp;rnd=0.6575554716750471&amp;main_url=https%3A%2F%2Fhhs.webex.com%2Fec3300%2Feventcenter%2Fevent%2FeventAction.do%3FtheAction%3Ddetail%26%26%26EMK%3D4832534b0000000328d22f3efef9287ea3f7dc778972aa36a4420d1eba99d50a85130e9d1efee739%26siteurl%3Dhhs%26confViewID%3D186684349941309003%26encryptTicket%3DSDJTSwAAAAMY_uYas-GXdbd8rTJKeqeLK3lomQhVWdIQxTl2GFzhQQ2%2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opennetworkedlearning.se/blog/topic-2-continues/" TargetMode="Externa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nappa.com"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niorPlanet.org" TargetMode="External"/><Relationship Id="rId7" Type="http://schemas.openxmlformats.org/officeDocument/2006/relationships/hyperlink" Target="http://YouTube.com" TargetMode="External"/><Relationship Id="rId2" Type="http://schemas.openxmlformats.org/officeDocument/2006/relationships/hyperlink" Target="http://NCOA.org" TargetMode="External"/><Relationship Id="rId1" Type="http://schemas.openxmlformats.org/officeDocument/2006/relationships/slideLayout" Target="../slideLayouts/slideLayout3.xml"/><Relationship Id="rId6" Type="http://schemas.openxmlformats.org/officeDocument/2006/relationships/hyperlink" Target="http://history.com" TargetMode="External"/><Relationship Id="rId5" Type="http://schemas.openxmlformats.org/officeDocument/2006/relationships/hyperlink" Target="http://idontmind.com" TargetMode="External"/><Relationship Id="rId4" Type="http://schemas.openxmlformats.org/officeDocument/2006/relationships/hyperlink" Target="http://AARP.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geekaa.in/2010/10/problems-or-opportunities.html" TargetMode="External"/><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oldbridge.com/SilverLinings" TargetMode="External"/><Relationship Id="rId7" Type="http://schemas.openxmlformats.org/officeDocument/2006/relationships/image" Target="../media/image34.jpeg"/><Relationship Id="rId2" Type="http://schemas.openxmlformats.org/officeDocument/2006/relationships/hyperlink" Target="mailto:afeltz@oldbridge.com" TargetMode="Externa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www.facebook.com/groups/SilverLiningsatOldBrid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Judy.simon@acl.hhs.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Nicole.Becerra@acl.hhs.gov"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cl.gov/SeniorNutrition"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www.acl.gov/seniornutrition" TargetMode="External"/><Relationship Id="rId5" Type="http://schemas.openxmlformats.org/officeDocument/2006/relationships/hyperlink" Target="https://acl.gov/sites/default/files/programs/Senior_Nutrition/ActivitySubmissionFormRelease.pdf" TargetMode="External"/><Relationship Id="rId4" Type="http://schemas.openxmlformats.org/officeDocument/2006/relationships/hyperlink" Target="https://acl.gov/SeniorNutrition/CommunityKi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acl.gov/SeniorNutrition/CommunityKit"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acl.gov/SeniorNutrition/CommunityKi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hyperlink" Target="mailto:healthpromotion@acl.hhs.gov" TargetMode="External"/><Relationship Id="rId4" Type="http://schemas.openxmlformats.org/officeDocument/2006/relationships/hyperlink" Target="https://acl.gov/sites/default/files/programs/Senior_Nutrition/ActivitySubmissionFormReleas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3437-4730-4164-92CB-68EC271C3267}"/>
              </a:ext>
            </a:extLst>
          </p:cNvPr>
          <p:cNvSpPr>
            <a:spLocks noGrp="1"/>
          </p:cNvSpPr>
          <p:nvPr>
            <p:ph type="title" idx="4294967295"/>
          </p:nvPr>
        </p:nvSpPr>
        <p:spPr>
          <a:xfrm>
            <a:off x="256089" y="3928744"/>
            <a:ext cx="9144000" cy="762000"/>
          </a:xfrm>
        </p:spPr>
        <p:txBody>
          <a:bodyPr>
            <a:normAutofit fontScale="90000"/>
          </a:bodyPr>
          <a:lstStyle/>
          <a:p>
            <a:r>
              <a:rPr lang="en-US" dirty="0"/>
              <a:t>Trifecta: Socialization</a:t>
            </a:r>
            <a:br>
              <a:rPr lang="en-US" dirty="0"/>
            </a:br>
            <a:endParaRPr lang="en-US" sz="3600" dirty="0"/>
          </a:p>
        </p:txBody>
      </p:sp>
      <p:sp>
        <p:nvSpPr>
          <p:cNvPr id="9" name="Text Placeholder 8">
            <a:extLst>
              <a:ext uri="{FF2B5EF4-FFF2-40B4-BE49-F238E27FC236}">
                <a16:creationId xmlns:a16="http://schemas.microsoft.com/office/drawing/2014/main" id="{451EBD84-85C8-C847-992A-E6C7C80073EC}"/>
              </a:ext>
            </a:extLst>
          </p:cNvPr>
          <p:cNvSpPr>
            <a:spLocks noGrp="1"/>
          </p:cNvSpPr>
          <p:nvPr>
            <p:ph type="body" sz="quarter" idx="17"/>
          </p:nvPr>
        </p:nvSpPr>
        <p:spPr>
          <a:xfrm>
            <a:off x="76200" y="152400"/>
            <a:ext cx="8763000" cy="685800"/>
          </a:xfrm>
        </p:spPr>
        <p:txBody>
          <a:bodyPr>
            <a:normAutofit fontScale="92500" lnSpcReduction="10000"/>
          </a:bodyPr>
          <a:lstStyle/>
          <a:p>
            <a:r>
              <a:rPr lang="en-US" dirty="0"/>
              <a:t>Celebrate Our Senior Nutrition Program</a:t>
            </a:r>
          </a:p>
        </p:txBody>
      </p:sp>
      <p:sp>
        <p:nvSpPr>
          <p:cNvPr id="8" name="Subtitle 7">
            <a:extLst>
              <a:ext uri="{FF2B5EF4-FFF2-40B4-BE49-F238E27FC236}">
                <a16:creationId xmlns:a16="http://schemas.microsoft.com/office/drawing/2014/main" id="{7BC67644-F15E-9746-A5FA-B90F5EAE9379}"/>
              </a:ext>
            </a:extLst>
          </p:cNvPr>
          <p:cNvSpPr>
            <a:spLocks noGrp="1"/>
          </p:cNvSpPr>
          <p:nvPr>
            <p:ph type="subTitle" idx="1"/>
          </p:nvPr>
        </p:nvSpPr>
        <p:spPr>
          <a:xfrm>
            <a:off x="179408" y="797787"/>
            <a:ext cx="5867400" cy="533400"/>
          </a:xfrm>
        </p:spPr>
        <p:txBody>
          <a:bodyPr>
            <a:normAutofit fontScale="92500" lnSpcReduction="10000"/>
          </a:bodyPr>
          <a:lstStyle/>
          <a:p>
            <a:r>
              <a:rPr lang="en-US" i="0" dirty="0"/>
              <a:t>March 2021</a:t>
            </a:r>
          </a:p>
        </p:txBody>
      </p:sp>
      <p:pic>
        <p:nvPicPr>
          <p:cNvPr id="7" name="Picture 6" descr="Administration for Community Living logo">
            <a:extLst>
              <a:ext uri="{FF2B5EF4-FFF2-40B4-BE49-F238E27FC236}">
                <a16:creationId xmlns:a16="http://schemas.microsoft.com/office/drawing/2014/main" id="{A7184DA0-5783-4A27-A906-8C5456966A7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1453" y="5648270"/>
            <a:ext cx="2060627" cy="1054699"/>
          </a:xfrm>
          <a:prstGeom prst="rect">
            <a:avLst/>
          </a:prstGeom>
        </p:spPr>
      </p:pic>
    </p:spTree>
    <p:extLst>
      <p:ext uri="{BB962C8B-B14F-4D97-AF65-F5344CB8AC3E}">
        <p14:creationId xmlns:p14="http://schemas.microsoft.com/office/powerpoint/2010/main" val="3300911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BC2E0-7252-4ADB-A00F-96E2B53E2A4F}"/>
              </a:ext>
            </a:extLst>
          </p:cNvPr>
          <p:cNvSpPr>
            <a:spLocks noGrp="1"/>
          </p:cNvSpPr>
          <p:nvPr>
            <p:ph type="title"/>
          </p:nvPr>
        </p:nvSpPr>
        <p:spPr>
          <a:xfrm>
            <a:off x="527364" y="249062"/>
            <a:ext cx="8229600" cy="698567"/>
          </a:xfrm>
        </p:spPr>
        <p:txBody>
          <a:bodyPr anchor="ctr">
            <a:normAutofit fontScale="90000"/>
          </a:bodyPr>
          <a:lstStyle/>
          <a:p>
            <a:r>
              <a:rPr lang="en-US" dirty="0"/>
              <a:t>Key Resources</a:t>
            </a:r>
          </a:p>
        </p:txBody>
      </p:sp>
      <p:sp>
        <p:nvSpPr>
          <p:cNvPr id="3" name="Content Placeholder 2">
            <a:extLst>
              <a:ext uri="{FF2B5EF4-FFF2-40B4-BE49-F238E27FC236}">
                <a16:creationId xmlns:a16="http://schemas.microsoft.com/office/drawing/2014/main" id="{58D44048-00A3-4AAD-A128-D1A8DB37D955}"/>
              </a:ext>
            </a:extLst>
          </p:cNvPr>
          <p:cNvSpPr>
            <a:spLocks noGrp="1"/>
          </p:cNvSpPr>
          <p:nvPr>
            <p:ph sz="half" idx="2"/>
          </p:nvPr>
        </p:nvSpPr>
        <p:spPr>
          <a:xfrm>
            <a:off x="457200" y="1312753"/>
            <a:ext cx="7654705" cy="5043598"/>
          </a:xfrm>
        </p:spPr>
        <p:txBody>
          <a:bodyPr>
            <a:normAutofit/>
          </a:bodyPr>
          <a:lstStyle/>
          <a:p>
            <a:pPr>
              <a:lnSpc>
                <a:spcPct val="90000"/>
              </a:lnSpc>
            </a:pPr>
            <a:r>
              <a:rPr lang="en-US" sz="2000" dirty="0">
                <a:hlinkClick r:id="rId3"/>
              </a:rPr>
              <a:t>www.acl.gov/seniornutrition</a:t>
            </a:r>
            <a:endParaRPr lang="en-US" sz="2000" dirty="0"/>
          </a:p>
          <a:p>
            <a:pPr lvl="1">
              <a:lnSpc>
                <a:spcPct val="90000"/>
              </a:lnSpc>
              <a:buFont typeface="Wingdings" panose="05000000000000000000" pitchFamily="2" charset="2"/>
              <a:buChar char="§"/>
            </a:pPr>
            <a:r>
              <a:rPr lang="en-US" sz="2000" dirty="0"/>
              <a:t>Final webinar:  Trifecta Part 3 – Health and Well-Being </a:t>
            </a:r>
            <a:r>
              <a:rPr lang="en-US" sz="2000" dirty="0">
                <a:hlinkClick r:id="rId4"/>
              </a:rPr>
              <a:t>Registration</a:t>
            </a:r>
            <a:r>
              <a:rPr lang="en-US" sz="2000" dirty="0"/>
              <a:t> </a:t>
            </a:r>
          </a:p>
          <a:p>
            <a:pPr>
              <a:lnSpc>
                <a:spcPct val="90000"/>
              </a:lnSpc>
            </a:pPr>
            <a:r>
              <a:rPr lang="en-US" sz="2000" dirty="0">
                <a:hlinkClick r:id="rId5"/>
              </a:rPr>
              <a:t>https://acl.gov/SeniorNutrition/CommunityKit</a:t>
            </a:r>
            <a:r>
              <a:rPr lang="en-US" sz="2000" dirty="0"/>
              <a:t> </a:t>
            </a:r>
          </a:p>
          <a:p>
            <a:pPr lvl="1">
              <a:lnSpc>
                <a:spcPct val="90000"/>
              </a:lnSpc>
              <a:buFont typeface="Wingdings" panose="05000000000000000000" pitchFamily="2" charset="2"/>
              <a:buChar char="§"/>
            </a:pPr>
            <a:r>
              <a:rPr lang="en-US" sz="2000" dirty="0"/>
              <a:t>March Calendar</a:t>
            </a:r>
          </a:p>
          <a:p>
            <a:pPr lvl="2">
              <a:lnSpc>
                <a:spcPct val="90000"/>
              </a:lnSpc>
              <a:buFont typeface="Courier New" panose="02070309020205020404" pitchFamily="49" charset="0"/>
              <a:buChar char="o"/>
            </a:pPr>
            <a:r>
              <a:rPr lang="en-US" sz="1800" dirty="0"/>
              <a:t>Include connection activities to promote socialization</a:t>
            </a:r>
          </a:p>
          <a:p>
            <a:pPr lvl="2">
              <a:lnSpc>
                <a:spcPct val="90000"/>
              </a:lnSpc>
              <a:buFont typeface="Courier New" panose="02070309020205020404" pitchFamily="49" charset="0"/>
              <a:buChar char="o"/>
            </a:pPr>
            <a:r>
              <a:rPr lang="en-US" sz="1800" dirty="0"/>
              <a:t>Use infographics to promote your program to your community and stakeholders</a:t>
            </a:r>
          </a:p>
          <a:p>
            <a:pPr lvl="1">
              <a:lnSpc>
                <a:spcPct val="90000"/>
              </a:lnSpc>
              <a:buFont typeface="Wingdings" panose="05000000000000000000" pitchFamily="2" charset="2"/>
              <a:buChar char="§"/>
            </a:pPr>
            <a:r>
              <a:rPr lang="en-US" sz="2000" dirty="0"/>
              <a:t>Social Media – Post on social media and include hashtag #</a:t>
            </a:r>
            <a:r>
              <a:rPr lang="en-US" sz="2000" dirty="0" err="1"/>
              <a:t>seniornutrition</a:t>
            </a:r>
            <a:r>
              <a:rPr lang="en-US" sz="2000" dirty="0"/>
              <a:t> and graphics to create interest </a:t>
            </a:r>
          </a:p>
          <a:p>
            <a:pPr lvl="1">
              <a:lnSpc>
                <a:spcPct val="90000"/>
              </a:lnSpc>
              <a:buFont typeface="Wingdings" panose="05000000000000000000" pitchFamily="2" charset="2"/>
              <a:buChar char="§"/>
            </a:pPr>
            <a:r>
              <a:rPr lang="en-US" sz="2000" dirty="0">
                <a:hlinkClick r:id="rId6" tooltip="SNP Activity Submission Form"/>
              </a:rPr>
              <a:t>Activity Submission Form </a:t>
            </a:r>
            <a:r>
              <a:rPr lang="en-US" sz="2000" dirty="0"/>
              <a:t>- Share innovation and best practices with ACL</a:t>
            </a:r>
          </a:p>
          <a:p>
            <a:pPr>
              <a:lnSpc>
                <a:spcPct val="90000"/>
              </a:lnSpc>
            </a:pPr>
            <a:endParaRPr lang="en-US" sz="1500" dirty="0"/>
          </a:p>
        </p:txBody>
      </p:sp>
    </p:spTree>
    <p:extLst>
      <p:ext uri="{BB962C8B-B14F-4D97-AF65-F5344CB8AC3E}">
        <p14:creationId xmlns:p14="http://schemas.microsoft.com/office/powerpoint/2010/main" val="319283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9FC0-4CB6-42CB-97C0-6BD6DBD845CA}"/>
              </a:ext>
            </a:extLst>
          </p:cNvPr>
          <p:cNvSpPr>
            <a:spLocks noGrp="1"/>
          </p:cNvSpPr>
          <p:nvPr>
            <p:ph type="title"/>
          </p:nvPr>
        </p:nvSpPr>
        <p:spPr>
          <a:xfrm>
            <a:off x="228601" y="0"/>
            <a:ext cx="8686800" cy="1143000"/>
          </a:xfrm>
        </p:spPr>
        <p:txBody>
          <a:bodyPr>
            <a:normAutofit/>
          </a:bodyPr>
          <a:lstStyle/>
          <a:p>
            <a:r>
              <a:rPr lang="en-US" sz="4000" dirty="0"/>
              <a:t>Anna Feltz</a:t>
            </a:r>
          </a:p>
        </p:txBody>
      </p:sp>
      <p:sp>
        <p:nvSpPr>
          <p:cNvPr id="7" name="Text Placeholder 39">
            <a:extLst>
              <a:ext uri="{FF2B5EF4-FFF2-40B4-BE49-F238E27FC236}">
                <a16:creationId xmlns:a16="http://schemas.microsoft.com/office/drawing/2014/main" id="{897E1E5D-CE0F-406A-A572-F4999A90B624}"/>
              </a:ext>
            </a:extLst>
          </p:cNvPr>
          <p:cNvSpPr txBox="1">
            <a:spLocks/>
          </p:cNvSpPr>
          <p:nvPr/>
        </p:nvSpPr>
        <p:spPr>
          <a:xfrm>
            <a:off x="364402" y="3406776"/>
            <a:ext cx="8686799" cy="2514600"/>
          </a:xfrm>
          <a:prstGeom prst="rect">
            <a:avLst/>
          </a:prstGeom>
        </p:spPr>
        <p:txBody>
          <a:bodyPr>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229076">
              <a:buNone/>
              <a:defRPr sz="4292">
                <a:effectLst>
                  <a:outerShdw blurRad="28194" dist="37592" dir="3000000" rotWithShape="0">
                    <a:srgbClr val="FFFFFF">
                      <a:alpha val="60000"/>
                    </a:srgbClr>
                  </a:outerShdw>
                </a:effectLst>
              </a:defRPr>
            </a:pPr>
            <a:r>
              <a:rPr lang="en-US" sz="2400" dirty="0"/>
              <a:t>Manager, Silver Linings at Old Bridge</a:t>
            </a:r>
          </a:p>
          <a:p>
            <a:pPr marL="0" indent="0" algn="ctr" defTabSz="229076">
              <a:buNone/>
              <a:defRPr sz="4292">
                <a:effectLst>
                  <a:outerShdw blurRad="28194" dist="37592" dir="3000000" rotWithShape="0">
                    <a:srgbClr val="FFFFFF">
                      <a:alpha val="60000"/>
                    </a:srgbClr>
                  </a:outerShdw>
                </a:effectLst>
              </a:defRPr>
            </a:pPr>
            <a:r>
              <a:rPr lang="en-US" sz="2400" dirty="0"/>
              <a:t>NISC Leadership Collaborative - NJ Representative</a:t>
            </a:r>
          </a:p>
          <a:p>
            <a:pPr marL="0" indent="0" algn="ctr">
              <a:buNone/>
            </a:pPr>
            <a:endParaRPr lang="en-US" sz="2400" dirty="0">
              <a:cs typeface="Arial" panose="020B0604020202020204" pitchFamily="34" charset="0"/>
            </a:endParaRPr>
          </a:p>
          <a:p>
            <a:pPr marL="0" indent="0" algn="ctr">
              <a:buNone/>
            </a:pPr>
            <a:endParaRPr lang="en-US" sz="2000" dirty="0"/>
          </a:p>
          <a:p>
            <a:pPr algn="ctr"/>
            <a:endParaRPr lang="en-US" sz="2400" dirty="0"/>
          </a:p>
        </p:txBody>
      </p:sp>
      <p:pic>
        <p:nvPicPr>
          <p:cNvPr id="6" name="Untitled Design-4.jpg" descr="Silver Linings at old Bridge. An activity center for adults 60 and older. Virtual Community logo.">
            <a:extLst>
              <a:ext uri="{FF2B5EF4-FFF2-40B4-BE49-F238E27FC236}">
                <a16:creationId xmlns:a16="http://schemas.microsoft.com/office/drawing/2014/main" id="{1AEA6EE3-23B9-493D-862D-1F8A4D7064B1}"/>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3204927" y="4282291"/>
            <a:ext cx="3330072" cy="1303698"/>
          </a:xfrm>
          <a:prstGeom prst="rect">
            <a:avLst/>
          </a:prstGeom>
          <a:noFill/>
          <a:ln>
            <a:noFill/>
          </a:ln>
        </p:spPr>
      </p:pic>
      <p:pic>
        <p:nvPicPr>
          <p:cNvPr id="5" name="Picture 4">
            <a:extLst>
              <a:ext uri="{FF2B5EF4-FFF2-40B4-BE49-F238E27FC236}">
                <a16:creationId xmlns:a16="http://schemas.microsoft.com/office/drawing/2014/main" id="{89578281-E3D5-4860-B0C7-0BF8529E409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3142" y="1012372"/>
            <a:ext cx="1517716" cy="2291330"/>
          </a:xfrm>
          <a:prstGeom prst="rect">
            <a:avLst/>
          </a:prstGeom>
        </p:spPr>
      </p:pic>
    </p:spTree>
    <p:extLst>
      <p:ext uri="{BB962C8B-B14F-4D97-AF65-F5344CB8AC3E}">
        <p14:creationId xmlns:p14="http://schemas.microsoft.com/office/powerpoint/2010/main" val="426989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1" name="Text Placeholder 10"/>
          <p:cNvSpPr>
            <a:spLocks noGrp="1"/>
          </p:cNvSpPr>
          <p:nvPr>
            <p:ph type="title" idx="4294967295"/>
          </p:nvPr>
        </p:nvSpPr>
        <p:spPr>
          <a:xfrm>
            <a:off x="458788" y="1808163"/>
            <a:ext cx="8229600" cy="3413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defTabSz="164068">
              <a:defRPr sz="7419">
                <a:effectLst>
                  <a:outerShdw blurRad="20192" dist="26923" dir="3000000" rotWithShape="0">
                    <a:srgbClr val="FFFFFF">
                      <a:alpha val="60000"/>
                    </a:srgbClr>
                  </a:outerShdw>
                </a:effectLst>
              </a:defRPr>
            </a:pPr>
            <a:r>
              <a:rPr lang="en-US" sz="4000" dirty="0"/>
              <a:t>Preventing Social Isolation </a:t>
            </a:r>
            <a:br>
              <a:rPr lang="en-US" sz="4000" dirty="0"/>
            </a:br>
            <a:r>
              <a:rPr lang="en-US" sz="4000" dirty="0"/>
              <a:t>During the COVID-19</a:t>
            </a:r>
            <a:br>
              <a:rPr lang="en-US" sz="5400" dirty="0">
                <a:solidFill>
                  <a:schemeClr val="dk1"/>
                </a:solidFill>
              </a:rPr>
            </a:br>
            <a:br>
              <a:rPr lang="en-US" sz="5400" dirty="0">
                <a:solidFill>
                  <a:schemeClr val="dk1"/>
                </a:solidFill>
              </a:rPr>
            </a:br>
            <a:endParaRPr kumimoji="0" lang="en-US" sz="4000" b="0" i="0" u="none" strike="noStrike" kern="0" cap="none" spc="0" normalizeH="0" baseline="0" noProof="0" dirty="0">
              <a:ln>
                <a:noFill/>
              </a:ln>
              <a:solidFill>
                <a:schemeClr val="dk1"/>
              </a:solidFill>
              <a:effectLst/>
              <a:uLnTx/>
              <a:uFillTx/>
              <a:sym typeface="Arial"/>
            </a:endParaRPr>
          </a:p>
        </p:txBody>
      </p:sp>
      <p:sp>
        <p:nvSpPr>
          <p:cNvPr id="3" name="Slide Number Placeholder 3">
            <a:extLst>
              <a:ext uri="{FF2B5EF4-FFF2-40B4-BE49-F238E27FC236}">
                <a16:creationId xmlns:a16="http://schemas.microsoft.com/office/drawing/2014/main" id="{3A6A4805-7215-4BA6-99DD-AE9D10EDB8AA}"/>
              </a:ext>
            </a:extLst>
          </p:cNvPr>
          <p:cNvSpPr txBox="1">
            <a:spLocks/>
          </p:cNvSpPr>
          <p:nvPr/>
        </p:nvSpPr>
        <p:spPr>
          <a:xfrm>
            <a:off x="3505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7AA28999-D008-419E-9628-EE1C64F81F4C}" type="slidenum">
              <a:rPr lang="en-US" smtClean="0"/>
              <a:pPr algn="ctr"/>
              <a:t>12</a:t>
            </a:fld>
            <a:endParaRPr lang="en-US" dirty="0"/>
          </a:p>
        </p:txBody>
      </p:sp>
    </p:spTree>
    <p:extLst>
      <p:ext uri="{BB962C8B-B14F-4D97-AF65-F5344CB8AC3E}">
        <p14:creationId xmlns:p14="http://schemas.microsoft.com/office/powerpoint/2010/main" val="391525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Objectives"/>
          <p:cNvSpPr txBox="1">
            <a:spLocks noGrp="1"/>
          </p:cNvSpPr>
          <p:nvPr>
            <p:ph type="title"/>
          </p:nvPr>
        </p:nvSpPr>
        <p:spPr>
          <a:xfrm>
            <a:off x="457200" y="0"/>
            <a:ext cx="8229600" cy="965688"/>
          </a:xfrm>
          <a:prstGeom prst="rect">
            <a:avLst/>
          </a:prstGeom>
        </p:spPr>
        <p:txBody>
          <a:bodyPr/>
          <a:lstStyle/>
          <a:p>
            <a:r>
              <a:rPr lang="en-US" sz="4000" dirty="0"/>
              <a:t>What We’ll Talk About-Part 1</a:t>
            </a:r>
            <a:endParaRPr sz="4000" dirty="0"/>
          </a:p>
        </p:txBody>
      </p:sp>
      <p:sp>
        <p:nvSpPr>
          <p:cNvPr id="124" name="Preventing social isolation for congregate meal sites clients…"/>
          <p:cNvSpPr txBox="1">
            <a:spLocks noGrp="1"/>
          </p:cNvSpPr>
          <p:nvPr>
            <p:ph type="body" idx="1"/>
          </p:nvPr>
        </p:nvSpPr>
        <p:spPr>
          <a:xfrm>
            <a:off x="457200" y="1200355"/>
            <a:ext cx="8059479" cy="3886200"/>
          </a:xfrm>
          <a:prstGeom prst="rect">
            <a:avLst/>
          </a:prstGeom>
        </p:spPr>
        <p:txBody>
          <a:bodyPr>
            <a:normAutofit/>
          </a:bodyPr>
          <a:lstStyle/>
          <a:p>
            <a:pPr>
              <a:defRPr sz="7200"/>
            </a:pPr>
            <a:r>
              <a:rPr sz="3000" dirty="0"/>
              <a:t>Preventing social isolation for</a:t>
            </a:r>
            <a:r>
              <a:rPr lang="en-US" sz="3000" dirty="0"/>
              <a:t> </a:t>
            </a:r>
            <a:r>
              <a:rPr sz="3000" dirty="0"/>
              <a:t>congregate meal sites clients</a:t>
            </a:r>
          </a:p>
          <a:p>
            <a:pPr>
              <a:defRPr sz="7200"/>
            </a:pPr>
            <a:r>
              <a:rPr sz="3000" dirty="0"/>
              <a:t>Using virtual programming to promote socialization - program examples will be given</a:t>
            </a:r>
          </a:p>
          <a:p>
            <a:pPr>
              <a:defRPr sz="7200"/>
            </a:pPr>
            <a:r>
              <a:rPr sz="3000" dirty="0"/>
              <a:t>Ways to overcome barriers (i.e. staffing, lack of technology, budget/funding)</a:t>
            </a:r>
          </a:p>
        </p:txBody>
      </p:sp>
    </p:spTree>
    <p:extLst>
      <p:ext uri="{BB962C8B-B14F-4D97-AF65-F5344CB8AC3E}">
        <p14:creationId xmlns:p14="http://schemas.microsoft.com/office/powerpoint/2010/main" val="98987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he Effects of COVID-19 on…"/>
          <p:cNvSpPr txBox="1">
            <a:spLocks noGrp="1"/>
          </p:cNvSpPr>
          <p:nvPr>
            <p:ph type="title"/>
          </p:nvPr>
        </p:nvSpPr>
        <p:spPr>
          <a:xfrm>
            <a:off x="457200" y="0"/>
            <a:ext cx="8229600" cy="1143000"/>
          </a:xfrm>
          <a:prstGeom prst="rect">
            <a:avLst/>
          </a:prstGeom>
        </p:spPr>
        <p:txBody>
          <a:bodyPr>
            <a:noAutofit/>
          </a:bodyPr>
          <a:lstStyle/>
          <a:p>
            <a:pPr defTabSz="263128">
              <a:defRPr sz="8840">
                <a:effectLst>
                  <a:outerShdw blurRad="32385" dist="43180" dir="3000000" rotWithShape="0">
                    <a:srgbClr val="FFFFFF">
                      <a:alpha val="60000"/>
                    </a:srgbClr>
                  </a:outerShdw>
                </a:effectLst>
              </a:defRPr>
            </a:pPr>
            <a:r>
              <a:rPr sz="4000" dirty="0"/>
              <a:t>The Effects of COVID-19 on </a:t>
            </a:r>
          </a:p>
          <a:p>
            <a:pPr defTabSz="263128">
              <a:defRPr sz="8840">
                <a:effectLst>
                  <a:outerShdw blurRad="32385" dist="43180" dir="3000000" rotWithShape="0">
                    <a:srgbClr val="FFFFFF">
                      <a:alpha val="60000"/>
                    </a:srgbClr>
                  </a:outerShdw>
                </a:effectLst>
              </a:defRPr>
            </a:pPr>
            <a:r>
              <a:rPr sz="4000" dirty="0"/>
              <a:t>Silver Linings at Old Bridge</a:t>
            </a:r>
          </a:p>
        </p:txBody>
      </p:sp>
      <p:sp>
        <p:nvSpPr>
          <p:cNvPr id="127" name="Who are we? Activity center for adults over the age of 60 in Old Bridge, NJ.…"/>
          <p:cNvSpPr txBox="1">
            <a:spLocks noGrp="1"/>
          </p:cNvSpPr>
          <p:nvPr>
            <p:ph type="body" idx="1"/>
          </p:nvPr>
        </p:nvSpPr>
        <p:spPr>
          <a:xfrm>
            <a:off x="574157" y="1417638"/>
            <a:ext cx="8229599" cy="4203070"/>
          </a:xfrm>
          <a:prstGeom prst="rect">
            <a:avLst/>
          </a:prstGeom>
        </p:spPr>
        <p:txBody>
          <a:bodyPr>
            <a:noAutofit/>
          </a:bodyPr>
          <a:lstStyle/>
          <a:p>
            <a:pPr marL="216694" indent="-216694" defTabSz="281702">
              <a:spcBef>
                <a:spcPts val="0"/>
              </a:spcBef>
              <a:defRPr sz="5096"/>
            </a:pPr>
            <a:r>
              <a:rPr sz="2800" dirty="0"/>
              <a:t>Who are we? Activity center for adults over the age of 60 in Old Bridge, NJ </a:t>
            </a:r>
          </a:p>
          <a:p>
            <a:pPr marL="216694" indent="-216694" defTabSz="281702">
              <a:spcBef>
                <a:spcPts val="0"/>
              </a:spcBef>
              <a:defRPr sz="5096"/>
            </a:pPr>
            <a:r>
              <a:rPr sz="2800" dirty="0"/>
              <a:t>Building has been closed since March 13th, 2020</a:t>
            </a:r>
          </a:p>
          <a:p>
            <a:pPr marL="216694" indent="-216694" defTabSz="281702">
              <a:spcBef>
                <a:spcPts val="0"/>
              </a:spcBef>
              <a:defRPr sz="5096"/>
            </a:pPr>
            <a:r>
              <a:rPr sz="2800" dirty="0"/>
              <a:t>While center doors were closed, delivery of services remained, albeit in a limited capacity</a:t>
            </a:r>
          </a:p>
          <a:p>
            <a:pPr marL="0" indent="-240506" defTabSz="281702">
              <a:spcBef>
                <a:spcPts val="0"/>
              </a:spcBef>
              <a:defRPr sz="5096"/>
            </a:pPr>
            <a:r>
              <a:rPr sz="2800" dirty="0"/>
              <a:t>Social services continued via phone</a:t>
            </a:r>
            <a:endParaRPr lang="en-US" sz="2800" dirty="0"/>
          </a:p>
          <a:p>
            <a:pPr marL="0" indent="-240506" defTabSz="281702">
              <a:spcBef>
                <a:spcPts val="0"/>
              </a:spcBef>
              <a:defRPr sz="5096"/>
            </a:pPr>
            <a:r>
              <a:rPr sz="2800" dirty="0"/>
              <a:t>Transportation services remained in place for</a:t>
            </a:r>
            <a:r>
              <a:rPr lang="en-US" sz="2800" dirty="0"/>
              <a:t> </a:t>
            </a:r>
            <a:r>
              <a:rPr sz="2800" dirty="0"/>
              <a:t>dialysis patients and critical medical appointments</a:t>
            </a:r>
          </a:p>
        </p:txBody>
      </p:sp>
    </p:spTree>
    <p:extLst>
      <p:ext uri="{BB962C8B-B14F-4D97-AF65-F5344CB8AC3E}">
        <p14:creationId xmlns:p14="http://schemas.microsoft.com/office/powerpoint/2010/main" val="264749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he Effects of COVID-19 on…"/>
          <p:cNvSpPr txBox="1">
            <a:spLocks noGrp="1"/>
          </p:cNvSpPr>
          <p:nvPr>
            <p:ph type="title"/>
          </p:nvPr>
        </p:nvSpPr>
        <p:spPr>
          <a:xfrm>
            <a:off x="457200" y="497921"/>
            <a:ext cx="8229600" cy="1143000"/>
          </a:xfrm>
          <a:prstGeom prst="rect">
            <a:avLst/>
          </a:prstGeom>
        </p:spPr>
        <p:txBody>
          <a:bodyPr>
            <a:noAutofit/>
          </a:bodyPr>
          <a:lstStyle/>
          <a:p>
            <a:pPr defTabSz="263128">
              <a:defRPr sz="8840">
                <a:effectLst>
                  <a:outerShdw blurRad="32385" dist="43180" dir="3000000" rotWithShape="0">
                    <a:srgbClr val="FFFFFF">
                      <a:alpha val="60000"/>
                    </a:srgbClr>
                  </a:outerShdw>
                </a:effectLst>
              </a:defRPr>
            </a:pPr>
            <a:r>
              <a:rPr sz="4000" dirty="0"/>
              <a:t>The Effects of COVID-19 on </a:t>
            </a:r>
          </a:p>
          <a:p>
            <a:pPr defTabSz="263128">
              <a:defRPr sz="8840">
                <a:effectLst>
                  <a:outerShdw blurRad="32385" dist="43180" dir="3000000" rotWithShape="0">
                    <a:srgbClr val="FFFFFF">
                      <a:alpha val="60000"/>
                    </a:srgbClr>
                  </a:outerShdw>
                </a:effectLst>
              </a:defRPr>
            </a:pPr>
            <a:r>
              <a:rPr sz="4000" dirty="0"/>
              <a:t>Silver Linings at Old Bridge</a:t>
            </a:r>
            <a:r>
              <a:rPr lang="en-US" sz="4000" dirty="0"/>
              <a:t> (continued)</a:t>
            </a:r>
            <a:endParaRPr sz="4000" dirty="0"/>
          </a:p>
        </p:txBody>
      </p:sp>
      <p:sp>
        <p:nvSpPr>
          <p:cNvPr id="127" name="Who are we? Activity center for adults over the age of 60 in Old Bridge, NJ.…"/>
          <p:cNvSpPr txBox="1">
            <a:spLocks noGrp="1"/>
          </p:cNvSpPr>
          <p:nvPr>
            <p:ph type="body" idx="1"/>
          </p:nvPr>
        </p:nvSpPr>
        <p:spPr>
          <a:xfrm>
            <a:off x="457200" y="2004238"/>
            <a:ext cx="8229600" cy="3886200"/>
          </a:xfrm>
          <a:prstGeom prst="rect">
            <a:avLst/>
          </a:prstGeom>
        </p:spPr>
        <p:txBody>
          <a:bodyPr>
            <a:normAutofit/>
          </a:bodyPr>
          <a:lstStyle/>
          <a:p>
            <a:pPr indent="-457200" defTabSz="281702">
              <a:spcBef>
                <a:spcPts val="0"/>
              </a:spcBef>
              <a:defRPr sz="5096"/>
            </a:pPr>
            <a:r>
              <a:rPr sz="2800" dirty="0"/>
              <a:t>Assistance was provided to Meals on</a:t>
            </a:r>
            <a:r>
              <a:rPr lang="en-US" sz="2800" dirty="0"/>
              <a:t> </a:t>
            </a:r>
            <a:r>
              <a:rPr sz="2800" dirty="0"/>
              <a:t>Wheels</a:t>
            </a:r>
            <a:r>
              <a:rPr lang="en-US" sz="2800" dirty="0"/>
              <a:t> program for the delivery of meals to congregate meal clients who became homebound due to COVID-19</a:t>
            </a:r>
          </a:p>
          <a:p>
            <a:pPr indent="-457200" defTabSz="281702">
              <a:spcBef>
                <a:spcPts val="0"/>
              </a:spcBef>
              <a:defRPr sz="5096"/>
            </a:pPr>
            <a:r>
              <a:rPr lang="en-US" sz="2800" dirty="0"/>
              <a:t>In</a:t>
            </a:r>
            <a:r>
              <a:rPr sz="2800" dirty="0"/>
              <a:t>itial hope of reopening on March 30th </a:t>
            </a:r>
            <a:endParaRPr lang="en-US" sz="2800" dirty="0"/>
          </a:p>
          <a:p>
            <a:pPr indent="-457200" defTabSz="281702">
              <a:spcBef>
                <a:spcPts val="0"/>
              </a:spcBef>
              <a:defRPr sz="5096"/>
            </a:pPr>
            <a:r>
              <a:rPr sz="2800" dirty="0"/>
              <a:t>However, NJ went into a lockdown and we have remained closed ever since</a:t>
            </a:r>
          </a:p>
        </p:txBody>
      </p:sp>
    </p:spTree>
    <p:extLst>
      <p:ext uri="{BB962C8B-B14F-4D97-AF65-F5344CB8AC3E}">
        <p14:creationId xmlns:p14="http://schemas.microsoft.com/office/powerpoint/2010/main" val="17626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A Virtual Community is born"/>
          <p:cNvSpPr txBox="1">
            <a:spLocks noGrp="1"/>
          </p:cNvSpPr>
          <p:nvPr>
            <p:ph type="title"/>
          </p:nvPr>
        </p:nvSpPr>
        <p:spPr>
          <a:prstGeom prst="rect">
            <a:avLst/>
          </a:prstGeom>
        </p:spPr>
        <p:txBody>
          <a:bodyPr/>
          <a:lstStyle/>
          <a:p>
            <a:r>
              <a:rPr sz="4000" dirty="0"/>
              <a:t>A Virtual Community </a:t>
            </a:r>
            <a:r>
              <a:rPr lang="en-US" sz="4000" dirty="0"/>
              <a:t>I</a:t>
            </a:r>
            <a:r>
              <a:rPr sz="4000" dirty="0"/>
              <a:t>s </a:t>
            </a:r>
            <a:r>
              <a:rPr lang="en-US" sz="4000" dirty="0"/>
              <a:t>B</a:t>
            </a:r>
            <a:r>
              <a:rPr sz="4000" dirty="0"/>
              <a:t>orn</a:t>
            </a:r>
          </a:p>
        </p:txBody>
      </p:sp>
      <p:sp>
        <p:nvSpPr>
          <p:cNvPr id="131" name="Once it became apparent that we would not be able to reopen on March 30th, we shifted our focus to virtual programming.…"/>
          <p:cNvSpPr txBox="1">
            <a:spLocks noGrp="1"/>
          </p:cNvSpPr>
          <p:nvPr>
            <p:ph type="body" idx="1"/>
          </p:nvPr>
        </p:nvSpPr>
        <p:spPr>
          <a:xfrm>
            <a:off x="211750" y="1301437"/>
            <a:ext cx="4586587" cy="3886200"/>
          </a:xfrm>
          <a:prstGeom prst="rect">
            <a:avLst/>
          </a:prstGeom>
        </p:spPr>
        <p:txBody>
          <a:bodyPr/>
          <a:lstStyle/>
          <a:p>
            <a:pPr marL="186690" indent="-186690" defTabSz="303371">
              <a:defRPr sz="4508"/>
            </a:pPr>
            <a:r>
              <a:rPr sz="2400" dirty="0"/>
              <a:t>Once it became apparent that we would not be able to reopen on March 30th, we shifted our focus to virtual programming</a:t>
            </a:r>
          </a:p>
          <a:p>
            <a:pPr marL="186690" indent="-186690" defTabSz="303371">
              <a:defRPr sz="4508"/>
            </a:pPr>
            <a:r>
              <a:rPr sz="2400" dirty="0"/>
              <a:t>What would be the best platform to deliver virtual programming to our members</a:t>
            </a:r>
          </a:p>
          <a:p>
            <a:pPr marL="186690" indent="-186690" defTabSz="303371">
              <a:defRPr sz="4508"/>
            </a:pPr>
            <a:r>
              <a:rPr sz="2400" dirty="0"/>
              <a:t>For Silver Linings, Facebook proved to be the right social media platform</a:t>
            </a:r>
          </a:p>
        </p:txBody>
      </p:sp>
      <p:pic>
        <p:nvPicPr>
          <p:cNvPr id="129" name="91301842_10112387236914809_94619473855643648_o.jpg" descr="Newsletter graphic of letter to readers"/>
          <p:cNvPicPr>
            <a:picLocks noGrp="1"/>
          </p:cNvPicPr>
          <p:nvPr>
            <p:ph type="pic" idx="4294967295"/>
          </p:nvPr>
        </p:nvPicPr>
        <p:blipFill>
          <a:blip r:embed="rId2" cstate="screen">
            <a:extLst>
              <a:ext uri="{28A0092B-C50C-407E-A947-70E740481C1C}">
                <a14:useLocalDpi xmlns:a14="http://schemas.microsoft.com/office/drawing/2010/main"/>
              </a:ext>
            </a:extLst>
          </a:blip>
          <a:stretch>
            <a:fillRect/>
          </a:stretch>
        </p:blipFill>
        <p:spPr>
          <a:xfrm>
            <a:off x="4878812" y="1588082"/>
            <a:ext cx="4165600" cy="3095625"/>
          </a:xfrm>
          <a:prstGeom prst="rect">
            <a:avLst/>
          </a:prstGeom>
        </p:spPr>
      </p:pic>
    </p:spTree>
    <p:extLst>
      <p:ext uri="{BB962C8B-B14F-4D97-AF65-F5344CB8AC3E}">
        <p14:creationId xmlns:p14="http://schemas.microsoft.com/office/powerpoint/2010/main" val="969178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A Virtual Community is born"/>
          <p:cNvSpPr txBox="1">
            <a:spLocks noGrp="1"/>
          </p:cNvSpPr>
          <p:nvPr>
            <p:ph type="title"/>
          </p:nvPr>
        </p:nvSpPr>
        <p:spPr>
          <a:prstGeom prst="rect">
            <a:avLst/>
          </a:prstGeom>
        </p:spPr>
        <p:txBody>
          <a:bodyPr/>
          <a:lstStyle/>
          <a:p>
            <a:r>
              <a:rPr sz="4000" dirty="0"/>
              <a:t>A Virtual Community </a:t>
            </a:r>
            <a:r>
              <a:rPr lang="en-US" sz="4000" dirty="0"/>
              <a:t>I</a:t>
            </a:r>
            <a:r>
              <a:rPr sz="4000" dirty="0"/>
              <a:t>s </a:t>
            </a:r>
            <a:r>
              <a:rPr lang="en-US" sz="4000" dirty="0"/>
              <a:t>B</a:t>
            </a:r>
            <a:r>
              <a:rPr sz="4000" dirty="0"/>
              <a:t>orn</a:t>
            </a:r>
            <a:r>
              <a:rPr lang="en-US" sz="4000" dirty="0"/>
              <a:t> (continued)</a:t>
            </a:r>
            <a:endParaRPr sz="4000" dirty="0"/>
          </a:p>
        </p:txBody>
      </p:sp>
      <p:sp>
        <p:nvSpPr>
          <p:cNvPr id="131" name="Once it became apparent that we would not be able to reopen on March 30th, we shifted our focus to virtual programming.…"/>
          <p:cNvSpPr txBox="1">
            <a:spLocks noGrp="1"/>
          </p:cNvSpPr>
          <p:nvPr>
            <p:ph type="body" idx="1"/>
          </p:nvPr>
        </p:nvSpPr>
        <p:spPr>
          <a:xfrm>
            <a:off x="239459" y="1592383"/>
            <a:ext cx="4586587" cy="3886200"/>
          </a:xfrm>
          <a:prstGeom prst="rect">
            <a:avLst/>
          </a:prstGeom>
        </p:spPr>
        <p:txBody>
          <a:bodyPr/>
          <a:lstStyle/>
          <a:p>
            <a:pPr marL="186690" indent="-186690" defTabSz="303371">
              <a:defRPr sz="4508"/>
            </a:pPr>
            <a:r>
              <a:rPr lang="en-US" sz="2400" dirty="0"/>
              <a:t>After receiving permission to start a Facebook group from Township administration, over the course of a weekend, we put together “Silver Linings Virtual Community”. So began our “Senior Center Without Walls”</a:t>
            </a:r>
          </a:p>
          <a:p>
            <a:pPr marL="186690" indent="-186690" defTabSz="303371">
              <a:defRPr sz="4508"/>
            </a:pPr>
            <a:r>
              <a:rPr lang="en-US" sz="2400" dirty="0"/>
              <a:t>And just like that, we were able to once again connect with our members</a:t>
            </a:r>
          </a:p>
          <a:p>
            <a:pPr marL="0" indent="0" defTabSz="303371">
              <a:buNone/>
              <a:defRPr sz="4508"/>
            </a:pPr>
            <a:endParaRPr sz="2400" dirty="0"/>
          </a:p>
        </p:txBody>
      </p:sp>
      <p:pic>
        <p:nvPicPr>
          <p:cNvPr id="3" name="Picture 2">
            <a:extLst>
              <a:ext uri="{FF2B5EF4-FFF2-40B4-BE49-F238E27FC236}">
                <a16:creationId xmlns:a16="http://schemas.microsoft.com/office/drawing/2014/main" id="{6A0FEF97-43EF-4FA1-99F6-DDDEE83A607F}"/>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47192" y="2086259"/>
            <a:ext cx="4061983" cy="1891796"/>
          </a:xfrm>
          <a:prstGeom prst="rect">
            <a:avLst/>
          </a:prstGeom>
        </p:spPr>
      </p:pic>
      <p:pic>
        <p:nvPicPr>
          <p:cNvPr id="2" name="Picture 1">
            <a:extLst>
              <a:ext uri="{FF2B5EF4-FFF2-40B4-BE49-F238E27FC236}">
                <a16:creationId xmlns:a16="http://schemas.microsoft.com/office/drawing/2014/main" id="{31083C46-7AB6-4FA2-A013-2CB2483727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58630" y="3978055"/>
            <a:ext cx="3249450" cy="249958"/>
          </a:xfrm>
          <a:prstGeom prst="rect">
            <a:avLst/>
          </a:prstGeom>
        </p:spPr>
      </p:pic>
    </p:spTree>
    <p:extLst>
      <p:ext uri="{BB962C8B-B14F-4D97-AF65-F5344CB8AC3E}">
        <p14:creationId xmlns:p14="http://schemas.microsoft.com/office/powerpoint/2010/main" val="198687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ontent for Silver Linings…"/>
          <p:cNvSpPr txBox="1">
            <a:spLocks noGrp="1"/>
          </p:cNvSpPr>
          <p:nvPr>
            <p:ph type="title"/>
          </p:nvPr>
        </p:nvSpPr>
        <p:spPr>
          <a:xfrm>
            <a:off x="457200" y="104518"/>
            <a:ext cx="8229600" cy="1143000"/>
          </a:xfrm>
          <a:prstGeom prst="rect">
            <a:avLst/>
          </a:prstGeom>
        </p:spPr>
        <p:txBody>
          <a:bodyPr>
            <a:noAutofit/>
          </a:bodyPr>
          <a:lstStyle/>
          <a:p>
            <a:pPr defTabSz="263128">
              <a:defRPr sz="8840">
                <a:effectLst>
                  <a:outerShdw blurRad="32385" dist="43180" dir="3000000" rotWithShape="0">
                    <a:srgbClr val="FFFFFF">
                      <a:alpha val="60000"/>
                    </a:srgbClr>
                  </a:outerShdw>
                </a:effectLst>
              </a:defRPr>
            </a:pPr>
            <a:r>
              <a:rPr sz="4000" dirty="0"/>
              <a:t>Content for Silver Linings </a:t>
            </a:r>
          </a:p>
          <a:p>
            <a:pPr defTabSz="263128">
              <a:defRPr sz="8840">
                <a:effectLst>
                  <a:outerShdw blurRad="32385" dist="43180" dir="3000000" rotWithShape="0">
                    <a:srgbClr val="FFFFFF">
                      <a:alpha val="60000"/>
                    </a:srgbClr>
                  </a:outerShdw>
                </a:effectLst>
              </a:defRPr>
            </a:pPr>
            <a:r>
              <a:rPr sz="4000" dirty="0"/>
              <a:t>Virtual Community</a:t>
            </a:r>
          </a:p>
        </p:txBody>
      </p:sp>
      <p:sp>
        <p:nvSpPr>
          <p:cNvPr id="134" name="Our Virtual Community includes the following types of content:…"/>
          <p:cNvSpPr txBox="1">
            <a:spLocks noGrp="1"/>
          </p:cNvSpPr>
          <p:nvPr>
            <p:ph type="body" idx="1"/>
          </p:nvPr>
        </p:nvSpPr>
        <p:spPr>
          <a:xfrm>
            <a:off x="457200" y="1323754"/>
            <a:ext cx="8229600" cy="3886200"/>
          </a:xfrm>
          <a:prstGeom prst="rect">
            <a:avLst/>
          </a:prstGeom>
        </p:spPr>
        <p:txBody>
          <a:bodyPr/>
          <a:lstStyle/>
          <a:p>
            <a:pPr marL="173831" indent="-173831" defTabSz="225981">
              <a:spcBef>
                <a:spcPts val="0"/>
              </a:spcBef>
              <a:defRPr sz="4088"/>
            </a:pPr>
            <a:r>
              <a:rPr lang="en-US" sz="2400" dirty="0"/>
              <a:t>Our Virtual Community includes the following types of content:</a:t>
            </a:r>
          </a:p>
          <a:p>
            <a:pPr marL="973932" lvl="2" indent="-342900" defTabSz="225981">
              <a:spcBef>
                <a:spcPts val="0"/>
              </a:spcBef>
              <a:buFont typeface="Wingdings" panose="05000000000000000000" pitchFamily="2" charset="2"/>
              <a:buChar char="§"/>
              <a:defRPr sz="4088"/>
            </a:pPr>
            <a:r>
              <a:rPr lang="en-US" sz="2000" dirty="0"/>
              <a:t>Exercise videos (pre-recorded and/or via Facebook Live &amp; Zoom)</a:t>
            </a:r>
          </a:p>
          <a:p>
            <a:pPr marL="973932" lvl="2" indent="-342900" defTabSz="225981">
              <a:spcBef>
                <a:spcPts val="0"/>
              </a:spcBef>
              <a:buFont typeface="Wingdings" panose="05000000000000000000" pitchFamily="2" charset="2"/>
              <a:buChar char="§"/>
              <a:defRPr sz="4088"/>
            </a:pPr>
            <a:r>
              <a:rPr lang="en-US" sz="2000" dirty="0"/>
              <a:t>Sketch classes (pre-recorded sketching assignment and live comments and feedback from instructor)</a:t>
            </a:r>
          </a:p>
          <a:p>
            <a:pPr marL="973932" lvl="2" indent="-342900" defTabSz="225981">
              <a:spcBef>
                <a:spcPts val="0"/>
              </a:spcBef>
              <a:buFont typeface="Wingdings" panose="05000000000000000000" pitchFamily="2" charset="2"/>
              <a:buChar char="§"/>
              <a:defRPr sz="4088"/>
            </a:pPr>
            <a:r>
              <a:rPr lang="en-US" sz="2000" dirty="0"/>
              <a:t>Paint classes (via Zoom with all supplies provided and delivered to their homes)</a:t>
            </a:r>
          </a:p>
          <a:p>
            <a:pPr marL="973932" lvl="2" indent="-342900" defTabSz="225981">
              <a:spcBef>
                <a:spcPts val="0"/>
              </a:spcBef>
              <a:buFont typeface="Wingdings" panose="05000000000000000000" pitchFamily="2" charset="2"/>
              <a:buChar char="§"/>
              <a:defRPr sz="4088"/>
            </a:pPr>
            <a:r>
              <a:rPr lang="en-US" sz="2000" dirty="0"/>
              <a:t>Mindful Mondays - Mental Health posts and live presentations via Zoom</a:t>
            </a:r>
          </a:p>
          <a:p>
            <a:pPr marL="973932" lvl="2" indent="-342900" defTabSz="225981">
              <a:spcBef>
                <a:spcPts val="0"/>
              </a:spcBef>
              <a:buFont typeface="Wingdings" panose="05000000000000000000" pitchFamily="2" charset="2"/>
              <a:buChar char="§"/>
              <a:defRPr sz="4088"/>
            </a:pPr>
            <a:r>
              <a:rPr lang="en-US" sz="2000" dirty="0"/>
              <a:t>Trivia Tuesdays</a:t>
            </a:r>
          </a:p>
          <a:p>
            <a:pPr marL="973932" lvl="2" indent="-342900" defTabSz="225981">
              <a:spcBef>
                <a:spcPts val="0"/>
              </a:spcBef>
              <a:buFont typeface="Wingdings" panose="05000000000000000000" pitchFamily="2" charset="2"/>
              <a:buChar char="§"/>
              <a:defRPr sz="4088"/>
            </a:pPr>
            <a:r>
              <a:rPr lang="en-US" sz="2000" dirty="0"/>
              <a:t>Weekly Photo Challenge</a:t>
            </a:r>
          </a:p>
        </p:txBody>
      </p:sp>
    </p:spTree>
    <p:extLst>
      <p:ext uri="{BB962C8B-B14F-4D97-AF65-F5344CB8AC3E}">
        <p14:creationId xmlns:p14="http://schemas.microsoft.com/office/powerpoint/2010/main" val="1951547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ontent for Silver Linings…"/>
          <p:cNvSpPr txBox="1">
            <a:spLocks noGrp="1"/>
          </p:cNvSpPr>
          <p:nvPr>
            <p:ph type="title"/>
          </p:nvPr>
        </p:nvSpPr>
        <p:spPr>
          <a:prstGeom prst="rect">
            <a:avLst/>
          </a:prstGeom>
        </p:spPr>
        <p:txBody>
          <a:bodyPr>
            <a:noAutofit/>
          </a:bodyPr>
          <a:lstStyle/>
          <a:p>
            <a:pPr defTabSz="263128">
              <a:defRPr sz="8840">
                <a:effectLst>
                  <a:outerShdw blurRad="32385" dist="43180" dir="3000000" rotWithShape="0">
                    <a:srgbClr val="FFFFFF">
                      <a:alpha val="60000"/>
                    </a:srgbClr>
                  </a:outerShdw>
                </a:effectLst>
              </a:defRPr>
            </a:pPr>
            <a:r>
              <a:rPr sz="4000" dirty="0"/>
              <a:t>Content for Silver Linings </a:t>
            </a:r>
          </a:p>
          <a:p>
            <a:pPr defTabSz="263128">
              <a:defRPr sz="8840">
                <a:effectLst>
                  <a:outerShdw blurRad="32385" dist="43180" dir="3000000" rotWithShape="0">
                    <a:srgbClr val="FFFFFF">
                      <a:alpha val="60000"/>
                    </a:srgbClr>
                  </a:outerShdw>
                </a:effectLst>
              </a:defRPr>
            </a:pPr>
            <a:r>
              <a:rPr sz="4000" dirty="0"/>
              <a:t>Virtual Community</a:t>
            </a:r>
            <a:r>
              <a:rPr lang="en-US" sz="4000" dirty="0"/>
              <a:t> (continued)</a:t>
            </a:r>
            <a:endParaRPr sz="4000" dirty="0"/>
          </a:p>
        </p:txBody>
      </p:sp>
      <p:sp>
        <p:nvSpPr>
          <p:cNvPr id="134" name="Our Virtual Community includes the following types of content:…"/>
          <p:cNvSpPr txBox="1">
            <a:spLocks noGrp="1"/>
          </p:cNvSpPr>
          <p:nvPr>
            <p:ph type="body" idx="1"/>
          </p:nvPr>
        </p:nvSpPr>
        <p:spPr>
          <a:xfrm>
            <a:off x="292395" y="1819064"/>
            <a:ext cx="8559209" cy="3886200"/>
          </a:xfrm>
          <a:prstGeom prst="rect">
            <a:avLst/>
          </a:prstGeom>
        </p:spPr>
        <p:txBody>
          <a:bodyPr/>
          <a:lstStyle/>
          <a:p>
            <a:pPr marL="973932" lvl="2" indent="-342900" defTabSz="225981">
              <a:spcBef>
                <a:spcPts val="0"/>
              </a:spcBef>
              <a:buFont typeface="Wingdings" panose="05000000000000000000" pitchFamily="2" charset="2"/>
              <a:buChar char="§"/>
              <a:defRPr sz="4088"/>
            </a:pPr>
            <a:r>
              <a:rPr lang="en-US" sz="2000" dirty="0"/>
              <a:t>Zoom Bingo</a:t>
            </a:r>
          </a:p>
          <a:p>
            <a:pPr marL="973932" lvl="2" indent="-342900" defTabSz="225981">
              <a:spcBef>
                <a:spcPts val="0"/>
              </a:spcBef>
              <a:buFont typeface="Wingdings" panose="05000000000000000000" pitchFamily="2" charset="2"/>
              <a:buChar char="§"/>
              <a:defRPr sz="4088"/>
            </a:pPr>
            <a:r>
              <a:rPr lang="en-US" sz="2000" dirty="0"/>
              <a:t>“Summer School” Sessions - History “lessons” throughout the summer</a:t>
            </a:r>
          </a:p>
          <a:p>
            <a:pPr marL="973932" lvl="2" indent="-342900" defTabSz="225981">
              <a:spcBef>
                <a:spcPts val="0"/>
              </a:spcBef>
              <a:buFont typeface="Wingdings" panose="05000000000000000000" pitchFamily="2" charset="2"/>
              <a:buChar char="§"/>
              <a:defRPr sz="4088"/>
            </a:pPr>
            <a:r>
              <a:rPr lang="en-US" sz="2000" dirty="0"/>
              <a:t>Arts &amp; Crafts projects - plastic canvas, knitting, and crocheting. Members sign up for the projects and supplies/kits are then delivered to their homes.</a:t>
            </a:r>
          </a:p>
          <a:p>
            <a:pPr marL="973932" lvl="2" indent="-342900" defTabSz="225981">
              <a:spcBef>
                <a:spcPts val="0"/>
              </a:spcBef>
              <a:buFont typeface="Wingdings" panose="05000000000000000000" pitchFamily="2" charset="2"/>
              <a:buChar char="§"/>
              <a:defRPr sz="4088"/>
            </a:pPr>
            <a:r>
              <a:rPr lang="en-US" sz="2000" dirty="0"/>
              <a:t>Themed Months/Weeks</a:t>
            </a:r>
          </a:p>
          <a:p>
            <a:pPr marL="973932" lvl="2" indent="-342900" defTabSz="225981">
              <a:spcBef>
                <a:spcPts val="0"/>
              </a:spcBef>
              <a:buFont typeface="Wingdings" panose="05000000000000000000" pitchFamily="2" charset="2"/>
              <a:buChar char="§"/>
              <a:defRPr sz="4088"/>
            </a:pPr>
            <a:r>
              <a:rPr lang="en-US" sz="2000" dirty="0"/>
              <a:t>Technology Thursdays</a:t>
            </a:r>
          </a:p>
          <a:p>
            <a:pPr marL="973932" lvl="2" indent="-342900" defTabSz="225981">
              <a:spcBef>
                <a:spcPts val="0"/>
              </a:spcBef>
              <a:buFont typeface="Wingdings" panose="05000000000000000000" pitchFamily="2" charset="2"/>
              <a:buChar char="§"/>
              <a:defRPr sz="4088"/>
            </a:pPr>
            <a:r>
              <a:rPr lang="en-US" sz="2000" dirty="0"/>
              <a:t>And more!</a:t>
            </a:r>
          </a:p>
          <a:p>
            <a:pPr marL="973932" lvl="2" indent="-342900" defTabSz="225981">
              <a:spcBef>
                <a:spcPts val="0"/>
              </a:spcBef>
              <a:buFont typeface="Wingdings" panose="05000000000000000000" pitchFamily="2" charset="2"/>
              <a:buChar char="§"/>
              <a:defRPr sz="4088"/>
            </a:pPr>
            <a:r>
              <a:rPr lang="en-US" sz="2000" dirty="0"/>
              <a:t>All our Zoom presentations and programs are available via phone for our members without access to technology</a:t>
            </a:r>
          </a:p>
        </p:txBody>
      </p:sp>
    </p:spTree>
    <p:extLst>
      <p:ext uri="{BB962C8B-B14F-4D97-AF65-F5344CB8AC3E}">
        <p14:creationId xmlns:p14="http://schemas.microsoft.com/office/powerpoint/2010/main" val="130946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168-1ABD-4E22-9C76-7A4C6BB0EF79}"/>
              </a:ext>
            </a:extLst>
          </p:cNvPr>
          <p:cNvSpPr>
            <a:spLocks noGrp="1"/>
          </p:cNvSpPr>
          <p:nvPr>
            <p:ph type="title"/>
          </p:nvPr>
        </p:nvSpPr>
        <p:spPr>
          <a:xfrm>
            <a:off x="457200" y="189378"/>
            <a:ext cx="8229600" cy="739350"/>
          </a:xfrm>
        </p:spPr>
        <p:txBody>
          <a:bodyPr/>
          <a:lstStyle/>
          <a:p>
            <a:r>
              <a:rPr lang="en-US" sz="4000" dirty="0">
                <a:latin typeface="+mj-lt"/>
                <a:cs typeface="Calibri" panose="020F0502020204030204" pitchFamily="34" charset="0"/>
              </a:rPr>
              <a:t>Learning Objectives</a:t>
            </a:r>
          </a:p>
        </p:txBody>
      </p:sp>
      <p:sp>
        <p:nvSpPr>
          <p:cNvPr id="3" name="Content Placeholder 2">
            <a:extLst>
              <a:ext uri="{FF2B5EF4-FFF2-40B4-BE49-F238E27FC236}">
                <a16:creationId xmlns:a16="http://schemas.microsoft.com/office/drawing/2014/main" id="{C004F29F-057C-4666-B6A8-26FD417EFCE3}"/>
              </a:ext>
            </a:extLst>
          </p:cNvPr>
          <p:cNvSpPr>
            <a:spLocks noGrp="1"/>
          </p:cNvSpPr>
          <p:nvPr>
            <p:ph idx="1"/>
          </p:nvPr>
        </p:nvSpPr>
        <p:spPr>
          <a:xfrm>
            <a:off x="457200" y="1210902"/>
            <a:ext cx="8229600" cy="3886200"/>
          </a:xfrm>
        </p:spPr>
        <p:txBody>
          <a:bodyPr>
            <a:normAutofit lnSpcReduction="10000"/>
          </a:bodyPr>
          <a:lstStyle/>
          <a:p>
            <a:r>
              <a:rPr lang="en-US" sz="3000" dirty="0"/>
              <a:t>Understand the socialization challenges faced by the aging network and the tribal nations</a:t>
            </a:r>
          </a:p>
          <a:p>
            <a:r>
              <a:rPr lang="en-US" sz="3000" dirty="0"/>
              <a:t>Highlight the importance of community, connections, and innovative ideas for combatting social isolation</a:t>
            </a:r>
          </a:p>
          <a:p>
            <a:r>
              <a:rPr lang="en-US" sz="3000" dirty="0"/>
              <a:t>Demonstrate how to use virtual programming to promote socialization</a:t>
            </a:r>
          </a:p>
          <a:p>
            <a:pPr marL="0" indent="0">
              <a:buNone/>
            </a:pPr>
            <a:endParaRPr lang="en-US" dirty="0"/>
          </a:p>
          <a:p>
            <a:endParaRPr lang="en-US" dirty="0"/>
          </a:p>
        </p:txBody>
      </p:sp>
    </p:spTree>
    <p:extLst>
      <p:ext uri="{BB962C8B-B14F-4D97-AF65-F5344CB8AC3E}">
        <p14:creationId xmlns:p14="http://schemas.microsoft.com/office/powerpoint/2010/main" val="607626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sources used for Virtual Community"/>
          <p:cNvSpPr txBox="1">
            <a:spLocks noGrp="1"/>
          </p:cNvSpPr>
          <p:nvPr>
            <p:ph type="title"/>
          </p:nvPr>
        </p:nvSpPr>
        <p:spPr>
          <a:prstGeom prst="rect">
            <a:avLst/>
          </a:prstGeom>
        </p:spPr>
        <p:txBody>
          <a:bodyPr/>
          <a:lstStyle>
            <a:lvl1pPr defTabSz="817244">
              <a:defRPr sz="10296">
                <a:effectLst>
                  <a:outerShdw blurRad="37719" dist="50292" dir="3000000" rotWithShape="0">
                    <a:srgbClr val="FFFFFF">
                      <a:alpha val="60000"/>
                    </a:srgbClr>
                  </a:outerShdw>
                </a:effectLst>
              </a:defRPr>
            </a:lvl1pPr>
          </a:lstStyle>
          <a:p>
            <a:r>
              <a:rPr sz="4000" dirty="0"/>
              <a:t>Resources </a:t>
            </a:r>
            <a:r>
              <a:rPr lang="en-US" sz="4000" dirty="0"/>
              <a:t>U</a:t>
            </a:r>
            <a:r>
              <a:rPr sz="4000" dirty="0"/>
              <a:t>sed for Virtual Community</a:t>
            </a:r>
          </a:p>
        </p:txBody>
      </p:sp>
      <p:sp>
        <p:nvSpPr>
          <p:cNvPr id="137" name="There are a variety of resources we have used to keep our Virtual Community going.…"/>
          <p:cNvSpPr txBox="1">
            <a:spLocks noGrp="1"/>
          </p:cNvSpPr>
          <p:nvPr>
            <p:ph type="body" idx="1"/>
          </p:nvPr>
        </p:nvSpPr>
        <p:spPr>
          <a:xfrm>
            <a:off x="457200" y="1600201"/>
            <a:ext cx="8229600" cy="3514059"/>
          </a:xfrm>
          <a:prstGeom prst="rect">
            <a:avLst/>
          </a:prstGeom>
        </p:spPr>
        <p:txBody>
          <a:bodyPr>
            <a:noAutofit/>
          </a:bodyPr>
          <a:lstStyle/>
          <a:p>
            <a:pPr marL="195263" indent="-195263" defTabSz="253841">
              <a:spcBef>
                <a:spcPts val="0"/>
              </a:spcBef>
              <a:defRPr sz="4592"/>
            </a:pPr>
            <a:r>
              <a:rPr sz="2800" dirty="0"/>
              <a:t>There are a variety of resources we have used to keep our Virtual Community going</a:t>
            </a:r>
          </a:p>
          <a:p>
            <a:pPr marL="195263" indent="-195263" defTabSz="253841">
              <a:spcBef>
                <a:spcPts val="0"/>
              </a:spcBef>
              <a:defRPr sz="4592"/>
            </a:pPr>
            <a:r>
              <a:rPr sz="2800" dirty="0"/>
              <a:t>3-4 posts per day keep the page active and members engaged</a:t>
            </a:r>
          </a:p>
          <a:p>
            <a:pPr marL="195263" indent="-195263" defTabSz="253841">
              <a:spcBef>
                <a:spcPts val="0"/>
              </a:spcBef>
              <a:defRPr sz="4592"/>
            </a:pPr>
            <a:r>
              <a:rPr sz="2800" u="sng" dirty="0">
                <a:hlinkClick r:id="rId2"/>
              </a:rPr>
              <a:t>snappa.com</a:t>
            </a:r>
            <a:r>
              <a:rPr sz="2800" dirty="0"/>
              <a:t> is used for graphics designed for program announcements and calendar. We also used this website to design our group page photo</a:t>
            </a:r>
          </a:p>
          <a:p>
            <a:pPr marL="195263" indent="-195263" defTabSz="253841">
              <a:spcBef>
                <a:spcPts val="0"/>
              </a:spcBef>
              <a:defRPr sz="4592"/>
            </a:pPr>
            <a:r>
              <a:rPr sz="2800" dirty="0"/>
              <a:t>We are using Zoom for our virtual classes but you can also use Microsoft Teams</a:t>
            </a:r>
          </a:p>
        </p:txBody>
      </p:sp>
    </p:spTree>
    <p:extLst>
      <p:ext uri="{BB962C8B-B14F-4D97-AF65-F5344CB8AC3E}">
        <p14:creationId xmlns:p14="http://schemas.microsoft.com/office/powerpoint/2010/main" val="2736450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sources used for Virtual Community"/>
          <p:cNvSpPr txBox="1">
            <a:spLocks noGrp="1"/>
          </p:cNvSpPr>
          <p:nvPr>
            <p:ph type="title"/>
          </p:nvPr>
        </p:nvSpPr>
        <p:spPr>
          <a:prstGeom prst="rect">
            <a:avLst/>
          </a:prstGeom>
        </p:spPr>
        <p:txBody>
          <a:bodyPr/>
          <a:lstStyle>
            <a:lvl1pPr defTabSz="817244">
              <a:defRPr sz="10296">
                <a:effectLst>
                  <a:outerShdw blurRad="37719" dist="50292" dir="3000000" rotWithShape="0">
                    <a:srgbClr val="FFFFFF">
                      <a:alpha val="60000"/>
                    </a:srgbClr>
                  </a:outerShdw>
                </a:effectLst>
              </a:defRPr>
            </a:lvl1pPr>
          </a:lstStyle>
          <a:p>
            <a:r>
              <a:rPr sz="4000" dirty="0"/>
              <a:t>Resources </a:t>
            </a:r>
            <a:r>
              <a:rPr lang="en-US" sz="4000" dirty="0"/>
              <a:t>U</a:t>
            </a:r>
            <a:r>
              <a:rPr sz="4000" dirty="0"/>
              <a:t>sed for Virtual Community</a:t>
            </a:r>
            <a:r>
              <a:rPr lang="en-US" sz="4000" dirty="0"/>
              <a:t> (continued)</a:t>
            </a:r>
            <a:endParaRPr sz="4000" dirty="0"/>
          </a:p>
        </p:txBody>
      </p:sp>
      <p:sp>
        <p:nvSpPr>
          <p:cNvPr id="137" name="There are a variety of resources we have used to keep our Virtual Community going.…"/>
          <p:cNvSpPr txBox="1">
            <a:spLocks noGrp="1"/>
          </p:cNvSpPr>
          <p:nvPr>
            <p:ph type="body" idx="1"/>
          </p:nvPr>
        </p:nvSpPr>
        <p:spPr>
          <a:xfrm>
            <a:off x="457200" y="1600201"/>
            <a:ext cx="8537944" cy="3886200"/>
          </a:xfrm>
          <a:prstGeom prst="rect">
            <a:avLst/>
          </a:prstGeom>
        </p:spPr>
        <p:txBody>
          <a:bodyPr>
            <a:normAutofit/>
          </a:bodyPr>
          <a:lstStyle/>
          <a:p>
            <a:pPr marL="195263" indent="-195263" defTabSz="253841">
              <a:spcBef>
                <a:spcPts val="0"/>
              </a:spcBef>
              <a:defRPr sz="4592"/>
            </a:pPr>
            <a:r>
              <a:rPr sz="2800" dirty="0"/>
              <a:t>Websites used for content:</a:t>
            </a:r>
          </a:p>
          <a:p>
            <a:pPr marL="995362" lvl="2" indent="-342900" defTabSz="253841">
              <a:spcBef>
                <a:spcPts val="0"/>
              </a:spcBef>
              <a:buFont typeface="Wingdings" panose="05000000000000000000" pitchFamily="2" charset="2"/>
              <a:buChar char="§"/>
              <a:defRPr sz="4592"/>
            </a:pPr>
            <a:r>
              <a:rPr lang="en-US" sz="2000" u="sng" dirty="0">
                <a:hlinkClick r:id="rId2"/>
              </a:rPr>
              <a:t>ACL.gov</a:t>
            </a:r>
          </a:p>
          <a:p>
            <a:pPr marL="995362" lvl="2" indent="-342900" defTabSz="253841">
              <a:spcBef>
                <a:spcPts val="0"/>
              </a:spcBef>
              <a:buFont typeface="Wingdings" panose="05000000000000000000" pitchFamily="2" charset="2"/>
              <a:buChar char="§"/>
              <a:defRPr sz="4592"/>
            </a:pPr>
            <a:r>
              <a:rPr sz="2000" u="sng" dirty="0">
                <a:hlinkClick r:id="rId2"/>
              </a:rPr>
              <a:t>NCOA.org</a:t>
            </a:r>
          </a:p>
          <a:p>
            <a:pPr marL="995362" lvl="2" indent="-342900" defTabSz="253841">
              <a:spcBef>
                <a:spcPts val="0"/>
              </a:spcBef>
              <a:buFont typeface="Wingdings" panose="05000000000000000000" pitchFamily="2" charset="2"/>
              <a:buChar char="§"/>
              <a:defRPr sz="4592"/>
            </a:pPr>
            <a:r>
              <a:rPr sz="2000" u="sng" dirty="0">
                <a:hlinkClick r:id="rId3"/>
              </a:rPr>
              <a:t>SeniorPlanet.org</a:t>
            </a:r>
          </a:p>
          <a:p>
            <a:pPr marL="995362" lvl="2" indent="-342900" defTabSz="253841">
              <a:spcBef>
                <a:spcPts val="0"/>
              </a:spcBef>
              <a:buFont typeface="Wingdings" panose="05000000000000000000" pitchFamily="2" charset="2"/>
              <a:buChar char="§"/>
              <a:defRPr sz="4592"/>
            </a:pPr>
            <a:r>
              <a:rPr sz="2000" u="sng" dirty="0">
                <a:hlinkClick r:id="rId4"/>
              </a:rPr>
              <a:t>AARP.org</a:t>
            </a:r>
          </a:p>
          <a:p>
            <a:pPr marL="995362" lvl="2" indent="-342900" defTabSz="253841">
              <a:spcBef>
                <a:spcPts val="0"/>
              </a:spcBef>
              <a:buFont typeface="Wingdings" panose="05000000000000000000" pitchFamily="2" charset="2"/>
              <a:buChar char="§"/>
              <a:defRPr sz="4592"/>
            </a:pPr>
            <a:r>
              <a:rPr sz="2000" u="sng" dirty="0">
                <a:hlinkClick r:id="rId5"/>
              </a:rPr>
              <a:t>idontmind.com</a:t>
            </a:r>
          </a:p>
          <a:p>
            <a:pPr marL="995362" lvl="2" indent="-342900" defTabSz="253841">
              <a:spcBef>
                <a:spcPts val="0"/>
              </a:spcBef>
              <a:buFont typeface="Wingdings" panose="05000000000000000000" pitchFamily="2" charset="2"/>
              <a:buChar char="§"/>
              <a:defRPr sz="4592"/>
            </a:pPr>
            <a:r>
              <a:rPr sz="2000" u="sng" dirty="0">
                <a:hlinkClick r:id="rId6"/>
              </a:rPr>
              <a:t>history.com</a:t>
            </a:r>
          </a:p>
          <a:p>
            <a:pPr marL="995362" lvl="2" indent="-342900" defTabSz="253841">
              <a:spcBef>
                <a:spcPts val="0"/>
              </a:spcBef>
              <a:buFont typeface="Wingdings" panose="05000000000000000000" pitchFamily="2" charset="2"/>
              <a:buChar char="§"/>
              <a:defRPr sz="4592"/>
            </a:pPr>
            <a:r>
              <a:rPr sz="2000" u="sng" dirty="0">
                <a:hlinkClick r:id="rId7"/>
              </a:rPr>
              <a:t>YouTube.com</a:t>
            </a:r>
          </a:p>
          <a:p>
            <a:pPr marL="995362" lvl="2" indent="-342900" defTabSz="253841">
              <a:spcBef>
                <a:spcPts val="0"/>
              </a:spcBef>
              <a:buFont typeface="Wingdings" panose="05000000000000000000" pitchFamily="2" charset="2"/>
              <a:buChar char="§"/>
              <a:defRPr sz="4592"/>
            </a:pPr>
            <a:r>
              <a:rPr sz="2000" u="sng" dirty="0"/>
              <a:t>MyFreeBingoCards.com</a:t>
            </a:r>
            <a:r>
              <a:rPr lang="en-US" sz="2000" u="sng" dirty="0"/>
              <a:t> </a:t>
            </a:r>
          </a:p>
          <a:p>
            <a:pPr marL="0" indent="-261938" defTabSz="253841">
              <a:spcBef>
                <a:spcPts val="0"/>
              </a:spcBef>
              <a:defRPr sz="4592"/>
            </a:pPr>
            <a:r>
              <a:rPr sz="2800" dirty="0"/>
              <a:t>Credit is given to sites when usin</a:t>
            </a:r>
            <a:r>
              <a:rPr lang="en-US" sz="2800" dirty="0"/>
              <a:t>g </a:t>
            </a:r>
            <a:r>
              <a:rPr sz="2800" dirty="0"/>
              <a:t>articles</a:t>
            </a:r>
            <a:r>
              <a:rPr lang="en-US" sz="2800" dirty="0"/>
              <a:t>/</a:t>
            </a:r>
            <a:r>
              <a:rPr sz="2800" dirty="0"/>
              <a:t>content</a:t>
            </a:r>
          </a:p>
        </p:txBody>
      </p:sp>
    </p:spTree>
    <p:extLst>
      <p:ext uri="{BB962C8B-B14F-4D97-AF65-F5344CB8AC3E}">
        <p14:creationId xmlns:p14="http://schemas.microsoft.com/office/powerpoint/2010/main" val="243218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Highlights"/>
          <p:cNvSpPr txBox="1">
            <a:spLocks noGrp="1"/>
          </p:cNvSpPr>
          <p:nvPr>
            <p:ph type="title"/>
          </p:nvPr>
        </p:nvSpPr>
        <p:spPr>
          <a:xfrm>
            <a:off x="457200" y="111321"/>
            <a:ext cx="8229600" cy="847992"/>
          </a:xfrm>
          <a:prstGeom prst="rect">
            <a:avLst/>
          </a:prstGeom>
        </p:spPr>
        <p:txBody>
          <a:bodyPr/>
          <a:lstStyle/>
          <a:p>
            <a:r>
              <a:rPr sz="4000" dirty="0"/>
              <a:t>Highlights</a:t>
            </a:r>
          </a:p>
        </p:txBody>
      </p:sp>
      <p:pic>
        <p:nvPicPr>
          <p:cNvPr id="140" name="Mental Health Webinar 10-26.jpeg" descr="Habitats of Healthy Aging Managing you Day for Success. Monday, October 26th 2020 announcement&#10;"/>
          <p:cNvPicPr>
            <a:picLocks/>
          </p:cNvPicPr>
          <p:nvPr/>
        </p:nvPicPr>
        <p:blipFill>
          <a:blip r:embed="rId2" cstate="screen">
            <a:extLst>
              <a:ext uri="{28A0092B-C50C-407E-A947-70E740481C1C}">
                <a14:useLocalDpi xmlns:a14="http://schemas.microsoft.com/office/drawing/2010/main"/>
              </a:ext>
            </a:extLst>
          </a:blip>
          <a:stretch>
            <a:fillRect/>
          </a:stretch>
        </p:blipFill>
        <p:spPr>
          <a:xfrm>
            <a:off x="208416" y="1264544"/>
            <a:ext cx="2759510" cy="2066925"/>
          </a:xfrm>
          <a:prstGeom prst="rect">
            <a:avLst/>
          </a:prstGeom>
          <a:ln w="12700">
            <a:miter lim="400000"/>
          </a:ln>
        </p:spPr>
      </p:pic>
      <p:pic>
        <p:nvPicPr>
          <p:cNvPr id="141" name="Silver Strength TV Announcement.jpeg" descr="Silver Strength TV Announcem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1081" y="1264544"/>
            <a:ext cx="2757488" cy="2068116"/>
          </a:xfrm>
          <a:prstGeom prst="rect">
            <a:avLst/>
          </a:prstGeom>
          <a:ln w="12700">
            <a:miter lim="400000"/>
          </a:ln>
        </p:spPr>
      </p:pic>
      <p:pic>
        <p:nvPicPr>
          <p:cNvPr id="142" name="Breast Cancer Awareness Presentation 10-22.jpeg" descr="Breast Cancer Awareness Presentation Announcement"/>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1152" y="1277169"/>
            <a:ext cx="2757488" cy="2068116"/>
          </a:xfrm>
          <a:prstGeom prst="rect">
            <a:avLst/>
          </a:prstGeom>
          <a:ln w="12700">
            <a:miter lim="400000"/>
          </a:ln>
        </p:spPr>
      </p:pic>
      <p:pic>
        <p:nvPicPr>
          <p:cNvPr id="144" name="Fall prevention, home safety and balance training - March 4th.jpeg" descr="Fall prevention, home safety and balance training announcement"/>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438" y="3429000"/>
            <a:ext cx="2757488" cy="2068116"/>
          </a:xfrm>
          <a:prstGeom prst="rect">
            <a:avLst/>
          </a:prstGeom>
          <a:ln w="12700">
            <a:miter lim="400000"/>
          </a:ln>
        </p:spPr>
      </p:pic>
      <p:pic>
        <p:nvPicPr>
          <p:cNvPr id="145" name="Heart Health Foods presentation.jpeg" descr="Heart Health Foods presentation announcement"/>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30629" y="3429000"/>
            <a:ext cx="2757488" cy="2068116"/>
          </a:xfrm>
          <a:prstGeom prst="rect">
            <a:avLst/>
          </a:prstGeom>
          <a:ln w="12700">
            <a:miter lim="400000"/>
          </a:ln>
        </p:spPr>
      </p:pic>
      <p:pic>
        <p:nvPicPr>
          <p:cNvPr id="143" name="Untitled Design.jpeg" descr="Crochet Project sign-up"/>
          <p:cNvPicPr>
            <a:picLocks/>
          </p:cNvPicPr>
          <p:nvPr/>
        </p:nvPicPr>
        <p:blipFill>
          <a:blip r:embed="rId7" cstate="screen">
            <a:extLst>
              <a:ext uri="{28A0092B-C50C-407E-A947-70E740481C1C}">
                <a14:useLocalDpi xmlns:a14="http://schemas.microsoft.com/office/drawing/2010/main"/>
              </a:ext>
            </a:extLst>
          </a:blip>
          <a:stretch>
            <a:fillRect/>
          </a:stretch>
        </p:blipFill>
        <p:spPr>
          <a:xfrm>
            <a:off x="6151152" y="3429000"/>
            <a:ext cx="2756916" cy="2068116"/>
          </a:xfrm>
          <a:prstGeom prst="rect">
            <a:avLst/>
          </a:prstGeom>
          <a:ln w="12700">
            <a:miter lim="400000"/>
          </a:ln>
        </p:spPr>
      </p:pic>
    </p:spTree>
    <p:extLst>
      <p:ext uri="{BB962C8B-B14F-4D97-AF65-F5344CB8AC3E}">
        <p14:creationId xmlns:p14="http://schemas.microsoft.com/office/powerpoint/2010/main" val="3450023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Highlights (cont.)"/>
          <p:cNvSpPr txBox="1">
            <a:spLocks noGrp="1"/>
          </p:cNvSpPr>
          <p:nvPr>
            <p:ph type="title"/>
          </p:nvPr>
        </p:nvSpPr>
        <p:spPr>
          <a:xfrm>
            <a:off x="457200" y="75462"/>
            <a:ext cx="8229600" cy="922755"/>
          </a:xfrm>
          <a:prstGeom prst="rect">
            <a:avLst/>
          </a:prstGeom>
        </p:spPr>
        <p:txBody>
          <a:bodyPr/>
          <a:lstStyle/>
          <a:p>
            <a:r>
              <a:rPr sz="4000" dirty="0"/>
              <a:t>Highlights (cont</a:t>
            </a:r>
            <a:r>
              <a:rPr lang="en-US" sz="4000" dirty="0"/>
              <a:t>inued</a:t>
            </a:r>
            <a:r>
              <a:rPr sz="4000" dirty="0"/>
              <a:t>)</a:t>
            </a:r>
          </a:p>
        </p:txBody>
      </p:sp>
      <p:pic>
        <p:nvPicPr>
          <p:cNvPr id="150" name="Untitled Design-3.jpeg" descr="Pen Pal event announcemen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053" y="1242661"/>
            <a:ext cx="2757488" cy="2068116"/>
          </a:xfrm>
          <a:prstGeom prst="rect">
            <a:avLst/>
          </a:prstGeom>
          <a:ln w="12700">
            <a:miter lim="400000"/>
          </a:ln>
        </p:spPr>
      </p:pic>
      <p:pic>
        <p:nvPicPr>
          <p:cNvPr id="149" name="Untitled Design-36.jpg" descr="Mental Health Awareness Month plaqu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3256" y="1238662"/>
            <a:ext cx="2757488" cy="2068116"/>
          </a:xfrm>
          <a:prstGeom prst="rect">
            <a:avLst/>
          </a:prstGeom>
          <a:ln w="12700">
            <a:miter lim="400000"/>
          </a:ln>
        </p:spPr>
      </p:pic>
      <p:pic>
        <p:nvPicPr>
          <p:cNvPr id="148" name="Untitled Design copy-11.jpg" descr="Facebook Bingo invitati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459" y="1238662"/>
            <a:ext cx="2757488" cy="2068116"/>
          </a:xfrm>
          <a:prstGeom prst="rect">
            <a:avLst/>
          </a:prstGeom>
          <a:ln w="12700">
            <a:miter lim="400000"/>
          </a:ln>
        </p:spPr>
      </p:pic>
      <p:pic>
        <p:nvPicPr>
          <p:cNvPr id="153" name="3-10 Nutrition Presentation.jpeg" descr="Nutrition Presentation announcement"/>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053" y="3429000"/>
            <a:ext cx="2757488" cy="2068116"/>
          </a:xfrm>
          <a:prstGeom prst="rect">
            <a:avLst/>
          </a:prstGeom>
          <a:ln w="12700">
            <a:miter lim="400000"/>
          </a:ln>
        </p:spPr>
      </p:pic>
      <p:pic>
        <p:nvPicPr>
          <p:cNvPr id="152" name="Cyber Security Zoom Webinar - 8-6-2020.jpeg" descr="Cyber Security Zoom Webinar announcement"/>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93256" y="3429000"/>
            <a:ext cx="2757488" cy="2068116"/>
          </a:xfrm>
          <a:prstGeom prst="rect">
            <a:avLst/>
          </a:prstGeom>
          <a:ln w="12700">
            <a:miter lim="400000"/>
          </a:ln>
        </p:spPr>
      </p:pic>
      <p:pic>
        <p:nvPicPr>
          <p:cNvPr id="151" name="Seniors Against Scams.jpeg" descr="Seniors Against Scams meeting announcement"/>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72459" y="3429000"/>
            <a:ext cx="2757488" cy="2068116"/>
          </a:xfrm>
          <a:prstGeom prst="rect">
            <a:avLst/>
          </a:prstGeom>
          <a:ln w="12700">
            <a:miter lim="400000"/>
          </a:ln>
        </p:spPr>
      </p:pic>
    </p:spTree>
    <p:extLst>
      <p:ext uri="{BB962C8B-B14F-4D97-AF65-F5344CB8AC3E}">
        <p14:creationId xmlns:p14="http://schemas.microsoft.com/office/powerpoint/2010/main" val="2208868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rogramming ideas"/>
          <p:cNvSpPr txBox="1">
            <a:spLocks noGrp="1"/>
          </p:cNvSpPr>
          <p:nvPr>
            <p:ph type="title"/>
          </p:nvPr>
        </p:nvSpPr>
        <p:spPr>
          <a:prstGeom prst="rect">
            <a:avLst/>
          </a:prstGeom>
        </p:spPr>
        <p:txBody>
          <a:bodyPr/>
          <a:lstStyle/>
          <a:p>
            <a:r>
              <a:rPr sz="4000" dirty="0"/>
              <a:t>Programming </a:t>
            </a:r>
            <a:r>
              <a:rPr lang="en-US" sz="4000" dirty="0"/>
              <a:t>I</a:t>
            </a:r>
            <a:r>
              <a:rPr sz="4000" dirty="0"/>
              <a:t>deas</a:t>
            </a:r>
          </a:p>
        </p:txBody>
      </p:sp>
      <p:sp>
        <p:nvSpPr>
          <p:cNvPr id="156" name="Lunch &amp; Learn: Host a “learning” luncheon via Zoom - the presentation can be on any topic: nutrition, scam preventions, health and wellness. You can also just host a lunch party where members can just catch up with each other. This program is good for me"/>
          <p:cNvSpPr txBox="1">
            <a:spLocks noGrp="1"/>
          </p:cNvSpPr>
          <p:nvPr>
            <p:ph type="body" idx="1"/>
          </p:nvPr>
        </p:nvSpPr>
        <p:spPr>
          <a:xfrm>
            <a:off x="457200" y="1328596"/>
            <a:ext cx="8229600" cy="4232231"/>
          </a:xfrm>
          <a:prstGeom prst="rect">
            <a:avLst/>
          </a:prstGeom>
        </p:spPr>
        <p:txBody>
          <a:bodyPr/>
          <a:lstStyle/>
          <a:p>
            <a:pPr marL="200025" indent="-200025" defTabSz="260032">
              <a:spcBef>
                <a:spcPts val="563"/>
              </a:spcBef>
              <a:defRPr sz="4703"/>
            </a:pPr>
            <a:r>
              <a:rPr sz="2400" dirty="0"/>
              <a:t>Lunch &amp; Learn: Host a “learning” luncheon via Zoom - the presentation can be on any topic: nutrition, scam preventions, health and wellness. You can also just host a lunch party where members can just catch up with each other. This program is good for members with</a:t>
            </a:r>
            <a:r>
              <a:rPr lang="en-US" sz="2400" dirty="0"/>
              <a:t> or </a:t>
            </a:r>
            <a:r>
              <a:rPr sz="2400" dirty="0"/>
              <a:t>without technology</a:t>
            </a:r>
          </a:p>
          <a:p>
            <a:pPr marL="200025" indent="-200025" defTabSz="260032">
              <a:spcBef>
                <a:spcPts val="563"/>
              </a:spcBef>
              <a:defRPr sz="4703"/>
            </a:pPr>
            <a:r>
              <a:rPr sz="2400" dirty="0"/>
              <a:t>Grab &amp; Go events: If you are doing grab &amp; go meals, maybe do a raffle with a giveaway. You can also have a DJ come out and play music on special days (i.e. St. Patrick’s Day)</a:t>
            </a:r>
          </a:p>
        </p:txBody>
      </p:sp>
    </p:spTree>
    <p:extLst>
      <p:ext uri="{BB962C8B-B14F-4D97-AF65-F5344CB8AC3E}">
        <p14:creationId xmlns:p14="http://schemas.microsoft.com/office/powerpoint/2010/main" val="769253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rogramming ideas"/>
          <p:cNvSpPr txBox="1">
            <a:spLocks noGrp="1"/>
          </p:cNvSpPr>
          <p:nvPr>
            <p:ph type="title"/>
          </p:nvPr>
        </p:nvSpPr>
        <p:spPr>
          <a:prstGeom prst="rect">
            <a:avLst/>
          </a:prstGeom>
        </p:spPr>
        <p:txBody>
          <a:bodyPr/>
          <a:lstStyle/>
          <a:p>
            <a:r>
              <a:rPr sz="4000" dirty="0"/>
              <a:t>Programming </a:t>
            </a:r>
            <a:r>
              <a:rPr lang="en-US" sz="4000" dirty="0"/>
              <a:t>I</a:t>
            </a:r>
            <a:r>
              <a:rPr sz="4000" dirty="0"/>
              <a:t>deas</a:t>
            </a:r>
            <a:r>
              <a:rPr lang="en-US" sz="4000" dirty="0"/>
              <a:t> (continued) </a:t>
            </a:r>
            <a:endParaRPr sz="4000" dirty="0"/>
          </a:p>
        </p:txBody>
      </p:sp>
      <p:sp>
        <p:nvSpPr>
          <p:cNvPr id="156" name="Lunch &amp; Learn: Host a “learning” luncheon via Zoom - the presentation can be on any topic: nutrition, scam preventions, health and wellness. You can also just host a lunch party where members can just catch up with each other. This program is good for me"/>
          <p:cNvSpPr txBox="1">
            <a:spLocks noGrp="1"/>
          </p:cNvSpPr>
          <p:nvPr>
            <p:ph type="body" idx="1"/>
          </p:nvPr>
        </p:nvSpPr>
        <p:spPr>
          <a:xfrm>
            <a:off x="457200" y="1339702"/>
            <a:ext cx="8229600" cy="4146699"/>
          </a:xfrm>
          <a:prstGeom prst="rect">
            <a:avLst/>
          </a:prstGeom>
        </p:spPr>
        <p:txBody>
          <a:bodyPr/>
          <a:lstStyle/>
          <a:p>
            <a:pPr marL="200025" indent="-200025" defTabSz="260032">
              <a:spcBef>
                <a:spcPts val="563"/>
              </a:spcBef>
              <a:defRPr sz="4703"/>
            </a:pPr>
            <a:r>
              <a:rPr sz="2800" dirty="0"/>
              <a:t>Establish a pen pal program (either via email or snail mail) amongst congregate meal clients</a:t>
            </a:r>
          </a:p>
          <a:p>
            <a:pPr marL="200025" indent="-200025" defTabSz="260032">
              <a:spcBef>
                <a:spcPts val="563"/>
              </a:spcBef>
              <a:defRPr sz="4703"/>
            </a:pPr>
            <a:r>
              <a:rPr sz="2800" dirty="0"/>
              <a:t>Partner with a</a:t>
            </a:r>
            <a:r>
              <a:rPr lang="en-US" sz="2800" dirty="0"/>
              <a:t>n</a:t>
            </a:r>
            <a:r>
              <a:rPr sz="2800" dirty="0"/>
              <a:t> organization in the community (i.e. schools/businesses) and have them donate items and money to make “Care Boxes”, filled with toiletries and various activities, such as puzzles, adult coloring books, Sudoku books, etc. to remind seniors that someone cares and they have not been forgotten</a:t>
            </a:r>
          </a:p>
        </p:txBody>
      </p:sp>
    </p:spTree>
    <p:extLst>
      <p:ext uri="{BB962C8B-B14F-4D97-AF65-F5344CB8AC3E}">
        <p14:creationId xmlns:p14="http://schemas.microsoft.com/office/powerpoint/2010/main" val="3857380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Overcoming Barriers"/>
          <p:cNvSpPr txBox="1">
            <a:spLocks noGrp="1"/>
          </p:cNvSpPr>
          <p:nvPr>
            <p:ph type="title"/>
          </p:nvPr>
        </p:nvSpPr>
        <p:spPr>
          <a:xfrm>
            <a:off x="457200" y="181069"/>
            <a:ext cx="8229600" cy="706171"/>
          </a:xfrm>
          <a:prstGeom prst="rect">
            <a:avLst/>
          </a:prstGeom>
        </p:spPr>
        <p:txBody>
          <a:bodyPr/>
          <a:lstStyle/>
          <a:p>
            <a:r>
              <a:rPr sz="4000" dirty="0"/>
              <a:t>Overcoming Barriers</a:t>
            </a:r>
          </a:p>
        </p:txBody>
      </p:sp>
      <p:sp>
        <p:nvSpPr>
          <p:cNvPr id="159" name="Staffing:…"/>
          <p:cNvSpPr txBox="1">
            <a:spLocks noGrp="1"/>
          </p:cNvSpPr>
          <p:nvPr>
            <p:ph type="body" idx="1"/>
          </p:nvPr>
        </p:nvSpPr>
        <p:spPr>
          <a:xfrm>
            <a:off x="255181" y="1041991"/>
            <a:ext cx="8708065" cy="4136592"/>
          </a:xfrm>
          <a:prstGeom prst="rect">
            <a:avLst/>
          </a:prstGeom>
        </p:spPr>
        <p:txBody>
          <a:bodyPr>
            <a:noAutofit/>
          </a:bodyPr>
          <a:lstStyle/>
          <a:p>
            <a:pPr>
              <a:spcBef>
                <a:spcPts val="413"/>
              </a:spcBef>
            </a:pPr>
            <a:r>
              <a:rPr sz="2400" dirty="0"/>
              <a:t>Staffing</a:t>
            </a:r>
          </a:p>
          <a:p>
            <a:pPr lvl="1">
              <a:spcBef>
                <a:spcPts val="413"/>
              </a:spcBef>
              <a:buFont typeface="Wingdings" panose="05000000000000000000" pitchFamily="2" charset="2"/>
              <a:buChar char="§"/>
            </a:pPr>
            <a:r>
              <a:rPr sz="2400" dirty="0"/>
              <a:t>Partner with your site</a:t>
            </a:r>
            <a:r>
              <a:rPr lang="en-US" sz="2400" dirty="0"/>
              <a:t> or </a:t>
            </a:r>
            <a:r>
              <a:rPr sz="2400" dirty="0"/>
              <a:t>senior center in delivering programming to homebound senior</a:t>
            </a:r>
            <a:r>
              <a:rPr lang="en-US" sz="2400" dirty="0"/>
              <a:t>s</a:t>
            </a:r>
            <a:endParaRPr sz="2400" dirty="0"/>
          </a:p>
          <a:p>
            <a:pPr lvl="1">
              <a:spcBef>
                <a:spcPts val="413"/>
              </a:spcBef>
              <a:buFont typeface="Wingdings" panose="05000000000000000000" pitchFamily="2" charset="2"/>
              <a:buChar char="§"/>
            </a:pPr>
            <a:r>
              <a:rPr sz="2400" dirty="0"/>
              <a:t>Seek out volunteers to do wellness calls or to assist in grab and go events</a:t>
            </a:r>
          </a:p>
          <a:p>
            <a:pPr>
              <a:spcBef>
                <a:spcPts val="413"/>
              </a:spcBef>
            </a:pPr>
            <a:r>
              <a:rPr sz="2400" dirty="0"/>
              <a:t>Lack of technology</a:t>
            </a:r>
          </a:p>
          <a:p>
            <a:pPr lvl="1">
              <a:spcBef>
                <a:spcPts val="413"/>
              </a:spcBef>
              <a:buFont typeface="Wingdings" panose="05000000000000000000" pitchFamily="2" charset="2"/>
              <a:buChar char="§"/>
            </a:pPr>
            <a:r>
              <a:rPr sz="2400" dirty="0"/>
              <a:t>Zoom does not cost any money for a participant to use. Participants can join via their computers, smart phones, and tablets </a:t>
            </a:r>
          </a:p>
          <a:p>
            <a:pPr lvl="1">
              <a:spcBef>
                <a:spcPts val="413"/>
              </a:spcBef>
              <a:buFont typeface="Wingdings" panose="05000000000000000000" pitchFamily="2" charset="2"/>
              <a:buChar char="§"/>
            </a:pPr>
            <a:r>
              <a:rPr sz="2400" dirty="0"/>
              <a:t>Those without technology can join via phone (toll free)</a:t>
            </a:r>
          </a:p>
        </p:txBody>
      </p:sp>
    </p:spTree>
    <p:extLst>
      <p:ext uri="{BB962C8B-B14F-4D97-AF65-F5344CB8AC3E}">
        <p14:creationId xmlns:p14="http://schemas.microsoft.com/office/powerpoint/2010/main" val="933663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Overcoming Barriers"/>
          <p:cNvSpPr txBox="1">
            <a:spLocks noGrp="1"/>
          </p:cNvSpPr>
          <p:nvPr>
            <p:ph type="title"/>
          </p:nvPr>
        </p:nvSpPr>
        <p:spPr>
          <a:xfrm>
            <a:off x="457200" y="181069"/>
            <a:ext cx="8229600" cy="706171"/>
          </a:xfrm>
          <a:prstGeom prst="rect">
            <a:avLst/>
          </a:prstGeom>
        </p:spPr>
        <p:txBody>
          <a:bodyPr/>
          <a:lstStyle/>
          <a:p>
            <a:r>
              <a:rPr sz="4000" dirty="0"/>
              <a:t>Overcoming Barriers</a:t>
            </a:r>
            <a:r>
              <a:rPr lang="en-US" sz="4000" dirty="0"/>
              <a:t> (continued)</a:t>
            </a:r>
            <a:endParaRPr sz="4000" dirty="0"/>
          </a:p>
        </p:txBody>
      </p:sp>
      <p:sp>
        <p:nvSpPr>
          <p:cNvPr id="159" name="Staffing:…"/>
          <p:cNvSpPr txBox="1">
            <a:spLocks noGrp="1"/>
          </p:cNvSpPr>
          <p:nvPr>
            <p:ph type="body" idx="1"/>
          </p:nvPr>
        </p:nvSpPr>
        <p:spPr>
          <a:xfrm>
            <a:off x="281763" y="1360704"/>
            <a:ext cx="5440028" cy="4136592"/>
          </a:xfrm>
          <a:prstGeom prst="rect">
            <a:avLst/>
          </a:prstGeom>
        </p:spPr>
        <p:txBody>
          <a:bodyPr>
            <a:noAutofit/>
          </a:bodyPr>
          <a:lstStyle/>
          <a:p>
            <a:pPr>
              <a:spcBef>
                <a:spcPts val="413"/>
              </a:spcBef>
            </a:pPr>
            <a:r>
              <a:rPr sz="2400" dirty="0"/>
              <a:t>Budget/funds:</a:t>
            </a:r>
          </a:p>
          <a:p>
            <a:pPr lvl="1">
              <a:spcBef>
                <a:spcPts val="413"/>
              </a:spcBef>
              <a:buFont typeface="Wingdings" panose="05000000000000000000" pitchFamily="2" charset="2"/>
              <a:buChar char="§"/>
            </a:pPr>
            <a:r>
              <a:rPr sz="2400" dirty="0"/>
              <a:t>Seek out grant opportunities</a:t>
            </a:r>
          </a:p>
          <a:p>
            <a:pPr lvl="1">
              <a:spcBef>
                <a:spcPts val="413"/>
              </a:spcBef>
              <a:buFont typeface="Wingdings" panose="05000000000000000000" pitchFamily="2" charset="2"/>
              <a:buChar char="§"/>
            </a:pPr>
            <a:r>
              <a:rPr sz="2400" dirty="0"/>
              <a:t>Seek out partnerships in the community (partnering with businesses, restaurants, </a:t>
            </a:r>
            <a:r>
              <a:rPr lang="en-US" sz="2400" dirty="0"/>
              <a:t>etc.</a:t>
            </a:r>
            <a:r>
              <a:rPr sz="2400" dirty="0"/>
              <a:t>)</a:t>
            </a:r>
          </a:p>
          <a:p>
            <a:pPr lvl="1">
              <a:spcBef>
                <a:spcPts val="413"/>
              </a:spcBef>
              <a:buFont typeface="Wingdings" panose="05000000000000000000" pitchFamily="2" charset="2"/>
              <a:buChar char="§"/>
            </a:pPr>
            <a:r>
              <a:rPr sz="2400" dirty="0"/>
              <a:t>Seek out donations from the community at large</a:t>
            </a:r>
          </a:p>
        </p:txBody>
      </p:sp>
      <p:pic>
        <p:nvPicPr>
          <p:cNvPr id="9" name="Picture 8">
            <a:extLst>
              <a:ext uri="{FF2B5EF4-FFF2-40B4-BE49-F238E27FC236}">
                <a16:creationId xmlns:a16="http://schemas.microsoft.com/office/drawing/2014/main" id="{5542F613-1B7B-405F-8229-B923C132B2E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886262" y="2218098"/>
            <a:ext cx="2881619" cy="2170820"/>
          </a:xfrm>
          <a:prstGeom prst="rect">
            <a:avLst/>
          </a:prstGeom>
        </p:spPr>
      </p:pic>
      <p:pic>
        <p:nvPicPr>
          <p:cNvPr id="2" name="Picture 1">
            <a:extLst>
              <a:ext uri="{FF2B5EF4-FFF2-40B4-BE49-F238E27FC236}">
                <a16:creationId xmlns:a16="http://schemas.microsoft.com/office/drawing/2014/main" id="{A7264241-3271-4CF2-B76D-275243F9F7F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86262" y="4388918"/>
            <a:ext cx="2877561" cy="390178"/>
          </a:xfrm>
          <a:prstGeom prst="rect">
            <a:avLst/>
          </a:prstGeom>
        </p:spPr>
      </p:pic>
    </p:spTree>
    <p:extLst>
      <p:ext uri="{BB962C8B-B14F-4D97-AF65-F5344CB8AC3E}">
        <p14:creationId xmlns:p14="http://schemas.microsoft.com/office/powerpoint/2010/main" val="365679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D4A95BD-2D89-4405-BCBE-2C7DF8BFAC6D}"/>
              </a:ext>
            </a:extLst>
          </p:cNvPr>
          <p:cNvSpPr>
            <a:spLocks noGrp="1"/>
          </p:cNvSpPr>
          <p:nvPr>
            <p:ph type="title"/>
          </p:nvPr>
        </p:nvSpPr>
        <p:spPr>
          <a:xfrm>
            <a:off x="457199" y="886538"/>
            <a:ext cx="8229600" cy="4007313"/>
          </a:xfrm>
        </p:spPr>
        <p:txBody>
          <a:bodyPr/>
          <a:lstStyle/>
          <a:p>
            <a:r>
              <a:rPr lang="en-US" sz="3200" dirty="0"/>
              <a:t>“Social distancing refers to creating a physical space between one another and avoiding large gatherings.  It does not mean to socially disconnect from one another.  Instead we encourage you to strengthen your social ties while maintaining physical distancing.”</a:t>
            </a:r>
            <a:br>
              <a:rPr lang="en-US" sz="3200" dirty="0"/>
            </a:br>
            <a:endParaRPr lang="en-US" sz="3200" dirty="0"/>
          </a:p>
        </p:txBody>
      </p:sp>
      <p:sp>
        <p:nvSpPr>
          <p:cNvPr id="8" name="Text Placeholder 7">
            <a:extLst>
              <a:ext uri="{FF2B5EF4-FFF2-40B4-BE49-F238E27FC236}">
                <a16:creationId xmlns:a16="http://schemas.microsoft.com/office/drawing/2014/main" id="{B2428BC1-3786-4D25-BD2E-D4588833BBA2}"/>
              </a:ext>
            </a:extLst>
          </p:cNvPr>
          <p:cNvSpPr>
            <a:spLocks noGrp="1"/>
          </p:cNvSpPr>
          <p:nvPr>
            <p:ph type="body" sz="quarter" idx="4294967295"/>
          </p:nvPr>
        </p:nvSpPr>
        <p:spPr>
          <a:xfrm>
            <a:off x="785089" y="4663184"/>
            <a:ext cx="7820399" cy="752475"/>
          </a:xfrm>
        </p:spPr>
        <p:txBody>
          <a:bodyPr/>
          <a:lstStyle/>
          <a:p>
            <a:pPr marL="25400" indent="0" algn="r">
              <a:buNone/>
            </a:pPr>
            <a:r>
              <a:rPr lang="en-US" sz="2000" dirty="0"/>
              <a:t>Daniel Aldrich, Professor at Northeastern University</a:t>
            </a:r>
          </a:p>
          <a:p>
            <a:pPr marL="25400" indent="0" algn="r">
              <a:buNone/>
            </a:pPr>
            <a:r>
              <a:rPr lang="en-US" sz="2000" dirty="0"/>
              <a:t>March 2020 Washington Post article</a:t>
            </a:r>
          </a:p>
          <a:p>
            <a:endParaRPr lang="en-US" dirty="0"/>
          </a:p>
        </p:txBody>
      </p:sp>
    </p:spTree>
    <p:extLst>
      <p:ext uri="{BB962C8B-B14F-4D97-AF65-F5344CB8AC3E}">
        <p14:creationId xmlns:p14="http://schemas.microsoft.com/office/powerpoint/2010/main" val="2752758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9F9225-362A-49A5-A797-810994A59D53}"/>
              </a:ext>
            </a:extLst>
          </p:cNvPr>
          <p:cNvSpPr>
            <a:spLocks noGrp="1"/>
          </p:cNvSpPr>
          <p:nvPr>
            <p:ph type="title"/>
          </p:nvPr>
        </p:nvSpPr>
        <p:spPr/>
        <p:txBody>
          <a:bodyPr/>
          <a:lstStyle/>
          <a:p>
            <a:r>
              <a:rPr lang="en-US" sz="4000" dirty="0"/>
              <a:t>More Information</a:t>
            </a:r>
          </a:p>
        </p:txBody>
      </p:sp>
      <p:sp>
        <p:nvSpPr>
          <p:cNvPr id="164" name="Anahita Feltz, Manager…"/>
          <p:cNvSpPr txBox="1">
            <a:spLocks noGrp="1"/>
          </p:cNvSpPr>
          <p:nvPr>
            <p:ph type="body" idx="1"/>
          </p:nvPr>
        </p:nvSpPr>
        <p:spPr>
          <a:xfrm>
            <a:off x="457200" y="1600201"/>
            <a:ext cx="6132136" cy="2330776"/>
          </a:xfrm>
          <a:prstGeom prst="rect">
            <a:avLst/>
          </a:prstGeom>
        </p:spPr>
        <p:txBody>
          <a:bodyPr/>
          <a:lstStyle/>
          <a:p>
            <a:pPr marL="25400" indent="0" algn="l">
              <a:spcBef>
                <a:spcPts val="0"/>
              </a:spcBef>
              <a:buNone/>
              <a:defRPr sz="4900"/>
            </a:pPr>
            <a:r>
              <a:rPr sz="2000" dirty="0"/>
              <a:t>Anahita Feltz, Manager</a:t>
            </a:r>
          </a:p>
          <a:p>
            <a:pPr marL="25400" indent="0" algn="l">
              <a:spcBef>
                <a:spcPts val="0"/>
              </a:spcBef>
              <a:buNone/>
              <a:defRPr sz="4900"/>
            </a:pPr>
            <a:r>
              <a:rPr sz="2000" dirty="0"/>
              <a:t>Silver Linings at Old Bridge</a:t>
            </a:r>
          </a:p>
          <a:p>
            <a:pPr marL="25400" indent="0" algn="l">
              <a:spcBef>
                <a:spcPts val="0"/>
              </a:spcBef>
              <a:buNone/>
              <a:defRPr sz="4900"/>
            </a:pPr>
            <a:r>
              <a:rPr sz="2000" dirty="0"/>
              <a:t>1 Old Bridge Plaza, Old Bridge, NJ 08857</a:t>
            </a:r>
          </a:p>
          <a:p>
            <a:pPr marL="25400" indent="0" algn="l">
              <a:spcBef>
                <a:spcPts val="0"/>
              </a:spcBef>
              <a:buNone/>
              <a:defRPr sz="4900"/>
            </a:pPr>
            <a:r>
              <a:rPr sz="2000" dirty="0"/>
              <a:t>732-721-5600, ext. 6625</a:t>
            </a:r>
          </a:p>
          <a:p>
            <a:pPr marL="25400" indent="0" algn="l">
              <a:spcBef>
                <a:spcPts val="0"/>
              </a:spcBef>
              <a:buNone/>
              <a:defRPr sz="4900"/>
            </a:pPr>
            <a:r>
              <a:rPr sz="2000" u="sng" dirty="0">
                <a:hlinkClick r:id="rId2"/>
              </a:rPr>
              <a:t>afeltz@oldbridge.com</a:t>
            </a:r>
          </a:p>
          <a:p>
            <a:pPr marL="25400" indent="0" algn="l">
              <a:spcBef>
                <a:spcPts val="0"/>
              </a:spcBef>
              <a:buNone/>
              <a:defRPr sz="4900"/>
            </a:pPr>
            <a:r>
              <a:rPr sz="2000" u="sng" dirty="0">
                <a:hlinkClick r:id="rId3"/>
              </a:rPr>
              <a:t>www.oldbridge.com/SilverLinings</a:t>
            </a:r>
          </a:p>
          <a:p>
            <a:pPr marL="25400" indent="0" algn="l">
              <a:spcBef>
                <a:spcPts val="0"/>
              </a:spcBef>
              <a:buNone/>
              <a:defRPr sz="4900"/>
            </a:pPr>
            <a:r>
              <a:rPr sz="2000" u="sng" dirty="0">
                <a:hlinkClick r:id="rId4"/>
              </a:rPr>
              <a:t>www.facebook.com/groups/SilverLiningsatOldBridge</a:t>
            </a:r>
          </a:p>
        </p:txBody>
      </p:sp>
      <p:pic>
        <p:nvPicPr>
          <p:cNvPr id="166" name="acc_nisc_badge_internal_color-2.png" descr="Accredited by National Institute of Senior Centers Logo"/>
          <p:cNvPicPr>
            <a:picLocks/>
          </p:cNvPicPr>
          <p:nvPr/>
        </p:nvPicPr>
        <p:blipFill>
          <a:blip r:embed="rId5" cstate="screen">
            <a:extLst>
              <a:ext uri="{28A0092B-C50C-407E-A947-70E740481C1C}">
                <a14:useLocalDpi xmlns:a14="http://schemas.microsoft.com/office/drawing/2010/main"/>
              </a:ext>
            </a:extLst>
          </a:blip>
          <a:stretch>
            <a:fillRect/>
          </a:stretch>
        </p:blipFill>
        <p:spPr>
          <a:xfrm>
            <a:off x="650852" y="4431716"/>
            <a:ext cx="2627540" cy="1064711"/>
          </a:xfrm>
          <a:prstGeom prst="rect">
            <a:avLst/>
          </a:prstGeom>
          <a:ln w="12700">
            <a:miter lim="400000"/>
          </a:ln>
        </p:spPr>
      </p:pic>
      <p:pic>
        <p:nvPicPr>
          <p:cNvPr id="165" name="Logo 3.png" descr="Silver Linings at Old Bridge. An Activity Center for Adults 60 and older logo."/>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4515" y="4147985"/>
            <a:ext cx="3078633" cy="1348442"/>
          </a:xfrm>
          <a:prstGeom prst="rect">
            <a:avLst/>
          </a:prstGeom>
          <a:ln w="12700">
            <a:miter lim="400000"/>
          </a:ln>
        </p:spPr>
      </p:pic>
      <p:pic>
        <p:nvPicPr>
          <p:cNvPr id="167" name="IMG_3672.jpg">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9972" y="1705074"/>
            <a:ext cx="1477212" cy="1838227"/>
          </a:xfrm>
          <a:prstGeom prst="rect">
            <a:avLst/>
          </a:prstGeom>
          <a:ln w="12700">
            <a:miter lim="400000"/>
          </a:ln>
        </p:spPr>
      </p:pic>
    </p:spTree>
    <p:extLst>
      <p:ext uri="{BB962C8B-B14F-4D97-AF65-F5344CB8AC3E}">
        <p14:creationId xmlns:p14="http://schemas.microsoft.com/office/powerpoint/2010/main" val="30899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168-1ABD-4E22-9C76-7A4C6BB0EF79}"/>
              </a:ext>
            </a:extLst>
          </p:cNvPr>
          <p:cNvSpPr>
            <a:spLocks noGrp="1"/>
          </p:cNvSpPr>
          <p:nvPr>
            <p:ph type="title"/>
          </p:nvPr>
        </p:nvSpPr>
        <p:spPr>
          <a:xfrm>
            <a:off x="457200" y="102575"/>
            <a:ext cx="8229600" cy="757504"/>
          </a:xfrm>
        </p:spPr>
        <p:txBody>
          <a:bodyPr/>
          <a:lstStyle/>
          <a:p>
            <a:r>
              <a:rPr lang="en-US" sz="4000" dirty="0">
                <a:latin typeface="+mj-lt"/>
                <a:cs typeface="Calibri" panose="020F0502020204030204" pitchFamily="34" charset="0"/>
              </a:rPr>
              <a:t>Agenda</a:t>
            </a:r>
          </a:p>
        </p:txBody>
      </p:sp>
      <p:sp>
        <p:nvSpPr>
          <p:cNvPr id="3" name="Content Placeholder 2">
            <a:extLst>
              <a:ext uri="{FF2B5EF4-FFF2-40B4-BE49-F238E27FC236}">
                <a16:creationId xmlns:a16="http://schemas.microsoft.com/office/drawing/2014/main" id="{C004F29F-057C-4666-B6A8-26FD417EFCE3}"/>
              </a:ext>
            </a:extLst>
          </p:cNvPr>
          <p:cNvSpPr>
            <a:spLocks noGrp="1"/>
          </p:cNvSpPr>
          <p:nvPr>
            <p:ph idx="1"/>
          </p:nvPr>
        </p:nvSpPr>
        <p:spPr>
          <a:xfrm>
            <a:off x="305554" y="1031358"/>
            <a:ext cx="8532891" cy="4795284"/>
          </a:xfrm>
        </p:spPr>
        <p:txBody>
          <a:bodyPr>
            <a:normAutofit fontScale="92500" lnSpcReduction="20000"/>
          </a:bodyPr>
          <a:lstStyle/>
          <a:p>
            <a:r>
              <a:rPr lang="en-US" sz="3300" dirty="0"/>
              <a:t>Welcome</a:t>
            </a:r>
          </a:p>
          <a:p>
            <a:r>
              <a:rPr lang="en-US" sz="3300" dirty="0"/>
              <a:t>Celebrate the Senior Nutrition Program Update  </a:t>
            </a:r>
          </a:p>
          <a:p>
            <a:r>
              <a:rPr lang="en-US" sz="3300" dirty="0"/>
              <a:t>Network Speakers</a:t>
            </a:r>
          </a:p>
          <a:p>
            <a:pPr lvl="1">
              <a:buFont typeface="Wingdings" panose="05000000000000000000" pitchFamily="2" charset="2"/>
              <a:buChar char="§"/>
            </a:pPr>
            <a:r>
              <a:rPr lang="en-US" sz="3300" dirty="0"/>
              <a:t>Anna Feltz, Director, Old Bridge New Jersey Senior Center (New Jersey)</a:t>
            </a:r>
          </a:p>
          <a:p>
            <a:pPr lvl="1">
              <a:buFont typeface="Wingdings" panose="05000000000000000000" pitchFamily="2" charset="2"/>
              <a:buChar char="§"/>
            </a:pPr>
            <a:r>
              <a:rPr lang="en-US" sz="3300" dirty="0"/>
              <a:t>Jasmine  Aplin, JD - Office of American Indian, Alaskan Native, and Native Hawaiian Programs, ACL  </a:t>
            </a:r>
          </a:p>
          <a:p>
            <a:r>
              <a:rPr lang="en-US" sz="3300" dirty="0"/>
              <a:t>Question and Answer</a:t>
            </a:r>
          </a:p>
          <a:p>
            <a:r>
              <a:rPr lang="en-US" sz="3300" dirty="0"/>
              <a:t>Closing</a:t>
            </a:r>
          </a:p>
          <a:p>
            <a:endParaRPr lang="en-US" dirty="0"/>
          </a:p>
        </p:txBody>
      </p:sp>
    </p:spTree>
    <p:extLst>
      <p:ext uri="{BB962C8B-B14F-4D97-AF65-F5344CB8AC3E}">
        <p14:creationId xmlns:p14="http://schemas.microsoft.com/office/powerpoint/2010/main" val="462522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9FC0-4CB6-42CB-97C0-6BD6DBD845CA}"/>
              </a:ext>
            </a:extLst>
          </p:cNvPr>
          <p:cNvSpPr>
            <a:spLocks noGrp="1"/>
          </p:cNvSpPr>
          <p:nvPr>
            <p:ph type="title"/>
          </p:nvPr>
        </p:nvSpPr>
        <p:spPr>
          <a:xfrm>
            <a:off x="228600" y="381000"/>
            <a:ext cx="8686800" cy="1143000"/>
          </a:xfrm>
        </p:spPr>
        <p:txBody>
          <a:bodyPr>
            <a:normAutofit/>
          </a:bodyPr>
          <a:lstStyle/>
          <a:p>
            <a:r>
              <a:rPr lang="en-US" sz="4000" dirty="0"/>
              <a:t>Jasmine Aplin, JD</a:t>
            </a:r>
          </a:p>
        </p:txBody>
      </p:sp>
      <p:sp>
        <p:nvSpPr>
          <p:cNvPr id="7" name="Text Placeholder 39">
            <a:extLst>
              <a:ext uri="{FF2B5EF4-FFF2-40B4-BE49-F238E27FC236}">
                <a16:creationId xmlns:a16="http://schemas.microsoft.com/office/drawing/2014/main" id="{897E1E5D-CE0F-406A-A572-F4999A90B624}"/>
              </a:ext>
            </a:extLst>
          </p:cNvPr>
          <p:cNvSpPr txBox="1">
            <a:spLocks/>
          </p:cNvSpPr>
          <p:nvPr/>
        </p:nvSpPr>
        <p:spPr>
          <a:xfrm>
            <a:off x="228600" y="3841750"/>
            <a:ext cx="8686799" cy="2514600"/>
          </a:xfrm>
          <a:prstGeom prst="rect">
            <a:avLst/>
          </a:prstGeom>
        </p:spPr>
        <p:txBody>
          <a:bodyPr>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Office of American Indian, Alaskan Native, and Native Hawaiian Programs</a:t>
            </a:r>
          </a:p>
          <a:p>
            <a:pPr marL="0" indent="0" algn="ctr">
              <a:buNone/>
            </a:pPr>
            <a:r>
              <a:rPr lang="en-US" sz="2400" dirty="0"/>
              <a:t>ACL  </a:t>
            </a:r>
          </a:p>
          <a:p>
            <a:pPr marL="0" indent="0" algn="ctr">
              <a:buNone/>
            </a:pPr>
            <a:r>
              <a:rPr lang="en-US" sz="2400" dirty="0">
                <a:cs typeface="Arial" panose="020B0604020202020204" pitchFamily="34" charset="0"/>
                <a:hlinkClick r:id="rId3"/>
              </a:rPr>
              <a:t>jasmine.aplin@acl.hhs.gov</a:t>
            </a:r>
            <a:endParaRPr lang="en-US" sz="2400" dirty="0">
              <a:cs typeface="Arial" panose="020B0604020202020204" pitchFamily="34" charset="0"/>
            </a:endParaRPr>
          </a:p>
          <a:p>
            <a:pPr algn="ctr"/>
            <a:endParaRPr lang="en-US" sz="2400" dirty="0">
              <a:cs typeface="Arial" panose="020B0604020202020204" pitchFamily="34" charset="0"/>
            </a:endParaRPr>
          </a:p>
          <a:p>
            <a:endParaRPr lang="en-US" sz="2000" dirty="0"/>
          </a:p>
          <a:p>
            <a:pPr algn="ctr"/>
            <a:endParaRPr lang="en-US" sz="2400" dirty="0"/>
          </a:p>
        </p:txBody>
      </p:sp>
      <p:pic>
        <p:nvPicPr>
          <p:cNvPr id="5" name="Picture 4">
            <a:extLst>
              <a:ext uri="{FF2B5EF4-FFF2-40B4-BE49-F238E27FC236}">
                <a16:creationId xmlns:a16="http://schemas.microsoft.com/office/drawing/2014/main" id="{920650C8-8155-46BC-925B-D6F1300D757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8758" y="1524000"/>
            <a:ext cx="1606484" cy="2249078"/>
          </a:xfrm>
          <a:prstGeom prst="rect">
            <a:avLst/>
          </a:prstGeom>
        </p:spPr>
      </p:pic>
    </p:spTree>
    <p:extLst>
      <p:ext uri="{BB962C8B-B14F-4D97-AF65-F5344CB8AC3E}">
        <p14:creationId xmlns:p14="http://schemas.microsoft.com/office/powerpoint/2010/main" val="3354051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1" name="Text Placeholder 10"/>
          <p:cNvSpPr>
            <a:spLocks noGrp="1"/>
          </p:cNvSpPr>
          <p:nvPr>
            <p:ph type="title" idx="4294967295"/>
          </p:nvPr>
        </p:nvSpPr>
        <p:spPr>
          <a:xfrm>
            <a:off x="458788" y="1808163"/>
            <a:ext cx="8229600" cy="3413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457200" marR="0" lvl="0" indent="-228600" algn="ctr" defTabSz="914400" rtl="0" eaLnBrk="1" fontAlgn="auto" latinLnBrk="0" hangingPunct="1">
              <a:lnSpc>
                <a:spcPct val="100000"/>
              </a:lnSpc>
              <a:spcBef>
                <a:spcPts val="640"/>
              </a:spcBef>
              <a:spcAft>
                <a:spcPts val="0"/>
              </a:spcAft>
              <a:buClr>
                <a:schemeClr val="dk2"/>
              </a:buClr>
              <a:buSzPts val="3200"/>
              <a:buFont typeface="Arial"/>
              <a:buNone/>
              <a:tabLst/>
              <a:defRPr/>
            </a:pPr>
            <a:r>
              <a:rPr lang="en-US" sz="4000" dirty="0">
                <a:solidFill>
                  <a:schemeClr val="dk1"/>
                </a:solidFill>
              </a:rPr>
              <a:t>Social Isolation in </a:t>
            </a:r>
            <a:br>
              <a:rPr lang="en-US" sz="4000" dirty="0">
                <a:solidFill>
                  <a:schemeClr val="dk1"/>
                </a:solidFill>
              </a:rPr>
            </a:br>
            <a:r>
              <a:rPr lang="en-US" sz="4000" dirty="0">
                <a:solidFill>
                  <a:schemeClr val="dk1"/>
                </a:solidFill>
              </a:rPr>
              <a:t>Tribal Communities </a:t>
            </a:r>
            <a:r>
              <a:rPr lang="en-US" sz="4000" noProof="0" dirty="0">
                <a:solidFill>
                  <a:schemeClr val="dk1"/>
                </a:solidFill>
              </a:rPr>
              <a:t> </a:t>
            </a:r>
            <a:r>
              <a:rPr lang="en-US" sz="4000" dirty="0">
                <a:solidFill>
                  <a:schemeClr val="dk1"/>
                </a:solidFill>
              </a:rPr>
              <a:t> </a:t>
            </a:r>
            <a:br>
              <a:rPr lang="en-US" sz="5400" dirty="0">
                <a:solidFill>
                  <a:schemeClr val="dk1"/>
                </a:solidFill>
              </a:rPr>
            </a:br>
            <a:br>
              <a:rPr lang="en-US" sz="5400" dirty="0">
                <a:solidFill>
                  <a:schemeClr val="dk1"/>
                </a:solidFill>
              </a:rPr>
            </a:br>
            <a:endParaRPr kumimoji="0" lang="en-US" sz="4000" b="0" i="0" u="none" strike="noStrike" kern="0" cap="none" spc="0" normalizeH="0" baseline="0" noProof="0" dirty="0">
              <a:ln>
                <a:noFill/>
              </a:ln>
              <a:solidFill>
                <a:schemeClr val="dk1"/>
              </a:solidFill>
              <a:effectLst/>
              <a:uLnTx/>
              <a:uFillTx/>
              <a:sym typeface="Arial"/>
            </a:endParaRPr>
          </a:p>
        </p:txBody>
      </p:sp>
      <p:sp>
        <p:nvSpPr>
          <p:cNvPr id="3" name="Slide Number Placeholder 3">
            <a:extLst>
              <a:ext uri="{FF2B5EF4-FFF2-40B4-BE49-F238E27FC236}">
                <a16:creationId xmlns:a16="http://schemas.microsoft.com/office/drawing/2014/main" id="{D1FFAAFD-C4D8-4639-B974-6FC64100BE72}"/>
              </a:ext>
            </a:extLst>
          </p:cNvPr>
          <p:cNvSpPr txBox="1">
            <a:spLocks/>
          </p:cNvSpPr>
          <p:nvPr/>
        </p:nvSpPr>
        <p:spPr>
          <a:xfrm>
            <a:off x="3505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7AA28999-D008-419E-9628-EE1C64F81F4C}" type="slidenum">
              <a:rPr lang="en-US" smtClean="0"/>
              <a:pPr algn="ctr"/>
              <a:t>31</a:t>
            </a:fld>
            <a:endParaRPr lang="en-US" dirty="0"/>
          </a:p>
        </p:txBody>
      </p:sp>
    </p:spTree>
    <p:extLst>
      <p:ext uri="{BB962C8B-B14F-4D97-AF65-F5344CB8AC3E}">
        <p14:creationId xmlns:p14="http://schemas.microsoft.com/office/powerpoint/2010/main" val="167989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We’ll Talk About-Part 2</a:t>
            </a:r>
          </a:p>
        </p:txBody>
      </p:sp>
      <p:sp>
        <p:nvSpPr>
          <p:cNvPr id="3" name="Text Placeholder 2"/>
          <p:cNvSpPr>
            <a:spLocks noGrp="1"/>
          </p:cNvSpPr>
          <p:nvPr>
            <p:ph type="body" idx="1"/>
          </p:nvPr>
        </p:nvSpPr>
        <p:spPr>
          <a:xfrm>
            <a:off x="457200" y="1600201"/>
            <a:ext cx="8229600" cy="4024422"/>
          </a:xfrm>
        </p:spPr>
        <p:txBody>
          <a:bodyPr/>
          <a:lstStyle/>
          <a:p>
            <a:r>
              <a:rPr lang="en-US" sz="3000" dirty="0"/>
              <a:t>The unique challenges faced by Tribal communities </a:t>
            </a:r>
          </a:p>
          <a:p>
            <a:r>
              <a:rPr lang="en-US" sz="3000" dirty="0"/>
              <a:t>The importance of community </a:t>
            </a:r>
          </a:p>
          <a:p>
            <a:r>
              <a:rPr lang="en-US" sz="3000" dirty="0"/>
              <a:t>Innovative ways tribes are combating social isolation </a:t>
            </a:r>
          </a:p>
        </p:txBody>
      </p:sp>
    </p:spTree>
    <p:extLst>
      <p:ext uri="{BB962C8B-B14F-4D97-AF65-F5344CB8AC3E}">
        <p14:creationId xmlns:p14="http://schemas.microsoft.com/office/powerpoint/2010/main" val="4064150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a:t>Unique Challenges Facing Tribes</a:t>
            </a:r>
          </a:p>
        </p:txBody>
      </p:sp>
      <p:sp>
        <p:nvSpPr>
          <p:cNvPr id="3" name="Text Placeholder 2"/>
          <p:cNvSpPr>
            <a:spLocks noGrp="1"/>
          </p:cNvSpPr>
          <p:nvPr>
            <p:ph type="body" idx="1"/>
          </p:nvPr>
        </p:nvSpPr>
        <p:spPr>
          <a:xfrm>
            <a:off x="457200" y="1283330"/>
            <a:ext cx="8229600" cy="3886200"/>
          </a:xfrm>
        </p:spPr>
        <p:txBody>
          <a:bodyPr/>
          <a:lstStyle/>
          <a:p>
            <a:r>
              <a:rPr lang="en-US" sz="2400" dirty="0">
                <a:solidFill>
                  <a:srgbClr val="000000"/>
                </a:solidFill>
                <a:latin typeface="+mn-lt"/>
              </a:rPr>
              <a:t>The rural nature of tribes: Many tribes are located in very rural or frontier areas. This can make it very difficult for tribal members to access a wide array of services </a:t>
            </a:r>
          </a:p>
          <a:p>
            <a:r>
              <a:rPr lang="en-US" sz="2400" dirty="0">
                <a:solidFill>
                  <a:srgbClr val="000000"/>
                </a:solidFill>
                <a:latin typeface="+mn-lt"/>
              </a:rPr>
              <a:t>Grandparents raising grandchildren: Some tribal elders have additional responsibilities to their families. Some tribal members live in a multi-generational household and some grandparents are raising their grandchildren. This can create stress for the elder </a:t>
            </a:r>
          </a:p>
        </p:txBody>
      </p:sp>
    </p:spTree>
    <p:extLst>
      <p:ext uri="{BB962C8B-B14F-4D97-AF65-F5344CB8AC3E}">
        <p14:creationId xmlns:p14="http://schemas.microsoft.com/office/powerpoint/2010/main" val="3079546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944"/>
            <a:ext cx="8229600" cy="1127051"/>
          </a:xfrm>
        </p:spPr>
        <p:txBody>
          <a:bodyPr/>
          <a:lstStyle/>
          <a:p>
            <a:r>
              <a:rPr lang="en-US" sz="4000" dirty="0"/>
              <a:t>Unique Challenges </a:t>
            </a:r>
            <a:br>
              <a:rPr lang="en-US" sz="4000" dirty="0"/>
            </a:br>
            <a:r>
              <a:rPr lang="en-US" sz="4000" dirty="0"/>
              <a:t>Facing Tribes (continued)</a:t>
            </a:r>
          </a:p>
        </p:txBody>
      </p:sp>
      <p:sp>
        <p:nvSpPr>
          <p:cNvPr id="3" name="Text Placeholder 2"/>
          <p:cNvSpPr>
            <a:spLocks noGrp="1"/>
          </p:cNvSpPr>
          <p:nvPr>
            <p:ph type="body" idx="1"/>
          </p:nvPr>
        </p:nvSpPr>
        <p:spPr>
          <a:xfrm>
            <a:off x="318977" y="1885072"/>
            <a:ext cx="8506046" cy="3886200"/>
          </a:xfrm>
        </p:spPr>
        <p:txBody>
          <a:bodyPr/>
          <a:lstStyle/>
          <a:p>
            <a:pPr>
              <a:buFont typeface="Arial" panose="020B0604020202020204" pitchFamily="34" charset="0"/>
              <a:buChar char="•"/>
            </a:pPr>
            <a:r>
              <a:rPr lang="en-US" sz="2400" dirty="0">
                <a:solidFill>
                  <a:srgbClr val="000000"/>
                </a:solidFill>
                <a:latin typeface="+mn-lt"/>
              </a:rPr>
              <a:t>Cultural Competency: Reaching elders without an understanding of their culture can be difficult. Someone reaching out may not speak my language, look like me, or understand what I have lost because of the pandemic </a:t>
            </a:r>
          </a:p>
        </p:txBody>
      </p:sp>
    </p:spTree>
    <p:extLst>
      <p:ext uri="{BB962C8B-B14F-4D97-AF65-F5344CB8AC3E}">
        <p14:creationId xmlns:p14="http://schemas.microsoft.com/office/powerpoint/2010/main" val="3662512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Importance of Community </a:t>
            </a:r>
          </a:p>
        </p:txBody>
      </p:sp>
      <p:sp>
        <p:nvSpPr>
          <p:cNvPr id="3" name="Text Placeholder 2"/>
          <p:cNvSpPr>
            <a:spLocks noGrp="1"/>
          </p:cNvSpPr>
          <p:nvPr>
            <p:ph type="body" idx="1"/>
          </p:nvPr>
        </p:nvSpPr>
        <p:spPr>
          <a:xfrm>
            <a:off x="457200" y="1417638"/>
            <a:ext cx="8229600" cy="3886200"/>
          </a:xfrm>
        </p:spPr>
        <p:txBody>
          <a:bodyPr/>
          <a:lstStyle/>
          <a:p>
            <a:r>
              <a:rPr lang="en-US" sz="3000" dirty="0">
                <a:latin typeface="+mn-lt"/>
              </a:rPr>
              <a:t>Our directors carry many burdens…the burden of their health, their families health, the health of the elders, and the health of their community</a:t>
            </a:r>
          </a:p>
          <a:p>
            <a:r>
              <a:rPr lang="en-US" sz="3000" dirty="0">
                <a:latin typeface="+mn-lt"/>
              </a:rPr>
              <a:t>We have found that it is EXTREMELY important for those carrying many burdens to know they are not alone </a:t>
            </a:r>
          </a:p>
          <a:p>
            <a:pPr marL="25400" indent="0">
              <a:buNone/>
            </a:pPr>
            <a:endParaRPr lang="en-US" sz="2800" dirty="0">
              <a:latin typeface="+mn-lt"/>
            </a:endParaRPr>
          </a:p>
        </p:txBody>
      </p:sp>
    </p:spTree>
    <p:extLst>
      <p:ext uri="{BB962C8B-B14F-4D97-AF65-F5344CB8AC3E}">
        <p14:creationId xmlns:p14="http://schemas.microsoft.com/office/powerpoint/2010/main" val="3198498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Importance of </a:t>
            </a:r>
            <a:br>
              <a:rPr lang="en-US" sz="4000" dirty="0"/>
            </a:br>
            <a:r>
              <a:rPr lang="en-US" sz="4000" dirty="0"/>
              <a:t>Community (continued) </a:t>
            </a:r>
          </a:p>
        </p:txBody>
      </p:sp>
      <p:sp>
        <p:nvSpPr>
          <p:cNvPr id="3" name="Text Placeholder 2"/>
          <p:cNvSpPr>
            <a:spLocks noGrp="1"/>
          </p:cNvSpPr>
          <p:nvPr>
            <p:ph type="body" idx="1"/>
          </p:nvPr>
        </p:nvSpPr>
        <p:spPr/>
        <p:txBody>
          <a:bodyPr/>
          <a:lstStyle/>
          <a:p>
            <a:pPr>
              <a:buFont typeface="Arial" panose="020B0604020202020204" pitchFamily="34" charset="0"/>
              <a:buChar char="•"/>
            </a:pPr>
            <a:r>
              <a:rPr lang="en-US" sz="3000" dirty="0"/>
              <a:t>Our office has a weekly “chat” every Thursday from 3-4 where our directors are invited to tell us how things are going in their community </a:t>
            </a:r>
          </a:p>
          <a:p>
            <a:pPr>
              <a:buFont typeface="Arial" panose="020B0604020202020204" pitchFamily="34" charset="0"/>
              <a:buChar char="•"/>
            </a:pPr>
            <a:r>
              <a:rPr lang="en-US" sz="3000" dirty="0"/>
              <a:t>We have also asked Dr. Alec Thundercloud, Director of SAMHSA’s Office of Tribal Affairs and Policy, to discuss mental health services that are available </a:t>
            </a:r>
          </a:p>
        </p:txBody>
      </p:sp>
    </p:spTree>
    <p:extLst>
      <p:ext uri="{BB962C8B-B14F-4D97-AF65-F5344CB8AC3E}">
        <p14:creationId xmlns:p14="http://schemas.microsoft.com/office/powerpoint/2010/main" val="4271342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Combatting Social Isolation </a:t>
            </a:r>
          </a:p>
        </p:txBody>
      </p:sp>
      <p:sp>
        <p:nvSpPr>
          <p:cNvPr id="3" name="Text Placeholder 2"/>
          <p:cNvSpPr>
            <a:spLocks noGrp="1"/>
          </p:cNvSpPr>
          <p:nvPr>
            <p:ph type="body" idx="1"/>
          </p:nvPr>
        </p:nvSpPr>
        <p:spPr>
          <a:xfrm>
            <a:off x="530908" y="1417638"/>
            <a:ext cx="8229600" cy="3886200"/>
          </a:xfrm>
        </p:spPr>
        <p:txBody>
          <a:bodyPr/>
          <a:lstStyle/>
          <a:p>
            <a:r>
              <a:rPr lang="en-US" sz="3000" dirty="0"/>
              <a:t>Many Title VI programs have created remarkable ways to combat isolation. Some ideas we have seen are…</a:t>
            </a:r>
          </a:p>
          <a:p>
            <a:pPr lvl="1">
              <a:buFont typeface="Wingdings" panose="05000000000000000000" pitchFamily="2" charset="2"/>
              <a:buChar char="§"/>
            </a:pPr>
            <a:r>
              <a:rPr lang="en-US" sz="2400" dirty="0"/>
              <a:t>Red and green cards elders can post in their window to indicate whether they need to be checked on </a:t>
            </a:r>
          </a:p>
          <a:p>
            <a:pPr lvl="1">
              <a:buFont typeface="Wingdings" panose="05000000000000000000" pitchFamily="2" charset="2"/>
              <a:buChar char="§"/>
            </a:pPr>
            <a:r>
              <a:rPr lang="en-US" sz="2400" dirty="0"/>
              <a:t>Car bingo. Some programs gather seniors in the parking lot and call out numbers so seniors can participate in a bingo game from their car </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2344039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Combatting Social Isolation (continued) </a:t>
            </a:r>
          </a:p>
        </p:txBody>
      </p:sp>
      <p:sp>
        <p:nvSpPr>
          <p:cNvPr id="3" name="Text Placeholder 2"/>
          <p:cNvSpPr>
            <a:spLocks noGrp="1"/>
          </p:cNvSpPr>
          <p:nvPr>
            <p:ph type="body" idx="1"/>
          </p:nvPr>
        </p:nvSpPr>
        <p:spPr>
          <a:xfrm>
            <a:off x="308344" y="1417638"/>
            <a:ext cx="8601740" cy="4292046"/>
          </a:xfrm>
        </p:spPr>
        <p:txBody>
          <a:bodyPr/>
          <a:lstStyle/>
          <a:p>
            <a:r>
              <a:rPr lang="en-US" sz="3000" dirty="0"/>
              <a:t>We have found that adding cultural to any activity can enhance the activity! </a:t>
            </a:r>
          </a:p>
          <a:p>
            <a:pPr lvl="1">
              <a:buFont typeface="Wingdings" panose="05000000000000000000" pitchFamily="2" charset="2"/>
              <a:buChar char="§"/>
            </a:pPr>
            <a:r>
              <a:rPr lang="en-US" sz="2400" dirty="0"/>
              <a:t>Having a cooking activity that shares recipes for traditional foods</a:t>
            </a:r>
          </a:p>
          <a:p>
            <a:pPr lvl="1">
              <a:buFont typeface="Wingdings" panose="05000000000000000000" pitchFamily="2" charset="2"/>
              <a:buChar char="§"/>
            </a:pPr>
            <a:r>
              <a:rPr lang="en-US" sz="2400" dirty="0"/>
              <a:t>Activities surrounding native language</a:t>
            </a:r>
          </a:p>
          <a:p>
            <a:pPr lvl="1">
              <a:buFont typeface="Wingdings" panose="05000000000000000000" pitchFamily="2" charset="2"/>
              <a:buChar char="§"/>
            </a:pPr>
            <a:r>
              <a:rPr lang="en-US" sz="2400" dirty="0"/>
              <a:t>We have suggested a phone game where elders are asked questions that are pulled out of a hat. The questions are specific to each community and allow the questions to be fun and unique </a:t>
            </a:r>
          </a:p>
        </p:txBody>
      </p:sp>
    </p:spTree>
    <p:extLst>
      <p:ext uri="{BB962C8B-B14F-4D97-AF65-F5344CB8AC3E}">
        <p14:creationId xmlns:p14="http://schemas.microsoft.com/office/powerpoint/2010/main" val="394015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7F2-D3D3-4FD6-834A-EAC67EB9283C}"/>
              </a:ext>
            </a:extLst>
          </p:cNvPr>
          <p:cNvSpPr>
            <a:spLocks noGrp="1"/>
          </p:cNvSpPr>
          <p:nvPr>
            <p:ph type="title"/>
          </p:nvPr>
        </p:nvSpPr>
        <p:spPr/>
        <p:txBody>
          <a:bodyPr/>
          <a:lstStyle/>
          <a:p>
            <a:r>
              <a:rPr lang="en-US" dirty="0"/>
              <a:t>Questions</a:t>
            </a:r>
          </a:p>
        </p:txBody>
      </p:sp>
      <p:pic>
        <p:nvPicPr>
          <p:cNvPr id="10" name="Picture 9">
            <a:extLst>
              <a:ext uri="{FF2B5EF4-FFF2-40B4-BE49-F238E27FC236}">
                <a16:creationId xmlns:a16="http://schemas.microsoft.com/office/drawing/2014/main" id="{A2CA7FA0-6FBE-A54F-8085-66D2632989B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1844" y="1600201"/>
            <a:ext cx="5700311" cy="3802063"/>
          </a:xfrm>
          <a:prstGeom prst="rect">
            <a:avLst/>
          </a:prstGeom>
        </p:spPr>
      </p:pic>
    </p:spTree>
    <p:extLst>
      <p:ext uri="{BB962C8B-B14F-4D97-AF65-F5344CB8AC3E}">
        <p14:creationId xmlns:p14="http://schemas.microsoft.com/office/powerpoint/2010/main" val="293930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9FB0-FA15-4FF8-98ED-B3D42AE6BD57}"/>
              </a:ext>
            </a:extLst>
          </p:cNvPr>
          <p:cNvSpPr>
            <a:spLocks noGrp="1"/>
          </p:cNvSpPr>
          <p:nvPr>
            <p:ph type="title"/>
          </p:nvPr>
        </p:nvSpPr>
        <p:spPr>
          <a:xfrm>
            <a:off x="457200" y="136525"/>
            <a:ext cx="8229600" cy="703136"/>
          </a:xfrm>
        </p:spPr>
        <p:txBody>
          <a:bodyPr/>
          <a:lstStyle/>
          <a:p>
            <a:r>
              <a:rPr lang="en-US" sz="4000" dirty="0"/>
              <a:t>Reminders</a:t>
            </a:r>
          </a:p>
        </p:txBody>
      </p:sp>
      <p:sp>
        <p:nvSpPr>
          <p:cNvPr id="3" name="Content Placeholder 2">
            <a:extLst>
              <a:ext uri="{FF2B5EF4-FFF2-40B4-BE49-F238E27FC236}">
                <a16:creationId xmlns:a16="http://schemas.microsoft.com/office/drawing/2014/main" id="{7F8737CF-7C8F-4FD2-9BF6-640F66F034E3}"/>
              </a:ext>
            </a:extLst>
          </p:cNvPr>
          <p:cNvSpPr>
            <a:spLocks noGrp="1"/>
          </p:cNvSpPr>
          <p:nvPr>
            <p:ph idx="1"/>
          </p:nvPr>
        </p:nvSpPr>
        <p:spPr>
          <a:xfrm>
            <a:off x="457200" y="1023042"/>
            <a:ext cx="8229600" cy="4463358"/>
          </a:xfrm>
        </p:spPr>
        <p:txBody>
          <a:bodyPr>
            <a:normAutofit fontScale="92500" lnSpcReduction="20000"/>
          </a:bodyPr>
          <a:lstStyle/>
          <a:p>
            <a:r>
              <a:rPr lang="en-US" sz="3000" dirty="0"/>
              <a:t>Questions should be held until the end of the presentations and placed in the Q&amp;A box.  Please do not type questions in the chat box.</a:t>
            </a:r>
          </a:p>
          <a:p>
            <a:r>
              <a:rPr lang="en-US" sz="3000" dirty="0"/>
              <a:t>Additional questions may be submitted up to one week after the webinar.  </a:t>
            </a:r>
          </a:p>
          <a:p>
            <a:r>
              <a:rPr lang="en-US" sz="3000" dirty="0"/>
              <a:t>Questions will be compiled for each speaker.</a:t>
            </a:r>
          </a:p>
          <a:p>
            <a:r>
              <a:rPr lang="en-US" sz="3000" dirty="0"/>
              <a:t>Please write the presenter’s name for who the question(s) are intended for in the subject line.</a:t>
            </a:r>
          </a:p>
          <a:p>
            <a:r>
              <a:rPr lang="en-US" sz="3000" dirty="0"/>
              <a:t>Please direct all inquiries and requests for Certificates of Attendance to </a:t>
            </a:r>
            <a:r>
              <a:rPr lang="en-US" sz="3000" dirty="0">
                <a:hlinkClick r:id="rId2"/>
              </a:rPr>
              <a:t>Nicole.Becerra@acl.hhs.gov</a:t>
            </a:r>
            <a:endParaRPr lang="en-US" sz="3000" dirty="0"/>
          </a:p>
          <a:p>
            <a:endParaRPr lang="en-US" sz="2400" dirty="0"/>
          </a:p>
        </p:txBody>
      </p:sp>
    </p:spTree>
    <p:extLst>
      <p:ext uri="{BB962C8B-B14F-4D97-AF65-F5344CB8AC3E}">
        <p14:creationId xmlns:p14="http://schemas.microsoft.com/office/powerpoint/2010/main" val="4129215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3437-4730-4164-92CB-68EC271C3267}"/>
              </a:ext>
            </a:extLst>
          </p:cNvPr>
          <p:cNvSpPr>
            <a:spLocks noGrp="1"/>
          </p:cNvSpPr>
          <p:nvPr>
            <p:ph type="title" idx="4294967295"/>
          </p:nvPr>
        </p:nvSpPr>
        <p:spPr>
          <a:xfrm>
            <a:off x="179408" y="4267202"/>
            <a:ext cx="9144000" cy="762000"/>
          </a:xfrm>
        </p:spPr>
        <p:txBody>
          <a:bodyPr>
            <a:normAutofit fontScale="90000"/>
          </a:bodyPr>
          <a:lstStyle/>
          <a:p>
            <a:r>
              <a:rPr lang="en-US" dirty="0"/>
              <a:t>Trifecta:  Socialization</a:t>
            </a:r>
            <a:br>
              <a:rPr lang="en-US" dirty="0"/>
            </a:br>
            <a:br>
              <a:rPr lang="en-US" sz="3600" dirty="0"/>
            </a:br>
            <a:br>
              <a:rPr lang="en-US" sz="3600" dirty="0"/>
            </a:br>
            <a:r>
              <a:rPr lang="en-US" sz="3600" dirty="0"/>
              <a:t>Thank you for attending!</a:t>
            </a:r>
          </a:p>
        </p:txBody>
      </p:sp>
      <p:sp>
        <p:nvSpPr>
          <p:cNvPr id="9" name="Text Placeholder 8">
            <a:extLst>
              <a:ext uri="{FF2B5EF4-FFF2-40B4-BE49-F238E27FC236}">
                <a16:creationId xmlns:a16="http://schemas.microsoft.com/office/drawing/2014/main" id="{451EBD84-85C8-C847-992A-E6C7C80073EC}"/>
              </a:ext>
            </a:extLst>
          </p:cNvPr>
          <p:cNvSpPr>
            <a:spLocks noGrp="1"/>
          </p:cNvSpPr>
          <p:nvPr>
            <p:ph type="body" sz="quarter" idx="17"/>
          </p:nvPr>
        </p:nvSpPr>
        <p:spPr>
          <a:xfrm>
            <a:off x="76200" y="152400"/>
            <a:ext cx="8763000" cy="685800"/>
          </a:xfrm>
        </p:spPr>
        <p:txBody>
          <a:bodyPr>
            <a:normAutofit fontScale="92500" lnSpcReduction="10000"/>
          </a:bodyPr>
          <a:lstStyle/>
          <a:p>
            <a:r>
              <a:rPr lang="en-US" dirty="0"/>
              <a:t>Celebrate Our Senior Nutrition Program</a:t>
            </a:r>
          </a:p>
        </p:txBody>
      </p:sp>
      <p:sp>
        <p:nvSpPr>
          <p:cNvPr id="10" name="Subtitle 7">
            <a:extLst>
              <a:ext uri="{FF2B5EF4-FFF2-40B4-BE49-F238E27FC236}">
                <a16:creationId xmlns:a16="http://schemas.microsoft.com/office/drawing/2014/main" id="{E6DEDA11-CA42-4C59-8AAF-998F71668DD6}"/>
              </a:ext>
            </a:extLst>
          </p:cNvPr>
          <p:cNvSpPr>
            <a:spLocks noGrp="1"/>
          </p:cNvSpPr>
          <p:nvPr>
            <p:ph type="subTitle" idx="1"/>
          </p:nvPr>
        </p:nvSpPr>
        <p:spPr>
          <a:xfrm>
            <a:off x="179408" y="797787"/>
            <a:ext cx="2077409" cy="533400"/>
          </a:xfrm>
        </p:spPr>
        <p:txBody>
          <a:bodyPr>
            <a:normAutofit fontScale="92500" lnSpcReduction="10000"/>
          </a:bodyPr>
          <a:lstStyle/>
          <a:p>
            <a:r>
              <a:rPr lang="en-US" i="0" dirty="0"/>
              <a:t>March 2021</a:t>
            </a:r>
          </a:p>
        </p:txBody>
      </p:sp>
      <p:pic>
        <p:nvPicPr>
          <p:cNvPr id="7" name="Picture 6" descr="Administration for Community Living logo">
            <a:extLst>
              <a:ext uri="{FF2B5EF4-FFF2-40B4-BE49-F238E27FC236}">
                <a16:creationId xmlns:a16="http://schemas.microsoft.com/office/drawing/2014/main" id="{A7184DA0-5783-4A27-A906-8C5456966A7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3470" y="1536100"/>
            <a:ext cx="2060627" cy="1054699"/>
          </a:xfrm>
          <a:prstGeom prst="rect">
            <a:avLst/>
          </a:prstGeom>
        </p:spPr>
      </p:pic>
    </p:spTree>
    <p:extLst>
      <p:ext uri="{BB962C8B-B14F-4D97-AF65-F5344CB8AC3E}">
        <p14:creationId xmlns:p14="http://schemas.microsoft.com/office/powerpoint/2010/main" val="274698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C1D2-E60C-4D59-85A0-E138A585B9EF}"/>
              </a:ext>
            </a:extLst>
          </p:cNvPr>
          <p:cNvSpPr>
            <a:spLocks noGrp="1"/>
          </p:cNvSpPr>
          <p:nvPr>
            <p:ph type="title"/>
          </p:nvPr>
        </p:nvSpPr>
        <p:spPr>
          <a:xfrm>
            <a:off x="457200" y="274638"/>
            <a:ext cx="8229600" cy="694083"/>
          </a:xfrm>
        </p:spPr>
        <p:txBody>
          <a:bodyPr/>
          <a:lstStyle/>
          <a:p>
            <a:r>
              <a:rPr lang="en-US" sz="4000" dirty="0"/>
              <a:t>Update</a:t>
            </a:r>
          </a:p>
        </p:txBody>
      </p:sp>
      <p:pic>
        <p:nvPicPr>
          <p:cNvPr id="5" name="Picture 4" descr="Celebrating the Senior Nutrition Program logo">
            <a:extLst>
              <a:ext uri="{FF2B5EF4-FFF2-40B4-BE49-F238E27FC236}">
                <a16:creationId xmlns:a16="http://schemas.microsoft.com/office/drawing/2014/main" id="{7392780E-C0A3-4949-8235-A876B2B5FFBE}"/>
              </a:ext>
            </a:extLst>
          </p:cNvPr>
          <p:cNvPicPr>
            <a:picLocks noChangeAspect="1"/>
          </p:cNvPicPr>
          <p:nvPr/>
        </p:nvPicPr>
        <p:blipFill>
          <a:blip r:embed="rId2"/>
          <a:stretch>
            <a:fillRect/>
          </a:stretch>
        </p:blipFill>
        <p:spPr>
          <a:xfrm>
            <a:off x="1485405" y="1902855"/>
            <a:ext cx="6173190" cy="1234638"/>
          </a:xfrm>
          <a:prstGeom prst="rect">
            <a:avLst/>
          </a:prstGeom>
        </p:spPr>
      </p:pic>
    </p:spTree>
    <p:extLst>
      <p:ext uri="{BB962C8B-B14F-4D97-AF65-F5344CB8AC3E}">
        <p14:creationId xmlns:p14="http://schemas.microsoft.com/office/powerpoint/2010/main" val="362973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B018-523E-4466-9A9B-FCA2CE5EB4D1}"/>
              </a:ext>
            </a:extLst>
          </p:cNvPr>
          <p:cNvSpPr>
            <a:spLocks noGrp="1"/>
          </p:cNvSpPr>
          <p:nvPr>
            <p:ph type="title"/>
          </p:nvPr>
        </p:nvSpPr>
        <p:spPr>
          <a:xfrm>
            <a:off x="460248" y="21873"/>
            <a:ext cx="8229600" cy="1143000"/>
          </a:xfrm>
        </p:spPr>
        <p:txBody>
          <a:bodyPr anchor="ctr">
            <a:normAutofit fontScale="90000"/>
          </a:bodyPr>
          <a:lstStyle/>
          <a:p>
            <a:r>
              <a:rPr lang="en-US" sz="4000" dirty="0"/>
              <a:t>Celebrate the Senior Nutrition Program</a:t>
            </a:r>
          </a:p>
        </p:txBody>
      </p:sp>
      <p:sp>
        <p:nvSpPr>
          <p:cNvPr id="15" name="Content Placeholder 2">
            <a:extLst>
              <a:ext uri="{FF2B5EF4-FFF2-40B4-BE49-F238E27FC236}">
                <a16:creationId xmlns:a16="http://schemas.microsoft.com/office/drawing/2014/main" id="{3A38780B-258D-4E30-AFFB-9F50183A19AF}"/>
              </a:ext>
            </a:extLst>
          </p:cNvPr>
          <p:cNvSpPr>
            <a:spLocks noGrp="1"/>
          </p:cNvSpPr>
          <p:nvPr>
            <p:ph sz="half" idx="1"/>
          </p:nvPr>
        </p:nvSpPr>
        <p:spPr>
          <a:xfrm>
            <a:off x="152400" y="1269089"/>
            <a:ext cx="4876800" cy="4343401"/>
          </a:xfrm>
        </p:spPr>
        <p:txBody>
          <a:bodyPr>
            <a:normAutofit fontScale="92500" lnSpcReduction="20000"/>
          </a:bodyPr>
          <a:lstStyle/>
          <a:p>
            <a:r>
              <a:rPr lang="en-US" dirty="0">
                <a:hlinkClick r:id="rId3"/>
              </a:rPr>
              <a:t>Webinars</a:t>
            </a:r>
            <a:endParaRPr lang="en-US" dirty="0"/>
          </a:p>
          <a:p>
            <a:r>
              <a:rPr lang="en-US" dirty="0">
                <a:hlinkClick r:id="rId4"/>
              </a:rPr>
              <a:t>Community Toolkit</a:t>
            </a:r>
            <a:endParaRPr lang="en-US" dirty="0"/>
          </a:p>
          <a:p>
            <a:pPr lvl="1">
              <a:buFont typeface="Wingdings" panose="05000000000000000000" pitchFamily="2" charset="2"/>
              <a:buChar char="§"/>
            </a:pPr>
            <a:r>
              <a:rPr lang="en-US" dirty="0"/>
              <a:t>Senior Nutrition Program Toolkit </a:t>
            </a:r>
          </a:p>
          <a:p>
            <a:pPr lvl="2">
              <a:buFont typeface="Courier New" panose="02070309020205020404" pitchFamily="49" charset="0"/>
              <a:buChar char="o"/>
            </a:pPr>
            <a:r>
              <a:rPr lang="en-US" dirty="0"/>
              <a:t>Activity Guides</a:t>
            </a:r>
          </a:p>
          <a:p>
            <a:pPr lvl="2">
              <a:buFont typeface="Courier New" panose="02070309020205020404" pitchFamily="49" charset="0"/>
              <a:buChar char="o"/>
            </a:pPr>
            <a:r>
              <a:rPr lang="en-US" dirty="0"/>
              <a:t>Tip Sheets and Guides</a:t>
            </a:r>
          </a:p>
          <a:p>
            <a:pPr lvl="1">
              <a:buFont typeface="Wingdings" panose="05000000000000000000" pitchFamily="2" charset="2"/>
              <a:buChar char="§"/>
            </a:pPr>
            <a:r>
              <a:rPr lang="en-US" dirty="0">
                <a:hlinkClick r:id="rId5" tooltip="SNP Activity Submission Form"/>
              </a:rPr>
              <a:t>Share Your Work</a:t>
            </a:r>
            <a:endParaRPr lang="en-US" dirty="0"/>
          </a:p>
          <a:p>
            <a:pPr lvl="1">
              <a:buFont typeface="Wingdings" panose="05000000000000000000" pitchFamily="2" charset="2"/>
              <a:buChar char="§"/>
            </a:pPr>
            <a:r>
              <a:rPr lang="en-US" dirty="0"/>
              <a:t>Social Media Tools </a:t>
            </a:r>
          </a:p>
          <a:p>
            <a:r>
              <a:rPr lang="en-US" dirty="0">
                <a:hlinkClick r:id="rId6"/>
              </a:rPr>
              <a:t>Program Value</a:t>
            </a:r>
            <a:endParaRPr lang="en-US" dirty="0"/>
          </a:p>
          <a:p>
            <a:pPr lvl="1">
              <a:buFont typeface="Wingdings" panose="05000000000000000000" pitchFamily="2" charset="2"/>
              <a:buChar char="§"/>
            </a:pPr>
            <a:r>
              <a:rPr lang="en-US" dirty="0"/>
              <a:t>Infographic and poster </a:t>
            </a:r>
          </a:p>
          <a:p>
            <a:pPr lvl="1">
              <a:buFont typeface="Wingdings" panose="05000000000000000000" pitchFamily="2" charset="2"/>
              <a:buChar char="§"/>
            </a:pPr>
            <a:r>
              <a:rPr lang="en-US" dirty="0"/>
              <a:t>Tools to promote your program value</a:t>
            </a:r>
          </a:p>
        </p:txBody>
      </p:sp>
      <p:pic>
        <p:nvPicPr>
          <p:cNvPr id="9" name="Content Placeholder 8" descr="Senior Nutrition Program landing Page website screenshot. Additional resource links can be accessed in the slide notes.&#10;">
            <a:extLst>
              <a:ext uri="{FF2B5EF4-FFF2-40B4-BE49-F238E27FC236}">
                <a16:creationId xmlns:a16="http://schemas.microsoft.com/office/drawing/2014/main" id="{0C709ED0-8A61-CD48-B190-8C4A0C3A339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32986" y="1453839"/>
            <a:ext cx="3210340" cy="3375459"/>
          </a:xfrm>
          <a:prstGeom prst="rect">
            <a:avLst/>
          </a:prstGeom>
          <a:ln w="19050">
            <a:solidFill>
              <a:schemeClr val="tx1"/>
            </a:solidFill>
          </a:ln>
        </p:spPr>
      </p:pic>
    </p:spTree>
    <p:extLst>
      <p:ext uri="{BB962C8B-B14F-4D97-AF65-F5344CB8AC3E}">
        <p14:creationId xmlns:p14="http://schemas.microsoft.com/office/powerpoint/2010/main" val="186532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7F2-D3D3-4FD6-834A-EAC67EB9283C}"/>
              </a:ext>
            </a:extLst>
          </p:cNvPr>
          <p:cNvSpPr>
            <a:spLocks noGrp="1"/>
          </p:cNvSpPr>
          <p:nvPr>
            <p:ph type="title"/>
          </p:nvPr>
        </p:nvSpPr>
        <p:spPr>
          <a:xfrm>
            <a:off x="457200" y="85362"/>
            <a:ext cx="8229600" cy="856198"/>
          </a:xfrm>
        </p:spPr>
        <p:txBody>
          <a:bodyPr anchor="ctr">
            <a:normAutofit/>
          </a:bodyPr>
          <a:lstStyle/>
          <a:p>
            <a:r>
              <a:rPr lang="en-US" sz="4000" dirty="0"/>
              <a:t>Activity Guides</a:t>
            </a:r>
          </a:p>
        </p:txBody>
      </p:sp>
      <p:sp>
        <p:nvSpPr>
          <p:cNvPr id="3" name="Content Placeholder 2">
            <a:extLst>
              <a:ext uri="{FF2B5EF4-FFF2-40B4-BE49-F238E27FC236}">
                <a16:creationId xmlns:a16="http://schemas.microsoft.com/office/drawing/2014/main" id="{46759BC2-1D58-4089-A81D-576E5C1DCB88}"/>
              </a:ext>
            </a:extLst>
          </p:cNvPr>
          <p:cNvSpPr>
            <a:spLocks noGrp="1"/>
          </p:cNvSpPr>
          <p:nvPr>
            <p:ph sz="half" idx="1"/>
          </p:nvPr>
        </p:nvSpPr>
        <p:spPr>
          <a:xfrm>
            <a:off x="304799" y="1162049"/>
            <a:ext cx="4933505" cy="4251924"/>
          </a:xfrm>
        </p:spPr>
        <p:txBody>
          <a:bodyPr>
            <a:normAutofit/>
          </a:bodyPr>
          <a:lstStyle/>
          <a:p>
            <a:r>
              <a:rPr lang="en-US" sz="2400" dirty="0"/>
              <a:t>Activities promote socialization</a:t>
            </a:r>
          </a:p>
          <a:p>
            <a:r>
              <a:rPr lang="en-US" sz="2400" dirty="0"/>
              <a:t>Incorporate COVID precautions</a:t>
            </a:r>
          </a:p>
          <a:p>
            <a:r>
              <a:rPr lang="en-US" sz="2400" dirty="0"/>
              <a:t>Guide includes steps of preparation needed, how to participate and supporting information</a:t>
            </a:r>
          </a:p>
          <a:p>
            <a:r>
              <a:rPr lang="en-US" sz="2400" dirty="0"/>
              <a:t>7 guides posted in the Community Tool-kit</a:t>
            </a:r>
          </a:p>
          <a:p>
            <a:r>
              <a:rPr lang="en-US" sz="1800" dirty="0">
                <a:hlinkClick r:id="rId2"/>
              </a:rPr>
              <a:t>https://acl.gov/SeniorNutrition/CommunityKit</a:t>
            </a:r>
            <a:r>
              <a:rPr lang="en-US" sz="1800" dirty="0"/>
              <a:t> </a:t>
            </a:r>
          </a:p>
        </p:txBody>
      </p:sp>
      <p:pic>
        <p:nvPicPr>
          <p:cNvPr id="6" name="Picture 5" descr="Screenshot of an activity guide">
            <a:extLst>
              <a:ext uri="{FF2B5EF4-FFF2-40B4-BE49-F238E27FC236}">
                <a16:creationId xmlns:a16="http://schemas.microsoft.com/office/drawing/2014/main" id="{3EC2B56C-54C0-4F58-B358-D17FEC2D9B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8305" y="1091091"/>
            <a:ext cx="3448495" cy="4460154"/>
          </a:xfrm>
          <a:prstGeom prst="rect">
            <a:avLst/>
          </a:prstGeom>
          <a:ln w="19050">
            <a:solidFill>
              <a:schemeClr val="tx1"/>
            </a:solidFill>
          </a:ln>
        </p:spPr>
      </p:pic>
    </p:spTree>
    <p:extLst>
      <p:ext uri="{BB962C8B-B14F-4D97-AF65-F5344CB8AC3E}">
        <p14:creationId xmlns:p14="http://schemas.microsoft.com/office/powerpoint/2010/main" val="275382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7F2-D3D3-4FD6-834A-EAC67EB9283C}"/>
              </a:ext>
            </a:extLst>
          </p:cNvPr>
          <p:cNvSpPr>
            <a:spLocks noGrp="1"/>
          </p:cNvSpPr>
          <p:nvPr>
            <p:ph type="title"/>
          </p:nvPr>
        </p:nvSpPr>
        <p:spPr>
          <a:xfrm>
            <a:off x="457200" y="129441"/>
            <a:ext cx="8229600" cy="792162"/>
          </a:xfrm>
        </p:spPr>
        <p:txBody>
          <a:bodyPr/>
          <a:lstStyle/>
          <a:p>
            <a:r>
              <a:rPr lang="en-US" sz="4000" dirty="0"/>
              <a:t>Share Your Work</a:t>
            </a:r>
          </a:p>
        </p:txBody>
      </p:sp>
      <p:sp>
        <p:nvSpPr>
          <p:cNvPr id="3" name="Content Placeholder 2">
            <a:extLst>
              <a:ext uri="{FF2B5EF4-FFF2-40B4-BE49-F238E27FC236}">
                <a16:creationId xmlns:a16="http://schemas.microsoft.com/office/drawing/2014/main" id="{46759BC2-1D58-4089-A81D-576E5C1DCB88}"/>
              </a:ext>
            </a:extLst>
          </p:cNvPr>
          <p:cNvSpPr>
            <a:spLocks noGrp="1"/>
          </p:cNvSpPr>
          <p:nvPr>
            <p:ph idx="1"/>
          </p:nvPr>
        </p:nvSpPr>
        <p:spPr>
          <a:xfrm>
            <a:off x="70719" y="1207592"/>
            <a:ext cx="5752730" cy="4064000"/>
          </a:xfrm>
        </p:spPr>
        <p:txBody>
          <a:bodyPr>
            <a:normAutofit fontScale="92500" lnSpcReduction="10000"/>
          </a:bodyPr>
          <a:lstStyle/>
          <a:p>
            <a:r>
              <a:rPr lang="en-US" sz="2600" dirty="0"/>
              <a:t>Materials located at </a:t>
            </a:r>
            <a:r>
              <a:rPr lang="en-US" sz="2200" dirty="0">
                <a:hlinkClick r:id="rId3"/>
              </a:rPr>
              <a:t>https://acl.gov/SeniorNutrition/CommunityKit</a:t>
            </a:r>
            <a:r>
              <a:rPr lang="en-US" sz="2200" dirty="0"/>
              <a:t> </a:t>
            </a:r>
          </a:p>
          <a:p>
            <a:r>
              <a:rPr lang="en-US" sz="2600" dirty="0"/>
              <a:t>Submit photos and activity descriptions of your innovative and best practices</a:t>
            </a:r>
          </a:p>
          <a:p>
            <a:r>
              <a:rPr lang="en-US" sz="2600" dirty="0"/>
              <a:t>Share how your program is making a difference</a:t>
            </a:r>
          </a:p>
          <a:p>
            <a:r>
              <a:rPr lang="en-US" sz="2600" dirty="0"/>
              <a:t>Complete the </a:t>
            </a:r>
            <a:r>
              <a:rPr lang="en-US" sz="2600" dirty="0">
                <a:hlinkClick r:id="rId4" tooltip="SNP Activity Submission Form"/>
              </a:rPr>
              <a:t>Activity Submission Form</a:t>
            </a:r>
            <a:r>
              <a:rPr lang="en-US" sz="2600" dirty="0"/>
              <a:t> and email to the following address: </a:t>
            </a:r>
            <a:r>
              <a:rPr lang="en-US" sz="2600" dirty="0">
                <a:hlinkClick r:id="rId5"/>
              </a:rPr>
              <a:t>healthpromotion@acl.hhs.gov</a:t>
            </a:r>
            <a:endParaRPr lang="en-US" sz="2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pic>
        <p:nvPicPr>
          <p:cNvPr id="6" name="Picture 5" descr="Screenshot of completed activity submission form. Additional resource links can be accessed in the slide notes.&#10;">
            <a:extLst>
              <a:ext uri="{FF2B5EF4-FFF2-40B4-BE49-F238E27FC236}">
                <a16:creationId xmlns:a16="http://schemas.microsoft.com/office/drawing/2014/main" id="{E1F048DF-29BD-4237-8786-BFCB9CC897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0075" y="1137987"/>
            <a:ext cx="3249832" cy="4203210"/>
          </a:xfrm>
          <a:prstGeom prst="rect">
            <a:avLst/>
          </a:prstGeom>
          <a:ln w="19050">
            <a:solidFill>
              <a:schemeClr val="tx1"/>
            </a:solidFill>
          </a:ln>
        </p:spPr>
      </p:pic>
      <p:sp>
        <p:nvSpPr>
          <p:cNvPr id="5" name="TextBox 4">
            <a:extLst>
              <a:ext uri="{FF2B5EF4-FFF2-40B4-BE49-F238E27FC236}">
                <a16:creationId xmlns:a16="http://schemas.microsoft.com/office/drawing/2014/main" id="{2FE309A6-C54A-4A40-A72E-2103AB8DD42C}"/>
              </a:ext>
            </a:extLst>
          </p:cNvPr>
          <p:cNvSpPr txBox="1"/>
          <p:nvPr/>
        </p:nvSpPr>
        <p:spPr>
          <a:xfrm>
            <a:off x="5760075" y="5327616"/>
            <a:ext cx="3249832" cy="400110"/>
          </a:xfrm>
          <a:prstGeom prst="rect">
            <a:avLst/>
          </a:prstGeom>
          <a:noFill/>
        </p:spPr>
        <p:txBody>
          <a:bodyPr wrap="square" rtlCol="0">
            <a:spAutoFit/>
          </a:bodyPr>
          <a:lstStyle/>
          <a:p>
            <a:pPr algn="ctr"/>
            <a:r>
              <a:rPr lang="en-US" sz="1000" dirty="0"/>
              <a:t>*</a:t>
            </a:r>
            <a:r>
              <a:rPr lang="en-US" sz="1000" i="1" dirty="0"/>
              <a:t>We will share program information; however, we may not be able to share all submissions</a:t>
            </a:r>
            <a:r>
              <a:rPr lang="en-US" sz="1000" dirty="0"/>
              <a:t>. </a:t>
            </a:r>
          </a:p>
        </p:txBody>
      </p:sp>
    </p:spTree>
    <p:extLst>
      <p:ext uri="{BB962C8B-B14F-4D97-AF65-F5344CB8AC3E}">
        <p14:creationId xmlns:p14="http://schemas.microsoft.com/office/powerpoint/2010/main" val="248274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7F2-D3D3-4FD6-834A-EAC67EB9283C}"/>
              </a:ext>
            </a:extLst>
          </p:cNvPr>
          <p:cNvSpPr>
            <a:spLocks noGrp="1"/>
          </p:cNvSpPr>
          <p:nvPr>
            <p:ph type="title"/>
          </p:nvPr>
        </p:nvSpPr>
        <p:spPr>
          <a:xfrm>
            <a:off x="457200" y="274638"/>
            <a:ext cx="8229600" cy="792162"/>
          </a:xfrm>
        </p:spPr>
        <p:txBody>
          <a:bodyPr/>
          <a:lstStyle/>
          <a:p>
            <a:r>
              <a:rPr lang="en-US" sz="4000" dirty="0"/>
              <a:t>Social Media Tools</a:t>
            </a:r>
          </a:p>
        </p:txBody>
      </p:sp>
      <p:sp>
        <p:nvSpPr>
          <p:cNvPr id="3" name="Content Placeholder 2">
            <a:extLst>
              <a:ext uri="{FF2B5EF4-FFF2-40B4-BE49-F238E27FC236}">
                <a16:creationId xmlns:a16="http://schemas.microsoft.com/office/drawing/2014/main" id="{46759BC2-1D58-4089-A81D-576E5C1DCB88}"/>
              </a:ext>
            </a:extLst>
          </p:cNvPr>
          <p:cNvSpPr>
            <a:spLocks noGrp="1"/>
          </p:cNvSpPr>
          <p:nvPr>
            <p:ph idx="1"/>
          </p:nvPr>
        </p:nvSpPr>
        <p:spPr>
          <a:xfrm>
            <a:off x="457200" y="1485900"/>
            <a:ext cx="4495800" cy="3886200"/>
          </a:xfrm>
        </p:spPr>
        <p:txBody>
          <a:bodyPr>
            <a:normAutofit lnSpcReduction="10000"/>
          </a:bodyPr>
          <a:lstStyle/>
          <a:p>
            <a:r>
              <a:rPr lang="en-US" sz="2400" dirty="0"/>
              <a:t>Use Senior Nutrition Program Celebration graphics to spread the word!  Post to Facebook, Instagram, Twitter and LinkedIn </a:t>
            </a:r>
          </a:p>
          <a:p>
            <a:r>
              <a:rPr lang="en-US" sz="2400" dirty="0"/>
              <a:t>Eight different designs to add variety and interest</a:t>
            </a:r>
          </a:p>
          <a:p>
            <a:r>
              <a:rPr lang="en-US" sz="2400" dirty="0"/>
              <a:t>Use our official hashtag -  #seniornutritionprogram</a:t>
            </a:r>
          </a:p>
          <a:p>
            <a:endParaRPr lang="en-US" sz="2400" dirty="0"/>
          </a:p>
          <a:p>
            <a:endParaRPr lang="en-US" dirty="0"/>
          </a:p>
        </p:txBody>
      </p:sp>
      <p:pic>
        <p:nvPicPr>
          <p:cNvPr id="6" name="Picture 5" descr="Social media graphic example stating &quot;Senior nutrition services help create healthy, safe, strong, communities.&quot;">
            <a:extLst>
              <a:ext uri="{FF2B5EF4-FFF2-40B4-BE49-F238E27FC236}">
                <a16:creationId xmlns:a16="http://schemas.microsoft.com/office/drawing/2014/main" id="{3193317E-E5C8-4EA1-9BE4-2F27E84BC3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0" y="1636825"/>
            <a:ext cx="3429000" cy="1792175"/>
          </a:xfrm>
          <a:prstGeom prst="rect">
            <a:avLst/>
          </a:prstGeom>
          <a:ln w="12700">
            <a:solidFill>
              <a:schemeClr val="accent4"/>
            </a:solidFill>
          </a:ln>
        </p:spPr>
      </p:pic>
      <p:pic>
        <p:nvPicPr>
          <p:cNvPr id="1026" name="Picture 2" descr="Social media graphic example stating &quot;Senior nutrition services are more important than ever. Join the conversation. #SeniorNutritionProgram.">
            <a:extLst>
              <a:ext uri="{FF2B5EF4-FFF2-40B4-BE49-F238E27FC236}">
                <a16:creationId xmlns:a16="http://schemas.microsoft.com/office/drawing/2014/main" id="{F048E762-6477-8B49-9992-25B216A90A7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63398" y="3673918"/>
            <a:ext cx="3431824" cy="1792175"/>
          </a:xfrm>
          <a:prstGeom prst="rect">
            <a:avLst/>
          </a:prstGeom>
          <a:solidFill>
            <a:schemeClr val="accent4"/>
          </a:solidFill>
          <a:ln w="12700">
            <a:solidFill>
              <a:schemeClr val="tx1"/>
            </a:solidFill>
          </a:ln>
        </p:spPr>
      </p:pic>
    </p:spTree>
    <p:extLst>
      <p:ext uri="{BB962C8B-B14F-4D97-AF65-F5344CB8AC3E}">
        <p14:creationId xmlns:p14="http://schemas.microsoft.com/office/powerpoint/2010/main" val="1872068034"/>
      </p:ext>
    </p:extLst>
  </p:cSld>
  <p:clrMapOvr>
    <a:masterClrMapping/>
  </p:clrMapOvr>
</p:sld>
</file>

<file path=ppt/theme/theme1.xml><?xml version="1.0" encoding="utf-8"?>
<a:theme xmlns:a="http://schemas.openxmlformats.org/drawingml/2006/main" name="ACLPresentationTemplate_2014">
  <a:themeElements>
    <a:clrScheme name="ACL">
      <a:dk1>
        <a:srgbClr val="000000"/>
      </a:dk1>
      <a:lt1>
        <a:srgbClr val="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 xmlns="cba8d4a1-0a1c-4299-93a5-2682bf5a17ad">false</TES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BEF6404866DB4D9982E0DAD74EB5A5" ma:contentTypeVersion="13" ma:contentTypeDescription="Create a new document." ma:contentTypeScope="" ma:versionID="4dbccb96b4e8c09674ea1b998ec7e0df">
  <xsd:schema xmlns:xsd="http://www.w3.org/2001/XMLSchema" xmlns:xs="http://www.w3.org/2001/XMLSchema" xmlns:p="http://schemas.microsoft.com/office/2006/metadata/properties" xmlns:ns2="9c4568af-78d6-4de7-8a7f-d4a1b22f7f5e" xmlns:ns3="cba8d4a1-0a1c-4299-93a5-2682bf5a17ad" targetNamespace="http://schemas.microsoft.com/office/2006/metadata/properties" ma:root="true" ma:fieldsID="917f1a3b2c7ab97210bf28cd914e1558" ns2:_="" ns3:_="">
    <xsd:import namespace="9c4568af-78d6-4de7-8a7f-d4a1b22f7f5e"/>
    <xsd:import namespace="cba8d4a1-0a1c-4299-93a5-2682bf5a17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TEST"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568af-78d6-4de7-8a7f-d4a1b22f7f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a8d4a1-0a1c-4299-93a5-2682bf5a17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TEST" ma:index="15" nillable="true" ma:displayName="TEST" ma:default="0" ma:internalName="TEST">
      <xsd:simpleType>
        <xsd:restriction base="dms:Boolea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942C1-C0B1-48C3-907F-15254450B784}">
  <ds:schemaRefs>
    <ds:schemaRef ds:uri="http://schemas.microsoft.com/sharepoint/v3/contenttype/forms"/>
  </ds:schemaRefs>
</ds:datastoreItem>
</file>

<file path=customXml/itemProps2.xml><?xml version="1.0" encoding="utf-8"?>
<ds:datastoreItem xmlns:ds="http://schemas.openxmlformats.org/officeDocument/2006/customXml" ds:itemID="{12FBCD5A-010B-40FE-A961-23DC976D3D77}">
  <ds:schemaRefs>
    <ds:schemaRef ds:uri="cba8d4a1-0a1c-4299-93a5-2682bf5a17ad"/>
    <ds:schemaRef ds:uri="http://purl.org/dc/dcmitype/"/>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c4568af-78d6-4de7-8a7f-d4a1b22f7f5e"/>
  </ds:schemaRefs>
</ds:datastoreItem>
</file>

<file path=customXml/itemProps3.xml><?xml version="1.0" encoding="utf-8"?>
<ds:datastoreItem xmlns:ds="http://schemas.openxmlformats.org/officeDocument/2006/customXml" ds:itemID="{7E004E3E-5AFB-4D85-8B4E-D0C8310A3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568af-78d6-4de7-8a7f-d4a1b22f7f5e"/>
    <ds:schemaRef ds:uri="cba8d4a1-0a1c-4299-93a5-2682bf5a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1962</TotalTime>
  <Words>2010</Words>
  <Application>Microsoft Office PowerPoint</Application>
  <PresentationFormat>On-screen Show (4:3)</PresentationFormat>
  <Paragraphs>204</Paragraphs>
  <Slides>40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Noto Sans Symbols</vt:lpstr>
      <vt:lpstr>Wingdings</vt:lpstr>
      <vt:lpstr>ACLPresentationTemplate_2014</vt:lpstr>
      <vt:lpstr>Trifecta: Socialization </vt:lpstr>
      <vt:lpstr>Learning Objectives</vt:lpstr>
      <vt:lpstr>Agenda</vt:lpstr>
      <vt:lpstr>Reminders</vt:lpstr>
      <vt:lpstr>Update</vt:lpstr>
      <vt:lpstr>Celebrate the Senior Nutrition Program</vt:lpstr>
      <vt:lpstr>Activity Guides</vt:lpstr>
      <vt:lpstr>Share Your Work</vt:lpstr>
      <vt:lpstr>Social Media Tools</vt:lpstr>
      <vt:lpstr>Key Resources</vt:lpstr>
      <vt:lpstr>Anna Feltz</vt:lpstr>
      <vt:lpstr>Preventing Social Isolation  During the COVID-19  </vt:lpstr>
      <vt:lpstr>What We’ll Talk About-Part 1</vt:lpstr>
      <vt:lpstr>The Effects of COVID-19 on  Silver Linings at Old Bridge</vt:lpstr>
      <vt:lpstr>The Effects of COVID-19 on  Silver Linings at Old Bridge (continued)</vt:lpstr>
      <vt:lpstr>A Virtual Community Is Born</vt:lpstr>
      <vt:lpstr>A Virtual Community Is Born (continued)</vt:lpstr>
      <vt:lpstr>Content for Silver Linings  Virtual Community</vt:lpstr>
      <vt:lpstr>Content for Silver Linings  Virtual Community (continued)</vt:lpstr>
      <vt:lpstr>Resources Used for Virtual Community</vt:lpstr>
      <vt:lpstr>Resources Used for Virtual Community (continued)</vt:lpstr>
      <vt:lpstr>Highlights</vt:lpstr>
      <vt:lpstr>Highlights (continued)</vt:lpstr>
      <vt:lpstr>Programming Ideas</vt:lpstr>
      <vt:lpstr>Programming Ideas (continued) </vt:lpstr>
      <vt:lpstr>Overcoming Barriers</vt:lpstr>
      <vt:lpstr>Overcoming Barriers (continued)</vt:lpstr>
      <vt:lpstr>“Social distancing refers to creating a physical space between one another and avoiding large gatherings.  It does not mean to socially disconnect from one another.  Instead we encourage you to strengthen your social ties while maintaining physical distancing.” </vt:lpstr>
      <vt:lpstr>More Information</vt:lpstr>
      <vt:lpstr>Jasmine Aplin, JD</vt:lpstr>
      <vt:lpstr>Social Isolation in  Tribal Communities     </vt:lpstr>
      <vt:lpstr>What We’ll Talk About-Part 2</vt:lpstr>
      <vt:lpstr>Unique Challenges Facing Tribes</vt:lpstr>
      <vt:lpstr>Unique Challenges  Facing Tribes (continued)</vt:lpstr>
      <vt:lpstr>Importance of Community </vt:lpstr>
      <vt:lpstr>The Importance of  Community (continued) </vt:lpstr>
      <vt:lpstr>Combatting Social Isolation </vt:lpstr>
      <vt:lpstr>Combatting Social Isolation (continued) </vt:lpstr>
      <vt:lpstr>Questions</vt:lpstr>
      <vt:lpstr>Trifecta:  Socialization   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Celebrate Our Senior Nutrition Program-Trifecta: Socialization </dc:title>
  <dc:creator>Green, Leslie (ACL)</dc:creator>
  <cp:lastModifiedBy>Christine Eby</cp:lastModifiedBy>
  <cp:revision>152</cp:revision>
  <dcterms:modified xsi:type="dcterms:W3CDTF">2021-03-31T16:39:42Z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0x010100C0BEF6404866DB4D9982E0DAD74EB5A5</vt:lpwstr>
  </property>
</Properties>
</file>