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60"/>
  </p:notesMasterIdLst>
  <p:sldIdLst>
    <p:sldId id="256" r:id="rId5"/>
    <p:sldId id="346" r:id="rId6"/>
    <p:sldId id="2147480026" r:id="rId7"/>
    <p:sldId id="2147480043" r:id="rId8"/>
    <p:sldId id="2147480042" r:id="rId9"/>
    <p:sldId id="2147480036" r:id="rId10"/>
    <p:sldId id="2147480035" r:id="rId11"/>
    <p:sldId id="2147480060" r:id="rId12"/>
    <p:sldId id="2147480051" r:id="rId13"/>
    <p:sldId id="2147480064" r:id="rId14"/>
    <p:sldId id="2147480030" r:id="rId15"/>
    <p:sldId id="2147480065" r:id="rId16"/>
    <p:sldId id="2147480066" r:id="rId17"/>
    <p:sldId id="2147480041" r:id="rId18"/>
    <p:sldId id="2147480057" r:id="rId19"/>
    <p:sldId id="2147480048" r:id="rId20"/>
    <p:sldId id="2147480103" r:id="rId21"/>
    <p:sldId id="2147480079" r:id="rId22"/>
    <p:sldId id="2147480080" r:id="rId23"/>
    <p:sldId id="2147480037" r:id="rId24"/>
    <p:sldId id="2147480050" r:id="rId25"/>
    <p:sldId id="2147480083" r:id="rId26"/>
    <p:sldId id="2147480085" r:id="rId27"/>
    <p:sldId id="2147480086" r:id="rId28"/>
    <p:sldId id="2147480087" r:id="rId29"/>
    <p:sldId id="2147480088" r:id="rId30"/>
    <p:sldId id="2147480049" r:id="rId31"/>
    <p:sldId id="2147480063" r:id="rId32"/>
    <p:sldId id="2147480070" r:id="rId33"/>
    <p:sldId id="2147480090" r:id="rId34"/>
    <p:sldId id="2147480071" r:id="rId35"/>
    <p:sldId id="2147480091" r:id="rId36"/>
    <p:sldId id="2147480109" r:id="rId37"/>
    <p:sldId id="2147480074" r:id="rId38"/>
    <p:sldId id="2147480113" r:id="rId39"/>
    <p:sldId id="2147480054" r:id="rId40"/>
    <p:sldId id="2147480095" r:id="rId41"/>
    <p:sldId id="2147480102" r:id="rId42"/>
    <p:sldId id="2147480039" r:id="rId43"/>
    <p:sldId id="2147480096" r:id="rId44"/>
    <p:sldId id="2147480058" r:id="rId45"/>
    <p:sldId id="2147480097" r:id="rId46"/>
    <p:sldId id="2147480098" r:id="rId47"/>
    <p:sldId id="2147480062" r:id="rId48"/>
    <p:sldId id="2147480040" r:id="rId49"/>
    <p:sldId id="2147480099" r:id="rId50"/>
    <p:sldId id="2147480056" r:id="rId51"/>
    <p:sldId id="2147480116" r:id="rId52"/>
    <p:sldId id="2147480108" r:id="rId53"/>
    <p:sldId id="2147480110" r:id="rId54"/>
    <p:sldId id="2147480101" r:id="rId55"/>
    <p:sldId id="2147480032" r:id="rId56"/>
    <p:sldId id="2147480115" r:id="rId57"/>
    <p:sldId id="2147480033" r:id="rId58"/>
    <p:sldId id="351" r:id="rId59"/>
  </p:sldIdLst>
  <p:sldSz cx="12192000" cy="6858000"/>
  <p:notesSz cx="6858000" cy="9296400"/>
  <p:embeddedFontLst>
    <p:embeddedFont>
      <p:font typeface="Titillium Web" panose="00000500000000000000" pitchFamily="2" charset="0"/>
      <p:regular r:id="rId61"/>
      <p:bold r:id="rId62"/>
      <p:italic r:id="rId63"/>
      <p:boldItalic r:id="rId64"/>
    </p:embeddedFont>
    <p:embeddedFont>
      <p:font typeface="Titillium Web SemiBold" panose="00000700000000000000" pitchFamily="2" charset="0"/>
      <p:bold r:id="rId65"/>
      <p:boldItalic r:id="rId6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91" roundtripDataSignature="AMtx7mik5AF6+0WCC9DsNPwq7uKaVTC/6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79EE09-B983-2DF1-4C67-BFFBB982CF83}" name="Kelsey, Alice E (ACL)" initials="AK" userId="S::Alice.Kelsey@acl.hhs.gov::603999d2-ed56-403f-8777-20490e763fb9" providerId="AD"/>
  <p188:author id="{A01E391B-F6FC-15FB-4E05-420E704EDDBB}" name="Votava, Kathleen (ACL)" initials="VK" userId="S::kathleen.votava2@acl.hhs.gov::0de7181f-9f56-4c07-9172-5f7160a59bad" providerId="AD"/>
  <p188:author id="{5E1D5934-DDF2-2BBB-A362-C467A17D3F11}" name="Cole, Stephanie (ACL)" initials="SC" userId="S::Stephanie.Cole1@acl.hhs.gov::e4c30a60-c70e-441b-8838-17fbf704ffad" providerId="AD"/>
  <p188:author id="{7948AF35-379D-A5AF-88AB-AB0979575DD6}" name="Lewers, Riley (ACL) (CTR)" initials="LR((" userId="S::Riley.Lewers@acl.hhs.gov::2b523080-4327-4504-9198-18bdfe85c2d4" providerId="AD"/>
  <p188:author id="{5E815941-32D0-DE92-3CB7-1EC23D2E02F7}" name="Frank-Carr, Claire (ACL) (CTR)" initials="FCC((" userId="S::Claire.Frank-carr@acl.hhs.gov::023a24b7-4ee5-46bf-8a1c-3b2e4b8d21fb" providerId="AD"/>
  <p188:author id="{02844E45-2A87-22F0-4443-F433B9C67A65}" name="Klocinski, Jennifer (ACL)" initials="JK" userId="S::Jennifer.Klocinski1@acl.hhs.gov::eefacca3-ddf8-4f25-a420-6fa071c17fbc" providerId="AD"/>
  <p188:author id="{9F2FBD52-A8DB-FB1F-3AB5-328AEA64B0D5}" name="Kelsey, Alice E (ACL)" initials="K(" userId="S::alice.kelsey@acl.hhs.gov::603999d2-ed56-403f-8777-20490e763fb9" providerId="AD"/>
  <p188:author id="{94D70B54-94CD-99B9-F3FB-9CD6AA8526E0}" name="Cole, Stephanie (ACL)" initials="CS" userId="S::stephanie.cole1@acl.hhs.gov::e4c30a60-c70e-441b-8838-17fbf704ffad" providerId="AD"/>
  <p188:author id="{B8CDA465-AEB6-72B0-BAD0-CE5339CABA13}" name="Klocinski, Jennifer (ACL)" initials="KJ" userId="S::jennifer.klocinski1@acl.hhs.gov::eefacca3-ddf8-4f25-a420-6fa071c17fbc" providerId="AD"/>
  <p188:author id="{E8297E75-9EF9-7F75-5F97-C7D7CD8B1880}" name="Laubert, Beverley (ACL)" initials="BL" userId="S::Beverley.Laubert@acl.hhs.gov::827bf483-9bea-4fc2-b4c5-fcb2cb2922fb" providerId="AD"/>
  <p188:author id="{726A7B76-8263-9A40-0CA0-2EF4AAF5759D}" name="Ryan, Louise (ACL)" initials="RL(" userId="S::Louise.Ryan@acl.hhs.gov::054d49d2-76d3-4340-b943-7a0a9371e90f" providerId="AD"/>
  <p188:author id="{0B1BA57E-8AC0-BF1F-B247-744CD619657F}" name="Becerra, Nicole (ACL)" initials="BN" userId="S::nicole.becerra@acl.hhs.gov::aad039dc-73cb-47a4-8ff4-a01e143eb7de" providerId="AD"/>
  <p188:author id="{696E6287-AD6E-2DE1-FDC1-25BA5C08C53E}" name="Ryan, Louise (ACL)" initials="RL" userId="S::louise.ryan@acl.hhs.gov::054d49d2-76d3-4340-b943-7a0a9371e90f" providerId="AD"/>
  <p188:author id="{2091F188-69E6-1671-7117-31A16AB1751D}" name="Laubert, Beverley (ACL)" initials="LB" userId="S::beverley.laubert@acl.hhs.gov::827bf483-9bea-4fc2-b4c5-fcb2cb2922fb" providerId="AD"/>
  <p188:author id="{B2189C8E-0476-BC3F-E942-3F7EDA6FBDCF}" name="Mitchell, Chris (ACL)" initials="MC" userId="S::chris.mitchell@acl.hhs.gov::1d5b1b1b-353f-4197-b308-3ed49cfdde1d" providerId="AD"/>
  <p188:author id="{7655D795-EB03-7311-0CC1-24AA72EB7610}" name="Mosey, Adam (ACL)" initials="MA" userId="S::adam.mosey@acl.hhs.gov::fd712309-00fe-48f8-906f-39a689e4f7db" providerId="AD"/>
  <p188:author id="{B0B058A8-5F7D-7D8F-C9F5-41AD6BC2A646}" name="Mosey, Adam (ACL)" initials="AM" userId="S::Adam.Mosey@acl.hhs.gov::fd712309-00fe-48f8-906f-39a689e4f7db" providerId="AD"/>
  <p188:author id="{DAAFF5BE-EDD7-3FCC-6B09-D3BEF9D465EC}" name="Mitchell, Chris (ACL)" initials="CM" userId="S::Chris.Mitchell@acl.hhs.gov::1d5b1b1b-353f-4197-b308-3ed49cfdde1d" providerId="AD"/>
  <p188:author id="{F3FF99C9-31F7-A497-853C-EB20D8DEB351}" name="Wiatr-Rodriguez, Amy (ACL)" initials="WRA(" userId="S::Amy.Wiatr-Rodriguez@acl.hhs.gov::c0cc0f9c-2144-4fff-96fa-b7fe924e9c14" providerId="AD"/>
  <p188:author id="{C05E54DC-62B5-988C-94FB-F320B69764D4}" name="Claire Frank-Carr" initials="CF" userId="S::cfrankcarr@wrma.com::9e80ca65-c066-4569-b0b5-fd4edc553995" providerId="AD"/>
  <p188:author id="{527466E8-E149-695B-D33C-FD8D1E93F918}" name="ACL" initials="ACL" userId="ACL" providerId="None"/>
  <p188:author id="{69B02EF4-3CB6-4182-62DF-54DB0CFF56E8}" name="Lacey Boven" initials="LB" userId="S::lboven@wrma.com::02e14ddd-4929-420c-b2b5-13f1aa268b8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00ED9BF-9D1D-4861-8CE4-F2797EB4B9B3}">
  <a:tblStyle styleId="{200ED9BF-9D1D-4861-8CE4-F2797EB4B9B3}"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8EE"/>
          </a:solidFill>
        </a:fill>
      </a:tcStyle>
    </a:wholeTbl>
    <a:band1H>
      <a:tcTxStyle b="off" i="off"/>
      <a:tcStyle>
        <a:tcBdr/>
        <a:fill>
          <a:solidFill>
            <a:srgbClr val="CACFDB"/>
          </a:solidFill>
        </a:fill>
      </a:tcStyle>
    </a:band1H>
    <a:band2H>
      <a:tcTxStyle b="off" i="off"/>
      <a:tcStyle>
        <a:tcBdr/>
      </a:tcStyle>
    </a:band2H>
    <a:band1V>
      <a:tcTxStyle b="off" i="off"/>
      <a:tcStyle>
        <a:tcBdr/>
        <a:fill>
          <a:solidFill>
            <a:srgbClr val="CACFDB"/>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338F9B8A-2C53-42EA-BEEE-5DBB675C68AD}" styleName="Table_1">
    <a:wholeTbl>
      <a:tcTxStyle b="off" i="off">
        <a:font>
          <a:latin typeface="Calibri"/>
          <a:ea typeface="Calibri"/>
          <a:cs typeface="Calibri"/>
        </a:font>
        <a:schemeClr val="dk1"/>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chemeClr val="accent1"/>
              </a:solidFill>
              <a:prstDash val="solid"/>
              <a:round/>
              <a:headEnd type="none" w="sm" len="sm"/>
              <a:tailEnd type="none" w="sm" len="sm"/>
            </a:ln>
          </a:top>
          <a:bottom>
            <a:ln w="12700" cap="flat" cmpd="sng">
              <a:solidFill>
                <a:schemeClr val="accent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1">
              <a:alpha val="20000"/>
            </a:schemeClr>
          </a:solidFill>
        </a:fill>
      </a:tcStyle>
    </a:band1H>
    <a:band2H>
      <a:tcTxStyle b="off" i="off"/>
      <a:tcStyle>
        <a:tcBdr/>
      </a:tcStyle>
    </a:band2H>
    <a:band1V>
      <a:tcTxStyle b="off" i="off"/>
      <a:tcStyle>
        <a:tcBdr/>
        <a:fill>
          <a:solidFill>
            <a:schemeClr val="accent1">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12700" cap="flat" cmpd="sng">
              <a:solidFill>
                <a:schemeClr val="accent1"/>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12700" cap="flat" cmpd="sng">
              <a:solidFill>
                <a:schemeClr val="accent1"/>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9" autoAdjust="0"/>
    <p:restoredTop sz="86467" autoAdjust="0"/>
  </p:normalViewPr>
  <p:slideViewPr>
    <p:cSldViewPr snapToGrid="0">
      <p:cViewPr varScale="1">
        <p:scale>
          <a:sx n="44" d="100"/>
          <a:sy n="44" d="100"/>
        </p:scale>
        <p:origin x="486" y="27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font" Target="fonts/font3.fntdata"/><Relationship Id="rId7" Type="http://schemas.openxmlformats.org/officeDocument/2006/relationships/slide" Target="slides/slide3.xml"/><Relationship Id="rId92"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font" Target="fonts/font6.fntdata"/><Relationship Id="rId5" Type="http://schemas.openxmlformats.org/officeDocument/2006/relationships/slide" Target="slides/slide1.xml"/><Relationship Id="rId61" Type="http://schemas.openxmlformats.org/officeDocument/2006/relationships/font" Target="fonts/font1.fntdata"/><Relationship Id="rId95"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font" Target="fonts/font4.fntdata"/><Relationship Id="rId8" Type="http://schemas.openxmlformats.org/officeDocument/2006/relationships/slide" Target="slides/slide4.xml"/><Relationship Id="rId51" Type="http://schemas.openxmlformats.org/officeDocument/2006/relationships/slide" Target="slides/slide47.xml"/><Relationship Id="rId93"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font" Target="fonts/font2.fntdata"/><Relationship Id="rId91" Type="http://customschemas.google.com/relationships/presentationmetadata" Target="metadata"/><Relationship Id="rId9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notesMaster" Target="notesMasters/notesMaster1.xml"/><Relationship Id="rId65" Type="http://schemas.openxmlformats.org/officeDocument/2006/relationships/font" Target="fonts/font5.fntdata"/><Relationship Id="rId9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
        <p:nvSpPr>
          <p:cNvPr id="4" name="Google Shape;4;n"/>
          <p:cNvSpPr txBox="1">
            <a:spLocks noGrp="1"/>
          </p:cNvSpPr>
          <p:nvPr>
            <p:ph type="body" idx="1"/>
          </p:nvPr>
        </p:nvSpPr>
        <p:spPr>
          <a:xfrm>
            <a:off x="685800" y="4415790"/>
            <a:ext cx="5486400" cy="418338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cfr.gov/current/title-45/section-1321.2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acl.gov/sites/default/files/AoA_Form_Grants_State_Plan_Guidance_508_final.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acl.gov/programs/older-americans-act-implementation"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ecfr.gov/current/title-45/part-1321/subpart-B#p-1321.29(c)"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3" Type="http://schemas.openxmlformats.org/officeDocument/2006/relationships/hyperlink" Target="https://www.ecfr.gov/current/title-45/section-1321.101" TargetMode="External"/><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8" Type="http://schemas.openxmlformats.org/officeDocument/2006/relationships/hyperlink" Target="https://acl.gov/sites/default/files/AoA_Form_Grants_State_Plan_Guidance_508_final.pdf" TargetMode="External"/><Relationship Id="rId3" Type="http://schemas.openxmlformats.org/officeDocument/2006/relationships/hyperlink" Target="https://acl.gov/sites/default/files/about-acl/2020-04/Older%20Americans%20Act%20Of%201965%20as%20amended%20by%20Public%20Law%20116-131%20on%203-25-2020.pdf" TargetMode="External"/><Relationship Id="rId7" Type="http://schemas.openxmlformats.org/officeDocument/2006/relationships/hyperlink" Target="https://acl.gov/programs/older-americans-act-implementation" TargetMode="External"/><Relationship Id="rId2" Type="http://schemas.openxmlformats.org/officeDocument/2006/relationships/slide" Target="../slides/slide52.xml"/><Relationship Id="rId1" Type="http://schemas.openxmlformats.org/officeDocument/2006/relationships/notesMaster" Target="../notesMasters/notesMaster1.xml"/><Relationship Id="rId6" Type="http://schemas.openxmlformats.org/officeDocument/2006/relationships/hyperlink" Target="https://www.ecfr.gov/current/title-45/subtitle-B/chapter-XIII/subchapter-C/part-1324?toc=1" TargetMode="External"/><Relationship Id="rId5" Type="http://schemas.openxmlformats.org/officeDocument/2006/relationships/hyperlink" Target="https://www.ecfr.gov/current/title-45/subtitle-B/chapter-XIII/subchapter-C/part-1322?toc=1" TargetMode="External"/><Relationship Id="rId10" Type="http://schemas.openxmlformats.org/officeDocument/2006/relationships/hyperlink" Target="https://youtu.be/WndA2YcB8P0" TargetMode="External"/><Relationship Id="rId4" Type="http://schemas.openxmlformats.org/officeDocument/2006/relationships/hyperlink" Target="https://www.ecfr.gov/current/title-45/subtitle-B/chapter-XIII/subchapter-C/part-1321?toc=1" TargetMode="External"/><Relationship Id="rId9" Type="http://schemas.openxmlformats.org/officeDocument/2006/relationships/hyperlink" Target="https://www.youtube.com/watch?v=h1I3vCu8uIY" TargetMode="Externa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2"/>
        <p:cNvGrpSpPr/>
        <p:nvPr/>
      </p:nvGrpSpPr>
      <p:grpSpPr>
        <a:xfrm>
          <a:off x="0" y="0"/>
          <a:ext cx="0" cy="0"/>
          <a:chOff x="0" y="0"/>
          <a:chExt cx="0" cy="0"/>
        </a:xfrm>
      </p:grpSpPr>
      <p:sp>
        <p:nvSpPr>
          <p:cNvPr id="233" name="Google Shape;233;p1:notes"/>
          <p:cNvSpPr txBox="1">
            <a:spLocks noGrp="1"/>
          </p:cNvSpPr>
          <p:nvPr>
            <p:ph type="body" idx="1"/>
          </p:nvPr>
        </p:nvSpPr>
        <p:spPr>
          <a:xfrm>
            <a:off x="685800" y="4415790"/>
            <a:ext cx="5486400" cy="418338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lang="en-US" dirty="0"/>
          </a:p>
        </p:txBody>
      </p:sp>
      <p:sp>
        <p:nvSpPr>
          <p:cNvPr id="234" name="Google Shape;234;p1:notes"/>
          <p:cNvSpPr>
            <a:spLocks noGrp="1" noRot="1" noChangeAspect="1"/>
          </p:cNvSpPr>
          <p:nvPr>
            <p:ph type="sldImg" idx="2"/>
          </p:nvPr>
        </p:nvSpPr>
        <p:spPr>
          <a:xfrm>
            <a:off x="3302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p2:notes"/>
          <p:cNvSpPr txBox="1">
            <a:spLocks noGrp="1"/>
          </p:cNvSpPr>
          <p:nvPr>
            <p:ph type="body" idx="1"/>
          </p:nvPr>
        </p:nvSpPr>
        <p:spPr>
          <a:xfrm>
            <a:off x="710248" y="4533852"/>
            <a:ext cx="5681980" cy="4295228"/>
          </a:xfrm>
          <a:prstGeom prst="rect">
            <a:avLst/>
          </a:prstGeom>
          <a:noFill/>
          <a:ln>
            <a:noFill/>
          </a:ln>
        </p:spPr>
        <p:txBody>
          <a:bodyPr spcFirstLastPara="1" wrap="square" lIns="94213" tIns="94213" rIns="94213" bIns="94213" anchor="t" anchorCtr="0">
            <a:noAutofit/>
          </a:bodyPr>
          <a:lstStyle/>
          <a:p>
            <a:pPr marL="158750" indent="0">
              <a:buNone/>
            </a:pPr>
            <a:endParaRPr lang="en-US" dirty="0"/>
          </a:p>
        </p:txBody>
      </p:sp>
      <p:sp>
        <p:nvSpPr>
          <p:cNvPr id="242" name="Google Shape;242;p2:notes"/>
          <p:cNvSpPr>
            <a:spLocks noGrp="1" noRot="1" noChangeAspect="1"/>
          </p:cNvSpPr>
          <p:nvPr>
            <p:ph type="sldImg" idx="2"/>
          </p:nvPr>
        </p:nvSpPr>
        <p:spPr>
          <a:xfrm>
            <a:off x="373063" y="715963"/>
            <a:ext cx="6356350" cy="357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F0423-2A16-9A53-8223-C7B80E9C7D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10E68F-295C-8D15-B3C8-557AC0C010C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3D54F639-9092-89A6-72BA-9D785EE92FFC}"/>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00061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3A1E70-2A31-3521-C043-50C388318A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CC7C58-49E8-0480-2EC8-AB6D0DAB6F2A}"/>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8AC54F0E-DEE1-AFDD-5BC9-C91BE1E5CF38}"/>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596375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87FF21-68A4-B180-F046-F0F0E2C7E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818923-4C53-500D-8766-121DB6A812AB}"/>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47E55E26-0C24-D53C-95DD-3BC04E003705}"/>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996685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7D174-B2C0-790E-5B44-C076B9BCF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D38755-6083-E272-8784-042E6C228FCC}"/>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642232E-9C88-E62D-0A33-2194153EB0D1}"/>
              </a:ext>
            </a:extLst>
          </p:cNvPr>
          <p:cNvSpPr>
            <a:spLocks noGrp="1"/>
          </p:cNvSpPr>
          <p:nvPr>
            <p:ph type="body" idx="1"/>
          </p:nvPr>
        </p:nvSpPr>
        <p:spPr/>
        <p:txBody>
          <a:bodyPr/>
          <a:lstStyle/>
          <a:p>
            <a:pPr marL="163195" indent="0">
              <a:buNone/>
            </a:pPr>
            <a:endParaRPr lang="en-US" dirty="0"/>
          </a:p>
        </p:txBody>
      </p:sp>
    </p:spTree>
    <p:extLst>
      <p:ext uri="{BB962C8B-B14F-4D97-AF65-F5344CB8AC3E}">
        <p14:creationId xmlns:p14="http://schemas.microsoft.com/office/powerpoint/2010/main" val="1612995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4FD818-344E-81F1-ADA7-5FCA3E164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B470FA-3F38-59B6-CE3F-3964D79FD4C8}"/>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E76155F-11F5-E607-4B77-0177332DA300}"/>
              </a:ext>
            </a:extLst>
          </p:cNvPr>
          <p:cNvSpPr>
            <a:spLocks noGrp="1"/>
          </p:cNvSpPr>
          <p:nvPr>
            <p:ph type="body" idx="1"/>
          </p:nvPr>
        </p:nvSpPr>
        <p:spPr/>
        <p:txBody>
          <a:bodyPr/>
          <a:lstStyle/>
          <a:p>
            <a:pPr marL="158750" indent="0">
              <a:buNone/>
            </a:pPr>
            <a:r>
              <a:rPr lang="en-US" dirty="0"/>
              <a:t>ACL’s How to Implement the Older Americans Act webpage: https://acl.gov/programs/older-americans-act-implementation</a:t>
            </a:r>
          </a:p>
        </p:txBody>
      </p:sp>
    </p:spTree>
    <p:extLst>
      <p:ext uri="{BB962C8B-B14F-4D97-AF65-F5344CB8AC3E}">
        <p14:creationId xmlns:p14="http://schemas.microsoft.com/office/powerpoint/2010/main" val="7200982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0B4E1-69DB-5668-4097-100B9DC02D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FDB4BF-801B-4D32-BE05-6243C66B00FC}"/>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09A4D8A2-CA04-B645-3D3A-74954E80381B}"/>
              </a:ext>
            </a:extLst>
          </p:cNvPr>
          <p:cNvSpPr>
            <a:spLocks noGrp="1"/>
          </p:cNvSpPr>
          <p:nvPr>
            <p:ph type="body" idx="1"/>
          </p:nvPr>
        </p:nvSpPr>
        <p:spPr/>
        <p:txBody>
          <a:bodyPr/>
          <a:lstStyle/>
          <a:p>
            <a:pPr marL="158750" indent="0">
              <a:buNone/>
            </a:pPr>
            <a:r>
              <a:rPr lang="en-US" dirty="0"/>
              <a:t>Link: </a:t>
            </a:r>
            <a:r>
              <a:rPr lang="en-US" dirty="0">
                <a:hlinkClick r:id="rId3"/>
              </a:rPr>
              <a:t>https://www.ecfr.gov/current/title-45/section-1321.27</a:t>
            </a:r>
            <a:endParaRPr lang="en-US" dirty="0"/>
          </a:p>
          <a:p>
            <a:pPr marL="158750" indent="0">
              <a:buNone/>
            </a:pPr>
            <a:endParaRPr lang="en-US" dirty="0"/>
          </a:p>
        </p:txBody>
      </p:sp>
    </p:spTree>
    <p:extLst>
      <p:ext uri="{BB962C8B-B14F-4D97-AF65-F5344CB8AC3E}">
        <p14:creationId xmlns:p14="http://schemas.microsoft.com/office/powerpoint/2010/main" val="13257959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4D60B6-F4E3-D678-CD5D-7CE4508676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8EFE8-2AC7-5B85-E43C-287A1999076A}"/>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EC537345-FD6F-3892-AB8F-74355F139286}"/>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029063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CC87D-B53A-754B-B211-1029A24D2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94E7C4-C915-364B-2706-591A121D0F4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CA5FBC5-34BB-6A31-97F9-57BA74D2244C}"/>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776015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18779-4C9B-C77E-306B-3605D68CF8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55A1DB-E7BE-F06F-6731-426254C68168}"/>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766D8AD9-6703-BFEC-4839-6F6747D74958}"/>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33291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B11C6-374A-0151-6B09-CC490F08E9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71BFD-2490-0EE1-38F6-F901F5F8B861}"/>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BF5D245-A4B8-4CB8-12A4-D24D6516A948}"/>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9747910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67C802-B6D8-A791-D320-EDBAAC5E17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0A5DA-07DB-CC9D-C09B-ABECBF051EE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57AADC0F-00D3-9114-36A8-585E8E140239}"/>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5810853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B5A3D1-2652-E03C-AE65-E6454C803C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C09E04-4E17-7D98-9DA4-D752CE0DF2B4}"/>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070DE50-4853-23E5-8DF8-C577E3C3F9AA}"/>
              </a:ext>
            </a:extLst>
          </p:cNvPr>
          <p:cNvSpPr>
            <a:spLocks noGrp="1"/>
          </p:cNvSpPr>
          <p:nvPr>
            <p:ph type="body" idx="1"/>
          </p:nvPr>
        </p:nvSpPr>
        <p:spPr/>
        <p:txBody>
          <a:bodyPr/>
          <a:lstStyle/>
          <a:p>
            <a:pPr marL="163592" indent="0">
              <a:buNone/>
            </a:pPr>
            <a:endParaRPr lang="en-US" dirty="0"/>
          </a:p>
        </p:txBody>
      </p:sp>
    </p:spTree>
    <p:extLst>
      <p:ext uri="{BB962C8B-B14F-4D97-AF65-F5344CB8AC3E}">
        <p14:creationId xmlns:p14="http://schemas.microsoft.com/office/powerpoint/2010/main" val="16303851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B9E57-D514-85ED-16CE-1B810FBEC9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52843A-D166-B7DC-7176-B93A1B665E6B}"/>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408D0D3-7829-EB4A-82EE-B9A59A65EE3B}"/>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927885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719145-9EE0-14F5-A1F5-98AA93006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EF4900-23E7-1D7C-790D-DE33493A19D2}"/>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865D220-69EF-5E72-ACF5-C39C5E5D9E52}"/>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430914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2354F4-6C75-E71C-76D8-21459F103B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BF2DF6-754E-854E-BEA6-F2AE743BFC9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4D2D670E-4393-BA91-C6F1-9B6098893E77}"/>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6885336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19215-6B8A-CB56-392F-9F88FCBC58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03511E-C81A-CBE1-5D4B-B7C04DF8F6A4}"/>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E8219B50-8FC2-80C6-D2A4-7655B14BDCBF}"/>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897092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4D14A6-C6AC-101C-EB81-7DF184C132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B4D38F-7AFF-8D42-AA29-44A6F8F94BD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DD09FF1D-D32A-E160-048E-07B3D83CEF32}"/>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8841036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68530-9048-E6C2-DE48-00D501F8A4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C8E5D2-1D61-3404-DB6B-391F9A4DF78C}"/>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99469DF2-3953-8533-5183-CB3CBF93AACE}"/>
              </a:ext>
            </a:extLst>
          </p:cNvPr>
          <p:cNvSpPr>
            <a:spLocks noGrp="1"/>
          </p:cNvSpPr>
          <p:nvPr>
            <p:ph type="body" idx="1"/>
          </p:nvPr>
        </p:nvSpPr>
        <p:spPr/>
        <p:txBody>
          <a:bodyPr/>
          <a:lstStyle/>
          <a:p>
            <a:pPr marL="163592" indent="0">
              <a:buNone/>
            </a:pPr>
            <a:r>
              <a:rPr lang="en-US" dirty="0"/>
              <a:t>The State Plan on Aging Guidance can be found on ACL’s website on the “How to Implement the Older Americans Act” page under the first section on Older Americans Act guidance. </a:t>
            </a:r>
            <a:r>
              <a:rPr lang="en-US" dirty="0">
                <a:hlinkClick r:id="rId3"/>
              </a:rPr>
              <a:t>https://acl.gov/sites/default/files/AoA_Form_Grants_State_Plan_Guidance_508_final.pdf</a:t>
            </a:r>
            <a:r>
              <a:rPr lang="en-US" dirty="0"/>
              <a:t>   </a:t>
            </a:r>
            <a:r>
              <a:rPr lang="en-US" dirty="0">
                <a:hlinkClick r:id="rId4"/>
              </a:rPr>
              <a:t>https://acl.gov/programs/older-americans-act-implementation</a:t>
            </a:r>
            <a:endParaRPr lang="en-US" dirty="0"/>
          </a:p>
        </p:txBody>
      </p:sp>
    </p:spTree>
    <p:extLst>
      <p:ext uri="{BB962C8B-B14F-4D97-AF65-F5344CB8AC3E}">
        <p14:creationId xmlns:p14="http://schemas.microsoft.com/office/powerpoint/2010/main" val="18969512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3408CD-944E-4D40-F570-18FCFBC7E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70F10B-0BB3-0F66-0982-B14DAC1892D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E47CCED4-66F5-4031-87DC-0FE7860E0BFF}"/>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3236534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10CFE-66BE-A8C9-DA9A-D1CFF27D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88A179-25CF-1FFF-12BE-A359B0AF361D}"/>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77AC644F-29C7-9EBB-77A3-78786D8E4743}"/>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478931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B63DA-A874-F2CA-2FBB-C40B28AA21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724FE-87A5-E8D9-DEA1-9089F3C1DCEA}"/>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FA65600-732E-530F-6591-9FBC54F9FBC5}"/>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099608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D448E-562C-8674-7524-03EC27109E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4A4E28-72FB-6C55-B823-558D126B499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BF9D6078-C92D-5A30-1C6A-D2A8AA074EE9}"/>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0834687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3B1696-1C27-3735-A246-C4D826B8C8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8F6A1-DA83-B15D-5A04-211432FA2A49}"/>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B5F3E1A8-8B73-8569-498B-FE9E15ED39E9}"/>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525570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8CE07-2EED-8306-11D6-F80562571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8A1978-1182-FC1F-4FD7-CE36186C91B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BA4DC665-DC65-01B8-C93C-04B8F2FEC1BD}"/>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7851881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8E245-0F1C-D16C-2443-0EEDFDFD7B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FF372-0DF7-5D61-AE19-A1DA5AB9C97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6F1A57C-A173-3806-C003-E6D78A87AC26}"/>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1679798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97B51-7C41-444D-CC41-9860D2F0D7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627EFD-8F25-46DB-0FB0-ECE2CEFAC3C7}"/>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908AD16B-19FA-0853-970B-8C63E1DA45F6}"/>
              </a:ext>
            </a:extLst>
          </p:cNvPr>
          <p:cNvSpPr>
            <a:spLocks noGrp="1"/>
          </p:cNvSpPr>
          <p:nvPr>
            <p:ph type="body" idx="1"/>
          </p:nvPr>
        </p:nvSpPr>
        <p:spPr/>
        <p:txBody>
          <a:bodyPr/>
          <a:lstStyle/>
          <a:p>
            <a:pPr marL="158750" indent="0">
              <a:buNone/>
            </a:pPr>
            <a:endParaRPr lang="en-US" dirty="0"/>
          </a:p>
          <a:p>
            <a:pPr marL="158750" indent="0">
              <a:buNone/>
            </a:pPr>
            <a:endParaRPr lang="en-US" dirty="0"/>
          </a:p>
        </p:txBody>
      </p:sp>
    </p:spTree>
    <p:extLst>
      <p:ext uri="{BB962C8B-B14F-4D97-AF65-F5344CB8AC3E}">
        <p14:creationId xmlns:p14="http://schemas.microsoft.com/office/powerpoint/2010/main" val="18694733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9B0AF9-FEC0-1106-B8C8-5D442F97F6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6DC423-C7AA-6CDC-5F18-018E5770D69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FE23577-9EE7-0C1C-8971-7F28DB5E00F3}"/>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907917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9EE72-E122-4ECF-9426-CFD9AE62F9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5EDE72-74E5-A1D5-42BC-6E02EC19FA6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D0B252BD-E3CC-F92C-F95E-F0A0C88147B1}"/>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7048443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5A4DA-060C-F18B-6DB9-3B32C1372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80A72B-87F8-0D89-8890-D1786E2086D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2E2E905-CCA3-A1A9-9999-C000D2821C7B}"/>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9379580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DBD91-19C7-0BF3-4A05-365DD9F182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18260F-1343-4708-4CDE-26EDC9B24769}"/>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01DAF96B-C52A-BF64-F634-039202FB7B64}"/>
              </a:ext>
            </a:extLst>
          </p:cNvPr>
          <p:cNvSpPr>
            <a:spLocks noGrp="1"/>
          </p:cNvSpPr>
          <p:nvPr>
            <p:ph type="body" idx="1"/>
          </p:nvPr>
        </p:nvSpPr>
        <p:spPr/>
        <p:txBody>
          <a:bodyPr/>
          <a:lstStyle/>
          <a:p>
            <a:pPr marL="158750" indent="0">
              <a:buNone/>
            </a:pPr>
            <a:r>
              <a:rPr lang="en-US" dirty="0"/>
              <a:t>Link: </a:t>
            </a:r>
            <a:r>
              <a:rPr lang="en-US" dirty="0">
                <a:hlinkClick r:id="rId3"/>
              </a:rPr>
              <a:t>https://www.ecfr.gov/current/title-45/part-1321/subpart-B#p-1321.29(c)</a:t>
            </a:r>
            <a:endParaRPr lang="en-US" dirty="0"/>
          </a:p>
        </p:txBody>
      </p:sp>
    </p:spTree>
    <p:extLst>
      <p:ext uri="{BB962C8B-B14F-4D97-AF65-F5344CB8AC3E}">
        <p14:creationId xmlns:p14="http://schemas.microsoft.com/office/powerpoint/2010/main" val="2694534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E72C4-7A68-0051-0598-563D82AD5C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EDE948-E13E-7421-6679-D1B40190A944}"/>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43C89A9-7522-F79D-3E4B-8E7C3E817815}"/>
              </a:ext>
            </a:extLst>
          </p:cNvPr>
          <p:cNvSpPr>
            <a:spLocks noGrp="1"/>
          </p:cNvSpPr>
          <p:nvPr>
            <p:ph type="body" idx="1"/>
          </p:nvPr>
        </p:nvSpPr>
        <p:spPr/>
        <p:txBody>
          <a:bodyPr/>
          <a:lstStyle/>
          <a:p>
            <a:pPr marL="163592" indent="0">
              <a:buNone/>
            </a:pPr>
            <a:endParaRPr lang="en-US" dirty="0"/>
          </a:p>
        </p:txBody>
      </p:sp>
    </p:spTree>
    <p:extLst>
      <p:ext uri="{BB962C8B-B14F-4D97-AF65-F5344CB8AC3E}">
        <p14:creationId xmlns:p14="http://schemas.microsoft.com/office/powerpoint/2010/main" val="28796899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9CC1D-1F0D-E4CE-C80B-F66E16DAAD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5036E9-C82A-CF69-B885-239FF3E90971}"/>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BDC836D5-9376-8FD8-C6B6-EA10E03559A7}"/>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61405420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2DA46-6079-B635-B9D0-4A6D2BDC9D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53DB8-0B5C-28FF-275C-7A3BF4046AA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1F7859D4-7D8A-A08A-1FA2-C22D661F0B3B}"/>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5561848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6ABB2-CEFB-5548-9365-4F6CD26264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BF19F3-91D7-E029-FF8A-7E9B95D32389}"/>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811AAB0-D04B-6C13-1932-83ECCB3D5275}"/>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8194060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5A6052-3250-DABF-DE57-D271DCB7CD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03D182-3846-A4F6-DDB2-E9DA1CC4DB3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D0B4A6B-18E1-A876-68BC-8DFF11A3394D}"/>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641368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B8D71-B1F5-D43B-6148-9FD8270E3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35A4DD-696B-F9B3-4C33-8AFE8CBCB7CF}"/>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7279695A-CA2A-443E-2440-CF8015C6E0AE}"/>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000338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4FC94-AE21-209C-F82B-935C7E1BBE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2EBF51-0199-CD24-6300-034AD20A9434}"/>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098CB8E9-6D74-153C-DD36-A7842706CB25}"/>
              </a:ext>
            </a:extLst>
          </p:cNvPr>
          <p:cNvSpPr>
            <a:spLocks noGrp="1"/>
          </p:cNvSpPr>
          <p:nvPr>
            <p:ph type="body" idx="1"/>
          </p:nvPr>
        </p:nvSpPr>
        <p:spPr/>
        <p:txBody>
          <a:bodyPr/>
          <a:lstStyle/>
          <a:p>
            <a:pPr marL="163592" indent="0">
              <a:buNone/>
            </a:pPr>
            <a:endParaRPr lang="en-US" dirty="0"/>
          </a:p>
        </p:txBody>
      </p:sp>
    </p:spTree>
    <p:extLst>
      <p:ext uri="{BB962C8B-B14F-4D97-AF65-F5344CB8AC3E}">
        <p14:creationId xmlns:p14="http://schemas.microsoft.com/office/powerpoint/2010/main" val="305369445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6999BE-A3C3-6946-BA50-806539C3B1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A5B55-9A25-91E6-83C7-B158CEA0B0C0}"/>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90699312-6DB0-6148-8407-D45C30A94C01}"/>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88272614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363BE9-E883-5E8B-DF94-3C2360A2D6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88F956-6F9F-E125-DC4A-E39D08215D31}"/>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C2414CA6-EAE7-E65A-70B9-CA91D520DD10}"/>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36440665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A218-94CE-2687-5041-734787B60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15B5E3-106E-EFEB-703C-E016B3806DB7}"/>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3936A2D5-6EFE-2D4E-1054-C934B93C4D07}"/>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32024556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016EF2-BD5A-B60B-F010-1734DC2E81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E66C26-6143-80E6-EBF7-D450B52CDB8C}"/>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8160CEDA-79B1-BD0C-6D5F-36FF49B7FAF4}"/>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44253008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7D044-38D1-475F-E5E2-7C990F0E58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0E84E7-9303-5ACA-5961-B1BC0EBD5118}"/>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1A1864C-171F-7C54-B710-522F9FFC3E3B}"/>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0627103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58E8A0-F639-EBF5-BB71-FBAA01319A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B029A3-E542-8A8D-853A-2DA535549B05}"/>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8CFF5545-C404-8659-F8F7-D6070DEF3861}"/>
              </a:ext>
            </a:extLst>
          </p:cNvPr>
          <p:cNvSpPr>
            <a:spLocks noGrp="1"/>
          </p:cNvSpPr>
          <p:nvPr>
            <p:ph type="body" idx="1"/>
          </p:nvPr>
        </p:nvSpPr>
        <p:spPr/>
        <p:txBody>
          <a:bodyPr/>
          <a:lstStyle/>
          <a:p>
            <a:pPr marL="163592" indent="0">
              <a:buNone/>
            </a:pPr>
            <a:endParaRPr lang="en-US" dirty="0"/>
          </a:p>
        </p:txBody>
      </p:sp>
    </p:spTree>
    <p:extLst>
      <p:ext uri="{BB962C8B-B14F-4D97-AF65-F5344CB8AC3E}">
        <p14:creationId xmlns:p14="http://schemas.microsoft.com/office/powerpoint/2010/main" val="33271421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829F9-FF3D-C291-F0C0-E6FC4C3398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5E1753-33A1-2B61-F2A2-25FFE120A15A}"/>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8256FBEB-C407-C91F-61D2-B7FF8C320411}"/>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6628225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41AA9-6A07-9805-FE55-BE27973A7A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53515D-611D-4570-A2A5-8CB9507E517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A23F8EF0-D8AC-DD89-0F5D-F0873E132013}"/>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27776916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35635-6ABC-E35C-906A-ED41A7C1CE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65CE9D-8320-8840-CE55-819DBF9F9D81}"/>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32875544-8E14-2EF5-FB29-BD8F53EF0576}"/>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06430571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193E2-074F-0AB1-FB23-2B717BBB38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430A9E-203D-A9B9-2360-40DCC946CEA4}"/>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B1DD1F8-2600-319A-8F05-2EAC99FC7653}"/>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75401363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D106A5-A1F9-41E7-07A1-ECF493C0E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98931-B206-5F0C-46CF-EB61BB6914B3}"/>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9F476D5-9CDD-0232-9568-945E9A5D0246}"/>
              </a:ext>
            </a:extLst>
          </p:cNvPr>
          <p:cNvSpPr>
            <a:spLocks noGrp="1"/>
          </p:cNvSpPr>
          <p:nvPr>
            <p:ph type="body" idx="1"/>
          </p:nvPr>
        </p:nvSpPr>
        <p:spPr/>
        <p:txBody>
          <a:bodyPr/>
          <a:lstStyle/>
          <a:p>
            <a:pPr marL="158750" indent="0">
              <a:buNone/>
            </a:pPr>
            <a:r>
              <a:rPr lang="en-US" dirty="0"/>
              <a:t>Link: </a:t>
            </a:r>
            <a:r>
              <a:rPr lang="en-US" dirty="0">
                <a:hlinkClick r:id="rId3"/>
              </a:rPr>
              <a:t>https://www.ecfr.gov/current/title-45/section-1321.101</a:t>
            </a:r>
            <a:endParaRPr lang="en-US" dirty="0"/>
          </a:p>
        </p:txBody>
      </p:sp>
    </p:spTree>
    <p:extLst>
      <p:ext uri="{BB962C8B-B14F-4D97-AF65-F5344CB8AC3E}">
        <p14:creationId xmlns:p14="http://schemas.microsoft.com/office/powerpoint/2010/main" val="14761345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57650-7E8B-4CF5-B3D2-8C18407495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091113-4F19-3ABE-A8A3-76B049901EFF}"/>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5AAFA71B-1324-E3E2-70FF-49A333B73802}"/>
              </a:ext>
            </a:extLst>
          </p:cNvPr>
          <p:cNvSpPr>
            <a:spLocks noGrp="1"/>
          </p:cNvSpPr>
          <p:nvPr>
            <p:ph type="body" idx="1"/>
          </p:nvPr>
        </p:nvSpPr>
        <p:spPr/>
        <p:txBody>
          <a:bodyPr/>
          <a:lstStyle/>
          <a:p>
            <a:pPr marL="163592" indent="0">
              <a:buNone/>
            </a:pPr>
            <a:endParaRPr lang="en-US" dirty="0"/>
          </a:p>
        </p:txBody>
      </p:sp>
    </p:spTree>
    <p:extLst>
      <p:ext uri="{BB962C8B-B14F-4D97-AF65-F5344CB8AC3E}">
        <p14:creationId xmlns:p14="http://schemas.microsoft.com/office/powerpoint/2010/main" val="202588402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ED4283-23C4-9386-AE1A-FFC6F115C4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918E23-91DF-F4A2-85B1-433EC4433B3C}"/>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2CA6C113-0DA6-ECD9-9F0B-9D7D1FB99AE4}"/>
              </a:ext>
            </a:extLst>
          </p:cNvPr>
          <p:cNvSpPr>
            <a:spLocks noGrp="1"/>
          </p:cNvSpPr>
          <p:nvPr>
            <p:ph type="body" idx="1"/>
          </p:nvPr>
        </p:nvSpPr>
        <p:spPr/>
        <p:txBody>
          <a:bodyPr/>
          <a:lstStyle/>
          <a:p>
            <a:pPr marL="177165" lvl="0" indent="0" defTabSz="942289">
              <a:buNone/>
              <a:defRPr/>
            </a:pPr>
            <a:r>
              <a:rPr lang="en-US" dirty="0"/>
              <a:t>Links:</a:t>
            </a:r>
          </a:p>
          <a:p>
            <a:pPr marL="177165" lvl="0" indent="0" defTabSz="942289">
              <a:buNone/>
              <a:defRPr/>
            </a:pPr>
            <a:r>
              <a:rPr lang="en-US" dirty="0">
                <a:hlinkClick r:id="rId3"/>
              </a:rPr>
              <a:t>https://acl.gov/sites/default/files/about-acl/2020-04/Older Americans Act Of 1965 as amended by Public Law 116-131 on 3-25-2020.pdf</a:t>
            </a:r>
            <a:endParaRPr lang="en-US" dirty="0"/>
          </a:p>
          <a:p>
            <a:pPr marL="177165" lvl="0" indent="0" defTabSz="942289">
              <a:buNone/>
              <a:defRPr/>
            </a:pPr>
            <a:r>
              <a:rPr lang="en-US" dirty="0">
                <a:hlinkClick r:id="rId4"/>
              </a:rPr>
              <a:t>https://www.ecfr.gov/current/title-45/subtitle-B/chapter-XIII/subchapter-C/part-1321?toc=1</a:t>
            </a:r>
            <a:endParaRPr lang="en-US" dirty="0"/>
          </a:p>
          <a:p>
            <a:pPr marL="177165" lvl="0" indent="0" defTabSz="942289">
              <a:buNone/>
              <a:defRPr/>
            </a:pPr>
            <a:r>
              <a:rPr lang="en-US" dirty="0">
                <a:hlinkClick r:id="rId5"/>
              </a:rPr>
              <a:t>https://www.ecfr.gov/current/title-45/subtitle-B/chapter-XIII/subchapter-C/part-1322?toc=1</a:t>
            </a:r>
            <a:endParaRPr lang="en-US" dirty="0"/>
          </a:p>
          <a:p>
            <a:pPr marL="177165" lvl="0" indent="0" defTabSz="942289">
              <a:buNone/>
              <a:defRPr/>
            </a:pPr>
            <a:r>
              <a:rPr lang="en-US" dirty="0">
                <a:hlinkClick r:id="rId6"/>
              </a:rPr>
              <a:t>https://www.ecfr.gov/current/title-45/subtitle-B/chapter-XIII/subchapter-C/part-1324?toc=1</a:t>
            </a:r>
            <a:endParaRPr lang="en-US" dirty="0"/>
          </a:p>
          <a:p>
            <a:pPr marL="177165" lvl="0" indent="0" defTabSz="942289">
              <a:buNone/>
              <a:defRPr/>
            </a:pPr>
            <a:r>
              <a:rPr lang="en-US" dirty="0">
                <a:hlinkClick r:id="rId7"/>
              </a:rPr>
              <a:t>https://acl.gov/programs/older-americans-act-implementation</a:t>
            </a:r>
            <a:endParaRPr lang="en-US" dirty="0"/>
          </a:p>
          <a:p>
            <a:pPr marL="177165" lvl="0" indent="0" defTabSz="942289">
              <a:buNone/>
              <a:defRPr/>
            </a:pPr>
            <a:r>
              <a:rPr lang="en-US" dirty="0">
                <a:hlinkClick r:id="rId8"/>
              </a:rPr>
              <a:t>https://acl.gov/sites/default/files/AoA_Form_Grants_State_Plan_Guidance_508_final.pdf</a:t>
            </a:r>
            <a:endParaRPr lang="en-US" dirty="0"/>
          </a:p>
          <a:p>
            <a:pPr marL="177165" lvl="0" indent="0" defTabSz="942289">
              <a:buNone/>
              <a:defRPr/>
            </a:pPr>
            <a:r>
              <a:rPr lang="en-US" dirty="0">
                <a:hlinkClick r:id="rId9"/>
              </a:rPr>
              <a:t>https://www.youtube.com/watch?v=h1I3vCu8uIY</a:t>
            </a:r>
            <a:endParaRPr lang="en-US" dirty="0"/>
          </a:p>
          <a:p>
            <a:pPr marL="177165" lvl="0" indent="0" defTabSz="942289">
              <a:buNone/>
              <a:defRPr/>
            </a:pPr>
            <a:r>
              <a:rPr lang="en-US" dirty="0">
                <a:hlinkClick r:id="rId10"/>
              </a:rPr>
              <a:t>https://youtu.be/WndA2YcB8P0</a:t>
            </a:r>
            <a:endParaRPr lang="en-US" dirty="0"/>
          </a:p>
        </p:txBody>
      </p:sp>
    </p:spTree>
    <p:extLst>
      <p:ext uri="{BB962C8B-B14F-4D97-AF65-F5344CB8AC3E}">
        <p14:creationId xmlns:p14="http://schemas.microsoft.com/office/powerpoint/2010/main" val="274397929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54D9A6-906A-D49A-9465-E718E3A442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0836DB-C265-D829-367B-C560A4B75FB1}"/>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D052401B-8D84-39CE-E08B-095964046B68}"/>
              </a:ext>
            </a:extLst>
          </p:cNvPr>
          <p:cNvSpPr>
            <a:spLocks noGrp="1"/>
          </p:cNvSpPr>
          <p:nvPr>
            <p:ph type="body" idx="1"/>
          </p:nvPr>
        </p:nvSpPr>
        <p:spPr/>
        <p:txBody>
          <a:bodyPr/>
          <a:lstStyle/>
          <a:p>
            <a:pPr marL="158750" indent="0">
              <a:buNone/>
            </a:pPr>
            <a:r>
              <a:rPr lang="en-US" dirty="0"/>
              <a:t>Registration link: https://register.gotowebinar.com/register/4271425011158642517</a:t>
            </a:r>
          </a:p>
        </p:txBody>
      </p:sp>
    </p:spTree>
    <p:extLst>
      <p:ext uri="{BB962C8B-B14F-4D97-AF65-F5344CB8AC3E}">
        <p14:creationId xmlns:p14="http://schemas.microsoft.com/office/powerpoint/2010/main" val="282602581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EB31C-5869-936F-1B41-FAFA6722D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4CF98-8FAA-46E4-1EB6-B17E2E30353E}"/>
              </a:ext>
            </a:extLst>
          </p:cNvPr>
          <p:cNvSpPr>
            <a:spLocks noGrp="1" noRot="1" noChangeAspect="1"/>
          </p:cNvSpPr>
          <p:nvPr>
            <p:ph type="sldImg"/>
          </p:nvPr>
        </p:nvSpPr>
        <p:spPr>
          <a:xfrm>
            <a:off x="373063" y="715963"/>
            <a:ext cx="6356350" cy="3576637"/>
          </a:xfrm>
        </p:spPr>
        <p:txBody>
          <a:bodyPr/>
          <a:lstStyle/>
          <a:p>
            <a:endParaRPr lang="en-US"/>
          </a:p>
        </p:txBody>
      </p:sp>
      <p:sp>
        <p:nvSpPr>
          <p:cNvPr id="3" name="Notes Placeholder 2">
            <a:extLst>
              <a:ext uri="{FF2B5EF4-FFF2-40B4-BE49-F238E27FC236}">
                <a16:creationId xmlns:a16="http://schemas.microsoft.com/office/drawing/2014/main" id="{0A620FDB-5C6C-6F37-4E75-DCE047DAA38C}"/>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414350679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2"/>
        <p:cNvGrpSpPr/>
        <p:nvPr/>
      </p:nvGrpSpPr>
      <p:grpSpPr>
        <a:xfrm>
          <a:off x="0" y="0"/>
          <a:ext cx="0" cy="0"/>
          <a:chOff x="0" y="0"/>
          <a:chExt cx="0" cy="0"/>
        </a:xfrm>
      </p:grpSpPr>
      <p:sp>
        <p:nvSpPr>
          <p:cNvPr id="503" name="Google Shape;503;p24:notes"/>
          <p:cNvSpPr txBox="1">
            <a:spLocks noGrp="1"/>
          </p:cNvSpPr>
          <p:nvPr>
            <p:ph type="body" idx="1"/>
          </p:nvPr>
        </p:nvSpPr>
        <p:spPr>
          <a:xfrm>
            <a:off x="710248" y="4533852"/>
            <a:ext cx="5681980" cy="4295228"/>
          </a:xfrm>
          <a:prstGeom prst="rect">
            <a:avLst/>
          </a:prstGeom>
          <a:noFill/>
          <a:ln>
            <a:noFill/>
          </a:ln>
        </p:spPr>
        <p:txBody>
          <a:bodyPr spcFirstLastPara="1" wrap="square" lIns="94213" tIns="94213" rIns="94213" bIns="94213" anchor="t" anchorCtr="0">
            <a:noAutofit/>
          </a:bodyPr>
          <a:lstStyle/>
          <a:p>
            <a:pPr marL="0" indent="0">
              <a:buNone/>
            </a:pPr>
            <a:endParaRPr lang="en-US" dirty="0"/>
          </a:p>
        </p:txBody>
      </p:sp>
      <p:sp>
        <p:nvSpPr>
          <p:cNvPr id="504" name="Google Shape;504;p24:notes"/>
          <p:cNvSpPr>
            <a:spLocks noGrp="1" noRot="1" noChangeAspect="1"/>
          </p:cNvSpPr>
          <p:nvPr>
            <p:ph type="sldImg" idx="2"/>
          </p:nvPr>
        </p:nvSpPr>
        <p:spPr>
          <a:xfrm>
            <a:off x="373063" y="715963"/>
            <a:ext cx="6356350" cy="357663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1-Title slide">
  <p:cSld name="1_1-Title slide">
    <p:spTree>
      <p:nvGrpSpPr>
        <p:cNvPr id="1" name="Shape 11"/>
        <p:cNvGrpSpPr/>
        <p:nvPr/>
      </p:nvGrpSpPr>
      <p:grpSpPr>
        <a:xfrm>
          <a:off x="0" y="0"/>
          <a:ext cx="0" cy="0"/>
          <a:chOff x="0" y="0"/>
          <a:chExt cx="0" cy="0"/>
        </a:xfrm>
      </p:grpSpPr>
      <p:sp>
        <p:nvSpPr>
          <p:cNvPr id="13" name="Google Shape;13;p27"/>
          <p:cNvSpPr txBox="1">
            <a:spLocks noGrp="1"/>
          </p:cNvSpPr>
          <p:nvPr>
            <p:ph type="title"/>
          </p:nvPr>
        </p:nvSpPr>
        <p:spPr>
          <a:xfrm>
            <a:off x="838201" y="3090912"/>
            <a:ext cx="8666747"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b="1">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p27"/>
          <p:cNvSpPr txBox="1">
            <a:spLocks noGrp="1"/>
          </p:cNvSpPr>
          <p:nvPr>
            <p:ph type="body" idx="1"/>
          </p:nvPr>
        </p:nvSpPr>
        <p:spPr>
          <a:xfrm>
            <a:off x="838204" y="4608218"/>
            <a:ext cx="4142873" cy="1714209"/>
          </a:xfrm>
          <a:prstGeom prst="rect">
            <a:avLst/>
          </a:prstGeom>
          <a:noFill/>
          <a:ln>
            <a:noFill/>
          </a:ln>
        </p:spPr>
        <p:txBody>
          <a:bodyPr spcFirstLastPara="1" wrap="square" lIns="91425" tIns="45700" rIns="91425" bIns="45700" anchor="t" anchorCtr="0">
            <a:normAutofit/>
          </a:bodyPr>
          <a:lstStyle>
            <a:lvl1pPr marL="127695" lvl="0" indent="893" algn="l">
              <a:lnSpc>
                <a:spcPct val="90000"/>
              </a:lnSpc>
              <a:spcBef>
                <a:spcPts val="563"/>
              </a:spcBef>
              <a:spcAft>
                <a:spcPts val="0"/>
              </a:spcAft>
              <a:buClr>
                <a:schemeClr val="dk1"/>
              </a:buClr>
              <a:buSzPts val="2000"/>
              <a:buNone/>
              <a:defRPr sz="1125">
                <a:latin typeface="+mj-lt"/>
              </a:defRPr>
            </a:lvl1pPr>
            <a:lvl2pPr marL="514350" lvl="1" indent="-128588" algn="l">
              <a:lnSpc>
                <a:spcPct val="90000"/>
              </a:lnSpc>
              <a:spcBef>
                <a:spcPts val="281"/>
              </a:spcBef>
              <a:spcAft>
                <a:spcPts val="0"/>
              </a:spcAft>
              <a:buClr>
                <a:schemeClr val="dk1"/>
              </a:buClr>
              <a:buSzPts val="1400"/>
              <a:buNone/>
              <a:defRPr sz="788"/>
            </a:lvl2pPr>
            <a:lvl3pPr marL="771525" lvl="2" indent="-128588" algn="l">
              <a:lnSpc>
                <a:spcPct val="90000"/>
              </a:lnSpc>
              <a:spcBef>
                <a:spcPts val="281"/>
              </a:spcBef>
              <a:spcAft>
                <a:spcPts val="0"/>
              </a:spcAft>
              <a:buClr>
                <a:schemeClr val="dk1"/>
              </a:buClr>
              <a:buSzPts val="1200"/>
              <a:buNone/>
              <a:defRPr sz="675"/>
            </a:lvl3pPr>
            <a:lvl4pPr marL="1028700" lvl="3" indent="-128588" algn="l">
              <a:lnSpc>
                <a:spcPct val="90000"/>
              </a:lnSpc>
              <a:spcBef>
                <a:spcPts val="281"/>
              </a:spcBef>
              <a:spcAft>
                <a:spcPts val="0"/>
              </a:spcAft>
              <a:buClr>
                <a:schemeClr val="dk1"/>
              </a:buClr>
              <a:buSzPts val="1000"/>
              <a:buNone/>
              <a:defRPr sz="563"/>
            </a:lvl4pPr>
            <a:lvl5pPr marL="1285875" lvl="4" indent="-128588" algn="l">
              <a:lnSpc>
                <a:spcPct val="90000"/>
              </a:lnSpc>
              <a:spcBef>
                <a:spcPts val="281"/>
              </a:spcBef>
              <a:spcAft>
                <a:spcPts val="0"/>
              </a:spcAft>
              <a:buClr>
                <a:schemeClr val="dk1"/>
              </a:buClr>
              <a:buSzPts val="1000"/>
              <a:buNone/>
              <a:defRPr sz="563"/>
            </a:lvl5pPr>
            <a:lvl6pPr marL="1543050" lvl="5" indent="-128588" algn="l">
              <a:lnSpc>
                <a:spcPct val="90000"/>
              </a:lnSpc>
              <a:spcBef>
                <a:spcPts val="281"/>
              </a:spcBef>
              <a:spcAft>
                <a:spcPts val="0"/>
              </a:spcAft>
              <a:buClr>
                <a:schemeClr val="dk1"/>
              </a:buClr>
              <a:buSzPts val="1000"/>
              <a:buNone/>
              <a:defRPr sz="563"/>
            </a:lvl6pPr>
            <a:lvl7pPr marL="1800225" lvl="6" indent="-128588" algn="l">
              <a:lnSpc>
                <a:spcPct val="90000"/>
              </a:lnSpc>
              <a:spcBef>
                <a:spcPts val="281"/>
              </a:spcBef>
              <a:spcAft>
                <a:spcPts val="0"/>
              </a:spcAft>
              <a:buClr>
                <a:schemeClr val="dk1"/>
              </a:buClr>
              <a:buSzPts val="1000"/>
              <a:buNone/>
              <a:defRPr sz="563"/>
            </a:lvl7pPr>
            <a:lvl8pPr marL="2057400" lvl="7" indent="-128588" algn="l">
              <a:lnSpc>
                <a:spcPct val="90000"/>
              </a:lnSpc>
              <a:spcBef>
                <a:spcPts val="281"/>
              </a:spcBef>
              <a:spcAft>
                <a:spcPts val="0"/>
              </a:spcAft>
              <a:buClr>
                <a:schemeClr val="dk1"/>
              </a:buClr>
              <a:buSzPts val="1000"/>
              <a:buNone/>
              <a:defRPr sz="563"/>
            </a:lvl8pPr>
            <a:lvl9pPr marL="2314575" lvl="8" indent="-128588" algn="l">
              <a:lnSpc>
                <a:spcPct val="90000"/>
              </a:lnSpc>
              <a:spcBef>
                <a:spcPts val="281"/>
              </a:spcBef>
              <a:spcAft>
                <a:spcPts val="0"/>
              </a:spcAft>
              <a:buClr>
                <a:schemeClr val="dk1"/>
              </a:buClr>
              <a:buSzPts val="1000"/>
              <a:buNone/>
              <a:defRPr sz="563"/>
            </a:lvl9pPr>
          </a:lstStyle>
          <a:p>
            <a:endParaRPr/>
          </a:p>
        </p:txBody>
      </p:sp>
      <p:pic>
        <p:nvPicPr>
          <p:cNvPr id="6" name="Google Shape;15;p27" descr="Administration for Community Living">
            <a:extLst>
              <a:ext uri="{FF2B5EF4-FFF2-40B4-BE49-F238E27FC236}">
                <a16:creationId xmlns:a16="http://schemas.microsoft.com/office/drawing/2014/main" id="{055A67CA-4E63-17C0-1ED2-ACD17465ECED}"/>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0469898" y="5760382"/>
            <a:ext cx="1359785" cy="562045"/>
          </a:xfrm>
          <a:prstGeom prst="rect">
            <a:avLst/>
          </a:prstGeom>
          <a:noFill/>
          <a:ln>
            <a:noFill/>
          </a:ln>
        </p:spPr>
      </p:pic>
      <p:sp>
        <p:nvSpPr>
          <p:cNvPr id="2" name="Google Shape;238;p1">
            <a:extLst>
              <a:ext uri="{FF2B5EF4-FFF2-40B4-BE49-F238E27FC236}">
                <a16:creationId xmlns:a16="http://schemas.microsoft.com/office/drawing/2014/main" id="{0F228A46-61CB-17D2-A3FE-C22B635DBDC0}"/>
              </a:ext>
              <a:ext uri="{C183D7F6-B498-43B3-948B-1728B52AA6E4}">
                <adec:decorative xmlns:adec="http://schemas.microsoft.com/office/drawing/2017/decorative" val="1"/>
              </a:ext>
            </a:extLst>
          </p:cNvPr>
          <p:cNvSpPr/>
          <p:nvPr userDrawn="1"/>
        </p:nvSpPr>
        <p:spPr>
          <a:xfrm>
            <a:off x="838202" y="4416475"/>
            <a:ext cx="4539559" cy="45719"/>
          </a:xfrm>
          <a:prstGeom prst="rect">
            <a:avLst/>
          </a:prstGeom>
          <a:solidFill>
            <a:srgbClr val="075190"/>
          </a:solidFill>
          <a:ln>
            <a:noFill/>
          </a:ln>
        </p:spPr>
        <p:txBody>
          <a:bodyPr spcFirstLastPara="1" wrap="square" lIns="51427" tIns="25706" rIns="51427" bIns="25706"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13" b="0" i="0" u="none" strike="noStrike" cap="none">
              <a:solidFill>
                <a:schemeClr val="lt1"/>
              </a:solidFill>
              <a:latin typeface="Calibri"/>
              <a:ea typeface="Calibri"/>
              <a:cs typeface="Calibri"/>
              <a:sym typeface="Calibri"/>
            </a:endParaRPr>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3-Title slide" preserve="1" userDrawn="1">
  <p:cSld name="3-Title slide">
    <p:spTree>
      <p:nvGrpSpPr>
        <p:cNvPr id="1" name="Shape 28"/>
        <p:cNvGrpSpPr/>
        <p:nvPr/>
      </p:nvGrpSpPr>
      <p:grpSpPr>
        <a:xfrm>
          <a:off x="0" y="0"/>
          <a:ext cx="0" cy="0"/>
          <a:chOff x="0" y="0"/>
          <a:chExt cx="0" cy="0"/>
        </a:xfrm>
      </p:grpSpPr>
      <p:sp>
        <p:nvSpPr>
          <p:cNvPr id="29" name="Google Shape;29;p30"/>
          <p:cNvSpPr txBox="1">
            <a:spLocks noGrp="1"/>
          </p:cNvSpPr>
          <p:nvPr>
            <p:ph type="title"/>
          </p:nvPr>
        </p:nvSpPr>
        <p:spPr>
          <a:xfrm>
            <a:off x="1254931" y="4358090"/>
            <a:ext cx="6675412" cy="959761"/>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itillium Web"/>
              <a:buNone/>
              <a:defRPr sz="1800" b="1">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30"/>
          <p:cNvSpPr txBox="1">
            <a:spLocks noGrp="1"/>
          </p:cNvSpPr>
          <p:nvPr>
            <p:ph type="body" idx="1"/>
          </p:nvPr>
        </p:nvSpPr>
        <p:spPr>
          <a:xfrm>
            <a:off x="1254932" y="5323581"/>
            <a:ext cx="9604659" cy="1143280"/>
          </a:xfrm>
          <a:prstGeom prst="rect">
            <a:avLst/>
          </a:prstGeom>
          <a:noFill/>
          <a:ln>
            <a:noFill/>
          </a:ln>
        </p:spPr>
        <p:txBody>
          <a:bodyPr spcFirstLastPara="1" wrap="square" lIns="91425" tIns="45700" rIns="91425" bIns="45700" anchor="t" anchorCtr="0">
            <a:normAutofit/>
          </a:bodyPr>
          <a:lstStyle>
            <a:lvl1pPr marL="0" lvl="0" indent="0" algn="l">
              <a:lnSpc>
                <a:spcPct val="90000"/>
              </a:lnSpc>
              <a:spcBef>
                <a:spcPts val="563"/>
              </a:spcBef>
              <a:spcAft>
                <a:spcPts val="0"/>
              </a:spcAft>
              <a:buClr>
                <a:schemeClr val="dk1"/>
              </a:buClr>
              <a:buSzPts val="1600"/>
              <a:buNone/>
              <a:defRPr sz="900" i="1">
                <a:latin typeface="+mj-lt"/>
              </a:defRPr>
            </a:lvl1pPr>
            <a:lvl2pPr marL="514350" lvl="1" indent="-128588" algn="l">
              <a:lnSpc>
                <a:spcPct val="90000"/>
              </a:lnSpc>
              <a:spcBef>
                <a:spcPts val="281"/>
              </a:spcBef>
              <a:spcAft>
                <a:spcPts val="0"/>
              </a:spcAft>
              <a:buClr>
                <a:schemeClr val="dk1"/>
              </a:buClr>
              <a:buSzPts val="1400"/>
              <a:buNone/>
              <a:defRPr sz="788"/>
            </a:lvl2pPr>
            <a:lvl3pPr marL="771525" lvl="2" indent="-128588" algn="l">
              <a:lnSpc>
                <a:spcPct val="90000"/>
              </a:lnSpc>
              <a:spcBef>
                <a:spcPts val="281"/>
              </a:spcBef>
              <a:spcAft>
                <a:spcPts val="0"/>
              </a:spcAft>
              <a:buClr>
                <a:schemeClr val="dk1"/>
              </a:buClr>
              <a:buSzPts val="1200"/>
              <a:buNone/>
              <a:defRPr sz="675"/>
            </a:lvl3pPr>
            <a:lvl4pPr marL="1028700" lvl="3" indent="-128588" algn="l">
              <a:lnSpc>
                <a:spcPct val="90000"/>
              </a:lnSpc>
              <a:spcBef>
                <a:spcPts val="281"/>
              </a:spcBef>
              <a:spcAft>
                <a:spcPts val="0"/>
              </a:spcAft>
              <a:buClr>
                <a:schemeClr val="dk1"/>
              </a:buClr>
              <a:buSzPts val="1000"/>
              <a:buNone/>
              <a:defRPr sz="563"/>
            </a:lvl4pPr>
            <a:lvl5pPr marL="1285875" lvl="4" indent="-128588" algn="l">
              <a:lnSpc>
                <a:spcPct val="90000"/>
              </a:lnSpc>
              <a:spcBef>
                <a:spcPts val="281"/>
              </a:spcBef>
              <a:spcAft>
                <a:spcPts val="0"/>
              </a:spcAft>
              <a:buClr>
                <a:schemeClr val="dk1"/>
              </a:buClr>
              <a:buSzPts val="1000"/>
              <a:buNone/>
              <a:defRPr sz="563"/>
            </a:lvl5pPr>
            <a:lvl6pPr marL="1543050" lvl="5" indent="-128588" algn="l">
              <a:lnSpc>
                <a:spcPct val="90000"/>
              </a:lnSpc>
              <a:spcBef>
                <a:spcPts val="281"/>
              </a:spcBef>
              <a:spcAft>
                <a:spcPts val="0"/>
              </a:spcAft>
              <a:buClr>
                <a:schemeClr val="dk1"/>
              </a:buClr>
              <a:buSzPts val="1000"/>
              <a:buNone/>
              <a:defRPr sz="563"/>
            </a:lvl6pPr>
            <a:lvl7pPr marL="1800225" lvl="6" indent="-128588" algn="l">
              <a:lnSpc>
                <a:spcPct val="90000"/>
              </a:lnSpc>
              <a:spcBef>
                <a:spcPts val="281"/>
              </a:spcBef>
              <a:spcAft>
                <a:spcPts val="0"/>
              </a:spcAft>
              <a:buClr>
                <a:schemeClr val="dk1"/>
              </a:buClr>
              <a:buSzPts val="1000"/>
              <a:buNone/>
              <a:defRPr sz="563"/>
            </a:lvl7pPr>
            <a:lvl8pPr marL="2057400" lvl="7" indent="-128588" algn="l">
              <a:lnSpc>
                <a:spcPct val="90000"/>
              </a:lnSpc>
              <a:spcBef>
                <a:spcPts val="281"/>
              </a:spcBef>
              <a:spcAft>
                <a:spcPts val="0"/>
              </a:spcAft>
              <a:buClr>
                <a:schemeClr val="dk1"/>
              </a:buClr>
              <a:buSzPts val="1000"/>
              <a:buNone/>
              <a:defRPr sz="563"/>
            </a:lvl8pPr>
            <a:lvl9pPr marL="2314575" lvl="8" indent="-128588" algn="l">
              <a:lnSpc>
                <a:spcPct val="90000"/>
              </a:lnSpc>
              <a:spcBef>
                <a:spcPts val="281"/>
              </a:spcBef>
              <a:spcAft>
                <a:spcPts val="0"/>
              </a:spcAft>
              <a:buClr>
                <a:schemeClr val="dk1"/>
              </a:buClr>
              <a:buSzPts val="1000"/>
              <a:buNone/>
              <a:defRPr sz="563"/>
            </a:lvl9pPr>
          </a:lstStyle>
          <a:p>
            <a:endParaRPr/>
          </a:p>
        </p:txBody>
      </p:sp>
      <p:sp>
        <p:nvSpPr>
          <p:cNvPr id="33" name="Google Shape;33;p30"/>
          <p:cNvSpPr>
            <a:spLocks noGrp="1"/>
          </p:cNvSpPr>
          <p:nvPr>
            <p:ph type="pic" idx="3"/>
          </p:nvPr>
        </p:nvSpPr>
        <p:spPr>
          <a:xfrm>
            <a:off x="3" y="751441"/>
            <a:ext cx="12191999" cy="2888055"/>
          </a:xfrm>
          <a:prstGeom prst="rect">
            <a:avLst/>
          </a:prstGeom>
          <a:noFill/>
          <a:ln>
            <a:noFill/>
          </a:ln>
        </p:spPr>
        <p:txBody>
          <a:bodyPr/>
          <a:lstStyle>
            <a:lvl1pPr>
              <a:defRPr>
                <a:latin typeface="+mj-lt"/>
              </a:defRPr>
            </a:lvl1pPr>
          </a:lstStyle>
          <a:p>
            <a:endParaRPr lang="en-US"/>
          </a:p>
        </p:txBody>
      </p:sp>
      <p:pic>
        <p:nvPicPr>
          <p:cNvPr id="8" name="Google Shape;27;p29">
            <a:extLst>
              <a:ext uri="{FF2B5EF4-FFF2-40B4-BE49-F238E27FC236}">
                <a16:creationId xmlns:a16="http://schemas.microsoft.com/office/drawing/2014/main" id="{7AA2E2F3-13D0-39CB-F541-054E851B87BE}"/>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cxnSp>
        <p:nvCxnSpPr>
          <p:cNvPr id="2" name="Google Shape;377;p13">
            <a:extLst>
              <a:ext uri="{FF2B5EF4-FFF2-40B4-BE49-F238E27FC236}">
                <a16:creationId xmlns:a16="http://schemas.microsoft.com/office/drawing/2014/main" id="{9BFB2F77-18AC-A1A7-15DA-C933E18CEAE8}"/>
              </a:ext>
              <a:ext uri="{C183D7F6-B498-43B3-948B-1728B52AA6E4}">
                <adec:decorative xmlns:adec="http://schemas.microsoft.com/office/drawing/2017/decorative" val="1"/>
              </a:ext>
            </a:extLst>
          </p:cNvPr>
          <p:cNvCxnSpPr/>
          <p:nvPr userDrawn="1"/>
        </p:nvCxnSpPr>
        <p:spPr>
          <a:xfrm rot="10800000" flipH="1">
            <a:off x="1343861" y="4584905"/>
            <a:ext cx="1951119" cy="123"/>
          </a:xfrm>
          <a:prstGeom prst="straightConnector1">
            <a:avLst/>
          </a:prstGeom>
          <a:noFill/>
          <a:ln w="57150" cap="flat" cmpd="sng">
            <a:solidFill>
              <a:srgbClr val="BE1E2D"/>
            </a:solidFill>
            <a:prstDash val="solid"/>
            <a:miter lim="800000"/>
            <a:headEnd type="none" w="sm" len="sm"/>
            <a:tailEnd type="none" w="sm" len="sm"/>
          </a:ln>
        </p:spPr>
      </p:cxnSp>
    </p:spTree>
    <p:extLst>
      <p:ext uri="{BB962C8B-B14F-4D97-AF65-F5344CB8AC3E}">
        <p14:creationId xmlns:p14="http://schemas.microsoft.com/office/powerpoint/2010/main" val="254873669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wo content section" preserve="1" userDrawn="1">
  <p:cSld name="1_two content section">
    <p:spTree>
      <p:nvGrpSpPr>
        <p:cNvPr id="1" name="Shape 131"/>
        <p:cNvGrpSpPr/>
        <p:nvPr/>
      </p:nvGrpSpPr>
      <p:grpSpPr>
        <a:xfrm>
          <a:off x="0" y="0"/>
          <a:ext cx="0" cy="0"/>
          <a:chOff x="0" y="0"/>
          <a:chExt cx="0" cy="0"/>
        </a:xfrm>
      </p:grpSpPr>
      <p:sp>
        <p:nvSpPr>
          <p:cNvPr id="132" name="Google Shape;132;p40"/>
          <p:cNvSpPr txBox="1">
            <a:spLocks noGrp="1"/>
          </p:cNvSpPr>
          <p:nvPr>
            <p:ph type="title"/>
          </p:nvPr>
        </p:nvSpPr>
        <p:spPr>
          <a:xfrm>
            <a:off x="857139" y="873470"/>
            <a:ext cx="10515600" cy="79170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sz="1800">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 name="Google Shape;27;p29">
            <a:extLst>
              <a:ext uri="{FF2B5EF4-FFF2-40B4-BE49-F238E27FC236}">
                <a16:creationId xmlns:a16="http://schemas.microsoft.com/office/drawing/2014/main" id="{9E9438A6-51BE-5265-07DC-B018DA02A3D8}"/>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sp>
        <p:nvSpPr>
          <p:cNvPr id="4" name="Text Placeholder 3">
            <a:extLst>
              <a:ext uri="{FF2B5EF4-FFF2-40B4-BE49-F238E27FC236}">
                <a16:creationId xmlns:a16="http://schemas.microsoft.com/office/drawing/2014/main" id="{308E77D8-7528-C2D0-266F-82F1D7C90494}"/>
              </a:ext>
            </a:extLst>
          </p:cNvPr>
          <p:cNvSpPr>
            <a:spLocks noGrp="1"/>
          </p:cNvSpPr>
          <p:nvPr>
            <p:ph type="body" sz="quarter" idx="10"/>
          </p:nvPr>
        </p:nvSpPr>
        <p:spPr>
          <a:xfrm>
            <a:off x="857249" y="1748613"/>
            <a:ext cx="10472739" cy="4568825"/>
          </a:xfrm>
        </p:spPr>
        <p:txBody>
          <a:bodyPr/>
          <a:lstStyle>
            <a:lvl1pPr marL="129481" indent="-129481">
              <a:buSzPct val="100000"/>
              <a:buFont typeface="Wingdings" panose="05000000000000000000" pitchFamily="2" charset="2"/>
              <a:buChar char="§"/>
              <a:defRPr lang="en-US" sz="900" b="0" i="0" u="none" strike="noStrike" cap="none" smtClean="0">
                <a:solidFill>
                  <a:schemeClr val="dk1"/>
                </a:solidFill>
                <a:latin typeface="+mn-lt"/>
                <a:ea typeface="Titillium Web"/>
                <a:cs typeface="Titillium Web"/>
                <a:sym typeface="Titillium Web"/>
              </a:defRPr>
            </a:lvl1pPr>
            <a:lvl2pPr marL="417017" indent="-192881">
              <a:defRPr lang="en-US" sz="900" b="0" i="0" u="none" strike="noStrike" cap="none" dirty="0" smtClean="0">
                <a:solidFill>
                  <a:schemeClr val="dk1"/>
                </a:solidFill>
                <a:latin typeface="+mn-lt"/>
                <a:ea typeface="Titillium Web"/>
                <a:cs typeface="Titillium Web"/>
                <a:sym typeface="Titillium Web"/>
              </a:defRPr>
            </a:lvl2pPr>
            <a:lvl3pPr marL="643831" indent="-192881">
              <a:defRPr lang="en-US" sz="788" b="0" i="0" u="none" strike="noStrike" cap="none" dirty="0" smtClean="0">
                <a:solidFill>
                  <a:schemeClr val="dk1"/>
                </a:solidFill>
                <a:latin typeface="+mn-lt"/>
                <a:ea typeface="Titillium Web"/>
                <a:cs typeface="Titillium Web"/>
                <a:sym typeface="Titillium Web"/>
              </a:defRPr>
            </a:lvl3pPr>
            <a:lvl4pPr marL="868859" indent="-160735">
              <a:defRPr lang="en-US" sz="675" b="0" i="0" u="none" strike="noStrike" cap="none" dirty="0" smtClean="0">
                <a:solidFill>
                  <a:schemeClr val="dk1"/>
                </a:solidFill>
                <a:latin typeface="+mn-lt"/>
                <a:ea typeface="Titillium Web"/>
                <a:cs typeface="Titillium Web"/>
                <a:sym typeface="Titillium Web"/>
              </a:defRPr>
            </a:lvl4pPr>
            <a:lvl5pPr marL="1092994" indent="-160735">
              <a:defRPr lang="en-US" sz="619" b="0" i="0" u="none" strike="noStrike" cap="none" dirty="0">
                <a:solidFill>
                  <a:schemeClr val="dk1"/>
                </a:solidFill>
                <a:latin typeface="+mn-lt"/>
                <a:ea typeface="Titillium Web"/>
                <a:cs typeface="Titillium Web"/>
                <a:sym typeface="Titillium Web"/>
              </a:defRPr>
            </a:lvl5pPr>
          </a:lstStyle>
          <a:p>
            <a:pPr lvl="0"/>
            <a:r>
              <a:rPr lang="en-US"/>
              <a:t>Click to edit Master text styles</a:t>
            </a:r>
          </a:p>
          <a:p>
            <a:pPr marL="320576" marR="0" lvl="1" indent="-96441" algn="l" rtl="0">
              <a:lnSpc>
                <a:spcPct val="90000"/>
              </a:lnSpc>
              <a:spcBef>
                <a:spcPts val="281"/>
              </a:spcBef>
              <a:spcAft>
                <a:spcPts val="0"/>
              </a:spcAft>
              <a:buClr>
                <a:schemeClr val="accent1"/>
              </a:buClr>
              <a:buSzPct val="100000"/>
              <a:buFont typeface="Arial"/>
              <a:buChar char="•"/>
            </a:pPr>
            <a:r>
              <a:rPr lang="en-US"/>
              <a:t>Second level</a:t>
            </a:r>
          </a:p>
          <a:p>
            <a:pPr marL="547391" marR="0" lvl="2" indent="-96441" algn="l" rtl="0">
              <a:lnSpc>
                <a:spcPct val="90000"/>
              </a:lnSpc>
              <a:spcBef>
                <a:spcPts val="281"/>
              </a:spcBef>
              <a:spcAft>
                <a:spcPts val="0"/>
              </a:spcAft>
              <a:buClr>
                <a:schemeClr val="accent2"/>
              </a:buClr>
              <a:buSzPct val="100000"/>
              <a:buFont typeface="Wingdings" panose="05000000000000000000" pitchFamily="2" charset="2"/>
              <a:buChar char="§"/>
            </a:pPr>
            <a:r>
              <a:rPr lang="en-US"/>
              <a:t>Third level</a:t>
            </a:r>
          </a:p>
          <a:p>
            <a:pPr marL="804566" marR="0" lvl="3" indent="-96441" algn="l" rtl="0">
              <a:lnSpc>
                <a:spcPct val="90000"/>
              </a:lnSpc>
              <a:spcBef>
                <a:spcPts val="281"/>
              </a:spcBef>
              <a:spcAft>
                <a:spcPts val="0"/>
              </a:spcAft>
              <a:buClr>
                <a:schemeClr val="accent3"/>
              </a:buClr>
              <a:buSzPct val="100000"/>
              <a:buFont typeface="Arial" panose="020B0604020202020204" pitchFamily="34" charset="0"/>
              <a:buChar char="•"/>
            </a:pPr>
            <a:r>
              <a:rPr lang="en-US"/>
              <a:t>Fourth level</a:t>
            </a:r>
          </a:p>
          <a:p>
            <a:pPr marL="1028700" marR="0" lvl="4" indent="-96441" algn="l" rtl="0">
              <a:lnSpc>
                <a:spcPct val="90000"/>
              </a:lnSpc>
              <a:spcBef>
                <a:spcPts val="281"/>
              </a:spcBef>
              <a:spcAft>
                <a:spcPts val="0"/>
              </a:spcAft>
              <a:buClr>
                <a:schemeClr val="accent4"/>
              </a:buClr>
              <a:buSzPct val="100000"/>
              <a:buFont typeface="Wingdings" panose="05000000000000000000" pitchFamily="2" charset="2"/>
              <a:buChar char="§"/>
            </a:pPr>
            <a:r>
              <a:rPr lang="en-US"/>
              <a:t>Fifth level</a:t>
            </a:r>
          </a:p>
        </p:txBody>
      </p:sp>
    </p:spTree>
    <p:extLst>
      <p:ext uri="{BB962C8B-B14F-4D97-AF65-F5344CB8AC3E}">
        <p14:creationId xmlns:p14="http://schemas.microsoft.com/office/powerpoint/2010/main" val="3539238868"/>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3_three content section" preserve="1" userDrawn="1">
  <p:cSld name="4_three content section">
    <p:spTree>
      <p:nvGrpSpPr>
        <p:cNvPr id="1" name="Shape 103"/>
        <p:cNvGrpSpPr/>
        <p:nvPr/>
      </p:nvGrpSpPr>
      <p:grpSpPr>
        <a:xfrm>
          <a:off x="0" y="0"/>
          <a:ext cx="0" cy="0"/>
          <a:chOff x="0" y="0"/>
          <a:chExt cx="0" cy="0"/>
        </a:xfrm>
      </p:grpSpPr>
      <p:sp>
        <p:nvSpPr>
          <p:cNvPr id="111" name="Google Shape;111;p38"/>
          <p:cNvSpPr>
            <a:spLocks noGrp="1"/>
          </p:cNvSpPr>
          <p:nvPr>
            <p:ph type="chart" idx="7"/>
          </p:nvPr>
        </p:nvSpPr>
        <p:spPr>
          <a:xfrm>
            <a:off x="838201" y="1112111"/>
            <a:ext cx="10518059" cy="5166491"/>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563"/>
              </a:spcBef>
              <a:spcAft>
                <a:spcPts val="0"/>
              </a:spcAft>
              <a:buClr>
                <a:schemeClr val="dk1"/>
              </a:buClr>
              <a:buSzPts val="2800"/>
              <a:buFont typeface="Arial"/>
              <a:buNone/>
              <a:defRPr sz="1575" b="0" i="0" u="none" strike="noStrike" cap="none">
                <a:solidFill>
                  <a:schemeClr val="dk1"/>
                </a:solidFill>
                <a:latin typeface="+mj-lt"/>
                <a:ea typeface="Titillium Web"/>
                <a:cs typeface="Titillium Web"/>
                <a:sym typeface="Titillium Web"/>
              </a:defRPr>
            </a:lvl1pPr>
            <a:lvl2pPr marR="0" lvl="1" algn="l" rtl="0">
              <a:lnSpc>
                <a:spcPct val="90000"/>
              </a:lnSpc>
              <a:spcBef>
                <a:spcPts val="281"/>
              </a:spcBef>
              <a:spcAft>
                <a:spcPts val="0"/>
              </a:spcAft>
              <a:buClr>
                <a:schemeClr val="dk1"/>
              </a:buClr>
              <a:buSzPts val="2400"/>
              <a:buFont typeface="Arial"/>
              <a:buChar char="•"/>
              <a:defRPr sz="1350" b="0" i="0" u="none" strike="noStrike" cap="none">
                <a:solidFill>
                  <a:schemeClr val="dk1"/>
                </a:solidFill>
                <a:latin typeface="Titillium Web"/>
                <a:ea typeface="Titillium Web"/>
                <a:cs typeface="Titillium Web"/>
                <a:sym typeface="Titillium Web"/>
              </a:defRPr>
            </a:lvl2pPr>
            <a:lvl3pPr marR="0" lvl="2" algn="l" rtl="0">
              <a:lnSpc>
                <a:spcPct val="90000"/>
              </a:lnSpc>
              <a:spcBef>
                <a:spcPts val="281"/>
              </a:spcBef>
              <a:spcAft>
                <a:spcPts val="0"/>
              </a:spcAft>
              <a:buClr>
                <a:schemeClr val="dk1"/>
              </a:buClr>
              <a:buSzPts val="2000"/>
              <a:buFont typeface="Arial"/>
              <a:buChar char="•"/>
              <a:defRPr sz="1125" b="0" i="0" u="none" strike="noStrike" cap="none">
                <a:solidFill>
                  <a:schemeClr val="dk1"/>
                </a:solidFill>
                <a:latin typeface="Titillium Web"/>
                <a:ea typeface="Titillium Web"/>
                <a:cs typeface="Titillium Web"/>
                <a:sym typeface="Titillium Web"/>
              </a:defRPr>
            </a:lvl3pPr>
            <a:lvl4pPr marR="0" lvl="3"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Titillium Web"/>
                <a:ea typeface="Titillium Web"/>
                <a:cs typeface="Titillium Web"/>
                <a:sym typeface="Titillium Web"/>
              </a:defRPr>
            </a:lvl4pPr>
            <a:lvl5pPr marR="0" lvl="4"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Titillium Web"/>
                <a:ea typeface="Titillium Web"/>
                <a:cs typeface="Titillium Web"/>
                <a:sym typeface="Titillium Web"/>
              </a:defRPr>
            </a:lvl5pPr>
            <a:lvl6pPr marR="0" lvl="5"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6pPr>
            <a:lvl7pPr marR="0" lvl="6"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7pPr>
            <a:lvl8pPr marR="0" lvl="7"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8pPr>
            <a:lvl9pPr marR="0" lvl="8" algn="l" rtl="0">
              <a:lnSpc>
                <a:spcPct val="90000"/>
              </a:lnSpc>
              <a:spcBef>
                <a:spcPts val="281"/>
              </a:spcBef>
              <a:spcAft>
                <a:spcPts val="0"/>
              </a:spcAft>
              <a:buClr>
                <a:schemeClr val="dk1"/>
              </a:buClr>
              <a:buSzPts val="1800"/>
              <a:buFont typeface="Arial"/>
              <a:buChar char="•"/>
              <a:defRPr sz="1013" b="0" i="0" u="none" strike="noStrike" cap="none">
                <a:solidFill>
                  <a:schemeClr val="dk1"/>
                </a:solidFill>
                <a:latin typeface="Calibri"/>
                <a:ea typeface="Calibri"/>
                <a:cs typeface="Calibri"/>
                <a:sym typeface="Calibri"/>
              </a:defRPr>
            </a:lvl9pPr>
          </a:lstStyle>
          <a:p>
            <a:endParaRPr/>
          </a:p>
        </p:txBody>
      </p:sp>
      <p:pic>
        <p:nvPicPr>
          <p:cNvPr id="13" name="Google Shape;27;p29">
            <a:extLst>
              <a:ext uri="{FF2B5EF4-FFF2-40B4-BE49-F238E27FC236}">
                <a16:creationId xmlns:a16="http://schemas.microsoft.com/office/drawing/2014/main" id="{46C37664-7DC2-7755-1BE2-2EEE519F1C72}"/>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sp>
        <p:nvSpPr>
          <p:cNvPr id="2" name="Google Shape;124;p39">
            <a:extLst>
              <a:ext uri="{FF2B5EF4-FFF2-40B4-BE49-F238E27FC236}">
                <a16:creationId xmlns:a16="http://schemas.microsoft.com/office/drawing/2014/main" id="{0C05F56E-FFD2-1ABA-B6F5-AAB687DC816A}"/>
              </a:ext>
            </a:extLst>
          </p:cNvPr>
          <p:cNvSpPr txBox="1">
            <a:spLocks noGrp="1"/>
          </p:cNvSpPr>
          <p:nvPr>
            <p:ph type="title"/>
          </p:nvPr>
        </p:nvSpPr>
        <p:spPr>
          <a:xfrm>
            <a:off x="838201" y="451575"/>
            <a:ext cx="6041571" cy="5542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itillium Web SemiBold"/>
              <a:buNone/>
              <a:defRPr sz="1800">
                <a:latin typeface="+mj-lt"/>
                <a:ea typeface="Futura "/>
                <a:cs typeface="Futura "/>
                <a:sym typeface="Titillium Web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2088100723"/>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3_three content section" preserve="1" userDrawn="1">
  <p:cSld name="3_three content section">
    <p:spTree>
      <p:nvGrpSpPr>
        <p:cNvPr id="1" name="Shape 103"/>
        <p:cNvGrpSpPr/>
        <p:nvPr/>
      </p:nvGrpSpPr>
      <p:grpSpPr>
        <a:xfrm>
          <a:off x="0" y="0"/>
          <a:ext cx="0" cy="0"/>
          <a:chOff x="0" y="0"/>
          <a:chExt cx="0" cy="0"/>
        </a:xfrm>
      </p:grpSpPr>
      <p:pic>
        <p:nvPicPr>
          <p:cNvPr id="13" name="Google Shape;27;p29">
            <a:extLst>
              <a:ext uri="{FF2B5EF4-FFF2-40B4-BE49-F238E27FC236}">
                <a16:creationId xmlns:a16="http://schemas.microsoft.com/office/drawing/2014/main" id="{46C37664-7DC2-7755-1BE2-2EEE519F1C72}"/>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sp>
        <p:nvSpPr>
          <p:cNvPr id="2" name="Google Shape;124;p39">
            <a:extLst>
              <a:ext uri="{FF2B5EF4-FFF2-40B4-BE49-F238E27FC236}">
                <a16:creationId xmlns:a16="http://schemas.microsoft.com/office/drawing/2014/main" id="{0C05F56E-FFD2-1ABA-B6F5-AAB687DC816A}"/>
              </a:ext>
            </a:extLst>
          </p:cNvPr>
          <p:cNvSpPr txBox="1">
            <a:spLocks noGrp="1"/>
          </p:cNvSpPr>
          <p:nvPr>
            <p:ph type="title"/>
          </p:nvPr>
        </p:nvSpPr>
        <p:spPr>
          <a:xfrm>
            <a:off x="838201" y="620114"/>
            <a:ext cx="6041571" cy="554226"/>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Titillium Web SemiBold"/>
              <a:buNone/>
              <a:defRPr sz="1800">
                <a:latin typeface="+mj-lt"/>
                <a:ea typeface="Futura "/>
                <a:cs typeface="Futura "/>
                <a:sym typeface="Titillium Web SemiBold"/>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 name="Table Placeholder 3">
            <a:extLst>
              <a:ext uri="{FF2B5EF4-FFF2-40B4-BE49-F238E27FC236}">
                <a16:creationId xmlns:a16="http://schemas.microsoft.com/office/drawing/2014/main" id="{C36EEF6C-05D3-1E3A-4003-2E85ECD42A9D}"/>
              </a:ext>
            </a:extLst>
          </p:cNvPr>
          <p:cNvSpPr>
            <a:spLocks noGrp="1"/>
          </p:cNvSpPr>
          <p:nvPr>
            <p:ph type="tbl" sz="quarter" idx="10"/>
          </p:nvPr>
        </p:nvSpPr>
        <p:spPr>
          <a:xfrm>
            <a:off x="838200" y="1377950"/>
            <a:ext cx="10783888" cy="4821238"/>
          </a:xfrm>
        </p:spPr>
        <p:txBody>
          <a:bodyPr/>
          <a:lstStyle>
            <a:lvl1pPr>
              <a:defRPr>
                <a:latin typeface="+mj-lt"/>
              </a:defRPr>
            </a:lvl1pPr>
          </a:lstStyle>
          <a:p>
            <a:endParaRPr lang="en-US"/>
          </a:p>
        </p:txBody>
      </p:sp>
    </p:spTree>
    <p:extLst>
      <p:ext uri="{BB962C8B-B14F-4D97-AF65-F5344CB8AC3E}">
        <p14:creationId xmlns:p14="http://schemas.microsoft.com/office/powerpoint/2010/main" val="824159739"/>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Comparison" preserve="1" userDrawn="1">
  <p:cSld name="1_Comparison">
    <p:bg>
      <p:bgPr>
        <a:solidFill>
          <a:srgbClr val="075190"/>
        </a:solidFill>
        <a:effectLst/>
      </p:bgPr>
    </p:bg>
    <p:spTree>
      <p:nvGrpSpPr>
        <p:cNvPr id="1" name="Shape 137"/>
        <p:cNvGrpSpPr/>
        <p:nvPr/>
      </p:nvGrpSpPr>
      <p:grpSpPr>
        <a:xfrm>
          <a:off x="0" y="0"/>
          <a:ext cx="0" cy="0"/>
          <a:chOff x="0" y="0"/>
          <a:chExt cx="0" cy="0"/>
        </a:xfrm>
      </p:grpSpPr>
      <p:pic>
        <p:nvPicPr>
          <p:cNvPr id="10" name="Google Shape;27;p29">
            <a:extLst>
              <a:ext uri="{FF2B5EF4-FFF2-40B4-BE49-F238E27FC236}">
                <a16:creationId xmlns:a16="http://schemas.microsoft.com/office/drawing/2014/main" id="{15CBC54A-43C9-4F17-081B-8650F7DDCB86}"/>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69"/>
            <a:ext cx="568601" cy="464841"/>
          </a:xfrm>
          <a:prstGeom prst="rect">
            <a:avLst/>
          </a:prstGeom>
          <a:noFill/>
          <a:ln>
            <a:noFill/>
          </a:ln>
        </p:spPr>
      </p:pic>
      <p:sp>
        <p:nvSpPr>
          <p:cNvPr id="2" name="Google Shape;55;p33">
            <a:extLst>
              <a:ext uri="{FF2B5EF4-FFF2-40B4-BE49-F238E27FC236}">
                <a16:creationId xmlns:a16="http://schemas.microsoft.com/office/drawing/2014/main" id="{CC45F643-A167-7635-D7FF-3E96DBE0B3CC}"/>
              </a:ext>
            </a:extLst>
          </p:cNvPr>
          <p:cNvSpPr/>
          <p:nvPr userDrawn="1"/>
        </p:nvSpPr>
        <p:spPr>
          <a:xfrm>
            <a:off x="0" y="6619075"/>
            <a:ext cx="12192000" cy="246888"/>
          </a:xfrm>
          <a:prstGeom prst="rect">
            <a:avLst/>
          </a:prstGeom>
          <a:solidFill>
            <a:schemeClr val="lt1"/>
          </a:solidFill>
          <a:ln>
            <a:noFill/>
          </a:ln>
        </p:spPr>
        <p:txBody>
          <a:bodyPr spcFirstLastPara="1" wrap="square" lIns="51427" tIns="25706" rIns="51427" bIns="25706"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13" b="0" i="0" u="none" strike="noStrike" cap="none">
              <a:solidFill>
                <a:schemeClr val="lt1"/>
              </a:solidFill>
              <a:latin typeface="Calibri"/>
              <a:ea typeface="Calibri"/>
              <a:cs typeface="Calibri"/>
              <a:sym typeface="Calibri"/>
            </a:endParaRPr>
          </a:p>
        </p:txBody>
      </p:sp>
      <p:sp>
        <p:nvSpPr>
          <p:cNvPr id="3" name="Google Shape;146;p42">
            <a:extLst>
              <a:ext uri="{FF2B5EF4-FFF2-40B4-BE49-F238E27FC236}">
                <a16:creationId xmlns:a16="http://schemas.microsoft.com/office/drawing/2014/main" id="{0D439D33-6287-16FD-BBA7-D27183B36657}"/>
              </a:ext>
            </a:extLst>
          </p:cNvPr>
          <p:cNvSpPr txBox="1">
            <a:spLocks noGrp="1"/>
          </p:cNvSpPr>
          <p:nvPr>
            <p:ph type="title"/>
          </p:nvPr>
        </p:nvSpPr>
        <p:spPr>
          <a:xfrm>
            <a:off x="838200" y="309091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chemeClr val="bg1"/>
                </a:solidFill>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cxnSp>
        <p:nvCxnSpPr>
          <p:cNvPr id="4" name="Google Shape;377;p13">
            <a:extLst>
              <a:ext uri="{FF2B5EF4-FFF2-40B4-BE49-F238E27FC236}">
                <a16:creationId xmlns:a16="http://schemas.microsoft.com/office/drawing/2014/main" id="{7F95637A-936D-ECF5-7A95-DE61B6A9E11E}"/>
              </a:ext>
              <a:ext uri="{C183D7F6-B498-43B3-948B-1728B52AA6E4}">
                <adec:decorative xmlns:adec="http://schemas.microsoft.com/office/drawing/2017/decorative" val="1"/>
              </a:ext>
            </a:extLst>
          </p:cNvPr>
          <p:cNvCxnSpPr/>
          <p:nvPr userDrawn="1"/>
        </p:nvCxnSpPr>
        <p:spPr>
          <a:xfrm rot="10800000" flipH="1">
            <a:off x="954394" y="3223662"/>
            <a:ext cx="1951119" cy="123"/>
          </a:xfrm>
          <a:prstGeom prst="straightConnector1">
            <a:avLst/>
          </a:prstGeom>
          <a:noFill/>
          <a:ln w="57150" cap="flat" cmpd="sng">
            <a:solidFill>
              <a:schemeClr val="accent3"/>
            </a:solidFill>
            <a:prstDash val="solid"/>
            <a:miter lim="800000"/>
            <a:headEnd type="none" w="sm" len="sm"/>
            <a:tailEnd type="none" w="sm" len="sm"/>
          </a:ln>
        </p:spPr>
      </p:cxnSp>
    </p:spTree>
    <p:extLst>
      <p:ext uri="{BB962C8B-B14F-4D97-AF65-F5344CB8AC3E}">
        <p14:creationId xmlns:p14="http://schemas.microsoft.com/office/powerpoint/2010/main" val="2273052571"/>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ontent with Caption" userDrawn="1">
  <p:cSld name="3_Content with Caption">
    <p:bg>
      <p:bgPr>
        <a:solidFill>
          <a:srgbClr val="075190"/>
        </a:solidFill>
        <a:effectLst/>
      </p:bgPr>
    </p:bg>
    <p:spTree>
      <p:nvGrpSpPr>
        <p:cNvPr id="1" name="Shape 220"/>
        <p:cNvGrpSpPr/>
        <p:nvPr/>
      </p:nvGrpSpPr>
      <p:grpSpPr>
        <a:xfrm>
          <a:off x="0" y="0"/>
          <a:ext cx="0" cy="0"/>
          <a:chOff x="0" y="0"/>
          <a:chExt cx="0" cy="0"/>
        </a:xfrm>
      </p:grpSpPr>
      <p:sp>
        <p:nvSpPr>
          <p:cNvPr id="221" name="Google Shape;221;p50"/>
          <p:cNvSpPr txBox="1">
            <a:spLocks noGrp="1"/>
          </p:cNvSpPr>
          <p:nvPr>
            <p:ph type="body" idx="1"/>
          </p:nvPr>
        </p:nvSpPr>
        <p:spPr>
          <a:xfrm>
            <a:off x="839788" y="4801687"/>
            <a:ext cx="3932237" cy="1565366"/>
          </a:xfrm>
          <a:prstGeom prst="rect">
            <a:avLst/>
          </a:prstGeom>
          <a:noFill/>
          <a:ln>
            <a:noFill/>
          </a:ln>
        </p:spPr>
        <p:txBody>
          <a:bodyPr spcFirstLastPara="1" wrap="square" lIns="91425" tIns="45700" rIns="91425" bIns="45700" anchor="t" anchorCtr="0">
            <a:normAutofit/>
          </a:bodyPr>
          <a:lstStyle>
            <a:lvl1pPr marL="0" lvl="0" indent="0" algn="l">
              <a:lnSpc>
                <a:spcPct val="90000"/>
              </a:lnSpc>
              <a:spcBef>
                <a:spcPts val="563"/>
              </a:spcBef>
              <a:spcAft>
                <a:spcPts val="0"/>
              </a:spcAft>
              <a:buClr>
                <a:schemeClr val="lt1"/>
              </a:buClr>
              <a:buSzPts val="1600"/>
              <a:buNone/>
              <a:defRPr sz="900">
                <a:solidFill>
                  <a:schemeClr val="lt1"/>
                </a:solidFill>
                <a:latin typeface="+mj-lt"/>
              </a:defRPr>
            </a:lvl1pPr>
            <a:lvl2pPr marL="514350" lvl="1" indent="-128588" algn="l">
              <a:lnSpc>
                <a:spcPct val="90000"/>
              </a:lnSpc>
              <a:spcBef>
                <a:spcPts val="281"/>
              </a:spcBef>
              <a:spcAft>
                <a:spcPts val="0"/>
              </a:spcAft>
              <a:buClr>
                <a:schemeClr val="dk1"/>
              </a:buClr>
              <a:buSzPts val="1400"/>
              <a:buNone/>
              <a:defRPr sz="788"/>
            </a:lvl2pPr>
            <a:lvl3pPr marL="771525" lvl="2" indent="-128588" algn="l">
              <a:lnSpc>
                <a:spcPct val="90000"/>
              </a:lnSpc>
              <a:spcBef>
                <a:spcPts val="281"/>
              </a:spcBef>
              <a:spcAft>
                <a:spcPts val="0"/>
              </a:spcAft>
              <a:buClr>
                <a:schemeClr val="dk1"/>
              </a:buClr>
              <a:buSzPts val="1200"/>
              <a:buNone/>
              <a:defRPr sz="675"/>
            </a:lvl3pPr>
            <a:lvl4pPr marL="1028700" lvl="3" indent="-128588" algn="l">
              <a:lnSpc>
                <a:spcPct val="90000"/>
              </a:lnSpc>
              <a:spcBef>
                <a:spcPts val="281"/>
              </a:spcBef>
              <a:spcAft>
                <a:spcPts val="0"/>
              </a:spcAft>
              <a:buClr>
                <a:schemeClr val="dk1"/>
              </a:buClr>
              <a:buSzPts val="1000"/>
              <a:buNone/>
              <a:defRPr sz="563"/>
            </a:lvl4pPr>
            <a:lvl5pPr marL="1285875" lvl="4" indent="-128588" algn="l">
              <a:lnSpc>
                <a:spcPct val="90000"/>
              </a:lnSpc>
              <a:spcBef>
                <a:spcPts val="281"/>
              </a:spcBef>
              <a:spcAft>
                <a:spcPts val="0"/>
              </a:spcAft>
              <a:buClr>
                <a:schemeClr val="dk1"/>
              </a:buClr>
              <a:buSzPts val="1000"/>
              <a:buNone/>
              <a:defRPr sz="563"/>
            </a:lvl5pPr>
            <a:lvl6pPr marL="1543050" lvl="5" indent="-128588" algn="l">
              <a:lnSpc>
                <a:spcPct val="90000"/>
              </a:lnSpc>
              <a:spcBef>
                <a:spcPts val="281"/>
              </a:spcBef>
              <a:spcAft>
                <a:spcPts val="0"/>
              </a:spcAft>
              <a:buClr>
                <a:schemeClr val="dk1"/>
              </a:buClr>
              <a:buSzPts val="1000"/>
              <a:buNone/>
              <a:defRPr sz="563"/>
            </a:lvl6pPr>
            <a:lvl7pPr marL="1800225" lvl="6" indent="-128588" algn="l">
              <a:lnSpc>
                <a:spcPct val="90000"/>
              </a:lnSpc>
              <a:spcBef>
                <a:spcPts val="281"/>
              </a:spcBef>
              <a:spcAft>
                <a:spcPts val="0"/>
              </a:spcAft>
              <a:buClr>
                <a:schemeClr val="dk1"/>
              </a:buClr>
              <a:buSzPts val="1000"/>
              <a:buNone/>
              <a:defRPr sz="563"/>
            </a:lvl7pPr>
            <a:lvl8pPr marL="2057400" lvl="7" indent="-128588" algn="l">
              <a:lnSpc>
                <a:spcPct val="90000"/>
              </a:lnSpc>
              <a:spcBef>
                <a:spcPts val="281"/>
              </a:spcBef>
              <a:spcAft>
                <a:spcPts val="0"/>
              </a:spcAft>
              <a:buClr>
                <a:schemeClr val="dk1"/>
              </a:buClr>
              <a:buSzPts val="1000"/>
              <a:buNone/>
              <a:defRPr sz="563"/>
            </a:lvl8pPr>
            <a:lvl9pPr marL="2314575" lvl="8" indent="-128588" algn="l">
              <a:lnSpc>
                <a:spcPct val="90000"/>
              </a:lnSpc>
              <a:spcBef>
                <a:spcPts val="281"/>
              </a:spcBef>
              <a:spcAft>
                <a:spcPts val="0"/>
              </a:spcAft>
              <a:buClr>
                <a:schemeClr val="dk1"/>
              </a:buClr>
              <a:buSzPts val="1000"/>
              <a:buNone/>
              <a:defRPr sz="563"/>
            </a:lvl9pPr>
          </a:lstStyle>
          <a:p>
            <a:endParaRPr/>
          </a:p>
        </p:txBody>
      </p:sp>
      <p:sp>
        <p:nvSpPr>
          <p:cNvPr id="222" name="Google Shape;222;p50"/>
          <p:cNvSpPr txBox="1">
            <a:spLocks noGrp="1"/>
          </p:cNvSpPr>
          <p:nvPr>
            <p:ph type="body" idx="2"/>
          </p:nvPr>
        </p:nvSpPr>
        <p:spPr>
          <a:xfrm>
            <a:off x="839788" y="4061463"/>
            <a:ext cx="3932237" cy="667295"/>
          </a:xfrm>
          <a:prstGeom prst="rect">
            <a:avLst/>
          </a:prstGeom>
          <a:noFill/>
          <a:ln>
            <a:noFill/>
          </a:ln>
        </p:spPr>
        <p:txBody>
          <a:bodyPr spcFirstLastPara="1" wrap="square" lIns="91425" tIns="45700" rIns="91425" bIns="45700" anchor="t" anchorCtr="0">
            <a:normAutofit/>
          </a:bodyPr>
          <a:lstStyle>
            <a:lvl1pPr marL="0" lvl="0" indent="0" algn="l">
              <a:lnSpc>
                <a:spcPct val="90000"/>
              </a:lnSpc>
              <a:spcBef>
                <a:spcPts val="563"/>
              </a:spcBef>
              <a:spcAft>
                <a:spcPts val="0"/>
              </a:spcAft>
              <a:buClr>
                <a:schemeClr val="lt1"/>
              </a:buClr>
              <a:buSzPts val="2400"/>
              <a:buNone/>
              <a:defRPr sz="1350">
                <a:solidFill>
                  <a:schemeClr val="lt1"/>
                </a:solidFill>
                <a:latin typeface="+mj-lt"/>
              </a:defRPr>
            </a:lvl1pPr>
            <a:lvl2pPr marL="514350" lvl="1" indent="-128588" algn="l">
              <a:lnSpc>
                <a:spcPct val="90000"/>
              </a:lnSpc>
              <a:spcBef>
                <a:spcPts val="281"/>
              </a:spcBef>
              <a:spcAft>
                <a:spcPts val="0"/>
              </a:spcAft>
              <a:buClr>
                <a:schemeClr val="dk1"/>
              </a:buClr>
              <a:buSzPts val="1400"/>
              <a:buNone/>
              <a:defRPr sz="788"/>
            </a:lvl2pPr>
            <a:lvl3pPr marL="771525" lvl="2" indent="-128588" algn="l">
              <a:lnSpc>
                <a:spcPct val="90000"/>
              </a:lnSpc>
              <a:spcBef>
                <a:spcPts val="281"/>
              </a:spcBef>
              <a:spcAft>
                <a:spcPts val="0"/>
              </a:spcAft>
              <a:buClr>
                <a:schemeClr val="dk1"/>
              </a:buClr>
              <a:buSzPts val="1200"/>
              <a:buNone/>
              <a:defRPr sz="675"/>
            </a:lvl3pPr>
            <a:lvl4pPr marL="1028700" lvl="3" indent="-128588" algn="l">
              <a:lnSpc>
                <a:spcPct val="90000"/>
              </a:lnSpc>
              <a:spcBef>
                <a:spcPts val="281"/>
              </a:spcBef>
              <a:spcAft>
                <a:spcPts val="0"/>
              </a:spcAft>
              <a:buClr>
                <a:schemeClr val="dk1"/>
              </a:buClr>
              <a:buSzPts val="1000"/>
              <a:buNone/>
              <a:defRPr sz="563"/>
            </a:lvl4pPr>
            <a:lvl5pPr marL="1285875" lvl="4" indent="-128588" algn="l">
              <a:lnSpc>
                <a:spcPct val="90000"/>
              </a:lnSpc>
              <a:spcBef>
                <a:spcPts val="281"/>
              </a:spcBef>
              <a:spcAft>
                <a:spcPts val="0"/>
              </a:spcAft>
              <a:buClr>
                <a:schemeClr val="dk1"/>
              </a:buClr>
              <a:buSzPts val="1000"/>
              <a:buNone/>
              <a:defRPr sz="563"/>
            </a:lvl5pPr>
            <a:lvl6pPr marL="1543050" lvl="5" indent="-128588" algn="l">
              <a:lnSpc>
                <a:spcPct val="90000"/>
              </a:lnSpc>
              <a:spcBef>
                <a:spcPts val="281"/>
              </a:spcBef>
              <a:spcAft>
                <a:spcPts val="0"/>
              </a:spcAft>
              <a:buClr>
                <a:schemeClr val="dk1"/>
              </a:buClr>
              <a:buSzPts val="1000"/>
              <a:buNone/>
              <a:defRPr sz="563"/>
            </a:lvl6pPr>
            <a:lvl7pPr marL="1800225" lvl="6" indent="-128588" algn="l">
              <a:lnSpc>
                <a:spcPct val="90000"/>
              </a:lnSpc>
              <a:spcBef>
                <a:spcPts val="281"/>
              </a:spcBef>
              <a:spcAft>
                <a:spcPts val="0"/>
              </a:spcAft>
              <a:buClr>
                <a:schemeClr val="dk1"/>
              </a:buClr>
              <a:buSzPts val="1000"/>
              <a:buNone/>
              <a:defRPr sz="563"/>
            </a:lvl7pPr>
            <a:lvl8pPr marL="2057400" lvl="7" indent="-128588" algn="l">
              <a:lnSpc>
                <a:spcPct val="90000"/>
              </a:lnSpc>
              <a:spcBef>
                <a:spcPts val="281"/>
              </a:spcBef>
              <a:spcAft>
                <a:spcPts val="0"/>
              </a:spcAft>
              <a:buClr>
                <a:schemeClr val="dk1"/>
              </a:buClr>
              <a:buSzPts val="1000"/>
              <a:buNone/>
              <a:defRPr sz="563"/>
            </a:lvl8pPr>
            <a:lvl9pPr marL="2314575" lvl="8" indent="-128588" algn="l">
              <a:lnSpc>
                <a:spcPct val="90000"/>
              </a:lnSpc>
              <a:spcBef>
                <a:spcPts val="281"/>
              </a:spcBef>
              <a:spcAft>
                <a:spcPts val="0"/>
              </a:spcAft>
              <a:buClr>
                <a:schemeClr val="dk1"/>
              </a:buClr>
              <a:buSzPts val="1000"/>
              <a:buNone/>
              <a:defRPr sz="563"/>
            </a:lvl9pPr>
          </a:lstStyle>
          <a:p>
            <a:endParaRPr/>
          </a:p>
        </p:txBody>
      </p:sp>
      <p:pic>
        <p:nvPicPr>
          <p:cNvPr id="10" name="Google Shape;15;p27">
            <a:extLst>
              <a:ext uri="{FF2B5EF4-FFF2-40B4-BE49-F238E27FC236}">
                <a16:creationId xmlns:a16="http://schemas.microsoft.com/office/drawing/2014/main" id="{6A3058F1-7B9F-07E8-9994-DE41B1D9BA47}"/>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0347632" y="254555"/>
            <a:ext cx="1359785" cy="562044"/>
          </a:xfrm>
          <a:prstGeom prst="rect">
            <a:avLst/>
          </a:prstGeom>
          <a:noFill/>
          <a:ln>
            <a:noFill/>
          </a:ln>
        </p:spPr>
      </p:pic>
      <p:sp>
        <p:nvSpPr>
          <p:cNvPr id="2" name="Google Shape;55;p33">
            <a:extLst>
              <a:ext uri="{FF2B5EF4-FFF2-40B4-BE49-F238E27FC236}">
                <a16:creationId xmlns:a16="http://schemas.microsoft.com/office/drawing/2014/main" id="{1DBAB69E-9E68-F732-99DC-86FDBC852793}"/>
              </a:ext>
            </a:extLst>
          </p:cNvPr>
          <p:cNvSpPr/>
          <p:nvPr userDrawn="1"/>
        </p:nvSpPr>
        <p:spPr>
          <a:xfrm>
            <a:off x="0" y="6619075"/>
            <a:ext cx="12192000" cy="246888"/>
          </a:xfrm>
          <a:prstGeom prst="rect">
            <a:avLst/>
          </a:prstGeom>
          <a:solidFill>
            <a:schemeClr val="lt1"/>
          </a:solidFill>
          <a:ln>
            <a:noFill/>
          </a:ln>
        </p:spPr>
        <p:txBody>
          <a:bodyPr spcFirstLastPara="1" wrap="square" lIns="51427" tIns="25706" rIns="51427" bIns="25706"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13" b="0" i="0" u="none" strike="noStrike" cap="none">
              <a:solidFill>
                <a:schemeClr val="lt1"/>
              </a:solidFill>
              <a:latin typeface="Calibri"/>
              <a:ea typeface="Calibri"/>
              <a:cs typeface="Calibri"/>
              <a:sym typeface="Calibri"/>
            </a:endParaRPr>
          </a:p>
        </p:txBody>
      </p:sp>
      <p:sp>
        <p:nvSpPr>
          <p:cNvPr id="3" name="Google Shape;132;p40">
            <a:extLst>
              <a:ext uri="{FF2B5EF4-FFF2-40B4-BE49-F238E27FC236}">
                <a16:creationId xmlns:a16="http://schemas.microsoft.com/office/drawing/2014/main" id="{1F595DA3-FF54-C766-29F6-B252D2897CE7}"/>
              </a:ext>
            </a:extLst>
          </p:cNvPr>
          <p:cNvSpPr txBox="1">
            <a:spLocks noGrp="1"/>
          </p:cNvSpPr>
          <p:nvPr>
            <p:ph type="title"/>
          </p:nvPr>
        </p:nvSpPr>
        <p:spPr>
          <a:xfrm>
            <a:off x="857139" y="2108120"/>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solidFill>
                  <a:schemeClr val="bg1"/>
                </a:solidFill>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 name="Google Shape;238;p1">
            <a:extLst>
              <a:ext uri="{FF2B5EF4-FFF2-40B4-BE49-F238E27FC236}">
                <a16:creationId xmlns:a16="http://schemas.microsoft.com/office/drawing/2014/main" id="{33151522-F92D-80DC-4A75-D96182698C3A}"/>
              </a:ext>
              <a:ext uri="{C183D7F6-B498-43B3-948B-1728B52AA6E4}">
                <adec:decorative xmlns:adec="http://schemas.microsoft.com/office/drawing/2017/decorative" val="1"/>
              </a:ext>
            </a:extLst>
          </p:cNvPr>
          <p:cNvSpPr/>
          <p:nvPr userDrawn="1"/>
        </p:nvSpPr>
        <p:spPr>
          <a:xfrm>
            <a:off x="838202" y="3531439"/>
            <a:ext cx="4539559" cy="45719"/>
          </a:xfrm>
          <a:prstGeom prst="rect">
            <a:avLst/>
          </a:prstGeom>
          <a:solidFill>
            <a:schemeClr val="bg1"/>
          </a:solidFill>
          <a:ln>
            <a:noFill/>
          </a:ln>
        </p:spPr>
        <p:txBody>
          <a:bodyPr spcFirstLastPara="1" wrap="square" lIns="51427" tIns="25706" rIns="51427" bIns="25706"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13" b="0" i="0" u="none" strike="noStrike" cap="none">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1053078732"/>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1-Title slide">
  <p:cSld name="1-Title slide">
    <p:spTree>
      <p:nvGrpSpPr>
        <p:cNvPr id="1" name="Shape 16"/>
        <p:cNvGrpSpPr/>
        <p:nvPr/>
      </p:nvGrpSpPr>
      <p:grpSpPr>
        <a:xfrm>
          <a:off x="0" y="0"/>
          <a:ext cx="0" cy="0"/>
          <a:chOff x="0" y="0"/>
          <a:chExt cx="0" cy="0"/>
        </a:xfrm>
      </p:grpSpPr>
      <p:sp>
        <p:nvSpPr>
          <p:cNvPr id="17" name="Google Shape;17;p28"/>
          <p:cNvSpPr txBox="1">
            <a:spLocks noGrp="1"/>
          </p:cNvSpPr>
          <p:nvPr>
            <p:ph type="title"/>
          </p:nvPr>
        </p:nvSpPr>
        <p:spPr>
          <a:xfrm>
            <a:off x="839788" y="3108960"/>
            <a:ext cx="5761309" cy="109728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2400"/>
              <a:buFont typeface="Titillium Web"/>
              <a:buNone/>
              <a:defRPr sz="1350" b="1">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 name="Google Shape;18;p28"/>
          <p:cNvSpPr txBox="1">
            <a:spLocks noGrp="1"/>
          </p:cNvSpPr>
          <p:nvPr>
            <p:ph type="body" idx="1"/>
          </p:nvPr>
        </p:nvSpPr>
        <p:spPr>
          <a:xfrm>
            <a:off x="838200" y="4206244"/>
            <a:ext cx="10021389" cy="2116183"/>
          </a:xfrm>
          <a:prstGeom prst="rect">
            <a:avLst/>
          </a:prstGeom>
          <a:noFill/>
          <a:ln>
            <a:noFill/>
          </a:ln>
        </p:spPr>
        <p:txBody>
          <a:bodyPr spcFirstLastPara="1" wrap="square" lIns="91425" tIns="45700" rIns="91425" bIns="45700" anchor="t" anchorCtr="0">
            <a:normAutofit/>
          </a:bodyPr>
          <a:lstStyle>
            <a:lvl1pPr marL="0" lvl="0" indent="0" algn="l">
              <a:lnSpc>
                <a:spcPct val="90000"/>
              </a:lnSpc>
              <a:spcBef>
                <a:spcPts val="563"/>
              </a:spcBef>
              <a:spcAft>
                <a:spcPts val="0"/>
              </a:spcAft>
              <a:buClr>
                <a:schemeClr val="dk1"/>
              </a:buClr>
              <a:buSzPts val="1600"/>
              <a:buNone/>
              <a:defRPr sz="900">
                <a:latin typeface="+mj-lt"/>
              </a:defRPr>
            </a:lvl1pPr>
            <a:lvl2pPr marL="514350" lvl="1" indent="-128588" algn="l">
              <a:lnSpc>
                <a:spcPct val="90000"/>
              </a:lnSpc>
              <a:spcBef>
                <a:spcPts val="281"/>
              </a:spcBef>
              <a:spcAft>
                <a:spcPts val="0"/>
              </a:spcAft>
              <a:buClr>
                <a:schemeClr val="dk1"/>
              </a:buClr>
              <a:buSzPts val="1400"/>
              <a:buNone/>
              <a:defRPr sz="788"/>
            </a:lvl2pPr>
            <a:lvl3pPr marL="771525" lvl="2" indent="-128588" algn="l">
              <a:lnSpc>
                <a:spcPct val="90000"/>
              </a:lnSpc>
              <a:spcBef>
                <a:spcPts val="281"/>
              </a:spcBef>
              <a:spcAft>
                <a:spcPts val="0"/>
              </a:spcAft>
              <a:buClr>
                <a:schemeClr val="dk1"/>
              </a:buClr>
              <a:buSzPts val="1200"/>
              <a:buNone/>
              <a:defRPr sz="675"/>
            </a:lvl3pPr>
            <a:lvl4pPr marL="1028700" lvl="3" indent="-128588" algn="l">
              <a:lnSpc>
                <a:spcPct val="90000"/>
              </a:lnSpc>
              <a:spcBef>
                <a:spcPts val="281"/>
              </a:spcBef>
              <a:spcAft>
                <a:spcPts val="0"/>
              </a:spcAft>
              <a:buClr>
                <a:schemeClr val="dk1"/>
              </a:buClr>
              <a:buSzPts val="1000"/>
              <a:buNone/>
              <a:defRPr sz="563"/>
            </a:lvl4pPr>
            <a:lvl5pPr marL="1285875" lvl="4" indent="-128588" algn="l">
              <a:lnSpc>
                <a:spcPct val="90000"/>
              </a:lnSpc>
              <a:spcBef>
                <a:spcPts val="281"/>
              </a:spcBef>
              <a:spcAft>
                <a:spcPts val="0"/>
              </a:spcAft>
              <a:buClr>
                <a:schemeClr val="dk1"/>
              </a:buClr>
              <a:buSzPts val="1000"/>
              <a:buNone/>
              <a:defRPr sz="563"/>
            </a:lvl5pPr>
            <a:lvl6pPr marL="1543050" lvl="5" indent="-128588" algn="l">
              <a:lnSpc>
                <a:spcPct val="90000"/>
              </a:lnSpc>
              <a:spcBef>
                <a:spcPts val="281"/>
              </a:spcBef>
              <a:spcAft>
                <a:spcPts val="0"/>
              </a:spcAft>
              <a:buClr>
                <a:schemeClr val="dk1"/>
              </a:buClr>
              <a:buSzPts val="1000"/>
              <a:buNone/>
              <a:defRPr sz="563"/>
            </a:lvl6pPr>
            <a:lvl7pPr marL="1800225" lvl="6" indent="-128588" algn="l">
              <a:lnSpc>
                <a:spcPct val="90000"/>
              </a:lnSpc>
              <a:spcBef>
                <a:spcPts val="281"/>
              </a:spcBef>
              <a:spcAft>
                <a:spcPts val="0"/>
              </a:spcAft>
              <a:buClr>
                <a:schemeClr val="dk1"/>
              </a:buClr>
              <a:buSzPts val="1000"/>
              <a:buNone/>
              <a:defRPr sz="563"/>
            </a:lvl7pPr>
            <a:lvl8pPr marL="2057400" lvl="7" indent="-128588" algn="l">
              <a:lnSpc>
                <a:spcPct val="90000"/>
              </a:lnSpc>
              <a:spcBef>
                <a:spcPts val="281"/>
              </a:spcBef>
              <a:spcAft>
                <a:spcPts val="0"/>
              </a:spcAft>
              <a:buClr>
                <a:schemeClr val="dk1"/>
              </a:buClr>
              <a:buSzPts val="1000"/>
              <a:buNone/>
              <a:defRPr sz="563"/>
            </a:lvl8pPr>
            <a:lvl9pPr marL="2314575" lvl="8" indent="-128588" algn="l">
              <a:lnSpc>
                <a:spcPct val="90000"/>
              </a:lnSpc>
              <a:spcBef>
                <a:spcPts val="281"/>
              </a:spcBef>
              <a:spcAft>
                <a:spcPts val="0"/>
              </a:spcAft>
              <a:buClr>
                <a:schemeClr val="dk1"/>
              </a:buClr>
              <a:buSzPts val="1000"/>
              <a:buNone/>
              <a:defRPr sz="563"/>
            </a:lvl9pPr>
          </a:lstStyle>
          <a:p>
            <a:endParaRPr/>
          </a:p>
        </p:txBody>
      </p:sp>
      <p:sp>
        <p:nvSpPr>
          <p:cNvPr id="19" name="Google Shape;19;p28"/>
          <p:cNvSpPr txBox="1">
            <a:spLocks noGrp="1"/>
          </p:cNvSpPr>
          <p:nvPr>
            <p:ph type="body" idx="2"/>
          </p:nvPr>
        </p:nvSpPr>
        <p:spPr>
          <a:xfrm>
            <a:off x="576946" y="1597364"/>
            <a:ext cx="9475177" cy="1249178"/>
          </a:xfrm>
          <a:prstGeom prst="rect">
            <a:avLst/>
          </a:prstGeom>
          <a:noFill/>
          <a:ln>
            <a:noFill/>
          </a:ln>
        </p:spPr>
        <p:txBody>
          <a:bodyPr spcFirstLastPara="1" wrap="square" lIns="91425" tIns="45700" rIns="91425" bIns="45700" anchor="t" anchorCtr="0">
            <a:noAutofit/>
          </a:bodyPr>
          <a:lstStyle>
            <a:lvl1pPr marL="0" lvl="0" indent="0" algn="l">
              <a:lnSpc>
                <a:spcPct val="90000"/>
              </a:lnSpc>
              <a:spcBef>
                <a:spcPts val="563"/>
              </a:spcBef>
              <a:spcAft>
                <a:spcPts val="0"/>
              </a:spcAft>
              <a:buClr>
                <a:schemeClr val="dk1"/>
              </a:buClr>
              <a:buSzPts val="8000"/>
              <a:buNone/>
              <a:defRPr sz="4500">
                <a:latin typeface="+mj-lt"/>
              </a:defRPr>
            </a:lvl1pPr>
            <a:lvl2pPr marL="514350" lvl="1" indent="-192881" algn="l">
              <a:lnSpc>
                <a:spcPct val="90000"/>
              </a:lnSpc>
              <a:spcBef>
                <a:spcPts val="281"/>
              </a:spcBef>
              <a:spcAft>
                <a:spcPts val="0"/>
              </a:spcAft>
              <a:buClr>
                <a:schemeClr val="dk1"/>
              </a:buClr>
              <a:buSzPts val="1800"/>
              <a:buChar char="•"/>
              <a:defRPr/>
            </a:lvl2pPr>
            <a:lvl3pPr marL="771525" lvl="2" indent="-192881" algn="l">
              <a:lnSpc>
                <a:spcPct val="90000"/>
              </a:lnSpc>
              <a:spcBef>
                <a:spcPts val="281"/>
              </a:spcBef>
              <a:spcAft>
                <a:spcPts val="0"/>
              </a:spcAft>
              <a:buClr>
                <a:schemeClr val="dk1"/>
              </a:buClr>
              <a:buSzPts val="1800"/>
              <a:buChar char="•"/>
              <a:defRPr/>
            </a:lvl3pPr>
            <a:lvl4pPr marL="1028700" lvl="3" indent="-192881" algn="l">
              <a:lnSpc>
                <a:spcPct val="90000"/>
              </a:lnSpc>
              <a:spcBef>
                <a:spcPts val="281"/>
              </a:spcBef>
              <a:spcAft>
                <a:spcPts val="0"/>
              </a:spcAft>
              <a:buClr>
                <a:schemeClr val="dk1"/>
              </a:buClr>
              <a:buSzPts val="1800"/>
              <a:buChar char="•"/>
              <a:defRPr/>
            </a:lvl4pPr>
            <a:lvl5pPr marL="1285875" lvl="4" indent="-192881" algn="l">
              <a:lnSpc>
                <a:spcPct val="90000"/>
              </a:lnSpc>
              <a:spcBef>
                <a:spcPts val="281"/>
              </a:spcBef>
              <a:spcAft>
                <a:spcPts val="0"/>
              </a:spcAft>
              <a:buClr>
                <a:schemeClr val="dk1"/>
              </a:buClr>
              <a:buSzPts val="1800"/>
              <a:buChar char="•"/>
              <a:defRPr/>
            </a:lvl5pPr>
            <a:lvl6pPr marL="1543050" lvl="5" indent="-192881" algn="l">
              <a:lnSpc>
                <a:spcPct val="90000"/>
              </a:lnSpc>
              <a:spcBef>
                <a:spcPts val="281"/>
              </a:spcBef>
              <a:spcAft>
                <a:spcPts val="0"/>
              </a:spcAft>
              <a:buClr>
                <a:schemeClr val="dk1"/>
              </a:buClr>
              <a:buSzPts val="1800"/>
              <a:buChar char="•"/>
              <a:defRPr/>
            </a:lvl6pPr>
            <a:lvl7pPr marL="1800225" lvl="6" indent="-192881" algn="l">
              <a:lnSpc>
                <a:spcPct val="90000"/>
              </a:lnSpc>
              <a:spcBef>
                <a:spcPts val="281"/>
              </a:spcBef>
              <a:spcAft>
                <a:spcPts val="0"/>
              </a:spcAft>
              <a:buClr>
                <a:schemeClr val="dk1"/>
              </a:buClr>
              <a:buSzPts val="1800"/>
              <a:buChar char="•"/>
              <a:defRPr/>
            </a:lvl7pPr>
            <a:lvl8pPr marL="2057400" lvl="7" indent="-192881" algn="l">
              <a:lnSpc>
                <a:spcPct val="90000"/>
              </a:lnSpc>
              <a:spcBef>
                <a:spcPts val="281"/>
              </a:spcBef>
              <a:spcAft>
                <a:spcPts val="0"/>
              </a:spcAft>
              <a:buClr>
                <a:schemeClr val="dk1"/>
              </a:buClr>
              <a:buSzPts val="1800"/>
              <a:buChar char="•"/>
              <a:defRPr/>
            </a:lvl8pPr>
            <a:lvl9pPr marL="2314575" lvl="8" indent="-192881" algn="l">
              <a:lnSpc>
                <a:spcPct val="90000"/>
              </a:lnSpc>
              <a:spcBef>
                <a:spcPts val="281"/>
              </a:spcBef>
              <a:spcAft>
                <a:spcPts val="0"/>
              </a:spcAft>
              <a:buClr>
                <a:schemeClr val="dk1"/>
              </a:buClr>
              <a:buSzPts val="1800"/>
              <a:buChar char="•"/>
              <a:defRPr/>
            </a:lvl9pPr>
          </a:lstStyle>
          <a:p>
            <a:endParaRPr/>
          </a:p>
        </p:txBody>
      </p:sp>
      <p:pic>
        <p:nvPicPr>
          <p:cNvPr id="8" name="Google Shape;27;p29">
            <a:extLst>
              <a:ext uri="{FF2B5EF4-FFF2-40B4-BE49-F238E27FC236}">
                <a16:creationId xmlns:a16="http://schemas.microsoft.com/office/drawing/2014/main" id="{814DB8A8-DD98-9E4F-42FF-8A100C54A3AD}"/>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cxnSp>
        <p:nvCxnSpPr>
          <p:cNvPr id="3" name="Google Shape;247;p2">
            <a:extLst>
              <a:ext uri="{FF2B5EF4-FFF2-40B4-BE49-F238E27FC236}">
                <a16:creationId xmlns:a16="http://schemas.microsoft.com/office/drawing/2014/main" id="{8E6ACB80-AEDB-CA7B-2FCD-22CED5841F03}"/>
              </a:ext>
              <a:ext uri="{C183D7F6-B498-43B3-948B-1728B52AA6E4}">
                <adec:decorative xmlns:adec="http://schemas.microsoft.com/office/drawing/2017/decorative" val="1"/>
              </a:ext>
            </a:extLst>
          </p:cNvPr>
          <p:cNvCxnSpPr/>
          <p:nvPr userDrawn="1"/>
        </p:nvCxnSpPr>
        <p:spPr>
          <a:xfrm>
            <a:off x="1041917" y="2846542"/>
            <a:ext cx="0" cy="822960"/>
          </a:xfrm>
          <a:prstGeom prst="straightConnector1">
            <a:avLst/>
          </a:prstGeom>
          <a:noFill/>
          <a:ln w="57150" cap="flat" cmpd="sng">
            <a:solidFill>
              <a:srgbClr val="BE1E2D"/>
            </a:solidFill>
            <a:prstDash val="solid"/>
            <a:miter lim="800000"/>
            <a:headEnd type="none" w="sm" len="sm"/>
            <a:tailEnd type="none" w="sm" len="sm"/>
          </a:ln>
        </p:spPr>
      </p:cxnSp>
    </p:spTree>
    <p:extLst>
      <p:ext uri="{BB962C8B-B14F-4D97-AF65-F5344CB8AC3E}">
        <p14:creationId xmlns:p14="http://schemas.microsoft.com/office/powerpoint/2010/main" val="4156306297"/>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45"/>
        <p:cNvGrpSpPr/>
        <p:nvPr/>
      </p:nvGrpSpPr>
      <p:grpSpPr>
        <a:xfrm>
          <a:off x="0" y="0"/>
          <a:ext cx="0" cy="0"/>
          <a:chOff x="0" y="0"/>
          <a:chExt cx="0" cy="0"/>
        </a:xfrm>
      </p:grpSpPr>
      <p:sp>
        <p:nvSpPr>
          <p:cNvPr id="146" name="Google Shape;146;p42"/>
          <p:cNvSpPr txBox="1">
            <a:spLocks noGrp="1"/>
          </p:cNvSpPr>
          <p:nvPr>
            <p:ph type="title"/>
          </p:nvPr>
        </p:nvSpPr>
        <p:spPr>
          <a:xfrm>
            <a:off x="838200" y="3090912"/>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mj-lt"/>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 name="Google Shape;27;p29">
            <a:extLst>
              <a:ext uri="{FF2B5EF4-FFF2-40B4-BE49-F238E27FC236}">
                <a16:creationId xmlns:a16="http://schemas.microsoft.com/office/drawing/2014/main" id="{05854331-F7AF-C9B5-6D37-9C0E3CB8ADA9}"/>
              </a:ext>
            </a:extLst>
          </p:cNvPr>
          <p:cNvPicPr preferRelativeResize="0"/>
          <p:nvPr userDrawn="1"/>
        </p:nvPicPr>
        <p:blipFill>
          <a:blip r:embed="rId2" cstate="email">
            <a:extLst>
              <a:ext uri="{28A0092B-C50C-407E-A947-70E740481C1C}">
                <a14:useLocalDpi xmlns:a14="http://schemas.microsoft.com/office/drawing/2010/main"/>
              </a:ext>
            </a:extLst>
          </a:blip>
          <a:srcRect/>
          <a:stretch/>
        </p:blipFill>
        <p:spPr>
          <a:xfrm>
            <a:off x="11272342" y="155258"/>
            <a:ext cx="568601" cy="464856"/>
          </a:xfrm>
          <a:prstGeom prst="rect">
            <a:avLst/>
          </a:prstGeom>
          <a:noFill/>
          <a:ln>
            <a:noFill/>
          </a:ln>
        </p:spPr>
      </p:pic>
      <p:cxnSp>
        <p:nvCxnSpPr>
          <p:cNvPr id="2" name="Google Shape;377;p13">
            <a:extLst>
              <a:ext uri="{FF2B5EF4-FFF2-40B4-BE49-F238E27FC236}">
                <a16:creationId xmlns:a16="http://schemas.microsoft.com/office/drawing/2014/main" id="{3D550D6D-C9A6-2C14-2747-036EE90B54E7}"/>
              </a:ext>
              <a:ext uri="{C183D7F6-B498-43B3-948B-1728B52AA6E4}">
                <adec:decorative xmlns:adec="http://schemas.microsoft.com/office/drawing/2017/decorative" val="1"/>
              </a:ext>
            </a:extLst>
          </p:cNvPr>
          <p:cNvCxnSpPr/>
          <p:nvPr userDrawn="1"/>
        </p:nvCxnSpPr>
        <p:spPr>
          <a:xfrm rot="10800000" flipH="1">
            <a:off x="958851" y="3227743"/>
            <a:ext cx="1951119" cy="123"/>
          </a:xfrm>
          <a:prstGeom prst="straightConnector1">
            <a:avLst/>
          </a:prstGeom>
          <a:noFill/>
          <a:ln w="57150" cap="flat" cmpd="sng">
            <a:solidFill>
              <a:srgbClr val="BE1E2D"/>
            </a:solidFill>
            <a:prstDash val="solid"/>
            <a:miter lim="800000"/>
            <a:headEnd type="none" w="sm" len="sm"/>
            <a:tailEnd type="none" w="sm" len="sm"/>
          </a:ln>
        </p:spPr>
      </p:cxnSp>
    </p:spTree>
    <p:extLst>
      <p:ext uri="{BB962C8B-B14F-4D97-AF65-F5344CB8AC3E}">
        <p14:creationId xmlns:p14="http://schemas.microsoft.com/office/powerpoint/2010/main" val="3259027726"/>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6"/>
          <p:cNvSpPr txBox="1">
            <a:spLocks noGrp="1"/>
          </p:cNvSpPr>
          <p:nvPr>
            <p:ph type="title"/>
          </p:nvPr>
        </p:nvSpPr>
        <p:spPr>
          <a:xfrm>
            <a:off x="838200" y="3090912"/>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Titillium Web"/>
              <a:buNone/>
              <a:defRPr sz="4400" b="0" i="0" u="none" strike="noStrike" cap="none">
                <a:solidFill>
                  <a:schemeClr val="dk1"/>
                </a:solidFill>
                <a:latin typeface="Titillium Web"/>
                <a:ea typeface="Titillium Web"/>
                <a:cs typeface="Titillium Web"/>
                <a:sym typeface="Titillium We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6"/>
          <p:cNvSpPr txBox="1">
            <a:spLocks noGrp="1"/>
          </p:cNvSpPr>
          <p:nvPr>
            <p:ph type="body" idx="1"/>
          </p:nvPr>
        </p:nvSpPr>
        <p:spPr>
          <a:xfrm>
            <a:off x="838200" y="4563291"/>
            <a:ext cx="10515600" cy="1613672"/>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1000"/>
              </a:spcBef>
              <a:spcAft>
                <a:spcPts val="0"/>
              </a:spcAft>
              <a:buClr>
                <a:schemeClr val="dk1"/>
              </a:buClr>
              <a:buSzPts val="2800"/>
              <a:buFont typeface="Arial"/>
              <a:buNone/>
              <a:defRPr sz="2800" b="0" i="0" u="none" strike="noStrike" cap="none">
                <a:solidFill>
                  <a:schemeClr val="dk1"/>
                </a:solidFill>
                <a:latin typeface="Titillium Web"/>
                <a:ea typeface="Titillium Web"/>
                <a:cs typeface="Titillium Web"/>
                <a:sym typeface="Titillium Web"/>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Titillium Web"/>
                <a:ea typeface="Titillium Web"/>
                <a:cs typeface="Titillium Web"/>
                <a:sym typeface="Titillium Web"/>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Titillium Web"/>
                <a:ea typeface="Titillium Web"/>
                <a:cs typeface="Titillium Web"/>
                <a:sym typeface="Titillium Web"/>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tillium Web"/>
                <a:ea typeface="Titillium Web"/>
                <a:cs typeface="Titillium Web"/>
                <a:sym typeface="Titillium Web"/>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Titillium Web"/>
                <a:ea typeface="Titillium Web"/>
                <a:cs typeface="Titillium Web"/>
                <a:sym typeface="Titillium Web"/>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6"/>
          <p:cNvSpPr/>
          <p:nvPr/>
        </p:nvSpPr>
        <p:spPr>
          <a:xfrm>
            <a:off x="2" y="6618337"/>
            <a:ext cx="11823300" cy="246888"/>
          </a:xfrm>
          <a:prstGeom prst="rect">
            <a:avLst/>
          </a:prstGeom>
          <a:solidFill>
            <a:srgbClr val="075190"/>
          </a:solidFill>
          <a:ln>
            <a:noFill/>
          </a:ln>
        </p:spPr>
        <p:txBody>
          <a:bodyPr spcFirstLastPara="1" wrap="square" lIns="51427" tIns="25706" rIns="51427" bIns="25706"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013" b="0" i="0" u="none" strike="noStrike" cap="none">
              <a:solidFill>
                <a:schemeClr val="lt1"/>
              </a:solidFill>
              <a:latin typeface="Calibri"/>
              <a:ea typeface="Calibri"/>
              <a:cs typeface="Calibri"/>
              <a:sym typeface="Calibri"/>
            </a:endParaRPr>
          </a:p>
        </p:txBody>
      </p:sp>
      <p:sp>
        <p:nvSpPr>
          <p:cNvPr id="10" name="Google Shape;10;p26"/>
          <p:cNvSpPr/>
          <p:nvPr/>
        </p:nvSpPr>
        <p:spPr>
          <a:xfrm>
            <a:off x="10363200" y="6618337"/>
            <a:ext cx="1828800" cy="246888"/>
          </a:xfrm>
          <a:prstGeom prst="rect">
            <a:avLst/>
          </a:prstGeom>
          <a:solidFill>
            <a:srgbClr val="F9A21A"/>
          </a:solidFill>
          <a:ln>
            <a:noFill/>
          </a:ln>
        </p:spPr>
        <p:txBody>
          <a:bodyPr spcFirstLastPara="1" wrap="square" lIns="51427" tIns="51427" rIns="51427" bIns="51427"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788" b="0" i="0" u="none" strike="noStrike" cap="none">
              <a:solidFill>
                <a:srgbClr val="000000"/>
              </a:solidFill>
              <a:latin typeface="Arial"/>
              <a:ea typeface="Arial"/>
              <a:cs typeface="Arial"/>
              <a:sym typeface="Arial"/>
            </a:endParaRPr>
          </a:p>
        </p:txBody>
      </p:sp>
      <p:sp>
        <p:nvSpPr>
          <p:cNvPr id="2" name="Google Shape;10;p26">
            <a:extLst>
              <a:ext uri="{FF2B5EF4-FFF2-40B4-BE49-F238E27FC236}">
                <a16:creationId xmlns:a16="http://schemas.microsoft.com/office/drawing/2014/main" id="{39278194-149E-7248-5A15-5E78B0DCEFA0}"/>
              </a:ext>
            </a:extLst>
          </p:cNvPr>
          <p:cNvSpPr/>
          <p:nvPr userDrawn="1"/>
        </p:nvSpPr>
        <p:spPr>
          <a:xfrm>
            <a:off x="8534400" y="6618337"/>
            <a:ext cx="1828800" cy="246888"/>
          </a:xfrm>
          <a:prstGeom prst="rect">
            <a:avLst/>
          </a:prstGeom>
          <a:solidFill>
            <a:schemeClr val="accent2"/>
          </a:solidFill>
          <a:ln>
            <a:noFill/>
          </a:ln>
        </p:spPr>
        <p:txBody>
          <a:bodyPr spcFirstLastPara="1" wrap="square" lIns="51427" tIns="51427" rIns="51427" bIns="51427"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788" b="0" i="0" u="none" strike="noStrike" cap="none">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9" r:id="rId1"/>
    <p:sldLayoutId id="2147483674" r:id="rId2"/>
    <p:sldLayoutId id="2147483677" r:id="rId3"/>
    <p:sldLayoutId id="2147483678" r:id="rId4"/>
    <p:sldLayoutId id="2147483679" r:id="rId5"/>
    <p:sldLayoutId id="2147483675" r:id="rId6"/>
    <p:sldLayoutId id="2147483680" r:id="rId7"/>
    <p:sldLayoutId id="2147483681" r:id="rId8"/>
    <p:sldLayoutId id="2147483682"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mj-lt"/>
          <a:ea typeface="Arial Black" panose="020B0A040201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227013" marR="0" lvl="0" indent="1588" algn="l" rtl="0">
        <a:lnSpc>
          <a:spcPct val="100000"/>
        </a:lnSpc>
        <a:spcBef>
          <a:spcPts val="0"/>
        </a:spcBef>
        <a:spcAft>
          <a:spcPts val="0"/>
        </a:spcAft>
        <a:buClr>
          <a:srgbClr val="000000"/>
        </a:buClr>
        <a:buFont typeface="Arial"/>
        <a:defRPr sz="1400" b="0" i="0" u="none" strike="noStrike" cap="none">
          <a:solidFill>
            <a:srgbClr val="000000"/>
          </a:solidFill>
          <a:latin typeface="+mj-lt"/>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ecfr.gov/current/title-45/section-1321.27"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ecfr.gov/current/title-45/part-1321/subpart-B#p-1321.29(c)" TargetMode="External"/><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hyperlink" Target="https://www.ecfr.gov/current/title-45/section-1321.31" TargetMode="External"/><Relationship Id="rId2" Type="http://schemas.openxmlformats.org/officeDocument/2006/relationships/notesSlide" Target="../notesSlides/notesSlide50.xml"/><Relationship Id="rId1" Type="http://schemas.openxmlformats.org/officeDocument/2006/relationships/slideLayout" Target="../slideLayouts/slideLayout3.xml"/><Relationship Id="rId4" Type="http://schemas.openxmlformats.org/officeDocument/2006/relationships/hyperlink" Target="https://www.ecfr.gov/current/title-45/section-1321.101"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8" Type="http://schemas.openxmlformats.org/officeDocument/2006/relationships/hyperlink" Target="https://acl.gov/sites/default/files/AoA_Form_Grants_State_Plan_Guidance_508_final.pdf" TargetMode="External"/><Relationship Id="rId3" Type="http://schemas.openxmlformats.org/officeDocument/2006/relationships/hyperlink" Target="https://acl.gov/sites/default/files/about-acl/2020-04/Older%20Americans%20Act%20Of%201965%20as%20amended%20by%20Public%20Law%20116-131%20on%203-25-2020.pdf" TargetMode="External"/><Relationship Id="rId7" Type="http://schemas.openxmlformats.org/officeDocument/2006/relationships/hyperlink" Target="https://acl.gov/programs/older-americans-act-implementation" TargetMode="External"/><Relationship Id="rId2" Type="http://schemas.openxmlformats.org/officeDocument/2006/relationships/notesSlide" Target="../notesSlides/notesSlide52.xml"/><Relationship Id="rId1" Type="http://schemas.openxmlformats.org/officeDocument/2006/relationships/slideLayout" Target="../slideLayouts/slideLayout3.xml"/><Relationship Id="rId6" Type="http://schemas.openxmlformats.org/officeDocument/2006/relationships/hyperlink" Target="https://www.ecfr.gov/current/title-45/subtitle-B/chapter-XIII/subchapter-C/part-1324?toc=1" TargetMode="External"/><Relationship Id="rId5" Type="http://schemas.openxmlformats.org/officeDocument/2006/relationships/hyperlink" Target="https://www.ecfr.gov/current/title-45/subtitle-B/chapter-XIII/subchapter-C/part-1322?toc=1" TargetMode="External"/><Relationship Id="rId10" Type="http://schemas.openxmlformats.org/officeDocument/2006/relationships/hyperlink" Target="https://youtu.be/WndA2YcB8P0" TargetMode="External"/><Relationship Id="rId4" Type="http://schemas.openxmlformats.org/officeDocument/2006/relationships/hyperlink" Target="https://www.ecfr.gov/current/title-45/subtitle-B/chapter-XIII/subchapter-C/part-1321?toc=1" TargetMode="External"/><Relationship Id="rId9" Type="http://schemas.openxmlformats.org/officeDocument/2006/relationships/hyperlink" Target="https://www.youtube.com/watch?v=h1I3vCu8uIY" TargetMode="Externa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 name="Title 1">
            <a:extLst>
              <a:ext uri="{FF2B5EF4-FFF2-40B4-BE49-F238E27FC236}">
                <a16:creationId xmlns:a16="http://schemas.microsoft.com/office/drawing/2014/main" id="{ECFACE5B-ED08-894A-64AF-253DF0FE54CD}"/>
              </a:ext>
            </a:extLst>
          </p:cNvPr>
          <p:cNvSpPr>
            <a:spLocks noGrp="1"/>
          </p:cNvSpPr>
          <p:nvPr>
            <p:ph type="title"/>
          </p:nvPr>
        </p:nvSpPr>
        <p:spPr>
          <a:xfrm>
            <a:off x="774950" y="2245253"/>
            <a:ext cx="9958276" cy="2319681"/>
          </a:xfrm>
        </p:spPr>
        <p:txBody>
          <a:bodyPr>
            <a:normAutofit fontScale="90000"/>
          </a:bodyPr>
          <a:lstStyle/>
          <a:p>
            <a:pPr>
              <a:lnSpc>
                <a:spcPct val="200000"/>
              </a:lnSpc>
            </a:pPr>
            <a:r>
              <a:rPr lang="en-US" dirty="0"/>
              <a:t>State Plan on Aging </a:t>
            </a:r>
            <a:r>
              <a:rPr lang="en-US"/>
              <a:t>Kickoff Webinar</a:t>
            </a:r>
            <a:br>
              <a:rPr lang="en-US" dirty="0"/>
            </a:br>
            <a:r>
              <a:rPr lang="en-US" sz="3200" i="1" dirty="0"/>
              <a:t>September 23</a:t>
            </a:r>
            <a:r>
              <a:rPr lang="en-US" sz="3200" i="1" baseline="30000" dirty="0"/>
              <a:t>rd</a:t>
            </a:r>
            <a:r>
              <a:rPr lang="en-US" sz="3200" i="1" dirty="0"/>
              <a:t>, 2026</a:t>
            </a:r>
            <a:endParaRPr lang="en-US" dirty="0"/>
          </a:p>
        </p:txBody>
      </p:sp>
      <p:sp>
        <p:nvSpPr>
          <p:cNvPr id="3" name="Text Placeholder 2">
            <a:extLst>
              <a:ext uri="{FF2B5EF4-FFF2-40B4-BE49-F238E27FC236}">
                <a16:creationId xmlns:a16="http://schemas.microsoft.com/office/drawing/2014/main" id="{ABE3A34F-DF11-4EFC-A8AE-8CB74B3F2EB5}"/>
              </a:ext>
            </a:extLst>
          </p:cNvPr>
          <p:cNvSpPr>
            <a:spLocks noGrp="1"/>
          </p:cNvSpPr>
          <p:nvPr>
            <p:ph type="body" idx="1"/>
          </p:nvPr>
        </p:nvSpPr>
        <p:spPr>
          <a:xfrm>
            <a:off x="673350" y="4612747"/>
            <a:ext cx="9788615" cy="2319681"/>
          </a:xfrm>
        </p:spPr>
        <p:txBody>
          <a:bodyPr>
            <a:noAutofit/>
          </a:bodyPr>
          <a:lstStyle/>
          <a:p>
            <a:pPr algn="l" rtl="0" fontAlgn="base">
              <a:lnSpc>
                <a:spcPct val="100000"/>
              </a:lnSpc>
            </a:pPr>
            <a:r>
              <a:rPr lang="en-US" sz="2000" b="1" dirty="0">
                <a:solidFill>
                  <a:srgbClr val="000000"/>
                </a:solidFill>
              </a:rPr>
              <a:t>Adam Mosey</a:t>
            </a:r>
            <a:r>
              <a:rPr lang="en-US" sz="2000" b="1" i="0" u="none" strike="noStrike" dirty="0">
                <a:solidFill>
                  <a:srgbClr val="000000"/>
                </a:solidFill>
                <a:effectLst/>
              </a:rPr>
              <a:t>, </a:t>
            </a:r>
            <a:r>
              <a:rPr lang="en-US" sz="2000" dirty="0">
                <a:solidFill>
                  <a:srgbClr val="000000"/>
                </a:solidFill>
              </a:rPr>
              <a:t>Special Assistant</a:t>
            </a:r>
            <a:r>
              <a:rPr lang="en-US" sz="2000" b="0" i="0" u="none" strike="noStrike" dirty="0">
                <a:solidFill>
                  <a:srgbClr val="000000"/>
                </a:solidFill>
                <a:effectLst/>
              </a:rPr>
              <a:t>, Administration on Aging (</a:t>
            </a:r>
            <a:r>
              <a:rPr lang="en-US" sz="2000" b="0" i="0" u="none" strike="noStrike" dirty="0" err="1">
                <a:solidFill>
                  <a:srgbClr val="000000"/>
                </a:solidFill>
                <a:effectLst/>
              </a:rPr>
              <a:t>AoA</a:t>
            </a:r>
            <a:r>
              <a:rPr lang="en-US" sz="2000" b="0" i="0" u="none" strike="noStrike" dirty="0">
                <a:solidFill>
                  <a:srgbClr val="000000"/>
                </a:solidFill>
                <a:effectLst/>
              </a:rPr>
              <a:t>)</a:t>
            </a:r>
          </a:p>
          <a:p>
            <a:pPr marL="127635" indent="635" algn="l" rtl="0" fontAlgn="base">
              <a:lnSpc>
                <a:spcPct val="100000"/>
              </a:lnSpc>
            </a:pPr>
            <a:r>
              <a:rPr lang="en-US" sz="2000" b="1" dirty="0">
                <a:solidFill>
                  <a:srgbClr val="000000"/>
                </a:solidFill>
              </a:rPr>
              <a:t>Stephanie Cole</a:t>
            </a:r>
            <a:r>
              <a:rPr lang="en-US" sz="2000" i="0" dirty="0">
                <a:solidFill>
                  <a:srgbClr val="000000"/>
                </a:solidFill>
                <a:effectLst/>
              </a:rPr>
              <a:t>, Program Administrator, </a:t>
            </a:r>
            <a:r>
              <a:rPr lang="en-US" sz="2000" i="0" dirty="0" err="1">
                <a:solidFill>
                  <a:srgbClr val="000000"/>
                </a:solidFill>
                <a:effectLst/>
              </a:rPr>
              <a:t>AoA</a:t>
            </a:r>
            <a:endParaRPr lang="en-US" sz="2000" i="0" dirty="0">
              <a:solidFill>
                <a:srgbClr val="000000"/>
              </a:solidFill>
              <a:effectLst/>
            </a:endParaRPr>
          </a:p>
          <a:p>
            <a:pPr marL="127635" indent="635" algn="l" rtl="0" fontAlgn="base">
              <a:lnSpc>
                <a:spcPct val="100000"/>
              </a:lnSpc>
            </a:pPr>
            <a:r>
              <a:rPr lang="en-US" sz="2000" b="1" dirty="0">
                <a:solidFill>
                  <a:srgbClr val="000000"/>
                </a:solidFill>
              </a:rPr>
              <a:t>Krissy Hudgins, </a:t>
            </a:r>
            <a:r>
              <a:rPr lang="en-US" sz="2000" dirty="0">
                <a:solidFill>
                  <a:srgbClr val="000000"/>
                </a:solidFill>
              </a:rPr>
              <a:t>Program Administrator, </a:t>
            </a:r>
            <a:r>
              <a:rPr lang="en-US" sz="2000" dirty="0" err="1">
                <a:solidFill>
                  <a:srgbClr val="000000"/>
                </a:solidFill>
              </a:rPr>
              <a:t>AoA</a:t>
            </a:r>
            <a:endParaRPr lang="en-US" sz="2000" dirty="0">
              <a:solidFill>
                <a:srgbClr val="00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 name="Title 1">
            <a:extLst>
              <a:ext uri="{FF2B5EF4-FFF2-40B4-BE49-F238E27FC236}">
                <a16:creationId xmlns:a16="http://schemas.microsoft.com/office/drawing/2014/main" id="{131AEC11-92B0-E481-F052-325FF71809DA}"/>
              </a:ext>
            </a:extLst>
          </p:cNvPr>
          <p:cNvSpPr>
            <a:spLocks noGrp="1"/>
          </p:cNvSpPr>
          <p:nvPr>
            <p:ph type="title"/>
          </p:nvPr>
        </p:nvSpPr>
        <p:spPr>
          <a:xfrm>
            <a:off x="568944" y="1517951"/>
            <a:ext cx="9682430" cy="1005844"/>
          </a:xfrm>
        </p:spPr>
        <p:txBody>
          <a:bodyPr>
            <a:normAutofit/>
          </a:bodyPr>
          <a:lstStyle/>
          <a:p>
            <a:r>
              <a:rPr lang="en-US" sz="4500" dirty="0"/>
              <a:t>Welcome</a:t>
            </a:r>
          </a:p>
        </p:txBody>
      </p:sp>
      <p:sp>
        <p:nvSpPr>
          <p:cNvPr id="4" name="Text Placeholder 3">
            <a:extLst>
              <a:ext uri="{FF2B5EF4-FFF2-40B4-BE49-F238E27FC236}">
                <a16:creationId xmlns:a16="http://schemas.microsoft.com/office/drawing/2014/main" id="{AAFB11B3-AEA9-BED7-265C-3C638144ABC5}"/>
              </a:ext>
            </a:extLst>
          </p:cNvPr>
          <p:cNvSpPr>
            <a:spLocks noGrp="1"/>
          </p:cNvSpPr>
          <p:nvPr>
            <p:ph type="body" idx="2"/>
          </p:nvPr>
        </p:nvSpPr>
        <p:spPr>
          <a:xfrm>
            <a:off x="1197315" y="2804411"/>
            <a:ext cx="10764313" cy="1249178"/>
          </a:xfrm>
        </p:spPr>
        <p:txBody>
          <a:bodyPr/>
          <a:lstStyle/>
          <a:p>
            <a:r>
              <a:rPr lang="en-US" sz="3200" b="1" dirty="0"/>
              <a:t>Adam Mosey</a:t>
            </a:r>
            <a:r>
              <a:rPr lang="en-US" sz="3200" dirty="0"/>
              <a:t>, Special Assistant, Administration on Aging</a:t>
            </a:r>
            <a:endParaRPr lang="en-US" sz="2800" b="1"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E273B-6C3D-4F9F-3142-BF0AF2F24F2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6E4B916-38A3-3443-8DAF-999DFDDC068E}"/>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Housekeeping</a:t>
            </a:r>
          </a:p>
        </p:txBody>
      </p:sp>
      <p:sp>
        <p:nvSpPr>
          <p:cNvPr id="7" name="Text Placeholder 6">
            <a:extLst>
              <a:ext uri="{FF2B5EF4-FFF2-40B4-BE49-F238E27FC236}">
                <a16:creationId xmlns:a16="http://schemas.microsoft.com/office/drawing/2014/main" id="{2328C656-65CC-FA87-03F0-DCFA25FE94D4}"/>
              </a:ext>
            </a:extLst>
          </p:cNvPr>
          <p:cNvSpPr>
            <a:spLocks noGrp="1"/>
          </p:cNvSpPr>
          <p:nvPr>
            <p:ph type="body" sz="quarter" idx="10"/>
          </p:nvPr>
        </p:nvSpPr>
        <p:spPr>
          <a:xfrm>
            <a:off x="942031" y="1665172"/>
            <a:ext cx="10515600" cy="4238160"/>
          </a:xfrm>
        </p:spPr>
        <p:txBody>
          <a:bodyPr>
            <a:normAutofit/>
          </a:bodyPr>
          <a:lstStyle/>
          <a:p>
            <a:pPr marL="282575" lvl="0" indent="-282575" defTabSz="514350">
              <a:lnSpc>
                <a:spcPct val="100000"/>
              </a:lnSpc>
              <a:spcBef>
                <a:spcPts val="563"/>
              </a:spcBef>
              <a:buClrTx/>
              <a:defRPr/>
            </a:pPr>
            <a:r>
              <a:rPr lang="en-US" sz="2800"/>
              <a:t>This webinar is being recorded</a:t>
            </a:r>
          </a:p>
          <a:p>
            <a:pPr marL="282575" indent="-282575" defTabSz="514350">
              <a:lnSpc>
                <a:spcPct val="100000"/>
              </a:lnSpc>
              <a:spcBef>
                <a:spcPts val="563"/>
              </a:spcBef>
              <a:buClrTx/>
              <a:defRPr/>
            </a:pPr>
            <a:r>
              <a:rPr lang="en-US" sz="2800"/>
              <a:t>All attendees are in listen only mode.</a:t>
            </a:r>
          </a:p>
          <a:p>
            <a:pPr marL="282575" lvl="0" indent="-282575" defTabSz="514350">
              <a:lnSpc>
                <a:spcPct val="100000"/>
              </a:lnSpc>
              <a:spcBef>
                <a:spcPts val="563"/>
              </a:spcBef>
              <a:buClrTx/>
              <a:defRPr/>
            </a:pPr>
            <a:r>
              <a:rPr lang="en-US" sz="2800"/>
              <a:t>Place all questions in the Question &amp; Answer (Q&amp;A) box</a:t>
            </a:r>
          </a:p>
          <a:p>
            <a:pPr marL="282575" lvl="0" indent="-282575" defTabSz="514350">
              <a:lnSpc>
                <a:spcPct val="100000"/>
              </a:lnSpc>
              <a:spcBef>
                <a:spcPts val="563"/>
              </a:spcBef>
              <a:buClrTx/>
              <a:defRPr/>
            </a:pPr>
            <a:r>
              <a:rPr lang="en-US" sz="2800"/>
              <a:t>Communication Access Realtime Translation (CART) and American Sign Language (ASL) services are provided</a:t>
            </a:r>
          </a:p>
          <a:p>
            <a:pPr marL="744538" lvl="1" indent="-280988" defTabSz="514350">
              <a:lnSpc>
                <a:spcPct val="100000"/>
              </a:lnSpc>
              <a:spcBef>
                <a:spcPts val="563"/>
              </a:spcBef>
              <a:buClrTx/>
              <a:buSzPct val="100000"/>
              <a:buFont typeface="Courier New" panose="02070309020205020404" pitchFamily="49" charset="0"/>
              <a:buChar char="o"/>
              <a:defRPr/>
            </a:pPr>
            <a:r>
              <a:rPr lang="en-US" sz="2600"/>
              <a:t>To enable CART captions, navigate to More &gt; Language and Speech, and select show live captions</a:t>
            </a:r>
          </a:p>
        </p:txBody>
      </p:sp>
    </p:spTree>
    <p:extLst>
      <p:ext uri="{BB962C8B-B14F-4D97-AF65-F5344CB8AC3E}">
        <p14:creationId xmlns:p14="http://schemas.microsoft.com/office/powerpoint/2010/main" val="41100377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B9797F-D737-6518-3184-170E0C4C247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02D035E-4EFB-9F87-026C-622F9CBA71FA}"/>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Poll #1</a:t>
            </a:r>
          </a:p>
        </p:txBody>
      </p:sp>
      <p:sp>
        <p:nvSpPr>
          <p:cNvPr id="7" name="Text Placeholder 6">
            <a:extLst>
              <a:ext uri="{FF2B5EF4-FFF2-40B4-BE49-F238E27FC236}">
                <a16:creationId xmlns:a16="http://schemas.microsoft.com/office/drawing/2014/main" id="{DF323F0F-88A6-E38F-6E8B-6A06518D8990}"/>
              </a:ext>
            </a:extLst>
          </p:cNvPr>
          <p:cNvSpPr>
            <a:spLocks noGrp="1"/>
          </p:cNvSpPr>
          <p:nvPr>
            <p:ph type="body" sz="quarter" idx="10"/>
          </p:nvPr>
        </p:nvSpPr>
        <p:spPr>
          <a:xfrm>
            <a:off x="942030" y="1851952"/>
            <a:ext cx="10515600" cy="4238160"/>
          </a:xfrm>
        </p:spPr>
        <p:txBody>
          <a:bodyPr>
            <a:normAutofit/>
          </a:bodyPr>
          <a:lstStyle/>
          <a:p>
            <a:pPr marL="0" lvl="0" indent="0" defTabSz="514350">
              <a:lnSpc>
                <a:spcPct val="100000"/>
              </a:lnSpc>
              <a:spcBef>
                <a:spcPts val="563"/>
              </a:spcBef>
              <a:buClrTx/>
              <a:buNone/>
              <a:defRPr/>
            </a:pPr>
            <a:r>
              <a:rPr lang="en-US" sz="3400" dirty="0"/>
              <a:t>How many State Plans on Aging have you helped develop, whether leading the process or contributing to it?</a:t>
            </a:r>
          </a:p>
          <a:p>
            <a:pPr marL="1201420" lvl="1" indent="-394970" defTabSz="514350">
              <a:lnSpc>
                <a:spcPct val="100000"/>
              </a:lnSpc>
              <a:spcBef>
                <a:spcPts val="563"/>
              </a:spcBef>
              <a:buClrTx/>
              <a:buFont typeface="Courier New" panose="02070309020205020404" pitchFamily="49" charset="0"/>
              <a:buChar char="o"/>
              <a:defRPr/>
            </a:pPr>
            <a:r>
              <a:rPr lang="en-US" sz="3200" dirty="0"/>
              <a:t>This is my first State Plan</a:t>
            </a:r>
          </a:p>
          <a:p>
            <a:pPr marL="1201420" lvl="1" indent="-394970" defTabSz="514350">
              <a:lnSpc>
                <a:spcPct val="100000"/>
              </a:lnSpc>
              <a:spcBef>
                <a:spcPts val="563"/>
              </a:spcBef>
              <a:buClrTx/>
              <a:buFont typeface="Courier New" panose="02070309020205020404" pitchFamily="49" charset="0"/>
              <a:buChar char="o"/>
              <a:defRPr/>
            </a:pPr>
            <a:r>
              <a:rPr lang="en-US" sz="3200" dirty="0"/>
              <a:t>One</a:t>
            </a:r>
          </a:p>
          <a:p>
            <a:pPr marL="1201420" lvl="1" indent="-394970" defTabSz="514350">
              <a:lnSpc>
                <a:spcPct val="100000"/>
              </a:lnSpc>
              <a:spcBef>
                <a:spcPts val="563"/>
              </a:spcBef>
              <a:buClrTx/>
              <a:buFont typeface="Courier New" panose="02070309020205020404" pitchFamily="49" charset="0"/>
              <a:buChar char="o"/>
              <a:defRPr/>
            </a:pPr>
            <a:r>
              <a:rPr lang="en-US" sz="3200" dirty="0"/>
              <a:t>Two</a:t>
            </a:r>
          </a:p>
          <a:p>
            <a:pPr marL="1201420" lvl="1" indent="-394970" defTabSz="514350">
              <a:lnSpc>
                <a:spcPct val="100000"/>
              </a:lnSpc>
              <a:spcBef>
                <a:spcPts val="563"/>
              </a:spcBef>
              <a:buClrTx/>
              <a:buFont typeface="Courier New" panose="02070309020205020404" pitchFamily="49" charset="0"/>
              <a:buChar char="o"/>
              <a:defRPr/>
            </a:pPr>
            <a:r>
              <a:rPr lang="en-US" sz="3200" dirty="0"/>
              <a:t>Three or more</a:t>
            </a:r>
          </a:p>
        </p:txBody>
      </p:sp>
    </p:spTree>
    <p:extLst>
      <p:ext uri="{BB962C8B-B14F-4D97-AF65-F5344CB8AC3E}">
        <p14:creationId xmlns:p14="http://schemas.microsoft.com/office/powerpoint/2010/main" val="2874209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BDD90-70C4-0E19-2B20-4740011680E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547FDD9A-0F0A-5C5C-A25D-CC41EB43CC44}"/>
              </a:ext>
            </a:extLst>
          </p:cNvPr>
          <p:cNvSpPr txBox="1"/>
          <p:nvPr/>
        </p:nvSpPr>
        <p:spPr>
          <a:xfrm>
            <a:off x="0" y="0"/>
            <a:ext cx="1261872" cy="400110"/>
          </a:xfrm>
          <a:prstGeom prst="rect">
            <a:avLst/>
          </a:prstGeom>
          <a:noFill/>
        </p:spPr>
        <p:txBody>
          <a:bodyPr wrap="square" rtlCol="0">
            <a:spAutoFit/>
          </a:bodyPr>
          <a:lstStyle/>
          <a:p>
            <a:r>
              <a:rPr lang="en-US" sz="2000" dirty="0"/>
              <a:t>5</a:t>
            </a:r>
          </a:p>
        </p:txBody>
      </p:sp>
      <p:sp>
        <p:nvSpPr>
          <p:cNvPr id="9" name="Title 8">
            <a:extLst>
              <a:ext uri="{FF2B5EF4-FFF2-40B4-BE49-F238E27FC236}">
                <a16:creationId xmlns:a16="http://schemas.microsoft.com/office/drawing/2014/main" id="{4BB21AFD-F425-6EC3-2A94-B8F1E6CDF2C0}"/>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Agenda</a:t>
            </a:r>
          </a:p>
        </p:txBody>
      </p:sp>
      <p:sp>
        <p:nvSpPr>
          <p:cNvPr id="7" name="Text Placeholder 6">
            <a:extLst>
              <a:ext uri="{FF2B5EF4-FFF2-40B4-BE49-F238E27FC236}">
                <a16:creationId xmlns:a16="http://schemas.microsoft.com/office/drawing/2014/main" id="{C1152691-E132-1F00-392C-614F46D17BC3}"/>
              </a:ext>
            </a:extLst>
          </p:cNvPr>
          <p:cNvSpPr>
            <a:spLocks noGrp="1"/>
          </p:cNvSpPr>
          <p:nvPr>
            <p:ph type="body" sz="quarter" idx="10"/>
          </p:nvPr>
        </p:nvSpPr>
        <p:spPr>
          <a:xfrm>
            <a:off x="942031" y="1651000"/>
            <a:ext cx="10515600" cy="4599184"/>
          </a:xfrm>
        </p:spPr>
        <p:txBody>
          <a:bodyPr>
            <a:noAutofit/>
          </a:bodyPr>
          <a:lstStyle/>
          <a:p>
            <a:pPr marL="282575" lvl="0" indent="-282575" defTabSz="514350">
              <a:lnSpc>
                <a:spcPct val="120000"/>
              </a:lnSpc>
              <a:spcBef>
                <a:spcPts val="300"/>
              </a:spcBef>
              <a:buClrTx/>
              <a:defRPr/>
            </a:pPr>
            <a:r>
              <a:rPr lang="en-US" sz="2400" b="1" dirty="0">
                <a:solidFill>
                  <a:schemeClr val="accent1">
                    <a:lumMod val="50000"/>
                  </a:schemeClr>
                </a:solidFill>
              </a:rPr>
              <a:t>Welcome </a:t>
            </a:r>
          </a:p>
          <a:p>
            <a:pPr marL="282575" lvl="0" indent="-282575" defTabSz="514350">
              <a:lnSpc>
                <a:spcPct val="120000"/>
              </a:lnSpc>
              <a:spcBef>
                <a:spcPts val="300"/>
              </a:spcBef>
              <a:buClrTx/>
              <a:defRPr/>
            </a:pPr>
            <a:r>
              <a:rPr lang="en-US" sz="2400" b="1" dirty="0">
                <a:solidFill>
                  <a:schemeClr val="accent1">
                    <a:lumMod val="50000"/>
                  </a:schemeClr>
                </a:solidFill>
              </a:rPr>
              <a:t>What is the State Plan on Aging?</a:t>
            </a:r>
          </a:p>
          <a:p>
            <a:pPr marL="282575" lvl="0" indent="-282575" defTabSz="514350">
              <a:lnSpc>
                <a:spcPct val="120000"/>
              </a:lnSpc>
              <a:spcBef>
                <a:spcPts val="300"/>
              </a:spcBef>
              <a:buClrTx/>
              <a:defRPr/>
            </a:pPr>
            <a:r>
              <a:rPr lang="en-US" sz="2400" b="1" dirty="0">
                <a:solidFill>
                  <a:schemeClr val="accent1">
                    <a:lumMod val="50000"/>
                  </a:schemeClr>
                </a:solidFill>
              </a:rPr>
              <a:t>State Plan Guidance: Required Content</a:t>
            </a:r>
          </a:p>
          <a:p>
            <a:pPr marL="282575" lvl="0" indent="-282575" defTabSz="514350">
              <a:lnSpc>
                <a:spcPct val="120000"/>
              </a:lnSpc>
              <a:spcBef>
                <a:spcPts val="300"/>
              </a:spcBef>
              <a:buClrTx/>
              <a:defRPr/>
            </a:pPr>
            <a:r>
              <a:rPr lang="en-US" sz="2400" b="1" dirty="0">
                <a:solidFill>
                  <a:schemeClr val="accent1">
                    <a:lumMod val="50000"/>
                  </a:schemeClr>
                </a:solidFill>
              </a:rPr>
              <a:t>Stakeholder Engagement &amp; Needs Assessment</a:t>
            </a:r>
          </a:p>
          <a:p>
            <a:pPr marL="282575" lvl="0" indent="-282575" defTabSz="514350">
              <a:lnSpc>
                <a:spcPct val="120000"/>
              </a:lnSpc>
              <a:spcBef>
                <a:spcPts val="300"/>
              </a:spcBef>
              <a:buClrTx/>
              <a:defRPr/>
            </a:pPr>
            <a:r>
              <a:rPr lang="en-US" sz="2400" b="1" dirty="0">
                <a:solidFill>
                  <a:schemeClr val="accent1">
                    <a:lumMod val="50000"/>
                  </a:schemeClr>
                </a:solidFill>
              </a:rPr>
              <a:t>Required Topic Areas</a:t>
            </a:r>
          </a:p>
          <a:p>
            <a:pPr marL="282575" lvl="0" indent="-282575" defTabSz="514350">
              <a:lnSpc>
                <a:spcPct val="120000"/>
              </a:lnSpc>
              <a:spcBef>
                <a:spcPts val="300"/>
              </a:spcBef>
              <a:buClrTx/>
              <a:defRPr/>
            </a:pPr>
            <a:r>
              <a:rPr lang="en-US" sz="2400" b="1" dirty="0">
                <a:solidFill>
                  <a:schemeClr val="accent1">
                    <a:lumMod val="50000"/>
                  </a:schemeClr>
                </a:solidFill>
              </a:rPr>
              <a:t>Goals, Objectives, Strategies, &amp; Outcomes</a:t>
            </a:r>
          </a:p>
          <a:p>
            <a:pPr marL="282575" lvl="0" indent="-282575" defTabSz="514350">
              <a:lnSpc>
                <a:spcPct val="120000"/>
              </a:lnSpc>
              <a:spcBef>
                <a:spcPts val="300"/>
              </a:spcBef>
              <a:buClrTx/>
              <a:defRPr/>
            </a:pPr>
            <a:r>
              <a:rPr lang="en-US" sz="2400" b="1" dirty="0">
                <a:solidFill>
                  <a:schemeClr val="accent1">
                    <a:lumMod val="50000"/>
                  </a:schemeClr>
                </a:solidFill>
              </a:rPr>
              <a:t>Timelines and Planning</a:t>
            </a:r>
          </a:p>
        </p:txBody>
      </p:sp>
      <p:sp>
        <p:nvSpPr>
          <p:cNvPr id="3" name="TextBox 2">
            <a:extLst>
              <a:ext uri="{FF2B5EF4-FFF2-40B4-BE49-F238E27FC236}">
                <a16:creationId xmlns:a16="http://schemas.microsoft.com/office/drawing/2014/main" id="{60BEFD5D-1F5F-594F-DDD2-0299AB6BA193}"/>
              </a:ext>
            </a:extLst>
          </p:cNvPr>
          <p:cNvSpPr txBox="1"/>
          <p:nvPr/>
        </p:nvSpPr>
        <p:spPr>
          <a:xfrm>
            <a:off x="942030" y="6250185"/>
            <a:ext cx="10607713" cy="369332"/>
          </a:xfrm>
          <a:prstGeom prst="rect">
            <a:avLst/>
          </a:prstGeom>
          <a:noFill/>
        </p:spPr>
        <p:txBody>
          <a:bodyPr wrap="square" rtlCol="0">
            <a:spAutoFit/>
          </a:bodyPr>
          <a:lstStyle/>
          <a:p>
            <a:r>
              <a:rPr lang="en-US" sz="1800" i="1" dirty="0">
                <a:solidFill>
                  <a:schemeClr val="tx2">
                    <a:lumMod val="25000"/>
                  </a:schemeClr>
                </a:solidFill>
              </a:rPr>
              <a:t>Please note: When a hyperlink is provided on a slide, the notes section will include the full website link.</a:t>
            </a:r>
          </a:p>
        </p:txBody>
      </p:sp>
    </p:spTree>
    <p:extLst>
      <p:ext uri="{BB962C8B-B14F-4D97-AF65-F5344CB8AC3E}">
        <p14:creationId xmlns:p14="http://schemas.microsoft.com/office/powerpoint/2010/main" val="5101819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168F9-CEE7-74F6-378D-FAA2586B20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5423E70-FA8D-C912-7853-FCD53BE1B950}"/>
              </a:ext>
            </a:extLst>
          </p:cNvPr>
          <p:cNvSpPr>
            <a:spLocks noGrp="1"/>
          </p:cNvSpPr>
          <p:nvPr>
            <p:ph type="title"/>
          </p:nvPr>
        </p:nvSpPr>
        <p:spPr>
          <a:xfrm>
            <a:off x="486833" y="3168405"/>
            <a:ext cx="11218333" cy="1325563"/>
          </a:xfrm>
        </p:spPr>
        <p:txBody>
          <a:bodyPr/>
          <a:lstStyle/>
          <a:p>
            <a:r>
              <a:rPr lang="en-US" b="1" dirty="0"/>
              <a:t>  STATE PLANS ON AGING</a:t>
            </a:r>
          </a:p>
        </p:txBody>
      </p:sp>
    </p:spTree>
    <p:extLst>
      <p:ext uri="{BB962C8B-B14F-4D97-AF65-F5344CB8AC3E}">
        <p14:creationId xmlns:p14="http://schemas.microsoft.com/office/powerpoint/2010/main" val="4842033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7FD34-4241-9DA4-4DFB-0D82950D68B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A4623C3-0185-8F26-3ACC-9C5BB056A6E9}"/>
              </a:ext>
            </a:extLst>
          </p:cNvPr>
          <p:cNvSpPr>
            <a:spLocks noGrp="1"/>
          </p:cNvSpPr>
          <p:nvPr>
            <p:ph type="title"/>
          </p:nvPr>
        </p:nvSpPr>
        <p:spPr>
          <a:xfrm>
            <a:off x="83820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Older Americans Act Statute</a:t>
            </a:r>
          </a:p>
        </p:txBody>
      </p:sp>
      <p:sp>
        <p:nvSpPr>
          <p:cNvPr id="7" name="Text Placeholder 6">
            <a:extLst>
              <a:ext uri="{FF2B5EF4-FFF2-40B4-BE49-F238E27FC236}">
                <a16:creationId xmlns:a16="http://schemas.microsoft.com/office/drawing/2014/main" id="{F3BF7EF0-D81C-96DC-07BE-87D596C8FDEB}"/>
              </a:ext>
            </a:extLst>
          </p:cNvPr>
          <p:cNvSpPr>
            <a:spLocks noGrp="1"/>
          </p:cNvSpPr>
          <p:nvPr>
            <p:ph type="body" sz="quarter" idx="10"/>
          </p:nvPr>
        </p:nvSpPr>
        <p:spPr>
          <a:xfrm>
            <a:off x="838200" y="1559590"/>
            <a:ext cx="10515600" cy="5192829"/>
          </a:xfrm>
        </p:spPr>
        <p:txBody>
          <a:bodyPr>
            <a:normAutofit/>
          </a:bodyPr>
          <a:lstStyle/>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2200" dirty="0"/>
              <a:t>The OAA originally passed in 1965.</a:t>
            </a:r>
          </a:p>
          <a:p>
            <a:pPr marL="627063" lvl="1" indent="-288925" defTabSz="514350">
              <a:lnSpc>
                <a:spcPct val="120000"/>
              </a:lnSpc>
              <a:spcBef>
                <a:spcPts val="563"/>
              </a:spcBef>
              <a:buClrTx/>
              <a:buSzPct val="100000"/>
              <a:buFont typeface="Courier New" panose="02070309020205020404" pitchFamily="49" charset="0"/>
              <a:buChar char="o"/>
              <a:defRPr/>
            </a:pPr>
            <a:r>
              <a:rPr lang="en-US" sz="2100" dirty="0"/>
              <a:t>Established authority for grants to states for:</a:t>
            </a:r>
          </a:p>
          <a:p>
            <a:pPr marL="1150938" lvl="2" indent="-355600" defTabSz="514350">
              <a:lnSpc>
                <a:spcPct val="120000"/>
              </a:lnSpc>
              <a:spcBef>
                <a:spcPts val="563"/>
              </a:spcBef>
              <a:buClrTx/>
              <a:buSzPct val="100000"/>
              <a:buFont typeface="Wingdings" panose="05000000000000000000" pitchFamily="2" charset="2"/>
              <a:buChar char="Ø"/>
              <a:defRPr/>
            </a:pPr>
            <a:r>
              <a:rPr lang="en-US" sz="2000" dirty="0"/>
              <a:t>Community planning and social services</a:t>
            </a:r>
          </a:p>
          <a:p>
            <a:pPr marL="1150938" lvl="2" indent="-355600" defTabSz="514350">
              <a:lnSpc>
                <a:spcPct val="120000"/>
              </a:lnSpc>
              <a:spcBef>
                <a:spcPts val="563"/>
              </a:spcBef>
              <a:buClrTx/>
              <a:buSzPct val="100000"/>
              <a:buFont typeface="Wingdings" panose="05000000000000000000" pitchFamily="2" charset="2"/>
              <a:buChar char="Ø"/>
              <a:defRPr/>
            </a:pPr>
            <a:r>
              <a:rPr lang="en-US" sz="2000" dirty="0"/>
              <a:t>Research and development projects</a:t>
            </a:r>
          </a:p>
          <a:p>
            <a:pPr marL="1150938" lvl="2" indent="-355600" defTabSz="514350">
              <a:lnSpc>
                <a:spcPct val="120000"/>
              </a:lnSpc>
              <a:spcBef>
                <a:spcPts val="563"/>
              </a:spcBef>
              <a:buClrTx/>
              <a:buSzPct val="100000"/>
              <a:buFont typeface="Wingdings" panose="05000000000000000000" pitchFamily="2" charset="2"/>
              <a:buChar char="Ø"/>
              <a:defRPr/>
            </a:pPr>
            <a:r>
              <a:rPr lang="en-US" sz="2000" dirty="0"/>
              <a:t>Personnel training in the field of aging</a:t>
            </a:r>
          </a:p>
          <a:p>
            <a:pPr marL="627063" lvl="1" indent="-288925" defTabSz="514350">
              <a:lnSpc>
                <a:spcPct val="120000"/>
              </a:lnSpc>
              <a:spcBef>
                <a:spcPts val="563"/>
              </a:spcBef>
              <a:buClrTx/>
              <a:buSzPct val="100000"/>
              <a:buFont typeface="Courier New" panose="02070309020205020404" pitchFamily="49" charset="0"/>
              <a:buChar char="o"/>
              <a:defRPr/>
            </a:pPr>
            <a:r>
              <a:rPr lang="en-US" sz="2100" dirty="0"/>
              <a:t>Section 307 of the OAA, as amended in 2020, authorizes the Assistant Secretary for Aging (ASA) to prescribe criteria for State Plan on Aging development and content.</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2200" dirty="0"/>
              <a:t>The OAA provides the foundation for the National Aging Network, which includes the </a:t>
            </a:r>
            <a:r>
              <a:rPr lang="en-US" sz="2200" dirty="0" err="1"/>
              <a:t>AoA</a:t>
            </a:r>
            <a:r>
              <a:rPr lang="en-US" sz="2200" dirty="0"/>
              <a:t>, SUAs, Area Agencies on Aging (AAAs), Tribal organizations, service providers and volunteers.</a:t>
            </a:r>
          </a:p>
        </p:txBody>
      </p:sp>
    </p:spTree>
    <p:extLst>
      <p:ext uri="{BB962C8B-B14F-4D97-AF65-F5344CB8AC3E}">
        <p14:creationId xmlns:p14="http://schemas.microsoft.com/office/powerpoint/2010/main" val="25609109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AF19E-3F15-7A4D-A58F-4D65721A7B5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E787089-46D6-9AE7-91F1-7BF54150C369}"/>
              </a:ext>
            </a:extLst>
          </p:cNvPr>
          <p:cNvSpPr>
            <a:spLocks noGrp="1"/>
          </p:cNvSpPr>
          <p:nvPr>
            <p:ph type="title"/>
          </p:nvPr>
        </p:nvSpPr>
        <p:spPr>
          <a:xfrm>
            <a:off x="838200" y="732030"/>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400" b="1" dirty="0">
                <a:solidFill>
                  <a:schemeClr val="tx1"/>
                </a:solidFill>
              </a:rPr>
              <a:t>What does the State Plan on Aging accomplish?</a:t>
            </a:r>
          </a:p>
        </p:txBody>
      </p:sp>
      <p:sp>
        <p:nvSpPr>
          <p:cNvPr id="7" name="Text Placeholder 6">
            <a:extLst>
              <a:ext uri="{FF2B5EF4-FFF2-40B4-BE49-F238E27FC236}">
                <a16:creationId xmlns:a16="http://schemas.microsoft.com/office/drawing/2014/main" id="{02CA74B4-4BBA-E5C8-56DD-B0613B494CCA}"/>
              </a:ext>
            </a:extLst>
          </p:cNvPr>
          <p:cNvSpPr>
            <a:spLocks noGrp="1"/>
          </p:cNvSpPr>
          <p:nvPr>
            <p:ph type="body" sz="quarter" idx="10"/>
          </p:nvPr>
        </p:nvSpPr>
        <p:spPr>
          <a:xfrm>
            <a:off x="942031" y="1665171"/>
            <a:ext cx="10515600" cy="4607291"/>
          </a:xfrm>
        </p:spPr>
        <p:txBody>
          <a:bodyPr>
            <a:normAutofit/>
          </a:bodyPr>
          <a:lstStyle/>
          <a:p>
            <a:pPr marL="341313" marR="0" lvl="0" indent="-341313"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State Plans (OAA section 307; </a:t>
            </a:r>
            <a:r>
              <a:rPr lang="en-US" sz="3200" dirty="0">
                <a:hlinkClick r:id="rId3"/>
              </a:rPr>
              <a:t>§ 1321.27</a:t>
            </a:r>
            <a:r>
              <a:rPr lang="en-US" sz="3200" dirty="0"/>
              <a:t>):</a:t>
            </a:r>
          </a:p>
          <a:p>
            <a:pPr marL="1027113" marR="0" lvl="0" indent="-401638" algn="l" defTabSz="514350" rtl="0" eaLnBrk="1" fontAlgn="auto" latinLnBrk="0" hangingPunct="1">
              <a:lnSpc>
                <a:spcPct val="100000"/>
              </a:lnSpc>
              <a:spcBef>
                <a:spcPts val="563"/>
              </a:spcBef>
              <a:spcAft>
                <a:spcPts val="0"/>
              </a:spcAft>
              <a:buClrTx/>
              <a:buSzPct val="100000"/>
              <a:buFont typeface="Courier New" panose="02070309020205020404" pitchFamily="49" charset="0"/>
              <a:buChar char="o"/>
              <a:tabLst/>
              <a:defRPr/>
            </a:pPr>
            <a:r>
              <a:rPr lang="en-US" sz="3000" dirty="0"/>
              <a:t>Document the tangible outcomes expected; </a:t>
            </a:r>
          </a:p>
          <a:p>
            <a:pPr marL="1027113" marR="0" lvl="0" indent="-401638" algn="l" defTabSz="514350" rtl="0" eaLnBrk="1" fontAlgn="auto" latinLnBrk="0" hangingPunct="1">
              <a:lnSpc>
                <a:spcPct val="100000"/>
              </a:lnSpc>
              <a:spcBef>
                <a:spcPts val="563"/>
              </a:spcBef>
              <a:spcAft>
                <a:spcPts val="0"/>
              </a:spcAft>
              <a:buClrTx/>
              <a:buSzPct val="100000"/>
              <a:buFont typeface="Courier New" panose="02070309020205020404" pitchFamily="49" charset="0"/>
              <a:buChar char="o"/>
              <a:tabLst/>
              <a:defRPr/>
            </a:pPr>
            <a:r>
              <a:rPr lang="en-US" sz="3000" dirty="0"/>
              <a:t>Translate activities, data, and outcomes into proven best practices;</a:t>
            </a:r>
          </a:p>
          <a:p>
            <a:pPr marL="1027113" marR="0" lvl="0" indent="-401638" algn="l" defTabSz="514350" rtl="0" eaLnBrk="1" fontAlgn="auto" latinLnBrk="0" hangingPunct="1">
              <a:lnSpc>
                <a:spcPct val="100000"/>
              </a:lnSpc>
              <a:spcBef>
                <a:spcPts val="563"/>
              </a:spcBef>
              <a:spcAft>
                <a:spcPts val="0"/>
              </a:spcAft>
              <a:buClrTx/>
              <a:buSzPct val="100000"/>
              <a:buFont typeface="Courier New" panose="02070309020205020404" pitchFamily="49" charset="0"/>
              <a:buChar char="o"/>
              <a:tabLst/>
              <a:defRPr/>
            </a:pPr>
            <a:r>
              <a:rPr lang="en-US" sz="3000" dirty="0"/>
              <a:t>Provide a blueprint for coordination and advocacy activities; and</a:t>
            </a:r>
          </a:p>
          <a:p>
            <a:pPr marL="1027113" marR="0" lvl="0" indent="-401638" algn="l" defTabSz="514350" rtl="0" eaLnBrk="1" fontAlgn="auto" latinLnBrk="0" hangingPunct="1">
              <a:lnSpc>
                <a:spcPct val="100000"/>
              </a:lnSpc>
              <a:spcBef>
                <a:spcPts val="563"/>
              </a:spcBef>
              <a:spcAft>
                <a:spcPts val="0"/>
              </a:spcAft>
              <a:buClrTx/>
              <a:buSzPct val="100000"/>
              <a:buFont typeface="Courier New" panose="02070309020205020404" pitchFamily="49" charset="0"/>
              <a:buChar char="o"/>
              <a:tabLst/>
              <a:defRPr/>
            </a:pPr>
            <a:r>
              <a:rPr lang="en-US" sz="3000" dirty="0"/>
              <a:t>Build capacity for long-term care efforts in the state</a:t>
            </a:r>
          </a:p>
        </p:txBody>
      </p:sp>
    </p:spTree>
    <p:extLst>
      <p:ext uri="{BB962C8B-B14F-4D97-AF65-F5344CB8AC3E}">
        <p14:creationId xmlns:p14="http://schemas.microsoft.com/office/powerpoint/2010/main" val="3112747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FCDAF-C00D-8128-3337-AF5187D8457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BE03C52-ACBF-FB5E-45BF-2CA448CEE01F}"/>
              </a:ext>
            </a:extLst>
          </p:cNvPr>
          <p:cNvSpPr>
            <a:spLocks noGrp="1"/>
          </p:cNvSpPr>
          <p:nvPr>
            <p:ph type="title"/>
          </p:nvPr>
        </p:nvSpPr>
        <p:spPr>
          <a:xfrm>
            <a:off x="942029" y="690396"/>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 Plans – Who Does What?</a:t>
            </a:r>
          </a:p>
        </p:txBody>
      </p:sp>
      <p:sp>
        <p:nvSpPr>
          <p:cNvPr id="3" name="TextBox 2">
            <a:extLst>
              <a:ext uri="{FF2B5EF4-FFF2-40B4-BE49-F238E27FC236}">
                <a16:creationId xmlns:a16="http://schemas.microsoft.com/office/drawing/2014/main" id="{80AB7CED-E4FE-7E91-76D9-CD5E14BC0F59}"/>
              </a:ext>
            </a:extLst>
          </p:cNvPr>
          <p:cNvSpPr txBox="1"/>
          <p:nvPr/>
        </p:nvSpPr>
        <p:spPr>
          <a:xfrm>
            <a:off x="1166338" y="1772384"/>
            <a:ext cx="11336528" cy="2739211"/>
          </a:xfrm>
          <a:prstGeom prst="rect">
            <a:avLst/>
          </a:prstGeom>
          <a:noFill/>
        </p:spPr>
        <p:txBody>
          <a:bodyPr wrap="square" numCol="3" rtlCol="0">
            <a:spAutoFit/>
          </a:bodyPr>
          <a:lstStyle/>
          <a:p>
            <a:pPr marL="285750" indent="-285750">
              <a:buFont typeface="Wingdings" panose="05000000000000000000" pitchFamily="2" charset="2"/>
              <a:buChar char="§"/>
            </a:pPr>
            <a:r>
              <a:rPr lang="en-US" sz="3200" u="sng" dirty="0">
                <a:latin typeface="+mn-lt"/>
              </a:rPr>
              <a:t>ACL’s Role</a:t>
            </a:r>
          </a:p>
          <a:p>
            <a:pPr marL="508000" lvl="1" indent="-333375">
              <a:buFont typeface="Courier New" panose="02070309020205020404" pitchFamily="49" charset="0"/>
              <a:buChar char="o"/>
            </a:pPr>
            <a:r>
              <a:rPr lang="en-US" sz="2800" dirty="0">
                <a:latin typeface="+mn-lt"/>
              </a:rPr>
              <a:t>Guide</a:t>
            </a:r>
          </a:p>
          <a:p>
            <a:pPr marL="508000" lvl="1" indent="-333375">
              <a:buFont typeface="Courier New" panose="02070309020205020404" pitchFamily="49" charset="0"/>
              <a:buChar char="o"/>
            </a:pPr>
            <a:r>
              <a:rPr lang="en-US" sz="2800" dirty="0">
                <a:latin typeface="+mn-lt"/>
              </a:rPr>
              <a:t>Review &amp; Approve</a:t>
            </a:r>
          </a:p>
          <a:p>
            <a:pPr marL="508000" lvl="1" indent="-333375">
              <a:buFont typeface="Courier New" panose="02070309020205020404" pitchFamily="49" charset="0"/>
              <a:buChar char="o"/>
            </a:pPr>
            <a:r>
              <a:rPr lang="en-US" sz="2800" dirty="0">
                <a:latin typeface="+mn-lt"/>
              </a:rPr>
              <a:t>Support</a:t>
            </a:r>
          </a:p>
          <a:p>
            <a:pPr marL="508000" lvl="1" indent="-333375">
              <a:buFont typeface="Courier New" panose="02070309020205020404" pitchFamily="49" charset="0"/>
              <a:buChar char="o"/>
            </a:pPr>
            <a:r>
              <a:rPr lang="en-US" sz="2800" dirty="0">
                <a:latin typeface="+mn-lt"/>
              </a:rPr>
              <a:t>Technical Assistance</a:t>
            </a:r>
          </a:p>
          <a:p>
            <a:pPr marL="285750" indent="-285750">
              <a:buFont typeface="Wingdings" panose="05000000000000000000" pitchFamily="2" charset="2"/>
              <a:buChar char="§"/>
            </a:pPr>
            <a:r>
              <a:rPr lang="en-US" sz="3200" u="sng" dirty="0">
                <a:latin typeface="+mn-lt"/>
              </a:rPr>
              <a:t>SUA’s Role</a:t>
            </a:r>
          </a:p>
          <a:p>
            <a:pPr marL="508000" indent="-333375">
              <a:buFont typeface="Courier New" panose="02070309020205020404" pitchFamily="49" charset="0"/>
              <a:buChar char="o"/>
            </a:pPr>
            <a:r>
              <a:rPr lang="en-US" sz="2800" dirty="0">
                <a:latin typeface="+mn-lt"/>
              </a:rPr>
              <a:t>Develop</a:t>
            </a:r>
          </a:p>
          <a:p>
            <a:pPr marL="508000" indent="-333375">
              <a:buFont typeface="Courier New" panose="02070309020205020404" pitchFamily="49" charset="0"/>
              <a:buChar char="o"/>
            </a:pPr>
            <a:r>
              <a:rPr lang="en-US" sz="2800" dirty="0">
                <a:latin typeface="+mn-lt"/>
              </a:rPr>
              <a:t>Submit</a:t>
            </a:r>
          </a:p>
          <a:p>
            <a:pPr marL="508000" indent="-333375">
              <a:buFont typeface="Courier New" panose="02070309020205020404" pitchFamily="49" charset="0"/>
              <a:buChar char="o"/>
            </a:pPr>
            <a:r>
              <a:rPr lang="en-US" sz="2800" dirty="0">
                <a:latin typeface="+mn-lt"/>
              </a:rPr>
              <a:t>Administer</a:t>
            </a:r>
          </a:p>
          <a:p>
            <a:pPr marL="508000" indent="-333375">
              <a:buFont typeface="Courier New" panose="02070309020205020404" pitchFamily="49" charset="0"/>
              <a:buChar char="o"/>
            </a:pPr>
            <a:r>
              <a:rPr lang="en-US" sz="2800" dirty="0">
                <a:latin typeface="+mn-lt"/>
              </a:rPr>
              <a:t>Oversee</a:t>
            </a:r>
          </a:p>
          <a:p>
            <a:pPr marL="285750" indent="-285750">
              <a:buFont typeface="Wingdings" panose="05000000000000000000" pitchFamily="2" charset="2"/>
              <a:buChar char="§"/>
            </a:pPr>
            <a:r>
              <a:rPr lang="en-US" sz="3200" u="sng" dirty="0">
                <a:latin typeface="+mn-lt"/>
              </a:rPr>
              <a:t>AAA’s Role</a:t>
            </a:r>
          </a:p>
          <a:p>
            <a:pPr marL="465138" indent="-290513">
              <a:buFont typeface="Courier New" panose="02070309020205020404" pitchFamily="49" charset="0"/>
              <a:buChar char="o"/>
            </a:pPr>
            <a:r>
              <a:rPr lang="en-US" sz="2800" dirty="0">
                <a:latin typeface="+mn-lt"/>
              </a:rPr>
              <a:t>Inform</a:t>
            </a:r>
          </a:p>
          <a:p>
            <a:pPr marL="465138" indent="-290513">
              <a:buFont typeface="Courier New" panose="02070309020205020404" pitchFamily="49" charset="0"/>
              <a:buChar char="o"/>
            </a:pPr>
            <a:r>
              <a:rPr lang="en-US" sz="2800" dirty="0">
                <a:latin typeface="+mn-lt"/>
              </a:rPr>
              <a:t>Align</a:t>
            </a:r>
          </a:p>
          <a:p>
            <a:pPr marL="465138" indent="-290513">
              <a:buFont typeface="Courier New" panose="02070309020205020404" pitchFamily="49" charset="0"/>
              <a:buChar char="o"/>
            </a:pPr>
            <a:r>
              <a:rPr lang="en-US" sz="2800" dirty="0">
                <a:latin typeface="+mn-lt"/>
              </a:rPr>
              <a:t>Develop</a:t>
            </a:r>
          </a:p>
          <a:p>
            <a:pPr marL="465138" indent="-290513">
              <a:buFont typeface="Courier New" panose="02070309020205020404" pitchFamily="49" charset="0"/>
              <a:buChar char="o"/>
            </a:pPr>
            <a:r>
              <a:rPr lang="en-US" sz="2800" dirty="0"/>
              <a:t>Deliver</a:t>
            </a:r>
          </a:p>
          <a:p>
            <a:pPr marL="285750" indent="-285750">
              <a:buFont typeface="Wingdings" panose="05000000000000000000" pitchFamily="2" charset="2"/>
              <a:buChar char="§"/>
            </a:pPr>
            <a:endParaRPr lang="en-US" dirty="0"/>
          </a:p>
        </p:txBody>
      </p:sp>
    </p:spTree>
    <p:extLst>
      <p:ext uri="{BB962C8B-B14F-4D97-AF65-F5344CB8AC3E}">
        <p14:creationId xmlns:p14="http://schemas.microsoft.com/office/powerpoint/2010/main" val="1680782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D462B-D1B4-A427-6C0F-DE28ACBC6FB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2257B03-DC33-79B5-BAC0-7A6D6138166D}"/>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States with Plans </a:t>
            </a:r>
            <a:r>
              <a:rPr lang="en-US" sz="4000" b="1" i="1" dirty="0">
                <a:solidFill>
                  <a:schemeClr val="tx1"/>
                </a:solidFill>
              </a:rPr>
              <a:t>Effective</a:t>
            </a:r>
            <a:r>
              <a:rPr lang="en-US" sz="4000" b="1" dirty="0">
                <a:solidFill>
                  <a:schemeClr val="tx1"/>
                </a:solidFill>
              </a:rPr>
              <a:t> FFY27</a:t>
            </a:r>
          </a:p>
        </p:txBody>
      </p:sp>
      <p:sp>
        <p:nvSpPr>
          <p:cNvPr id="7" name="Text Placeholder 6">
            <a:extLst>
              <a:ext uri="{FF2B5EF4-FFF2-40B4-BE49-F238E27FC236}">
                <a16:creationId xmlns:a16="http://schemas.microsoft.com/office/drawing/2014/main" id="{522EAF07-6CC5-2FEA-A036-288548E8A644}"/>
              </a:ext>
            </a:extLst>
          </p:cNvPr>
          <p:cNvSpPr>
            <a:spLocks noGrp="1"/>
          </p:cNvSpPr>
          <p:nvPr>
            <p:ph type="body" sz="quarter" idx="10"/>
          </p:nvPr>
        </p:nvSpPr>
        <p:spPr>
          <a:xfrm>
            <a:off x="951731" y="1647082"/>
            <a:ext cx="10505899" cy="3115987"/>
          </a:xfrm>
        </p:spPr>
        <p:txBody>
          <a:bodyPr numCol="2">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Arizona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Indiana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Michigan</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Mississippi</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North Dakota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Ohio</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Oklahoma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Oregon</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Rhode Island</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Vermont</a:t>
            </a:r>
          </a:p>
        </p:txBody>
      </p:sp>
    </p:spTree>
    <p:extLst>
      <p:ext uri="{BB962C8B-B14F-4D97-AF65-F5344CB8AC3E}">
        <p14:creationId xmlns:p14="http://schemas.microsoft.com/office/powerpoint/2010/main" val="25184123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9670D-70DB-199B-8EFA-117E384B5EC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603C6167-4715-69DE-79A0-A7DA3F59AD94}"/>
              </a:ext>
            </a:extLst>
          </p:cNvPr>
          <p:cNvSpPr>
            <a:spLocks noGrp="1"/>
          </p:cNvSpPr>
          <p:nvPr>
            <p:ph type="title"/>
          </p:nvPr>
        </p:nvSpPr>
        <p:spPr>
          <a:xfrm>
            <a:off x="999973" y="714100"/>
            <a:ext cx="9959237"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States with Plans </a:t>
            </a:r>
            <a:r>
              <a:rPr lang="en-US" sz="4000" b="1" i="1" dirty="0">
                <a:solidFill>
                  <a:schemeClr val="tx1"/>
                </a:solidFill>
              </a:rPr>
              <a:t>Effective</a:t>
            </a:r>
            <a:r>
              <a:rPr lang="en-US" sz="4000" b="1" dirty="0">
                <a:solidFill>
                  <a:schemeClr val="tx1"/>
                </a:solidFill>
              </a:rPr>
              <a:t> FFY2028 </a:t>
            </a:r>
          </a:p>
        </p:txBody>
      </p:sp>
      <p:sp>
        <p:nvSpPr>
          <p:cNvPr id="7" name="Text Placeholder 6">
            <a:extLst>
              <a:ext uri="{FF2B5EF4-FFF2-40B4-BE49-F238E27FC236}">
                <a16:creationId xmlns:a16="http://schemas.microsoft.com/office/drawing/2014/main" id="{883C2610-C651-8D71-92BE-08AEBF726E35}"/>
              </a:ext>
            </a:extLst>
          </p:cNvPr>
          <p:cNvSpPr>
            <a:spLocks noGrp="1"/>
          </p:cNvSpPr>
          <p:nvPr>
            <p:ph type="body" sz="quarter" idx="10"/>
          </p:nvPr>
        </p:nvSpPr>
        <p:spPr>
          <a:xfrm>
            <a:off x="999972" y="1593294"/>
            <a:ext cx="10353827" cy="4759380"/>
          </a:xfrm>
        </p:spPr>
        <p:txBody>
          <a:bodyPr numCol="2">
            <a:normAutofit lnSpcReduction="10000"/>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Alaska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American Samoa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Arkansas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Colorado</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Connecticut</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District of Columbia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Georgia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Guam</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Hawaii</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Louisiana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Minnesota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Missouri</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Montana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Nebraska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New Hampshire</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New York</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North Carolina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Northern Mariana Islands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Tennessee</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Utah</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Virginia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400" dirty="0"/>
              <a:t>Washington</a:t>
            </a:r>
          </a:p>
        </p:txBody>
      </p:sp>
    </p:spTree>
    <p:extLst>
      <p:ext uri="{BB962C8B-B14F-4D97-AF65-F5344CB8AC3E}">
        <p14:creationId xmlns:p14="http://schemas.microsoft.com/office/powerpoint/2010/main" val="3811058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FBB101-F42A-BC49-341D-655E80FC7C0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2FA4A044-FB8F-DAF4-79CA-EFC9F82E97E4}"/>
              </a:ext>
            </a:extLst>
          </p:cNvPr>
          <p:cNvSpPr>
            <a:spLocks noGrp="1"/>
          </p:cNvSpPr>
          <p:nvPr>
            <p:ph type="title"/>
          </p:nvPr>
        </p:nvSpPr>
        <p:spPr>
          <a:xfrm>
            <a:off x="838200" y="696171"/>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States with Plans </a:t>
            </a:r>
            <a:r>
              <a:rPr lang="en-US" sz="4000" b="1" i="1" dirty="0">
                <a:solidFill>
                  <a:schemeClr val="tx1"/>
                </a:solidFill>
              </a:rPr>
              <a:t>Effective</a:t>
            </a:r>
            <a:r>
              <a:rPr lang="en-US" sz="4000" b="1" dirty="0">
                <a:solidFill>
                  <a:schemeClr val="tx1"/>
                </a:solidFill>
              </a:rPr>
              <a:t> FFY2029</a:t>
            </a:r>
          </a:p>
        </p:txBody>
      </p:sp>
      <p:sp>
        <p:nvSpPr>
          <p:cNvPr id="7" name="Text Placeholder 6">
            <a:extLst>
              <a:ext uri="{FF2B5EF4-FFF2-40B4-BE49-F238E27FC236}">
                <a16:creationId xmlns:a16="http://schemas.microsoft.com/office/drawing/2014/main" id="{83FEB143-219C-50EC-BCFC-4743A4BF2AFB}"/>
              </a:ext>
            </a:extLst>
          </p:cNvPr>
          <p:cNvSpPr>
            <a:spLocks noGrp="1"/>
          </p:cNvSpPr>
          <p:nvPr>
            <p:ph type="body" sz="quarter" idx="10"/>
          </p:nvPr>
        </p:nvSpPr>
        <p:spPr>
          <a:xfrm>
            <a:off x="838200" y="1587501"/>
            <a:ext cx="10515600" cy="3540312"/>
          </a:xfrm>
        </p:spPr>
        <p:txBody>
          <a:bodyPr numCol="2">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Arizona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Alabama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Delaware</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Idaho</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Illinois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Kentucky</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Maine</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Nevada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Pennsylvania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South Carolina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Texas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a:t>Wisconsin</a:t>
            </a:r>
          </a:p>
        </p:txBody>
      </p:sp>
    </p:spTree>
    <p:extLst>
      <p:ext uri="{BB962C8B-B14F-4D97-AF65-F5344CB8AC3E}">
        <p14:creationId xmlns:p14="http://schemas.microsoft.com/office/powerpoint/2010/main" val="37678267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7542F-6A0C-ED3C-8B9B-631B4393BA1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91FD4EE-2591-53F5-DDCE-F433B1222DBE}"/>
              </a:ext>
            </a:extLst>
          </p:cNvPr>
          <p:cNvSpPr>
            <a:spLocks noGrp="1"/>
          </p:cNvSpPr>
          <p:nvPr>
            <p:ph type="title"/>
          </p:nvPr>
        </p:nvSpPr>
        <p:spPr>
          <a:xfrm>
            <a:off x="838200" y="696170"/>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States with Plans </a:t>
            </a:r>
            <a:r>
              <a:rPr lang="en-US" sz="4000" b="1" i="1" dirty="0">
                <a:solidFill>
                  <a:schemeClr val="tx1"/>
                </a:solidFill>
              </a:rPr>
              <a:t>Effective</a:t>
            </a:r>
            <a:r>
              <a:rPr lang="en-US" sz="4000" b="1" dirty="0">
                <a:solidFill>
                  <a:schemeClr val="tx1"/>
                </a:solidFill>
              </a:rPr>
              <a:t> FFY2030 </a:t>
            </a:r>
          </a:p>
        </p:txBody>
      </p:sp>
      <p:sp>
        <p:nvSpPr>
          <p:cNvPr id="7" name="Text Placeholder 6">
            <a:extLst>
              <a:ext uri="{FF2B5EF4-FFF2-40B4-BE49-F238E27FC236}">
                <a16:creationId xmlns:a16="http://schemas.microsoft.com/office/drawing/2014/main" id="{4D8E845F-FAE1-BC43-99BC-11563AF4D266}"/>
              </a:ext>
            </a:extLst>
          </p:cNvPr>
          <p:cNvSpPr>
            <a:spLocks noGrp="1"/>
          </p:cNvSpPr>
          <p:nvPr>
            <p:ph type="body" sz="quarter" idx="10"/>
          </p:nvPr>
        </p:nvSpPr>
        <p:spPr>
          <a:xfrm>
            <a:off x="838201" y="1613648"/>
            <a:ext cx="10515599" cy="3543144"/>
          </a:xfrm>
        </p:spPr>
        <p:txBody>
          <a:bodyPr numCol="2">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California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Florida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Iowa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Kansas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Maryland</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Massachusetts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Michigan</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New Jersey</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New Mexico</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South Dakota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West Virginia</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2800" dirty="0"/>
              <a:t>Wyoming</a:t>
            </a:r>
          </a:p>
        </p:txBody>
      </p:sp>
    </p:spTree>
    <p:extLst>
      <p:ext uri="{BB962C8B-B14F-4D97-AF65-F5344CB8AC3E}">
        <p14:creationId xmlns:p14="http://schemas.microsoft.com/office/powerpoint/2010/main" val="38501855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3FF3B-4A69-768E-8A6A-354258C51B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8008DB-A5CF-66D2-ECBC-CDD76390DF17}"/>
              </a:ext>
            </a:extLst>
          </p:cNvPr>
          <p:cNvSpPr>
            <a:spLocks noGrp="1"/>
          </p:cNvSpPr>
          <p:nvPr>
            <p:ph type="title"/>
          </p:nvPr>
        </p:nvSpPr>
        <p:spPr/>
        <p:txBody>
          <a:bodyPr/>
          <a:lstStyle/>
          <a:p>
            <a:r>
              <a:rPr lang="en-US" b="1" dirty="0"/>
              <a:t>TIMELINES &amp; PLANNING</a:t>
            </a:r>
          </a:p>
        </p:txBody>
      </p:sp>
    </p:spTree>
    <p:extLst>
      <p:ext uri="{BB962C8B-B14F-4D97-AF65-F5344CB8AC3E}">
        <p14:creationId xmlns:p14="http://schemas.microsoft.com/office/powerpoint/2010/main" val="4239547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61F2A9-EED6-8F5B-3C1A-7FFFFD67990D}"/>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F1F3E78-8F7F-C7FB-CF1E-F03AABB32AEF}"/>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Poll #2</a:t>
            </a:r>
          </a:p>
        </p:txBody>
      </p:sp>
      <p:sp>
        <p:nvSpPr>
          <p:cNvPr id="7" name="Text Placeholder 6">
            <a:extLst>
              <a:ext uri="{FF2B5EF4-FFF2-40B4-BE49-F238E27FC236}">
                <a16:creationId xmlns:a16="http://schemas.microsoft.com/office/drawing/2014/main" id="{EBD3DF59-9B70-4CFB-91FE-53A57C7F494F}"/>
              </a:ext>
            </a:extLst>
          </p:cNvPr>
          <p:cNvSpPr>
            <a:spLocks noGrp="1"/>
          </p:cNvSpPr>
          <p:nvPr>
            <p:ph type="body" sz="quarter" idx="10"/>
          </p:nvPr>
        </p:nvSpPr>
        <p:spPr>
          <a:xfrm>
            <a:off x="942030" y="1665172"/>
            <a:ext cx="10515600" cy="4238160"/>
          </a:xfrm>
        </p:spPr>
        <p:txBody>
          <a:bodyPr>
            <a:normAutofit/>
          </a:bodyPr>
          <a:lstStyle/>
          <a:p>
            <a:pPr marL="0" marR="0" lvl="0" indent="0" algn="l" defTabSz="514350" rtl="0" eaLnBrk="1" fontAlgn="auto" latinLnBrk="0" hangingPunct="1">
              <a:lnSpc>
                <a:spcPct val="100000"/>
              </a:lnSpc>
              <a:spcBef>
                <a:spcPts val="563"/>
              </a:spcBef>
              <a:spcAft>
                <a:spcPts val="0"/>
              </a:spcAft>
              <a:buClrTx/>
              <a:buSzPct val="100000"/>
              <a:buNone/>
              <a:tabLst/>
              <a:defRPr/>
            </a:pPr>
            <a:r>
              <a:rPr lang="en-US" sz="3000" dirty="0"/>
              <a:t>How far ahead of your SUA’s state plan effective date do you begin the process of working on your state plan (approximately)?</a:t>
            </a:r>
          </a:p>
          <a:p>
            <a:pPr marL="1146175" lvl="1" indent="-339725" defTabSz="514350">
              <a:lnSpc>
                <a:spcPct val="100000"/>
              </a:lnSpc>
              <a:spcBef>
                <a:spcPts val="563"/>
              </a:spcBef>
              <a:buClrTx/>
              <a:buSzPct val="100000"/>
              <a:buFont typeface="Courier New" panose="02070309020205020404" pitchFamily="49" charset="0"/>
              <a:buChar char="o"/>
              <a:defRPr/>
            </a:pPr>
            <a:r>
              <a:rPr lang="en-US" sz="2800" dirty="0"/>
              <a:t>Six months or less</a:t>
            </a:r>
          </a:p>
          <a:p>
            <a:pPr marL="1146175" lvl="1" indent="-339725" defTabSz="514350">
              <a:lnSpc>
                <a:spcPct val="100000"/>
              </a:lnSpc>
              <a:spcBef>
                <a:spcPts val="563"/>
              </a:spcBef>
              <a:buClrTx/>
              <a:buSzPct val="100000"/>
              <a:buFont typeface="Courier New" panose="02070309020205020404" pitchFamily="49" charset="0"/>
              <a:buChar char="o"/>
              <a:defRPr/>
            </a:pPr>
            <a:r>
              <a:rPr lang="en-US" sz="2800" dirty="0"/>
              <a:t>One Year</a:t>
            </a:r>
          </a:p>
          <a:p>
            <a:pPr marL="1146175" lvl="1" indent="-339725" defTabSz="514350">
              <a:lnSpc>
                <a:spcPct val="100000"/>
              </a:lnSpc>
              <a:spcBef>
                <a:spcPts val="563"/>
              </a:spcBef>
              <a:buClrTx/>
              <a:buSzPct val="100000"/>
              <a:buFont typeface="Courier New" panose="02070309020205020404" pitchFamily="49" charset="0"/>
              <a:buChar char="o"/>
              <a:defRPr/>
            </a:pPr>
            <a:r>
              <a:rPr lang="en-US" sz="2800" dirty="0"/>
              <a:t>One and a half years</a:t>
            </a:r>
          </a:p>
          <a:p>
            <a:pPr marL="1146175" lvl="1" indent="-339725" defTabSz="514350">
              <a:lnSpc>
                <a:spcPct val="100000"/>
              </a:lnSpc>
              <a:spcBef>
                <a:spcPts val="563"/>
              </a:spcBef>
              <a:buClrTx/>
              <a:buSzPct val="100000"/>
              <a:buFont typeface="Courier New" panose="02070309020205020404" pitchFamily="49" charset="0"/>
              <a:buChar char="o"/>
              <a:defRPr/>
            </a:pPr>
            <a:r>
              <a:rPr lang="en-US" sz="2800" dirty="0"/>
              <a:t>Two years or more</a:t>
            </a:r>
          </a:p>
          <a:p>
            <a:pPr marL="1146175" lvl="1" indent="-339725" defTabSz="514350">
              <a:lnSpc>
                <a:spcPct val="100000"/>
              </a:lnSpc>
              <a:spcBef>
                <a:spcPts val="563"/>
              </a:spcBef>
              <a:buClrTx/>
              <a:buSzPct val="100000"/>
              <a:buFont typeface="Courier New" panose="02070309020205020404" pitchFamily="49" charset="0"/>
              <a:buChar char="o"/>
              <a:defRPr/>
            </a:pPr>
            <a:r>
              <a:rPr lang="en-US" sz="2800" dirty="0"/>
              <a:t>I don’t know</a:t>
            </a:r>
          </a:p>
        </p:txBody>
      </p:sp>
    </p:spTree>
    <p:extLst>
      <p:ext uri="{BB962C8B-B14F-4D97-AF65-F5344CB8AC3E}">
        <p14:creationId xmlns:p14="http://schemas.microsoft.com/office/powerpoint/2010/main" val="24420798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108B5-F2B9-F370-7C2B-2C3520B6D7DB}"/>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0A825FF-47FC-4E18-E26F-0C126B32CD08}"/>
              </a:ext>
            </a:extLst>
          </p:cNvPr>
          <p:cNvSpPr>
            <a:spLocks noGrp="1"/>
          </p:cNvSpPr>
          <p:nvPr>
            <p:ph type="title"/>
          </p:nvPr>
        </p:nvSpPr>
        <p:spPr>
          <a:xfrm>
            <a:off x="83820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 Plan Deadlines</a:t>
            </a:r>
          </a:p>
        </p:txBody>
      </p:sp>
      <p:graphicFrame>
        <p:nvGraphicFramePr>
          <p:cNvPr id="5" name="Table 12">
            <a:extLst>
              <a:ext uri="{FF2B5EF4-FFF2-40B4-BE49-F238E27FC236}">
                <a16:creationId xmlns:a16="http://schemas.microsoft.com/office/drawing/2014/main" id="{5AE46B06-CDE7-3B23-1406-DDC19862D2C0}"/>
              </a:ext>
            </a:extLst>
          </p:cNvPr>
          <p:cNvGraphicFramePr>
            <a:graphicFrameLocks noGrp="1"/>
          </p:cNvGraphicFramePr>
          <p:nvPr/>
        </p:nvGraphicFramePr>
        <p:xfrm>
          <a:off x="838200" y="1699516"/>
          <a:ext cx="10515600" cy="4711785"/>
        </p:xfrm>
        <a:graphic>
          <a:graphicData uri="http://schemas.openxmlformats.org/drawingml/2006/table">
            <a:tbl>
              <a:tblPr firstRow="1" bandRow="1">
                <a:tableStyleId>{200ED9BF-9D1D-4861-8CE4-F2797EB4B9B3}</a:tableStyleId>
              </a:tblPr>
              <a:tblGrid>
                <a:gridCol w="3986711">
                  <a:extLst>
                    <a:ext uri="{9D8B030D-6E8A-4147-A177-3AD203B41FA5}">
                      <a16:colId xmlns:a16="http://schemas.microsoft.com/office/drawing/2014/main" val="1637371975"/>
                    </a:ext>
                  </a:extLst>
                </a:gridCol>
                <a:gridCol w="3993491">
                  <a:extLst>
                    <a:ext uri="{9D8B030D-6E8A-4147-A177-3AD203B41FA5}">
                      <a16:colId xmlns:a16="http://schemas.microsoft.com/office/drawing/2014/main" val="4155985886"/>
                    </a:ext>
                  </a:extLst>
                </a:gridCol>
                <a:gridCol w="2535398">
                  <a:extLst>
                    <a:ext uri="{9D8B030D-6E8A-4147-A177-3AD203B41FA5}">
                      <a16:colId xmlns:a16="http://schemas.microsoft.com/office/drawing/2014/main" val="3270197396"/>
                    </a:ext>
                  </a:extLst>
                </a:gridCol>
              </a:tblGrid>
              <a:tr h="560845">
                <a:tc>
                  <a:txBody>
                    <a:bodyPr/>
                    <a:lstStyle/>
                    <a:p>
                      <a:pPr algn="ctr"/>
                      <a:r>
                        <a:rPr lang="en-US" sz="2400">
                          <a:latin typeface="Arial" panose="020B0604020202020204" pitchFamily="34" charset="0"/>
                          <a:cs typeface="Arial" panose="020B0604020202020204" pitchFamily="34" charset="0"/>
                        </a:rPr>
                        <a:t>State Plan Related Action</a:t>
                      </a:r>
                    </a:p>
                  </a:txBody>
                  <a:tcPr/>
                </a:tc>
                <a:tc>
                  <a:txBody>
                    <a:bodyPr/>
                    <a:lstStyle/>
                    <a:p>
                      <a:pPr algn="ctr"/>
                      <a:r>
                        <a:rPr lang="en-US" sz="2400">
                          <a:latin typeface="Arial" panose="020B0604020202020204" pitchFamily="34" charset="0"/>
                          <a:cs typeface="Arial" panose="020B0604020202020204" pitchFamily="34" charset="0"/>
                        </a:rPr>
                        <a:t>Regular Timeframes</a:t>
                      </a:r>
                    </a:p>
                  </a:txBody>
                  <a:tcPr/>
                </a:tc>
                <a:tc>
                  <a:txBody>
                    <a:bodyPr/>
                    <a:lstStyle/>
                    <a:p>
                      <a:pPr algn="ctr"/>
                      <a:r>
                        <a:rPr lang="en-US" sz="2400">
                          <a:latin typeface="Arial" panose="020B0604020202020204" pitchFamily="34" charset="0"/>
                          <a:cs typeface="Arial" panose="020B0604020202020204" pitchFamily="34" charset="0"/>
                        </a:rPr>
                        <a:t>2027 Deadlines</a:t>
                      </a:r>
                    </a:p>
                  </a:txBody>
                  <a:tcPr/>
                </a:tc>
                <a:extLst>
                  <a:ext uri="{0D108BD9-81ED-4DB2-BD59-A6C34878D82A}">
                    <a16:rowId xmlns:a16="http://schemas.microsoft.com/office/drawing/2014/main" val="338737300"/>
                  </a:ext>
                </a:extLst>
              </a:tr>
              <a:tr h="968034">
                <a:tc>
                  <a:txBody>
                    <a:bodyPr/>
                    <a:lstStyle/>
                    <a:p>
                      <a:r>
                        <a:rPr lang="en-US" sz="2400" i="1">
                          <a:latin typeface="Arial" panose="020B0604020202020204" pitchFamily="34" charset="0"/>
                          <a:cs typeface="Arial" panose="020B0604020202020204" pitchFamily="34" charset="0"/>
                        </a:rPr>
                        <a:t>Suggested Public Hearing(s) to be completed </a:t>
                      </a:r>
                    </a:p>
                  </a:txBody>
                  <a:tcPr/>
                </a:tc>
                <a:tc>
                  <a:txBody>
                    <a:bodyPr/>
                    <a:lstStyle/>
                    <a:p>
                      <a:r>
                        <a:rPr lang="en-US" sz="2400" i="1">
                          <a:latin typeface="Arial" panose="020B0604020202020204" pitchFamily="34" charset="0"/>
                          <a:cs typeface="Arial" panose="020B0604020202020204" pitchFamily="34" charset="0"/>
                        </a:rPr>
                        <a:t>Suggested: 180 Days prior </a:t>
                      </a:r>
                    </a:p>
                  </a:txBody>
                  <a:tcPr/>
                </a:tc>
                <a:tc>
                  <a:txBody>
                    <a:bodyPr/>
                    <a:lstStyle/>
                    <a:p>
                      <a:r>
                        <a:rPr lang="en-US" sz="2400" i="1">
                          <a:latin typeface="Arial" panose="020B0604020202020204" pitchFamily="34" charset="0"/>
                          <a:cs typeface="Arial" panose="020B0604020202020204" pitchFamily="34" charset="0"/>
                        </a:rPr>
                        <a:t>Suggested: 4/1/2027</a:t>
                      </a:r>
                    </a:p>
                    <a:p>
                      <a:endParaRPr lang="en-US" sz="2400" i="1">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767167873"/>
                  </a:ext>
                </a:extLst>
              </a:tr>
              <a:tr h="968034">
                <a:tc>
                  <a:txBody>
                    <a:bodyPr/>
                    <a:lstStyle/>
                    <a:p>
                      <a:r>
                        <a:rPr lang="en-US" sz="2400">
                          <a:latin typeface="Arial" panose="020B0604020202020204" pitchFamily="34" charset="0"/>
                          <a:cs typeface="Arial" panose="020B0604020202020204" pitchFamily="34" charset="0"/>
                        </a:rPr>
                        <a:t>At least one draft version submitted to Program Administrator</a:t>
                      </a:r>
                    </a:p>
                  </a:txBody>
                  <a:tcPr/>
                </a:tc>
                <a:tc>
                  <a:txBody>
                    <a:bodyPr/>
                    <a:lstStyle/>
                    <a:p>
                      <a:r>
                        <a:rPr lang="en-US" sz="2400">
                          <a:latin typeface="Arial" panose="020B0604020202020204" pitchFamily="34" charset="0"/>
                          <a:cs typeface="Arial" panose="020B0604020202020204" pitchFamily="34" charset="0"/>
                        </a:rPr>
                        <a:t>120 Days prior</a:t>
                      </a:r>
                    </a:p>
                  </a:txBody>
                  <a:tcPr/>
                </a:tc>
                <a:tc>
                  <a:txBody>
                    <a:bodyPr/>
                    <a:lstStyle/>
                    <a:p>
                      <a:r>
                        <a:rPr lang="en-US" sz="2400">
                          <a:latin typeface="Arial" panose="020B0604020202020204" pitchFamily="34" charset="0"/>
                          <a:cs typeface="Arial" panose="020B0604020202020204" pitchFamily="34" charset="0"/>
                        </a:rPr>
                        <a:t>6/1/2027</a:t>
                      </a:r>
                    </a:p>
                    <a:p>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7992366"/>
                  </a:ext>
                </a:extLst>
              </a:tr>
              <a:tr h="1212655">
                <a:tc>
                  <a:txBody>
                    <a:bodyPr/>
                    <a:lstStyle/>
                    <a:p>
                      <a:r>
                        <a:rPr lang="en-US" sz="2400">
                          <a:latin typeface="Arial" panose="020B0604020202020204" pitchFamily="34" charset="0"/>
                          <a:cs typeface="Arial" panose="020B0604020202020204" pitchFamily="34" charset="0"/>
                        </a:rPr>
                        <a:t>Final version, signed by Governor, submitted to Program Administrator</a:t>
                      </a:r>
                    </a:p>
                  </a:txBody>
                  <a:tcPr/>
                </a:tc>
                <a:tc>
                  <a:txBody>
                    <a:bodyPr/>
                    <a:lstStyle/>
                    <a:p>
                      <a:r>
                        <a:rPr lang="en-US" sz="2400">
                          <a:latin typeface="Arial" panose="020B0604020202020204" pitchFamily="34" charset="0"/>
                          <a:cs typeface="Arial" panose="020B0604020202020204" pitchFamily="34" charset="0"/>
                        </a:rPr>
                        <a:t>90 Days prior</a:t>
                      </a:r>
                    </a:p>
                  </a:txBody>
                  <a:tcPr/>
                </a:tc>
                <a:tc>
                  <a:txBody>
                    <a:bodyPr/>
                    <a:lstStyle/>
                    <a:p>
                      <a:r>
                        <a:rPr lang="en-US" sz="2400">
                          <a:latin typeface="Arial" panose="020B0604020202020204" pitchFamily="34" charset="0"/>
                          <a:cs typeface="Arial" panose="020B0604020202020204" pitchFamily="34" charset="0"/>
                        </a:rPr>
                        <a:t>7/1/2027</a:t>
                      </a:r>
                    </a:p>
                    <a:p>
                      <a:endParaRPr lang="en-US" sz="24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149704434"/>
                  </a:ext>
                </a:extLst>
              </a:tr>
              <a:tr h="560845">
                <a:tc>
                  <a:txBody>
                    <a:bodyPr/>
                    <a:lstStyle/>
                    <a:p>
                      <a:r>
                        <a:rPr lang="en-US" sz="2400">
                          <a:latin typeface="Arial" panose="020B0604020202020204" pitchFamily="34" charset="0"/>
                          <a:cs typeface="Arial" panose="020B0604020202020204" pitchFamily="34" charset="0"/>
                        </a:rPr>
                        <a:t>Effective Date</a:t>
                      </a:r>
                    </a:p>
                  </a:txBody>
                  <a:tcPr/>
                </a:tc>
                <a:tc>
                  <a:txBody>
                    <a:bodyPr/>
                    <a:lstStyle/>
                    <a:p>
                      <a:r>
                        <a:rPr lang="en-US" sz="2400">
                          <a:latin typeface="Arial" panose="020B0604020202020204" pitchFamily="34" charset="0"/>
                          <a:cs typeface="Arial" panose="020B0604020202020204" pitchFamily="34" charset="0"/>
                        </a:rPr>
                        <a:t>Federal Fiscal Year</a:t>
                      </a:r>
                    </a:p>
                  </a:txBody>
                  <a:tcPr/>
                </a:tc>
                <a:tc>
                  <a:txBody>
                    <a:bodyPr/>
                    <a:lstStyle/>
                    <a:p>
                      <a:r>
                        <a:rPr lang="en-US" sz="2400" dirty="0">
                          <a:latin typeface="Arial" panose="020B0604020202020204" pitchFamily="34" charset="0"/>
                          <a:cs typeface="Arial" panose="020B0604020202020204" pitchFamily="34" charset="0"/>
                        </a:rPr>
                        <a:t>10/1/2027</a:t>
                      </a:r>
                    </a:p>
                  </a:txBody>
                  <a:tcPr/>
                </a:tc>
                <a:extLst>
                  <a:ext uri="{0D108BD9-81ED-4DB2-BD59-A6C34878D82A}">
                    <a16:rowId xmlns:a16="http://schemas.microsoft.com/office/drawing/2014/main" val="3437675736"/>
                  </a:ext>
                </a:extLst>
              </a:tr>
            </a:tbl>
          </a:graphicData>
        </a:graphic>
      </p:graphicFrame>
    </p:spTree>
    <p:extLst>
      <p:ext uri="{BB962C8B-B14F-4D97-AF65-F5344CB8AC3E}">
        <p14:creationId xmlns:p14="http://schemas.microsoft.com/office/powerpoint/2010/main" val="38735982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98165-64AC-93F9-9DE4-426BA9A75E1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6EBF8BC-B869-5D70-C205-D093EB38102A}"/>
              </a:ext>
            </a:extLst>
          </p:cNvPr>
          <p:cNvSpPr>
            <a:spLocks noGrp="1"/>
          </p:cNvSpPr>
          <p:nvPr>
            <p:ph type="title"/>
          </p:nvPr>
        </p:nvSpPr>
        <p:spPr>
          <a:xfrm>
            <a:off x="877420" y="694491"/>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3800" b="1" dirty="0">
                <a:solidFill>
                  <a:schemeClr val="tx1"/>
                </a:solidFill>
              </a:rPr>
              <a:t>Understanding Multi-Year Planning Cycles</a:t>
            </a:r>
          </a:p>
        </p:txBody>
      </p:sp>
      <p:graphicFrame>
        <p:nvGraphicFramePr>
          <p:cNvPr id="5" name="Table 12">
            <a:extLst>
              <a:ext uri="{FF2B5EF4-FFF2-40B4-BE49-F238E27FC236}">
                <a16:creationId xmlns:a16="http://schemas.microsoft.com/office/drawing/2014/main" id="{F509D854-E16A-6549-8B12-86AA5306D393}"/>
              </a:ext>
            </a:extLst>
          </p:cNvPr>
          <p:cNvGraphicFramePr>
            <a:graphicFrameLocks noGrp="1"/>
          </p:cNvGraphicFramePr>
          <p:nvPr>
            <p:extLst>
              <p:ext uri="{D42A27DB-BD31-4B8C-83A1-F6EECF244321}">
                <p14:modId xmlns:p14="http://schemas.microsoft.com/office/powerpoint/2010/main" val="196584871"/>
              </p:ext>
            </p:extLst>
          </p:nvPr>
        </p:nvGraphicFramePr>
        <p:xfrm>
          <a:off x="1261872" y="1780574"/>
          <a:ext cx="9650506" cy="2621280"/>
        </p:xfrm>
        <a:graphic>
          <a:graphicData uri="http://schemas.openxmlformats.org/drawingml/2006/table">
            <a:tbl>
              <a:tblPr firstRow="1" bandRow="1">
                <a:tableStyleId>{200ED9BF-9D1D-4861-8CE4-F2797EB4B9B3}</a:tableStyleId>
              </a:tblPr>
              <a:tblGrid>
                <a:gridCol w="2136544">
                  <a:extLst>
                    <a:ext uri="{9D8B030D-6E8A-4147-A177-3AD203B41FA5}">
                      <a16:colId xmlns:a16="http://schemas.microsoft.com/office/drawing/2014/main" val="1637371975"/>
                    </a:ext>
                  </a:extLst>
                </a:gridCol>
                <a:gridCol w="3918858">
                  <a:extLst>
                    <a:ext uri="{9D8B030D-6E8A-4147-A177-3AD203B41FA5}">
                      <a16:colId xmlns:a16="http://schemas.microsoft.com/office/drawing/2014/main" val="4155985886"/>
                    </a:ext>
                  </a:extLst>
                </a:gridCol>
                <a:gridCol w="3595104">
                  <a:extLst>
                    <a:ext uri="{9D8B030D-6E8A-4147-A177-3AD203B41FA5}">
                      <a16:colId xmlns:a16="http://schemas.microsoft.com/office/drawing/2014/main" val="3270197396"/>
                    </a:ext>
                  </a:extLst>
                </a:gridCol>
              </a:tblGrid>
              <a:tr h="519859">
                <a:tc>
                  <a:txBody>
                    <a:bodyPr/>
                    <a:lstStyle/>
                    <a:p>
                      <a:pPr algn="ctr"/>
                      <a:r>
                        <a:rPr lang="en-US" sz="3000">
                          <a:latin typeface="Arial" panose="020B0604020202020204" pitchFamily="34" charset="0"/>
                          <a:cs typeface="Arial" panose="020B0604020202020204" pitchFamily="34" charset="0"/>
                        </a:rPr>
                        <a:t>Year</a:t>
                      </a:r>
                    </a:p>
                  </a:txBody>
                  <a:tcPr/>
                </a:tc>
                <a:tc>
                  <a:txBody>
                    <a:bodyPr/>
                    <a:lstStyle/>
                    <a:p>
                      <a:pPr algn="ctr"/>
                      <a:r>
                        <a:rPr lang="en-US" sz="2900">
                          <a:latin typeface="Arial" panose="020B0604020202020204" pitchFamily="34" charset="0"/>
                          <a:cs typeface="Arial" panose="020B0604020202020204" pitchFamily="34" charset="0"/>
                        </a:rPr>
                        <a:t>Federal Fiscal Year</a:t>
                      </a:r>
                    </a:p>
                  </a:txBody>
                  <a:tcPr/>
                </a:tc>
                <a:tc>
                  <a:txBody>
                    <a:bodyPr/>
                    <a:lstStyle/>
                    <a:p>
                      <a:pPr algn="ctr"/>
                      <a:r>
                        <a:rPr lang="en-US" sz="3000">
                          <a:latin typeface="Arial"/>
                          <a:cs typeface="Arial"/>
                        </a:rPr>
                        <a:t>Timeframes</a:t>
                      </a:r>
                      <a:endParaRPr lang="en-US" sz="300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38737300"/>
                  </a:ext>
                </a:extLst>
              </a:tr>
              <a:tr h="464510">
                <a:tc>
                  <a:txBody>
                    <a:bodyPr/>
                    <a:lstStyle/>
                    <a:p>
                      <a:pPr algn="ctr"/>
                      <a:r>
                        <a:rPr lang="en-US" sz="2800" b="0">
                          <a:latin typeface="Arial" panose="020B0604020202020204" pitchFamily="34" charset="0"/>
                          <a:cs typeface="Arial" panose="020B0604020202020204" pitchFamily="34" charset="0"/>
                        </a:rPr>
                        <a:t>Year 1</a:t>
                      </a:r>
                    </a:p>
                  </a:txBody>
                  <a:tcPr>
                    <a:solidFill>
                      <a:schemeClr val="accent2">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FFY 2027</a:t>
                      </a:r>
                    </a:p>
                  </a:txBody>
                  <a:tcPr>
                    <a:solidFill>
                      <a:schemeClr val="accent2">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10/1/26 – 9/30/27</a:t>
                      </a:r>
                    </a:p>
                  </a:txBody>
                  <a:tcPr>
                    <a:solidFill>
                      <a:schemeClr val="accent2">
                        <a:lumMod val="20000"/>
                        <a:lumOff val="80000"/>
                      </a:schemeClr>
                    </a:solidFill>
                  </a:tcPr>
                </a:tc>
                <a:extLst>
                  <a:ext uri="{0D108BD9-81ED-4DB2-BD59-A6C34878D82A}">
                    <a16:rowId xmlns:a16="http://schemas.microsoft.com/office/drawing/2014/main" val="2767167873"/>
                  </a:ext>
                </a:extLst>
              </a:tr>
              <a:tr h="471062">
                <a:tc>
                  <a:txBody>
                    <a:bodyPr/>
                    <a:lstStyle/>
                    <a:p>
                      <a:pPr algn="ctr"/>
                      <a:r>
                        <a:rPr lang="en-US" sz="2800" b="0">
                          <a:latin typeface="Arial" panose="020B0604020202020204" pitchFamily="34" charset="0"/>
                          <a:cs typeface="Arial" panose="020B0604020202020204" pitchFamily="34" charset="0"/>
                        </a:rPr>
                        <a:t>Year 2</a:t>
                      </a:r>
                    </a:p>
                  </a:txBody>
                  <a:tcPr>
                    <a:solidFill>
                      <a:schemeClr val="accent2">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FFY 2028</a:t>
                      </a:r>
                    </a:p>
                  </a:txBody>
                  <a:tcPr>
                    <a:solidFill>
                      <a:schemeClr val="accent2">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10/1/27 – 9/30/28</a:t>
                      </a:r>
                    </a:p>
                  </a:txBody>
                  <a:tcPr>
                    <a:solidFill>
                      <a:schemeClr val="accent2">
                        <a:lumMod val="20000"/>
                        <a:lumOff val="80000"/>
                      </a:schemeClr>
                    </a:solidFill>
                  </a:tcPr>
                </a:tc>
                <a:extLst>
                  <a:ext uri="{0D108BD9-81ED-4DB2-BD59-A6C34878D82A}">
                    <a16:rowId xmlns:a16="http://schemas.microsoft.com/office/drawing/2014/main" val="257992366"/>
                  </a:ext>
                </a:extLst>
              </a:tr>
              <a:tr h="513806">
                <a:tc>
                  <a:txBody>
                    <a:bodyPr/>
                    <a:lstStyle/>
                    <a:p>
                      <a:pPr algn="ctr"/>
                      <a:r>
                        <a:rPr lang="en-US" sz="2800" b="0">
                          <a:latin typeface="Arial" panose="020B0604020202020204" pitchFamily="34" charset="0"/>
                          <a:cs typeface="Arial" panose="020B0604020202020204" pitchFamily="34" charset="0"/>
                        </a:rPr>
                        <a:t>Year 3</a:t>
                      </a:r>
                    </a:p>
                  </a:txBody>
                  <a:tcPr>
                    <a:solidFill>
                      <a:schemeClr val="accent3">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FFY 2029</a:t>
                      </a:r>
                    </a:p>
                  </a:txBody>
                  <a:tcPr>
                    <a:solidFill>
                      <a:schemeClr val="accent3">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10/1/28 – 9/30/29</a:t>
                      </a:r>
                    </a:p>
                  </a:txBody>
                  <a:tcPr>
                    <a:solidFill>
                      <a:schemeClr val="accent3">
                        <a:lumMod val="20000"/>
                        <a:lumOff val="80000"/>
                      </a:schemeClr>
                    </a:solidFill>
                  </a:tcPr>
                </a:tc>
                <a:extLst>
                  <a:ext uri="{0D108BD9-81ED-4DB2-BD59-A6C34878D82A}">
                    <a16:rowId xmlns:a16="http://schemas.microsoft.com/office/drawing/2014/main" val="1149704434"/>
                  </a:ext>
                </a:extLst>
              </a:tr>
              <a:tr h="451514">
                <a:tc>
                  <a:txBody>
                    <a:bodyPr/>
                    <a:lstStyle/>
                    <a:p>
                      <a:pPr algn="ctr"/>
                      <a:r>
                        <a:rPr lang="en-US" sz="2800" b="0">
                          <a:latin typeface="Arial" panose="020B0604020202020204" pitchFamily="34" charset="0"/>
                          <a:cs typeface="Arial" panose="020B0604020202020204" pitchFamily="34" charset="0"/>
                        </a:rPr>
                        <a:t>Year 4</a:t>
                      </a:r>
                    </a:p>
                  </a:txBody>
                  <a:tcPr>
                    <a:solidFill>
                      <a:schemeClr val="bg2">
                        <a:lumMod val="20000"/>
                        <a:lumOff val="80000"/>
                      </a:schemeClr>
                    </a:solidFill>
                  </a:tcPr>
                </a:tc>
                <a:tc>
                  <a:txBody>
                    <a:bodyPr/>
                    <a:lstStyle/>
                    <a:p>
                      <a:pPr algn="ctr"/>
                      <a:r>
                        <a:rPr lang="en-US" sz="2800" b="0">
                          <a:latin typeface="Arial" panose="020B0604020202020204" pitchFamily="34" charset="0"/>
                          <a:cs typeface="Arial" panose="020B0604020202020204" pitchFamily="34" charset="0"/>
                        </a:rPr>
                        <a:t>FFY 2030</a:t>
                      </a:r>
                    </a:p>
                  </a:txBody>
                  <a:tcPr>
                    <a:solidFill>
                      <a:schemeClr val="bg2">
                        <a:lumMod val="20000"/>
                        <a:lumOff val="80000"/>
                      </a:schemeClr>
                    </a:solidFill>
                  </a:tcPr>
                </a:tc>
                <a:tc>
                  <a:txBody>
                    <a:bodyPr/>
                    <a:lstStyle/>
                    <a:p>
                      <a:pPr algn="ctr"/>
                      <a:r>
                        <a:rPr lang="en-US" sz="2800" b="0" dirty="0">
                          <a:latin typeface="Arial" panose="020B0604020202020204" pitchFamily="34" charset="0"/>
                          <a:cs typeface="Arial" panose="020B0604020202020204" pitchFamily="34" charset="0"/>
                        </a:rPr>
                        <a:t>10/1/29 – 9/30/30</a:t>
                      </a:r>
                    </a:p>
                  </a:txBody>
                  <a:tcPr>
                    <a:solidFill>
                      <a:schemeClr val="bg2">
                        <a:lumMod val="20000"/>
                        <a:lumOff val="80000"/>
                      </a:schemeClr>
                    </a:solidFill>
                  </a:tcPr>
                </a:tc>
                <a:extLst>
                  <a:ext uri="{0D108BD9-81ED-4DB2-BD59-A6C34878D82A}">
                    <a16:rowId xmlns:a16="http://schemas.microsoft.com/office/drawing/2014/main" val="3437675736"/>
                  </a:ext>
                </a:extLst>
              </a:tr>
            </a:tbl>
          </a:graphicData>
        </a:graphic>
      </p:graphicFrame>
    </p:spTree>
    <p:extLst>
      <p:ext uri="{BB962C8B-B14F-4D97-AF65-F5344CB8AC3E}">
        <p14:creationId xmlns:p14="http://schemas.microsoft.com/office/powerpoint/2010/main" val="3224930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BE94B-0A87-3818-6B5D-9F1900720CEA}"/>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A531A07-A7ED-93B1-FD6A-0A91D23E5018}"/>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300" b="1" dirty="0">
                <a:solidFill>
                  <a:schemeClr val="tx1"/>
                </a:solidFill>
              </a:rPr>
              <a:t>Relationship to Multisector Plans for Aging</a:t>
            </a:r>
          </a:p>
        </p:txBody>
      </p:sp>
      <p:sp>
        <p:nvSpPr>
          <p:cNvPr id="7" name="Text Placeholder 6">
            <a:extLst>
              <a:ext uri="{FF2B5EF4-FFF2-40B4-BE49-F238E27FC236}">
                <a16:creationId xmlns:a16="http://schemas.microsoft.com/office/drawing/2014/main" id="{6AC4E623-8200-837F-2DF3-C0F10176303A}"/>
              </a:ext>
            </a:extLst>
          </p:cNvPr>
          <p:cNvSpPr>
            <a:spLocks noGrp="1"/>
          </p:cNvSpPr>
          <p:nvPr>
            <p:ph type="body" sz="quarter" idx="10"/>
          </p:nvPr>
        </p:nvSpPr>
        <p:spPr>
          <a:xfrm>
            <a:off x="942031" y="1663700"/>
            <a:ext cx="10515600" cy="4239632"/>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Some states are also developing Multisector Plans for Aging (MPAs) — broader, cross-agency planning efforts</a:t>
            </a:r>
          </a:p>
          <a:p>
            <a:pPr marL="290195" indent="-290195" defTabSz="514350">
              <a:lnSpc>
                <a:spcPct val="100000"/>
              </a:lnSpc>
              <a:spcBef>
                <a:spcPts val="563"/>
              </a:spcBef>
              <a:buClrTx/>
              <a:defRPr/>
            </a:pPr>
            <a:r>
              <a:rPr lang="en-US" sz="3000"/>
              <a:t>MPAs are not a substitute for the OAA-required State Plan, and both can strengthen the other</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If your state has or is developing an MPA, look for opportunities to align goals, data, and stakeholder engagement efforts.</a:t>
            </a:r>
          </a:p>
        </p:txBody>
      </p:sp>
    </p:spTree>
    <p:extLst>
      <p:ext uri="{BB962C8B-B14F-4D97-AF65-F5344CB8AC3E}">
        <p14:creationId xmlns:p14="http://schemas.microsoft.com/office/powerpoint/2010/main" val="1918462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41B44-A85C-4125-EA72-BFF3D47291C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3167657-7584-0DCE-372B-910D1724FC69}"/>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Poll #3</a:t>
            </a:r>
          </a:p>
        </p:txBody>
      </p:sp>
      <p:sp>
        <p:nvSpPr>
          <p:cNvPr id="7" name="Text Placeholder 6">
            <a:extLst>
              <a:ext uri="{FF2B5EF4-FFF2-40B4-BE49-F238E27FC236}">
                <a16:creationId xmlns:a16="http://schemas.microsoft.com/office/drawing/2014/main" id="{66C080D4-D6DA-61DE-3C29-FB3E1EFD3E6E}"/>
              </a:ext>
            </a:extLst>
          </p:cNvPr>
          <p:cNvSpPr>
            <a:spLocks noGrp="1"/>
          </p:cNvSpPr>
          <p:nvPr>
            <p:ph type="body" sz="quarter" idx="10"/>
          </p:nvPr>
        </p:nvSpPr>
        <p:spPr>
          <a:xfrm>
            <a:off x="942030" y="1834890"/>
            <a:ext cx="10349424" cy="4735628"/>
          </a:xfrm>
        </p:spPr>
        <p:txBody>
          <a:bodyPr>
            <a:normAutofit/>
          </a:bodyPr>
          <a:lstStyle/>
          <a:p>
            <a:pPr marL="0" indent="0" defTabSz="514350">
              <a:lnSpc>
                <a:spcPct val="100000"/>
              </a:lnSpc>
              <a:spcBef>
                <a:spcPts val="563"/>
              </a:spcBef>
              <a:buClrTx/>
              <a:buNone/>
              <a:defRPr/>
            </a:pPr>
            <a:r>
              <a:rPr lang="en-US" sz="3000" dirty="0"/>
              <a:t>How many states participating in today’s webinar have or are working on a Multisector Plan for Aging?</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My state has a current multisector plan</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My state is in the process of developing a multisector plan</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My state does not have a multisector plan</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Not sure</a:t>
            </a:r>
          </a:p>
        </p:txBody>
      </p:sp>
    </p:spTree>
    <p:extLst>
      <p:ext uri="{BB962C8B-B14F-4D97-AF65-F5344CB8AC3E}">
        <p14:creationId xmlns:p14="http://schemas.microsoft.com/office/powerpoint/2010/main" val="3436497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BAF33-F52F-75DF-942F-954D97A85E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AE238D-9695-08FD-7AE4-ECBCB7D8A277}"/>
              </a:ext>
            </a:extLst>
          </p:cNvPr>
          <p:cNvSpPr>
            <a:spLocks noGrp="1"/>
          </p:cNvSpPr>
          <p:nvPr>
            <p:ph type="title"/>
          </p:nvPr>
        </p:nvSpPr>
        <p:spPr>
          <a:xfrm>
            <a:off x="829733" y="3384884"/>
            <a:ext cx="10126133" cy="1369679"/>
          </a:xfrm>
        </p:spPr>
        <p:txBody>
          <a:bodyPr>
            <a:normAutofit/>
          </a:bodyPr>
          <a:lstStyle/>
          <a:p>
            <a:r>
              <a:rPr lang="en-US" b="1" dirty="0"/>
              <a:t>WALKING THROUGH THE STATE PLAN GUIDANCE</a:t>
            </a:r>
          </a:p>
        </p:txBody>
      </p:sp>
    </p:spTree>
    <p:extLst>
      <p:ext uri="{BB962C8B-B14F-4D97-AF65-F5344CB8AC3E}">
        <p14:creationId xmlns:p14="http://schemas.microsoft.com/office/powerpoint/2010/main" val="8265640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4B3DCE-D91C-250C-AF6F-ED8EAB8B2E9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85B912D-5345-807D-BECB-00E360A7F3D4}"/>
              </a:ext>
            </a:extLst>
          </p:cNvPr>
          <p:cNvSpPr>
            <a:spLocks noGrp="1"/>
          </p:cNvSpPr>
          <p:nvPr>
            <p:ph type="title"/>
          </p:nvPr>
        </p:nvSpPr>
        <p:spPr>
          <a:xfrm>
            <a:off x="838200" y="6662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Required State Plan Content</a:t>
            </a:r>
          </a:p>
        </p:txBody>
      </p:sp>
      <p:sp>
        <p:nvSpPr>
          <p:cNvPr id="7" name="Text Placeholder 6">
            <a:extLst>
              <a:ext uri="{FF2B5EF4-FFF2-40B4-BE49-F238E27FC236}">
                <a16:creationId xmlns:a16="http://schemas.microsoft.com/office/drawing/2014/main" id="{E8A1E855-441A-ACF0-77C7-F25DED627DFB}"/>
              </a:ext>
            </a:extLst>
          </p:cNvPr>
          <p:cNvSpPr>
            <a:spLocks noGrp="1"/>
          </p:cNvSpPr>
          <p:nvPr>
            <p:ph type="body" sz="quarter" idx="10"/>
          </p:nvPr>
        </p:nvSpPr>
        <p:spPr>
          <a:xfrm>
            <a:off x="838200" y="1549401"/>
            <a:ext cx="10515600" cy="3677692"/>
          </a:xfrm>
        </p:spPr>
        <p:txBody>
          <a:bodyPr numCol="2">
            <a:normAutofit fontScale="92500" lnSpcReduction="10000"/>
          </a:bodyPr>
          <a:lstStyle/>
          <a:p>
            <a:pPr marL="290195" marR="0" lvl="0" indent="-290195" algn="l" defTabSz="514350" rtl="0" eaLnBrk="1" fontAlgn="auto" latinLnBrk="0" hangingPunct="1">
              <a:lnSpc>
                <a:spcPct val="100000"/>
              </a:lnSpc>
              <a:spcBef>
                <a:spcPts val="600"/>
              </a:spcBef>
              <a:spcAft>
                <a:spcPts val="600"/>
              </a:spcAft>
              <a:buClrTx/>
              <a:buSzPct val="100000"/>
              <a:buFont typeface="Wingdings" panose="05000000000000000000" pitchFamily="2" charset="2"/>
              <a:buChar char="§"/>
              <a:tabLst/>
              <a:defRPr/>
            </a:pPr>
            <a:r>
              <a:rPr lang="en-US" sz="3100" dirty="0"/>
              <a:t>Verification of Intent</a:t>
            </a:r>
          </a:p>
          <a:p>
            <a:pPr marL="290195" marR="0" lvl="0" indent="-290195" algn="l" defTabSz="514350" rtl="0" eaLnBrk="1" fontAlgn="auto" latinLnBrk="0" hangingPunct="1">
              <a:lnSpc>
                <a:spcPct val="100000"/>
              </a:lnSpc>
              <a:spcBef>
                <a:spcPts val="600"/>
              </a:spcBef>
              <a:spcAft>
                <a:spcPts val="600"/>
              </a:spcAft>
              <a:buClrTx/>
              <a:buSzPct val="100000"/>
              <a:buFont typeface="Wingdings" panose="05000000000000000000" pitchFamily="2" charset="2"/>
              <a:buChar char="§"/>
              <a:tabLst/>
              <a:defRPr/>
            </a:pPr>
            <a:r>
              <a:rPr lang="en-US" sz="3100" dirty="0"/>
              <a:t>Narrative:</a:t>
            </a:r>
          </a:p>
          <a:p>
            <a:pPr marL="863600" lvl="1" indent="-342900" defTabSz="514350">
              <a:lnSpc>
                <a:spcPct val="100000"/>
              </a:lnSpc>
              <a:spcBef>
                <a:spcPts val="200"/>
              </a:spcBef>
              <a:spcAft>
                <a:spcPts val="600"/>
              </a:spcAft>
              <a:buClrTx/>
              <a:buSzPct val="100000"/>
              <a:buFont typeface="Courier New" panose="02070309020205020404" pitchFamily="49" charset="0"/>
              <a:buChar char="o"/>
              <a:defRPr/>
            </a:pPr>
            <a:r>
              <a:rPr lang="en-US" sz="2600" dirty="0"/>
              <a:t>Executive Summary </a:t>
            </a:r>
          </a:p>
          <a:p>
            <a:pPr marL="863600" lvl="1" indent="-342900" defTabSz="514350">
              <a:lnSpc>
                <a:spcPct val="100000"/>
              </a:lnSpc>
              <a:spcBef>
                <a:spcPts val="200"/>
              </a:spcBef>
              <a:spcAft>
                <a:spcPts val="600"/>
              </a:spcAft>
              <a:buClrTx/>
              <a:buSzPct val="100000"/>
              <a:buFont typeface="Courier New" panose="02070309020205020404" pitchFamily="49" charset="0"/>
              <a:buChar char="o"/>
              <a:defRPr/>
            </a:pPr>
            <a:r>
              <a:rPr lang="en-US" sz="2600" dirty="0"/>
              <a:t>Context</a:t>
            </a:r>
          </a:p>
          <a:p>
            <a:pPr marL="863600" lvl="1" indent="-342900" defTabSz="514350">
              <a:lnSpc>
                <a:spcPct val="100000"/>
              </a:lnSpc>
              <a:spcBef>
                <a:spcPts val="200"/>
              </a:spcBef>
              <a:spcAft>
                <a:spcPts val="600"/>
              </a:spcAft>
              <a:buClrTx/>
              <a:buSzPct val="100000"/>
              <a:buFont typeface="Courier New" panose="02070309020205020404" pitchFamily="49" charset="0"/>
              <a:buChar char="o"/>
              <a:defRPr/>
            </a:pPr>
            <a:r>
              <a:rPr lang="en-US" sz="2600" dirty="0"/>
              <a:t>Stewardship &amp; Oversight</a:t>
            </a:r>
          </a:p>
          <a:p>
            <a:pPr marL="863600" lvl="1" indent="-342900" defTabSz="514350">
              <a:lnSpc>
                <a:spcPct val="100000"/>
              </a:lnSpc>
              <a:spcBef>
                <a:spcPts val="200"/>
              </a:spcBef>
              <a:spcAft>
                <a:spcPts val="600"/>
              </a:spcAft>
              <a:buClrTx/>
              <a:buSzPct val="100000"/>
              <a:buFont typeface="Courier New" panose="02070309020205020404" pitchFamily="49" charset="0"/>
              <a:buChar char="o"/>
              <a:defRPr/>
            </a:pPr>
            <a:r>
              <a:rPr lang="en-US" sz="2600" dirty="0"/>
              <a:t>Goals, Objectives, Strategies &amp; Outcomes</a:t>
            </a:r>
            <a:endParaRPr lang="en-US" sz="3100" dirty="0"/>
          </a:p>
          <a:p>
            <a:pPr marL="290195" marR="0" lvl="0" indent="-290195" algn="l" defTabSz="514350" rtl="0" eaLnBrk="1" fontAlgn="auto" latinLnBrk="0" hangingPunct="1">
              <a:lnSpc>
                <a:spcPct val="100000"/>
              </a:lnSpc>
              <a:spcBef>
                <a:spcPts val="600"/>
              </a:spcBef>
              <a:buClrTx/>
              <a:buSzPct val="100000"/>
              <a:buFont typeface="Wingdings" panose="05000000000000000000" pitchFamily="2" charset="2"/>
              <a:buChar char="§"/>
              <a:tabLst/>
              <a:defRPr/>
            </a:pPr>
            <a:r>
              <a:rPr lang="en-US" sz="3100" dirty="0"/>
              <a:t>Attachments:</a:t>
            </a:r>
          </a:p>
          <a:p>
            <a:pPr marL="858838" lvl="1" indent="-346075" defTabSz="514350">
              <a:lnSpc>
                <a:spcPct val="100000"/>
              </a:lnSpc>
              <a:spcBef>
                <a:spcPts val="563"/>
              </a:spcBef>
              <a:buClrTx/>
              <a:buSzPct val="100000"/>
              <a:buFont typeface="Courier New" panose="02070309020205020404" pitchFamily="49" charset="0"/>
              <a:buChar char="o"/>
              <a:defRPr/>
            </a:pPr>
            <a:r>
              <a:rPr lang="en-US" sz="2600" dirty="0"/>
              <a:t>A – State Plan Assurances</a:t>
            </a:r>
          </a:p>
          <a:p>
            <a:pPr marL="858838" lvl="1" indent="-346075" defTabSz="514350">
              <a:lnSpc>
                <a:spcPct val="100000"/>
              </a:lnSpc>
              <a:spcBef>
                <a:spcPts val="563"/>
              </a:spcBef>
              <a:buClrTx/>
              <a:buSzPct val="100000"/>
              <a:buFont typeface="Courier New" panose="02070309020205020404" pitchFamily="49" charset="0"/>
              <a:buChar char="o"/>
              <a:defRPr/>
            </a:pPr>
            <a:r>
              <a:rPr lang="en-US" sz="2600" dirty="0"/>
              <a:t>B – Information Requirements </a:t>
            </a:r>
          </a:p>
          <a:p>
            <a:pPr marL="858838" lvl="1" indent="-346075" defTabSz="514350">
              <a:lnSpc>
                <a:spcPct val="100000"/>
              </a:lnSpc>
              <a:spcBef>
                <a:spcPts val="563"/>
              </a:spcBef>
              <a:buClrTx/>
              <a:buSzPct val="100000"/>
              <a:buFont typeface="Courier New" panose="02070309020205020404" pitchFamily="49" charset="0"/>
              <a:buChar char="o"/>
              <a:defRPr/>
            </a:pPr>
            <a:r>
              <a:rPr lang="en-US" sz="2600" dirty="0"/>
              <a:t>C – Intrastate Funding Formula (IFF)/Funds Distribution Plan</a:t>
            </a:r>
          </a:p>
          <a:p>
            <a:pPr marL="858838" lvl="1" indent="-346075" defTabSz="514350">
              <a:lnSpc>
                <a:spcPct val="100000"/>
              </a:lnSpc>
              <a:spcBef>
                <a:spcPts val="563"/>
              </a:spcBef>
              <a:buClrTx/>
              <a:buSzPct val="100000"/>
              <a:buFont typeface="Courier New" panose="02070309020205020404" pitchFamily="49" charset="0"/>
              <a:buChar char="o"/>
              <a:defRPr/>
            </a:pPr>
            <a:r>
              <a:rPr lang="en-US" sz="2600" dirty="0"/>
              <a:t>D – Geographic Boundaries</a:t>
            </a:r>
          </a:p>
          <a:p>
            <a:pPr marL="858838" lvl="1" indent="-346075" defTabSz="514350">
              <a:lnSpc>
                <a:spcPct val="100000"/>
              </a:lnSpc>
              <a:spcBef>
                <a:spcPts val="563"/>
              </a:spcBef>
              <a:buClrTx/>
              <a:buSzPct val="100000"/>
              <a:buFont typeface="Courier New" panose="02070309020205020404" pitchFamily="49" charset="0"/>
              <a:buChar char="o"/>
              <a:defRPr/>
            </a:pPr>
            <a:r>
              <a:rPr lang="en-US" sz="2600" dirty="0"/>
              <a:t>E – Evidence of Providing the Minimum Public Comment Period</a:t>
            </a:r>
          </a:p>
        </p:txBody>
      </p:sp>
    </p:spTree>
    <p:extLst>
      <p:ext uri="{BB962C8B-B14F-4D97-AF65-F5344CB8AC3E}">
        <p14:creationId xmlns:p14="http://schemas.microsoft.com/office/powerpoint/2010/main" val="39613545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A755E-052A-8992-F677-9888388E7E0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013656F-C6EE-9A26-100F-2F6805C43ABD}"/>
              </a:ext>
            </a:extLst>
          </p:cNvPr>
          <p:cNvSpPr>
            <a:spLocks noGrp="1"/>
          </p:cNvSpPr>
          <p:nvPr>
            <p:ph type="title"/>
          </p:nvPr>
        </p:nvSpPr>
        <p:spPr>
          <a:xfrm>
            <a:off x="838200"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Verification of Intent</a:t>
            </a:r>
            <a:endParaRPr lang="en-US" b="1" dirty="0">
              <a:solidFill>
                <a:schemeClr val="tx1"/>
              </a:solidFill>
            </a:endParaRPr>
          </a:p>
        </p:txBody>
      </p:sp>
      <p:sp>
        <p:nvSpPr>
          <p:cNvPr id="7" name="Text Placeholder 6">
            <a:extLst>
              <a:ext uri="{FF2B5EF4-FFF2-40B4-BE49-F238E27FC236}">
                <a16:creationId xmlns:a16="http://schemas.microsoft.com/office/drawing/2014/main" id="{C254BCB8-AA57-6AD0-C892-CC78F11E637E}"/>
              </a:ext>
            </a:extLst>
          </p:cNvPr>
          <p:cNvSpPr>
            <a:spLocks noGrp="1"/>
          </p:cNvSpPr>
          <p:nvPr>
            <p:ph type="body" sz="quarter" idx="10"/>
          </p:nvPr>
        </p:nvSpPr>
        <p:spPr>
          <a:xfrm>
            <a:off x="838199" y="1665172"/>
            <a:ext cx="10515601"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100"/>
              <a:t>Formal, signed statement certifying your state's intent to administer the plan</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100"/>
              <a:t>Signed by the Governor or individual with Governor-delegated signatory authority</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100"/>
              <a:t>Confirms compliance with OAA assurances and provisions</a:t>
            </a:r>
          </a:p>
        </p:txBody>
      </p:sp>
    </p:spTree>
    <p:extLst>
      <p:ext uri="{BB962C8B-B14F-4D97-AF65-F5344CB8AC3E}">
        <p14:creationId xmlns:p14="http://schemas.microsoft.com/office/powerpoint/2010/main" val="7971656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41FE4-395B-47ED-2D31-240B401BD47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2ED91DB-2063-936C-6281-74E781D41DA4}"/>
              </a:ext>
            </a:extLst>
          </p:cNvPr>
          <p:cNvSpPr>
            <a:spLocks noGrp="1"/>
          </p:cNvSpPr>
          <p:nvPr>
            <p:ph type="title"/>
          </p:nvPr>
        </p:nvSpPr>
        <p:spPr>
          <a:xfrm>
            <a:off x="838200"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Executive Summary</a:t>
            </a:r>
            <a:endParaRPr lang="en-US" b="1" dirty="0">
              <a:solidFill>
                <a:schemeClr val="tx1"/>
              </a:solidFill>
            </a:endParaRPr>
          </a:p>
        </p:txBody>
      </p:sp>
      <p:sp>
        <p:nvSpPr>
          <p:cNvPr id="7" name="Text Placeholder 6">
            <a:extLst>
              <a:ext uri="{FF2B5EF4-FFF2-40B4-BE49-F238E27FC236}">
                <a16:creationId xmlns:a16="http://schemas.microsoft.com/office/drawing/2014/main" id="{46178EB2-7491-7E60-6197-2AD02A622F31}"/>
              </a:ext>
            </a:extLst>
          </p:cNvPr>
          <p:cNvSpPr>
            <a:spLocks noGrp="1"/>
          </p:cNvSpPr>
          <p:nvPr>
            <p:ph type="body" sz="quarter" idx="10"/>
          </p:nvPr>
        </p:nvSpPr>
        <p:spPr>
          <a:xfrm>
            <a:off x="838199" y="1665172"/>
            <a:ext cx="10515601"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Introduces the State Plan on Aging</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Highlights statewide priorities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Summarizes goals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Communicates the vision in an effective way to broad audiences</a:t>
            </a:r>
          </a:p>
        </p:txBody>
      </p:sp>
      <p:sp>
        <p:nvSpPr>
          <p:cNvPr id="4" name="TextBox 3">
            <a:extLst>
              <a:ext uri="{FF2B5EF4-FFF2-40B4-BE49-F238E27FC236}">
                <a16:creationId xmlns:a16="http://schemas.microsoft.com/office/drawing/2014/main" id="{B13ABFE4-5F7E-31CD-FC89-79D849610D97}"/>
              </a:ext>
            </a:extLst>
          </p:cNvPr>
          <p:cNvSpPr txBox="1"/>
          <p:nvPr/>
        </p:nvSpPr>
        <p:spPr>
          <a:xfrm>
            <a:off x="1261872" y="5060292"/>
            <a:ext cx="9522242" cy="707886"/>
          </a:xfrm>
          <a:prstGeom prst="rect">
            <a:avLst/>
          </a:prstGeom>
          <a:noFill/>
        </p:spPr>
        <p:txBody>
          <a:bodyPr wrap="square" rtlCol="0">
            <a:spAutoFit/>
          </a:bodyPr>
          <a:lstStyle/>
          <a:p>
            <a:r>
              <a:rPr lang="en-US" sz="2000" dirty="0"/>
              <a:t>*Consider: If someone only reads your Executive Summary, will they understand your state’s priorities for older adults and family caregivers and support your work?</a:t>
            </a:r>
          </a:p>
        </p:txBody>
      </p:sp>
    </p:spTree>
    <p:extLst>
      <p:ext uri="{BB962C8B-B14F-4D97-AF65-F5344CB8AC3E}">
        <p14:creationId xmlns:p14="http://schemas.microsoft.com/office/powerpoint/2010/main" val="15034380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FBD23-7A0D-1158-A229-0B3A7DBF549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18145F85-145E-0938-57B2-2552C8241865}"/>
              </a:ext>
            </a:extLst>
          </p:cNvPr>
          <p:cNvSpPr>
            <a:spLocks noGrp="1"/>
          </p:cNvSpPr>
          <p:nvPr>
            <p:ph type="title"/>
          </p:nvPr>
        </p:nvSpPr>
        <p:spPr>
          <a:xfrm>
            <a:off x="838200"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Context</a:t>
            </a:r>
            <a:endParaRPr lang="en-US" b="1" dirty="0">
              <a:solidFill>
                <a:schemeClr val="tx1"/>
              </a:solidFill>
            </a:endParaRPr>
          </a:p>
        </p:txBody>
      </p:sp>
      <p:sp>
        <p:nvSpPr>
          <p:cNvPr id="2" name="TextBox 1">
            <a:extLst>
              <a:ext uri="{FF2B5EF4-FFF2-40B4-BE49-F238E27FC236}">
                <a16:creationId xmlns:a16="http://schemas.microsoft.com/office/drawing/2014/main" id="{306E2CC0-D396-5CF0-955C-04C782027875}"/>
              </a:ext>
            </a:extLst>
          </p:cNvPr>
          <p:cNvSpPr txBox="1"/>
          <p:nvPr/>
        </p:nvSpPr>
        <p:spPr>
          <a:xfrm>
            <a:off x="979714" y="1606565"/>
            <a:ext cx="10232572" cy="2800767"/>
          </a:xfrm>
          <a:prstGeom prst="rect">
            <a:avLst/>
          </a:prstGeom>
          <a:noFill/>
        </p:spPr>
        <p:txBody>
          <a:bodyPr wrap="square" rtlCol="0">
            <a:spAutoFit/>
          </a:bodyPr>
          <a:lstStyle/>
          <a:p>
            <a:pPr marL="231775" indent="-231775">
              <a:buFont typeface="Wingdings" panose="05000000000000000000" pitchFamily="2" charset="2"/>
              <a:buChar char="§"/>
            </a:pPr>
            <a:r>
              <a:rPr lang="en-US" sz="3200" dirty="0"/>
              <a:t>Context should answer:</a:t>
            </a:r>
          </a:p>
          <a:p>
            <a:pPr marL="914400" indent="-341313">
              <a:buFont typeface="Courier New" panose="02070309020205020404" pitchFamily="49" charset="0"/>
              <a:buChar char="o"/>
            </a:pPr>
            <a:r>
              <a:rPr lang="en-US" sz="2800" dirty="0"/>
              <a:t>Who are the older adults in your state?</a:t>
            </a:r>
          </a:p>
          <a:p>
            <a:pPr marL="914400" indent="-341313">
              <a:buFont typeface="Courier New" panose="02070309020205020404" pitchFamily="49" charset="0"/>
              <a:buChar char="o"/>
            </a:pPr>
            <a:r>
              <a:rPr lang="en-US" sz="2800" dirty="0"/>
              <a:t>What are the greatest needs?</a:t>
            </a:r>
          </a:p>
          <a:p>
            <a:pPr marL="914400" indent="-341313">
              <a:buFont typeface="Courier New" panose="02070309020205020404" pitchFamily="49" charset="0"/>
              <a:buChar char="o"/>
            </a:pPr>
            <a:r>
              <a:rPr lang="en-US" sz="2800" dirty="0"/>
              <a:t>What data supports those needs?</a:t>
            </a:r>
          </a:p>
          <a:p>
            <a:pPr marL="914400" indent="-341313">
              <a:buFont typeface="Courier New" panose="02070309020205020404" pitchFamily="49" charset="0"/>
              <a:buChar char="o"/>
            </a:pPr>
            <a:r>
              <a:rPr lang="en-US" sz="2800" dirty="0"/>
              <a:t>How did stakeholders shape priorities?</a:t>
            </a:r>
          </a:p>
          <a:p>
            <a:pPr marL="914400" indent="-341313">
              <a:buFont typeface="Courier New" panose="02070309020205020404" pitchFamily="49" charset="0"/>
              <a:buChar char="o"/>
            </a:pPr>
            <a:r>
              <a:rPr lang="en-US" sz="2800" dirty="0"/>
              <a:t>How did Area Plans inform the State Plan?</a:t>
            </a:r>
          </a:p>
        </p:txBody>
      </p:sp>
      <p:sp>
        <p:nvSpPr>
          <p:cNvPr id="6" name="TextBox 5">
            <a:extLst>
              <a:ext uri="{FF2B5EF4-FFF2-40B4-BE49-F238E27FC236}">
                <a16:creationId xmlns:a16="http://schemas.microsoft.com/office/drawing/2014/main" id="{401A0D8C-90FD-285F-0D0E-E26E14EB8544}"/>
              </a:ext>
            </a:extLst>
          </p:cNvPr>
          <p:cNvSpPr txBox="1"/>
          <p:nvPr/>
        </p:nvSpPr>
        <p:spPr>
          <a:xfrm>
            <a:off x="2119085" y="5234689"/>
            <a:ext cx="6662057" cy="707886"/>
          </a:xfrm>
          <a:prstGeom prst="rect">
            <a:avLst/>
          </a:prstGeom>
          <a:noFill/>
        </p:spPr>
        <p:txBody>
          <a:bodyPr wrap="square" rtlCol="0">
            <a:spAutoFit/>
          </a:bodyPr>
          <a:lstStyle/>
          <a:p>
            <a:r>
              <a:rPr lang="en-US" sz="2000" dirty="0"/>
              <a:t>*Tip: Focus demographics on the information that helps explain why your goals and strategies were selected.</a:t>
            </a:r>
          </a:p>
        </p:txBody>
      </p:sp>
    </p:spTree>
    <p:extLst>
      <p:ext uri="{BB962C8B-B14F-4D97-AF65-F5344CB8AC3E}">
        <p14:creationId xmlns:p14="http://schemas.microsoft.com/office/powerpoint/2010/main" val="32617818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EA067-63B1-542D-8BF4-258CF1C654F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752C8DA-1202-F113-6668-D773F10E3025}"/>
              </a:ext>
            </a:extLst>
          </p:cNvPr>
          <p:cNvSpPr>
            <a:spLocks noGrp="1"/>
          </p:cNvSpPr>
          <p:nvPr>
            <p:ph type="title"/>
          </p:nvPr>
        </p:nvSpPr>
        <p:spPr>
          <a:xfrm>
            <a:off x="838199"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Stewardship &amp; Oversight</a:t>
            </a:r>
            <a:endParaRPr lang="en-US" b="1" dirty="0">
              <a:solidFill>
                <a:schemeClr val="tx1"/>
              </a:solidFill>
            </a:endParaRPr>
          </a:p>
        </p:txBody>
      </p:sp>
      <p:sp>
        <p:nvSpPr>
          <p:cNvPr id="3" name="TextBox 2">
            <a:extLst>
              <a:ext uri="{FF2B5EF4-FFF2-40B4-BE49-F238E27FC236}">
                <a16:creationId xmlns:a16="http://schemas.microsoft.com/office/drawing/2014/main" id="{88D9DF89-83F6-D3DC-A0A6-E44E2A3ACC08}"/>
              </a:ext>
            </a:extLst>
          </p:cNvPr>
          <p:cNvSpPr txBox="1"/>
          <p:nvPr/>
        </p:nvSpPr>
        <p:spPr>
          <a:xfrm>
            <a:off x="1091252" y="1659241"/>
            <a:ext cx="10009494" cy="3046988"/>
          </a:xfrm>
          <a:prstGeom prst="rect">
            <a:avLst/>
          </a:prstGeom>
          <a:noFill/>
        </p:spPr>
        <p:txBody>
          <a:bodyPr wrap="square" rtlCol="0">
            <a:spAutoFit/>
          </a:bodyPr>
          <a:lstStyle/>
          <a:p>
            <a:pPr marL="463550" indent="-463550">
              <a:buFont typeface="Wingdings" panose="05000000000000000000" pitchFamily="2" charset="2"/>
              <a:buChar char="v"/>
            </a:pPr>
            <a:r>
              <a:rPr lang="en-US" sz="3200" dirty="0"/>
              <a:t>Program Management</a:t>
            </a:r>
          </a:p>
          <a:p>
            <a:pPr marL="463550" indent="-463550">
              <a:buFont typeface="Wingdings" panose="05000000000000000000" pitchFamily="2" charset="2"/>
              <a:buChar char="v"/>
            </a:pPr>
            <a:r>
              <a:rPr lang="en-US" sz="3200" dirty="0"/>
              <a:t>Fiscal Stewardship</a:t>
            </a:r>
          </a:p>
          <a:p>
            <a:pPr marL="463550" indent="-463550">
              <a:buFont typeface="Wingdings" panose="05000000000000000000" pitchFamily="2" charset="2"/>
              <a:buChar char="v"/>
            </a:pPr>
            <a:r>
              <a:rPr lang="en-US" sz="3200" dirty="0"/>
              <a:t>Data &amp; Evaluation</a:t>
            </a:r>
          </a:p>
          <a:p>
            <a:pPr marL="463550" indent="-463550">
              <a:buFont typeface="Wingdings" panose="05000000000000000000" pitchFamily="2" charset="2"/>
              <a:buChar char="v"/>
            </a:pPr>
            <a:r>
              <a:rPr lang="en-US" sz="3200" dirty="0"/>
              <a:t>Training &amp; Technical Assistance</a:t>
            </a:r>
          </a:p>
          <a:p>
            <a:pPr marL="463550" indent="-463550">
              <a:buFont typeface="Wingdings" panose="05000000000000000000" pitchFamily="2" charset="2"/>
              <a:buChar char="v"/>
            </a:pPr>
            <a:r>
              <a:rPr lang="en-US" sz="3200" dirty="0"/>
              <a:t>Communication</a:t>
            </a:r>
          </a:p>
          <a:p>
            <a:pPr marL="463550" indent="-463550">
              <a:buFont typeface="Wingdings" panose="05000000000000000000" pitchFamily="2" charset="2"/>
              <a:buChar char="v"/>
            </a:pPr>
            <a:r>
              <a:rPr lang="en-US" sz="3200" dirty="0"/>
              <a:t>Continuous Improvement</a:t>
            </a:r>
          </a:p>
        </p:txBody>
      </p:sp>
    </p:spTree>
    <p:extLst>
      <p:ext uri="{BB962C8B-B14F-4D97-AF65-F5344CB8AC3E}">
        <p14:creationId xmlns:p14="http://schemas.microsoft.com/office/powerpoint/2010/main" val="1802405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B0CBC-77EF-5E00-3125-479B87B86B7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2989A5E-B089-3B7C-5A45-94A0145B0CA6}"/>
              </a:ext>
            </a:extLst>
          </p:cNvPr>
          <p:cNvSpPr>
            <a:spLocks noGrp="1"/>
          </p:cNvSpPr>
          <p:nvPr>
            <p:ph type="title"/>
          </p:nvPr>
        </p:nvSpPr>
        <p:spPr>
          <a:xfrm>
            <a:off x="838199"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Goals, Objectives, Strategies &amp; Outcomes</a:t>
            </a:r>
            <a:endParaRPr lang="en-US" b="1" dirty="0">
              <a:solidFill>
                <a:schemeClr val="tx1"/>
              </a:solidFill>
            </a:endParaRPr>
          </a:p>
        </p:txBody>
      </p:sp>
      <p:sp>
        <p:nvSpPr>
          <p:cNvPr id="3" name="TextBox 2">
            <a:extLst>
              <a:ext uri="{FF2B5EF4-FFF2-40B4-BE49-F238E27FC236}">
                <a16:creationId xmlns:a16="http://schemas.microsoft.com/office/drawing/2014/main" id="{EEBCBA0D-EF65-A054-E23C-B9AE642A5C9D}"/>
              </a:ext>
            </a:extLst>
          </p:cNvPr>
          <p:cNvSpPr txBox="1"/>
          <p:nvPr/>
        </p:nvSpPr>
        <p:spPr>
          <a:xfrm>
            <a:off x="985837" y="1643936"/>
            <a:ext cx="10201276" cy="3831818"/>
          </a:xfrm>
          <a:prstGeom prst="rect">
            <a:avLst/>
          </a:prstGeom>
          <a:noFill/>
        </p:spPr>
        <p:txBody>
          <a:bodyPr wrap="square" rtlCol="0">
            <a:spAutoFit/>
          </a:bodyPr>
          <a:lstStyle/>
          <a:p>
            <a:pPr marL="285750" indent="-285750">
              <a:buFont typeface="Wingdings" panose="05000000000000000000" pitchFamily="2" charset="2"/>
              <a:buChar char="§"/>
            </a:pPr>
            <a:r>
              <a:rPr lang="en-US" sz="2400" b="1" dirty="0"/>
              <a:t>Goal</a:t>
            </a:r>
          </a:p>
          <a:p>
            <a:pPr marL="742950" lvl="1" indent="-285750">
              <a:buFont typeface="Courier New" panose="02070309020205020404" pitchFamily="49" charset="0"/>
              <a:buChar char="o"/>
            </a:pPr>
            <a:r>
              <a:rPr lang="en-US" sz="2100" dirty="0"/>
              <a:t>Describes the strategic direction</a:t>
            </a:r>
          </a:p>
          <a:p>
            <a:pPr marL="742950" lvl="1" indent="-285750">
              <a:buFont typeface="Courier New" panose="02070309020205020404" pitchFamily="49" charset="0"/>
              <a:buChar char="o"/>
            </a:pPr>
            <a:r>
              <a:rPr lang="en-US" sz="2100" dirty="0"/>
              <a:t>Visionary</a:t>
            </a:r>
          </a:p>
          <a:p>
            <a:pPr marL="285750" lvl="1" indent="-285750">
              <a:buFont typeface="Wingdings" panose="05000000000000000000" pitchFamily="2" charset="2"/>
              <a:buChar char="§"/>
            </a:pPr>
            <a:r>
              <a:rPr lang="en-US" sz="2400" b="1" dirty="0"/>
              <a:t>Objective</a:t>
            </a:r>
          </a:p>
          <a:p>
            <a:pPr marL="742950" lvl="1" indent="-285750">
              <a:buFont typeface="Courier New" panose="02070309020205020404" pitchFamily="49" charset="0"/>
              <a:buChar char="o"/>
            </a:pPr>
            <a:r>
              <a:rPr lang="en-US" sz="2100" dirty="0"/>
              <a:t>Specific, measurable, attainable, relevant, timely</a:t>
            </a:r>
          </a:p>
          <a:p>
            <a:pPr marL="742950" lvl="1" indent="-285750">
              <a:buFont typeface="Courier New" panose="02070309020205020404" pitchFamily="49" charset="0"/>
              <a:buChar char="o"/>
            </a:pPr>
            <a:r>
              <a:rPr lang="en-US" sz="2100" dirty="0"/>
              <a:t>Result to achieve</a:t>
            </a:r>
          </a:p>
          <a:p>
            <a:pPr marL="285750" lvl="1" indent="-285750">
              <a:buFont typeface="Wingdings" panose="05000000000000000000" pitchFamily="2" charset="2"/>
              <a:buChar char="§"/>
            </a:pPr>
            <a:r>
              <a:rPr lang="en-US" sz="2400" b="1" dirty="0"/>
              <a:t>Strategy</a:t>
            </a:r>
          </a:p>
          <a:p>
            <a:pPr marL="742950" lvl="1" indent="-285750">
              <a:buFont typeface="Courier New" panose="02070309020205020404" pitchFamily="49" charset="0"/>
              <a:buChar char="o"/>
            </a:pPr>
            <a:r>
              <a:rPr lang="en-US" sz="2100" dirty="0"/>
              <a:t>Actions you will take to achieve goals &amp; objectives</a:t>
            </a:r>
          </a:p>
          <a:p>
            <a:pPr marL="285750" lvl="1" indent="-285750">
              <a:buFont typeface="Wingdings" panose="05000000000000000000" pitchFamily="2" charset="2"/>
              <a:buChar char="§"/>
            </a:pPr>
            <a:r>
              <a:rPr lang="en-US" sz="2400" b="1" dirty="0"/>
              <a:t>Outcome</a:t>
            </a:r>
          </a:p>
          <a:p>
            <a:pPr marL="742950" lvl="1" indent="-285750">
              <a:buFont typeface="Courier New" panose="02070309020205020404" pitchFamily="49" charset="0"/>
              <a:buChar char="o"/>
            </a:pPr>
            <a:r>
              <a:rPr lang="en-US" sz="2100" dirty="0"/>
              <a:t>Measurable benefits to older individuals &amp; caregivers</a:t>
            </a:r>
          </a:p>
          <a:p>
            <a:pPr marL="742950" lvl="1" indent="-285750">
              <a:buFont typeface="Courier New" panose="02070309020205020404" pitchFamily="49" charset="0"/>
              <a:buChar char="o"/>
            </a:pPr>
            <a:r>
              <a:rPr lang="en-US" sz="2100" dirty="0"/>
              <a:t>Should be classified as short, intermediate, &amp; long-term</a:t>
            </a:r>
          </a:p>
        </p:txBody>
      </p:sp>
      <p:sp>
        <p:nvSpPr>
          <p:cNvPr id="5" name="TextBox 4">
            <a:extLst>
              <a:ext uri="{FF2B5EF4-FFF2-40B4-BE49-F238E27FC236}">
                <a16:creationId xmlns:a16="http://schemas.microsoft.com/office/drawing/2014/main" id="{2B6AAF8E-6FB1-CCE0-F786-E3D9D2F4C6A9}"/>
              </a:ext>
            </a:extLst>
          </p:cNvPr>
          <p:cNvSpPr txBox="1"/>
          <p:nvPr/>
        </p:nvSpPr>
        <p:spPr>
          <a:xfrm>
            <a:off x="2169730" y="5696446"/>
            <a:ext cx="8107034" cy="707886"/>
          </a:xfrm>
          <a:prstGeom prst="rect">
            <a:avLst/>
          </a:prstGeom>
          <a:noFill/>
        </p:spPr>
        <p:txBody>
          <a:bodyPr wrap="square" rtlCol="0">
            <a:spAutoFit/>
          </a:bodyPr>
          <a:lstStyle/>
          <a:p>
            <a:r>
              <a:rPr lang="en-US" sz="2000" dirty="0"/>
              <a:t>*Tip: Draft your goals and objectives first, then return later to refine your strategies and outcomes after reviewing the complete narrative.</a:t>
            </a:r>
          </a:p>
        </p:txBody>
      </p:sp>
    </p:spTree>
    <p:extLst>
      <p:ext uri="{BB962C8B-B14F-4D97-AF65-F5344CB8AC3E}">
        <p14:creationId xmlns:p14="http://schemas.microsoft.com/office/powerpoint/2010/main" val="2142867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F94D4-1264-0406-1D54-CCC1348C536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B1A2F26-18DA-80D6-968A-8FAC7C874B36}"/>
              </a:ext>
            </a:extLst>
          </p:cNvPr>
          <p:cNvSpPr>
            <a:spLocks noGrp="1"/>
          </p:cNvSpPr>
          <p:nvPr>
            <p:ph type="title"/>
          </p:nvPr>
        </p:nvSpPr>
        <p:spPr>
          <a:xfrm>
            <a:off x="838200" y="714100"/>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 Plan Attachments (A, B)</a:t>
            </a:r>
            <a:endParaRPr lang="en-US" sz="2000" b="1" dirty="0">
              <a:solidFill>
                <a:schemeClr val="tx1"/>
              </a:solidFill>
            </a:endParaRPr>
          </a:p>
        </p:txBody>
      </p:sp>
      <p:sp>
        <p:nvSpPr>
          <p:cNvPr id="7" name="Text Placeholder 6">
            <a:extLst>
              <a:ext uri="{FF2B5EF4-FFF2-40B4-BE49-F238E27FC236}">
                <a16:creationId xmlns:a16="http://schemas.microsoft.com/office/drawing/2014/main" id="{4623D25F-F1C5-8EDF-27DA-FAB1A18EBFDE}"/>
              </a:ext>
            </a:extLst>
          </p:cNvPr>
          <p:cNvSpPr>
            <a:spLocks noGrp="1"/>
          </p:cNvSpPr>
          <p:nvPr>
            <p:ph type="body" sz="quarter" idx="10"/>
          </p:nvPr>
        </p:nvSpPr>
        <p:spPr>
          <a:xfrm>
            <a:off x="838201" y="1620253"/>
            <a:ext cx="10515600" cy="4283079"/>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Attachments to the State Plan: </a:t>
            </a:r>
          </a:p>
          <a:p>
            <a:pPr marL="1087438" lvl="1" indent="-396875" defTabSz="514350">
              <a:lnSpc>
                <a:spcPct val="100000"/>
              </a:lnSpc>
              <a:spcBef>
                <a:spcPts val="563"/>
              </a:spcBef>
              <a:buClrTx/>
              <a:buSzPct val="100000"/>
              <a:buFont typeface="Courier New" panose="02070309020205020404" pitchFamily="49" charset="0"/>
              <a:buChar char="o"/>
              <a:defRPr/>
            </a:pPr>
            <a:r>
              <a:rPr lang="en-US" sz="3000" b="1" dirty="0"/>
              <a:t>Attachment A</a:t>
            </a:r>
            <a:r>
              <a:rPr lang="en-US" sz="3000" dirty="0"/>
              <a:t> - State Plan Assurances and Required Activities. This is required to be signed by the SUA Director. </a:t>
            </a:r>
          </a:p>
          <a:p>
            <a:pPr marL="1087438" lvl="1" indent="-396875" defTabSz="514350">
              <a:lnSpc>
                <a:spcPct val="100000"/>
              </a:lnSpc>
              <a:spcBef>
                <a:spcPts val="563"/>
              </a:spcBef>
              <a:buClrTx/>
              <a:buSzPct val="100000"/>
              <a:buFont typeface="Courier New" panose="02070309020205020404" pitchFamily="49" charset="0"/>
              <a:buChar char="o"/>
              <a:defRPr/>
            </a:pPr>
            <a:r>
              <a:rPr lang="en-US" sz="3000" b="1" dirty="0"/>
              <a:t>Attachment B</a:t>
            </a:r>
            <a:r>
              <a:rPr lang="en-US" sz="3000" dirty="0"/>
              <a:t> - Information Requirements includes specific information requirements related to development/implementation of the State Plan.</a:t>
            </a:r>
          </a:p>
        </p:txBody>
      </p:sp>
    </p:spTree>
    <p:extLst>
      <p:ext uri="{BB962C8B-B14F-4D97-AF65-F5344CB8AC3E}">
        <p14:creationId xmlns:p14="http://schemas.microsoft.com/office/powerpoint/2010/main" val="34641790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58DF1B-C19F-4FD1-1A44-AD671A91BB7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B995899-A0B4-21FF-BF33-F18FE74B5692}"/>
              </a:ext>
            </a:extLst>
          </p:cNvPr>
          <p:cNvSpPr>
            <a:spLocks noGrp="1"/>
          </p:cNvSpPr>
          <p:nvPr>
            <p:ph type="title"/>
          </p:nvPr>
        </p:nvSpPr>
        <p:spPr>
          <a:xfrm>
            <a:off x="838200" y="589722"/>
            <a:ext cx="10515600" cy="801756"/>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200" b="1" dirty="0">
                <a:solidFill>
                  <a:schemeClr val="tx1"/>
                </a:solidFill>
              </a:rPr>
              <a:t>State Plan Attachment B: Information Requirements</a:t>
            </a:r>
          </a:p>
        </p:txBody>
      </p:sp>
      <p:sp>
        <p:nvSpPr>
          <p:cNvPr id="4" name="Text Placeholder 2">
            <a:extLst>
              <a:ext uri="{FF2B5EF4-FFF2-40B4-BE49-F238E27FC236}">
                <a16:creationId xmlns:a16="http://schemas.microsoft.com/office/drawing/2014/main" id="{9B3D0586-0D79-F089-BD94-9BF15DFBF57D}"/>
              </a:ext>
            </a:extLst>
          </p:cNvPr>
          <p:cNvSpPr>
            <a:spLocks noGrp="1"/>
          </p:cNvSpPr>
          <p:nvPr>
            <p:ph type="body" sz="quarter" idx="10"/>
          </p:nvPr>
        </p:nvSpPr>
        <p:spPr>
          <a:xfrm>
            <a:off x="838200" y="1478094"/>
            <a:ext cx="10813472" cy="5088962"/>
          </a:xfrm>
          <a:solidFill>
            <a:schemeClr val="lt1"/>
          </a:solidFill>
        </p:spPr>
        <p:txBody>
          <a:bodyPr numCol="3">
            <a:noAutofit/>
          </a:bodyPr>
          <a:lstStyle/>
          <a:p>
            <a:pPr marL="231775" indent="-231775" rtl="0">
              <a:lnSpc>
                <a:spcPct val="120000"/>
              </a:lnSpc>
              <a:spcBef>
                <a:spcPts val="300"/>
              </a:spcBef>
              <a:buFont typeface="+mj-lt"/>
              <a:buAutoNum type="arabicPeriod"/>
            </a:pPr>
            <a:r>
              <a:rPr lang="en-US" sz="1800"/>
              <a:t>Greatest Need</a:t>
            </a:r>
          </a:p>
          <a:p>
            <a:pPr marL="231775" indent="-231775" rtl="0">
              <a:lnSpc>
                <a:spcPct val="120000"/>
              </a:lnSpc>
              <a:spcBef>
                <a:spcPts val="300"/>
              </a:spcBef>
              <a:buFont typeface="+mj-lt"/>
              <a:buAutoNum type="arabicPeriod"/>
            </a:pPr>
            <a:r>
              <a:rPr lang="en-US" sz="1800"/>
              <a:t>Native Americans: Greatest Need</a:t>
            </a:r>
          </a:p>
          <a:p>
            <a:pPr marL="231775" indent="-231775" rtl="0">
              <a:lnSpc>
                <a:spcPct val="120000"/>
              </a:lnSpc>
              <a:spcBef>
                <a:spcPts val="300"/>
              </a:spcBef>
              <a:buFont typeface="+mj-lt"/>
              <a:buAutoNum type="arabicPeriod"/>
            </a:pPr>
            <a:r>
              <a:rPr lang="en-US" sz="1800"/>
              <a:t>Activities to Increase Access &amp; Coordination for Native American Older Adults</a:t>
            </a:r>
          </a:p>
          <a:p>
            <a:pPr marL="231775" indent="-231775" rtl="0">
              <a:lnSpc>
                <a:spcPct val="120000"/>
              </a:lnSpc>
              <a:spcBef>
                <a:spcPts val="300"/>
              </a:spcBef>
              <a:buFont typeface="+mj-lt"/>
              <a:buAutoNum type="arabicPeriod"/>
            </a:pPr>
            <a:r>
              <a:rPr lang="en-US" sz="1800"/>
              <a:t>Low Income Minority Older Adults</a:t>
            </a:r>
          </a:p>
          <a:p>
            <a:pPr marL="231775" indent="-231775" rtl="0">
              <a:lnSpc>
                <a:spcPct val="120000"/>
              </a:lnSpc>
              <a:spcBef>
                <a:spcPts val="300"/>
              </a:spcBef>
              <a:buFont typeface="+mj-lt"/>
              <a:buAutoNum type="arabicPeriod"/>
            </a:pPr>
            <a:r>
              <a:rPr lang="en-US" sz="1800"/>
              <a:t>Rural Areas – Hold Harmless</a:t>
            </a:r>
          </a:p>
          <a:p>
            <a:pPr marL="231775" indent="-231775" rtl="0">
              <a:lnSpc>
                <a:spcPct val="120000"/>
              </a:lnSpc>
              <a:spcBef>
                <a:spcPts val="300"/>
              </a:spcBef>
              <a:buFont typeface="+mj-lt"/>
              <a:buAutoNum type="arabicPeriod"/>
            </a:pPr>
            <a:r>
              <a:rPr lang="en-US" sz="1800"/>
              <a:t>Rural Areas – Needs and Fund Allocations</a:t>
            </a:r>
          </a:p>
          <a:p>
            <a:pPr marL="231775" indent="-231775" rtl="0">
              <a:lnSpc>
                <a:spcPct val="120000"/>
              </a:lnSpc>
              <a:spcBef>
                <a:spcPts val="300"/>
              </a:spcBef>
              <a:buFont typeface="+mj-lt"/>
              <a:buAutoNum type="arabicPeriod"/>
            </a:pPr>
            <a:r>
              <a:rPr lang="en-US" sz="1800"/>
              <a:t>Assistive Technology</a:t>
            </a:r>
          </a:p>
          <a:p>
            <a:pPr marL="231775" indent="-231775" rtl="0">
              <a:lnSpc>
                <a:spcPct val="120000"/>
              </a:lnSpc>
              <a:spcBef>
                <a:spcPts val="300"/>
              </a:spcBef>
              <a:buFont typeface="+mj-lt"/>
              <a:buAutoNum type="arabicPeriod"/>
            </a:pPr>
            <a:r>
              <a:rPr lang="en-US" sz="1800"/>
              <a:t>Minimum Proportion of Funds</a:t>
            </a:r>
          </a:p>
          <a:p>
            <a:pPr marL="231775" indent="-231775" rtl="0">
              <a:lnSpc>
                <a:spcPct val="120000"/>
              </a:lnSpc>
              <a:spcBef>
                <a:spcPts val="300"/>
              </a:spcBef>
              <a:buFont typeface="+mj-lt"/>
              <a:buAutoNum type="arabicPeriod"/>
            </a:pPr>
            <a:r>
              <a:rPr lang="en-US" sz="1800"/>
              <a:t>Assessment of Statewide Service Delivery Mode </a:t>
            </a:r>
            <a:r>
              <a:rPr lang="en-US" sz="1800" i="1"/>
              <a:t>(Optional)l</a:t>
            </a:r>
          </a:p>
          <a:p>
            <a:pPr marL="396875" indent="-396875" rtl="0">
              <a:lnSpc>
                <a:spcPct val="120000"/>
              </a:lnSpc>
              <a:spcBef>
                <a:spcPts val="300"/>
              </a:spcBef>
              <a:buFont typeface="+mj-lt"/>
              <a:buAutoNum type="arabicPeriod"/>
            </a:pPr>
            <a:r>
              <a:rPr lang="en-US" sz="1800"/>
              <a:t>Shelf Stable, Pick-Up, Carry-Out, Drive-Through, or Similar Meals Using Title III Congregate Nutrition (C-1) Service Funding </a:t>
            </a:r>
            <a:r>
              <a:rPr lang="en-US" sz="1800" i="1"/>
              <a:t>(Optional)</a:t>
            </a:r>
          </a:p>
          <a:p>
            <a:pPr marL="396875" indent="-396875" rtl="0">
              <a:lnSpc>
                <a:spcPct val="120000"/>
              </a:lnSpc>
              <a:spcBef>
                <a:spcPts val="300"/>
              </a:spcBef>
              <a:buFont typeface="+mj-lt"/>
              <a:buAutoNum type="arabicPeriod"/>
            </a:pPr>
            <a:r>
              <a:rPr lang="en-US" sz="1800"/>
              <a:t>Funding Allocation – Ombudsman Program</a:t>
            </a:r>
          </a:p>
          <a:p>
            <a:pPr marL="396875" indent="-396875" rtl="0">
              <a:lnSpc>
                <a:spcPct val="120000"/>
              </a:lnSpc>
              <a:spcBef>
                <a:spcPts val="300"/>
              </a:spcBef>
              <a:buFont typeface="+mj-lt"/>
              <a:buAutoNum type="arabicPeriod"/>
            </a:pPr>
            <a:r>
              <a:rPr lang="en-US" sz="1800"/>
              <a:t>Funding Allocation – Elder Abuse, Neglect, &amp; Exploitation</a:t>
            </a:r>
          </a:p>
          <a:p>
            <a:pPr marL="396875" indent="-396875" rtl="0">
              <a:lnSpc>
                <a:spcPct val="120000"/>
              </a:lnSpc>
              <a:spcBef>
                <a:spcPts val="300"/>
              </a:spcBef>
              <a:buFont typeface="+mj-lt"/>
              <a:buAutoNum type="arabicPeriod"/>
            </a:pPr>
            <a:r>
              <a:rPr lang="en-US" sz="1800"/>
              <a:t>Monitoring of Assurances</a:t>
            </a:r>
          </a:p>
          <a:p>
            <a:pPr marL="396875" indent="-396875" rtl="0">
              <a:lnSpc>
                <a:spcPct val="120000"/>
              </a:lnSpc>
              <a:spcBef>
                <a:spcPts val="300"/>
              </a:spcBef>
              <a:buFont typeface="+mj-lt"/>
              <a:buAutoNum type="arabicPeriod"/>
            </a:pPr>
            <a:r>
              <a:rPr lang="en-US" sz="1800"/>
              <a:t>State Plans Informed By &amp; Based on Area Plans</a:t>
            </a:r>
          </a:p>
          <a:p>
            <a:pPr marL="396875" indent="-396875" rtl="0">
              <a:lnSpc>
                <a:spcPct val="120000"/>
              </a:lnSpc>
              <a:spcBef>
                <a:spcPts val="300"/>
              </a:spcBef>
              <a:buFont typeface="+mj-lt"/>
              <a:buAutoNum type="arabicPeriod"/>
            </a:pPr>
            <a:r>
              <a:rPr lang="en-US" sz="1800"/>
              <a:t>Public Input &amp; Review</a:t>
            </a:r>
          </a:p>
          <a:p>
            <a:pPr marL="396875" indent="-396875" rtl="0">
              <a:lnSpc>
                <a:spcPct val="120000"/>
              </a:lnSpc>
              <a:spcBef>
                <a:spcPts val="300"/>
              </a:spcBef>
              <a:buFont typeface="+mj-lt"/>
              <a:buAutoNum type="arabicPeriod"/>
            </a:pPr>
            <a:r>
              <a:rPr lang="en-US" sz="1800"/>
              <a:t>Program Development &amp; Coordination Activities </a:t>
            </a:r>
            <a:r>
              <a:rPr lang="en-US" sz="1800" i="1"/>
              <a:t>(Optional)</a:t>
            </a:r>
          </a:p>
          <a:p>
            <a:pPr marL="396875" indent="-396875" rtl="0">
              <a:lnSpc>
                <a:spcPct val="120000"/>
              </a:lnSpc>
              <a:spcBef>
                <a:spcPts val="300"/>
              </a:spcBef>
              <a:buFont typeface="+mj-lt"/>
              <a:buAutoNum type="arabicPeriod"/>
            </a:pPr>
            <a:r>
              <a:rPr lang="en-US" sz="1800"/>
              <a:t>Legal Assistance Developer (LAD)</a:t>
            </a:r>
          </a:p>
          <a:p>
            <a:pPr marL="396875" indent="-396875" rtl="0">
              <a:lnSpc>
                <a:spcPct val="120000"/>
              </a:lnSpc>
              <a:spcBef>
                <a:spcPts val="300"/>
              </a:spcBef>
              <a:buFont typeface="+mj-lt"/>
              <a:buAutoNum type="arabicPeriod"/>
            </a:pPr>
            <a:r>
              <a:rPr lang="en-US" sz="1800"/>
              <a:t>Emergency Preparedness Plans – Coordination &amp; Development</a:t>
            </a:r>
          </a:p>
          <a:p>
            <a:pPr marL="396875" indent="-396875" rtl="0">
              <a:lnSpc>
                <a:spcPct val="120000"/>
              </a:lnSpc>
              <a:spcBef>
                <a:spcPts val="300"/>
              </a:spcBef>
              <a:buFont typeface="+mj-lt"/>
              <a:buAutoNum type="arabicPeriod"/>
            </a:pPr>
            <a:r>
              <a:rPr lang="en-US" sz="1800"/>
              <a:t>Emergency Preparedness Plans – Involvement of the head of the State agency</a:t>
            </a:r>
          </a:p>
        </p:txBody>
      </p:sp>
    </p:spTree>
    <p:extLst>
      <p:ext uri="{BB962C8B-B14F-4D97-AF65-F5344CB8AC3E}">
        <p14:creationId xmlns:p14="http://schemas.microsoft.com/office/powerpoint/2010/main" val="41109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52403-922F-92E2-368F-250F7C487DA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FBB0E5F-73BF-1187-5AFB-C22674790491}"/>
              </a:ext>
            </a:extLst>
          </p:cNvPr>
          <p:cNvSpPr>
            <a:spLocks noGrp="1"/>
          </p:cNvSpPr>
          <p:nvPr>
            <p:ph type="title"/>
          </p:nvPr>
        </p:nvSpPr>
        <p:spPr>
          <a:xfrm>
            <a:off x="838200" y="714100"/>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200" b="1" dirty="0">
                <a:solidFill>
                  <a:schemeClr val="tx1"/>
                </a:solidFill>
              </a:rPr>
              <a:t>State Plan Attachment B Considerations</a:t>
            </a:r>
          </a:p>
        </p:txBody>
      </p:sp>
      <p:sp>
        <p:nvSpPr>
          <p:cNvPr id="2" name="TextBox 1">
            <a:extLst>
              <a:ext uri="{FF2B5EF4-FFF2-40B4-BE49-F238E27FC236}">
                <a16:creationId xmlns:a16="http://schemas.microsoft.com/office/drawing/2014/main" id="{67ABE711-8A7C-B580-6EE7-3BFD841A5424}"/>
              </a:ext>
            </a:extLst>
          </p:cNvPr>
          <p:cNvSpPr txBox="1"/>
          <p:nvPr/>
        </p:nvSpPr>
        <p:spPr>
          <a:xfrm>
            <a:off x="1743635" y="1715677"/>
            <a:ext cx="8704730" cy="3908762"/>
          </a:xfrm>
          <a:prstGeom prst="rect">
            <a:avLst/>
          </a:prstGeom>
          <a:noFill/>
        </p:spPr>
        <p:txBody>
          <a:bodyPr wrap="square" rtlCol="0">
            <a:spAutoFit/>
          </a:bodyPr>
          <a:lstStyle/>
          <a:p>
            <a:r>
              <a:rPr lang="en-US" sz="2200" b="1" u="sng"/>
              <a:t>Funding Allocation – Ombudsman Program</a:t>
            </a:r>
          </a:p>
          <a:p>
            <a:endParaRPr lang="en-US" sz="2200"/>
          </a:p>
          <a:p>
            <a:r>
              <a:rPr lang="en-US" sz="2200"/>
              <a:t>45 CFR Part 1324, Subpart A</a:t>
            </a:r>
          </a:p>
          <a:p>
            <a:endParaRPr lang="en-US" sz="2200"/>
          </a:p>
          <a:p>
            <a:r>
              <a:rPr lang="en-US" sz="2200"/>
              <a:t>How the State agency will coordinate with the State Long-Term Care Ombudsman </a:t>
            </a:r>
            <a:r>
              <a:rPr lang="en-US" sz="2200" b="1" i="1" u="sng"/>
              <a:t>and</a:t>
            </a:r>
            <a:r>
              <a:rPr lang="en-US" sz="2200"/>
              <a:t> allocate and use funds for the Ombudsman program under Title III and VII, as set forth in 45 CFR part 1324, subpart A.</a:t>
            </a:r>
          </a:p>
          <a:p>
            <a:endParaRPr lang="en-US" sz="2200"/>
          </a:p>
          <a:p>
            <a:endParaRPr lang="en-US"/>
          </a:p>
          <a:p>
            <a:r>
              <a:rPr lang="en-US" sz="2200" b="1">
                <a:highlight>
                  <a:srgbClr val="FFFF00"/>
                </a:highlight>
              </a:rPr>
              <a:t>RESPONSE:</a:t>
            </a:r>
          </a:p>
          <a:p>
            <a:endParaRPr lang="en-US"/>
          </a:p>
        </p:txBody>
      </p:sp>
    </p:spTree>
    <p:extLst>
      <p:ext uri="{BB962C8B-B14F-4D97-AF65-F5344CB8AC3E}">
        <p14:creationId xmlns:p14="http://schemas.microsoft.com/office/powerpoint/2010/main" val="32013299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90A86-74B1-D4F0-953F-FDDEAF5ECEA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774F6A5-9852-5E9D-96A6-4ED5375F9138}"/>
              </a:ext>
            </a:extLst>
          </p:cNvPr>
          <p:cNvSpPr>
            <a:spLocks noGrp="1"/>
          </p:cNvSpPr>
          <p:nvPr>
            <p:ph type="title"/>
          </p:nvPr>
        </p:nvSpPr>
        <p:spPr>
          <a:xfrm>
            <a:off x="838200" y="714100"/>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200" b="1" dirty="0">
                <a:solidFill>
                  <a:schemeClr val="tx1"/>
                </a:solidFill>
              </a:rPr>
              <a:t>State Plan Attachment C: IFF/Funds Distribution Plan </a:t>
            </a:r>
          </a:p>
        </p:txBody>
      </p:sp>
      <p:sp>
        <p:nvSpPr>
          <p:cNvPr id="7" name="Text Placeholder 6">
            <a:extLst>
              <a:ext uri="{FF2B5EF4-FFF2-40B4-BE49-F238E27FC236}">
                <a16:creationId xmlns:a16="http://schemas.microsoft.com/office/drawing/2014/main" id="{D314D953-EDB2-814E-52ED-B8147D0FF72B}"/>
              </a:ext>
            </a:extLst>
          </p:cNvPr>
          <p:cNvSpPr>
            <a:spLocks noGrp="1"/>
          </p:cNvSpPr>
          <p:nvPr>
            <p:ph type="body" sz="quarter" idx="10"/>
          </p:nvPr>
        </p:nvSpPr>
        <p:spPr>
          <a:xfrm>
            <a:off x="838201" y="1579945"/>
            <a:ext cx="10515600" cy="4563956"/>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Attachment C - IFF/Funds Distribution Plan Requirements </a:t>
            </a:r>
          </a:p>
          <a:p>
            <a:pPr marL="914400" lvl="1" indent="-336550" defTabSz="514350">
              <a:lnSpc>
                <a:spcPct val="100000"/>
              </a:lnSpc>
              <a:spcBef>
                <a:spcPts val="563"/>
              </a:spcBef>
              <a:buClrTx/>
              <a:buSzPct val="100000"/>
              <a:buFont typeface="Courier New" panose="02070309020205020404" pitchFamily="49" charset="0"/>
              <a:buChar char="o"/>
              <a:defRPr/>
            </a:pPr>
            <a:r>
              <a:rPr lang="en-US" sz="2800"/>
              <a:t>This includes funds set aside for disasters; </a:t>
            </a:r>
          </a:p>
          <a:p>
            <a:pPr marL="914400" lvl="1" indent="-336550" defTabSz="514350">
              <a:lnSpc>
                <a:spcPct val="100000"/>
              </a:lnSpc>
              <a:spcBef>
                <a:spcPts val="563"/>
              </a:spcBef>
              <a:buClrTx/>
              <a:buSzPct val="100000"/>
              <a:buFont typeface="Courier New" panose="02070309020205020404" pitchFamily="49" charset="0"/>
              <a:buChar char="o"/>
              <a:defRPr/>
            </a:pPr>
            <a:r>
              <a:rPr lang="en-US" sz="2800"/>
              <a:t>IFF description statement must apply greatest need definitions; </a:t>
            </a:r>
          </a:p>
          <a:p>
            <a:pPr marL="914400" lvl="1" indent="-336550" defTabSz="514350">
              <a:lnSpc>
                <a:spcPct val="100000"/>
              </a:lnSpc>
              <a:spcBef>
                <a:spcPts val="563"/>
              </a:spcBef>
              <a:buClrTx/>
              <a:buSzPct val="100000"/>
              <a:buFont typeface="Courier New" panose="02070309020205020404" pitchFamily="49" charset="0"/>
              <a:buChar char="o"/>
              <a:defRPr/>
            </a:pPr>
            <a:r>
              <a:rPr lang="en-US" sz="2800"/>
              <a:t>Definitions of the terms used in the mathematical formula are required; and</a:t>
            </a:r>
          </a:p>
          <a:p>
            <a:pPr marL="914400" lvl="1" indent="-336550" defTabSz="514350">
              <a:lnSpc>
                <a:spcPct val="100000"/>
              </a:lnSpc>
              <a:spcBef>
                <a:spcPts val="563"/>
              </a:spcBef>
              <a:buClrTx/>
              <a:buSzPct val="100000"/>
              <a:buFont typeface="Courier New" panose="02070309020205020404" pitchFamily="49" charset="0"/>
              <a:buChar char="o"/>
              <a:defRPr/>
            </a:pPr>
            <a:r>
              <a:rPr lang="en-US" sz="2800"/>
              <a:t>Includes a justification in the funds distribution plan, if the single planning and service area (PSA) state determines it meets requirements to provide services directly. </a:t>
            </a:r>
          </a:p>
        </p:txBody>
      </p:sp>
    </p:spTree>
    <p:extLst>
      <p:ext uri="{BB962C8B-B14F-4D97-AF65-F5344CB8AC3E}">
        <p14:creationId xmlns:p14="http://schemas.microsoft.com/office/powerpoint/2010/main" val="11829834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073977-3C8D-BD21-FECB-C3D7D6889C6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D4E8501-BD28-9607-E054-D9E9FDBF2DB2}"/>
              </a:ext>
            </a:extLst>
          </p:cNvPr>
          <p:cNvSpPr>
            <a:spLocks noGrp="1"/>
          </p:cNvSpPr>
          <p:nvPr>
            <p:ph type="title"/>
          </p:nvPr>
        </p:nvSpPr>
        <p:spPr>
          <a:xfrm>
            <a:off x="838200" y="714100"/>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Attachment C Considerations</a:t>
            </a:r>
            <a:endParaRPr lang="en-US" sz="2000" b="1" dirty="0">
              <a:solidFill>
                <a:schemeClr val="tx1"/>
              </a:solidFill>
            </a:endParaRPr>
          </a:p>
        </p:txBody>
      </p:sp>
      <p:sp>
        <p:nvSpPr>
          <p:cNvPr id="7" name="Text Placeholder 6">
            <a:extLst>
              <a:ext uri="{FF2B5EF4-FFF2-40B4-BE49-F238E27FC236}">
                <a16:creationId xmlns:a16="http://schemas.microsoft.com/office/drawing/2014/main" id="{93AC35F1-865A-2027-4A3D-9A445E0B76BC}"/>
              </a:ext>
            </a:extLst>
          </p:cNvPr>
          <p:cNvSpPr>
            <a:spLocks noGrp="1"/>
          </p:cNvSpPr>
          <p:nvPr>
            <p:ph type="body" sz="quarter" idx="10"/>
          </p:nvPr>
        </p:nvSpPr>
        <p:spPr>
          <a:xfrm>
            <a:off x="838201" y="1579945"/>
            <a:ext cx="10655299" cy="5278055"/>
          </a:xfrm>
        </p:spPr>
        <p:txBody>
          <a:bodyPr>
            <a:normAutofit/>
          </a:bodyPr>
          <a:lstStyle/>
          <a:p>
            <a:pPr marL="293688" lvl="0" indent="-293688"/>
            <a:r>
              <a:rPr lang="en-US" sz="2800" b="1" dirty="0"/>
              <a:t>Connect to State Plan</a:t>
            </a:r>
          </a:p>
          <a:p>
            <a:pPr marL="741363" lvl="1" indent="-276225">
              <a:buFont typeface="Courier New" panose="02070309020205020404" pitchFamily="49" charset="0"/>
              <a:buChar char="o"/>
            </a:pPr>
            <a:r>
              <a:rPr lang="en-US" sz="2800" dirty="0"/>
              <a:t>Formula assumptions, goals, and alignment with State Plan priorities</a:t>
            </a:r>
          </a:p>
          <a:p>
            <a:pPr marL="293688" lvl="0" indent="-293688"/>
            <a:r>
              <a:rPr lang="en-US" sz="2800" b="1" dirty="0"/>
              <a:t>Clarify Base &amp; Set-Aside Amounts</a:t>
            </a:r>
            <a:r>
              <a:rPr lang="en-US" sz="2800" dirty="0"/>
              <a:t> </a:t>
            </a:r>
          </a:p>
          <a:p>
            <a:pPr marL="741363" lvl="1" indent="-276225">
              <a:buFont typeface="Courier New" panose="02070309020205020404" pitchFamily="49" charset="0"/>
              <a:buChar char="o"/>
            </a:pPr>
            <a:r>
              <a:rPr lang="en-US" sz="2800" dirty="0"/>
              <a:t>State/Area Plan Administration, Disasters, Ombudsman</a:t>
            </a:r>
          </a:p>
          <a:p>
            <a:pPr marL="293688" lvl="0" indent="-293688"/>
            <a:r>
              <a:rPr lang="en-US" sz="2800" b="1" dirty="0"/>
              <a:t>Use Current, Complete Data</a:t>
            </a:r>
            <a:r>
              <a:rPr lang="en-US" sz="2800" dirty="0"/>
              <a:t> </a:t>
            </a:r>
          </a:p>
          <a:p>
            <a:pPr marL="741363" lvl="1" indent="-276225">
              <a:buFont typeface="Courier New" panose="02070309020205020404" pitchFamily="49" charset="0"/>
              <a:buChar char="o"/>
            </a:pPr>
            <a:r>
              <a:rPr lang="en-US" sz="2800" dirty="0"/>
              <a:t>Cite source(s) and year(s) for all data used</a:t>
            </a:r>
          </a:p>
          <a:p>
            <a:pPr marL="293688" lvl="0" indent="-293688"/>
            <a:r>
              <a:rPr lang="en-US" sz="2800" b="1" dirty="0"/>
              <a:t>Show PSA-Level Impact</a:t>
            </a:r>
            <a:r>
              <a:rPr lang="en-US" sz="2800" dirty="0"/>
              <a:t> </a:t>
            </a:r>
          </a:p>
          <a:p>
            <a:pPr marL="793750" lvl="1" indent="-328613">
              <a:buFont typeface="Courier New" panose="02070309020205020404" pitchFamily="49" charset="0"/>
              <a:buChar char="o"/>
            </a:pPr>
            <a:r>
              <a:rPr lang="en-US" sz="2800" dirty="0"/>
              <a:t>Data and funding allocations by PSA, by Title III part</a:t>
            </a:r>
            <a:endParaRPr lang="en-US" sz="2400" dirty="0"/>
          </a:p>
        </p:txBody>
      </p:sp>
    </p:spTree>
    <p:extLst>
      <p:ext uri="{BB962C8B-B14F-4D97-AF65-F5344CB8AC3E}">
        <p14:creationId xmlns:p14="http://schemas.microsoft.com/office/powerpoint/2010/main" val="3909355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CAD052-89F7-9451-83C0-4B619953E26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C16BFFC-36C7-481E-6FEC-1D9C62B7D967}"/>
              </a:ext>
            </a:extLst>
          </p:cNvPr>
          <p:cNvSpPr>
            <a:spLocks noGrp="1"/>
          </p:cNvSpPr>
          <p:nvPr>
            <p:ph type="title"/>
          </p:nvPr>
        </p:nvSpPr>
        <p:spPr>
          <a:xfrm>
            <a:off x="838200" y="730035"/>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 Plan Attachments (D, E)</a:t>
            </a:r>
            <a:endParaRPr lang="en-US" sz="2000" b="1" dirty="0">
              <a:solidFill>
                <a:schemeClr val="tx1"/>
              </a:solidFill>
            </a:endParaRPr>
          </a:p>
        </p:txBody>
      </p:sp>
      <p:sp>
        <p:nvSpPr>
          <p:cNvPr id="7" name="Text Placeholder 6">
            <a:extLst>
              <a:ext uri="{FF2B5EF4-FFF2-40B4-BE49-F238E27FC236}">
                <a16:creationId xmlns:a16="http://schemas.microsoft.com/office/drawing/2014/main" id="{6946A01B-23DB-6151-3CC7-D311579D42E7}"/>
              </a:ext>
            </a:extLst>
          </p:cNvPr>
          <p:cNvSpPr>
            <a:spLocks noGrp="1"/>
          </p:cNvSpPr>
          <p:nvPr>
            <p:ph type="body" sz="quarter" idx="10"/>
          </p:nvPr>
        </p:nvSpPr>
        <p:spPr>
          <a:xfrm>
            <a:off x="838201" y="1665172"/>
            <a:ext cx="10515600"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b="1" dirty="0"/>
              <a:t>Attachment D</a:t>
            </a:r>
            <a:r>
              <a:rPr lang="en-US" sz="3000" dirty="0"/>
              <a:t> - Identification of Geographic Boundaries. Does not apply to single PSA states.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b="1" dirty="0"/>
              <a:t>Attachment E</a:t>
            </a:r>
            <a:r>
              <a:rPr lang="en-US" sz="3000" dirty="0"/>
              <a:t> - Evidence of Providing Minimum Comment Period. Demonstration of compliance with the minimum of at least thirty (30) calendar days, absent a waiver, for public review and comment on the new State Plan that is required pursuant to </a:t>
            </a:r>
            <a:r>
              <a:rPr lang="en-US" sz="3000" dirty="0">
                <a:hlinkClick r:id="rId3"/>
              </a:rPr>
              <a:t>§ 1321.29(c).</a:t>
            </a:r>
            <a:endParaRPr lang="en-US" sz="3000" dirty="0"/>
          </a:p>
        </p:txBody>
      </p:sp>
    </p:spTree>
    <p:extLst>
      <p:ext uri="{BB962C8B-B14F-4D97-AF65-F5344CB8AC3E}">
        <p14:creationId xmlns:p14="http://schemas.microsoft.com/office/powerpoint/2010/main" val="21146815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D3B5C-DA6C-4622-6645-219B84967D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F60FC0-A237-39F6-FB87-765EEA626DCD}"/>
              </a:ext>
            </a:extLst>
          </p:cNvPr>
          <p:cNvSpPr>
            <a:spLocks noGrp="1"/>
          </p:cNvSpPr>
          <p:nvPr>
            <p:ph type="title"/>
          </p:nvPr>
        </p:nvSpPr>
        <p:spPr>
          <a:xfrm>
            <a:off x="838200" y="3090911"/>
            <a:ext cx="10515600" cy="1875535"/>
          </a:xfrm>
        </p:spPr>
        <p:txBody>
          <a:bodyPr/>
          <a:lstStyle/>
          <a:p>
            <a:r>
              <a:rPr lang="en-US" b="1" dirty="0"/>
              <a:t>STAKEHOLDER ENGAGEMENT &amp; NEEDS ASSESSMENT</a:t>
            </a:r>
          </a:p>
        </p:txBody>
      </p:sp>
    </p:spTree>
    <p:extLst>
      <p:ext uri="{BB962C8B-B14F-4D97-AF65-F5344CB8AC3E}">
        <p14:creationId xmlns:p14="http://schemas.microsoft.com/office/powerpoint/2010/main" val="4233292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F7496-DA6D-6117-9D63-3BE6CFD89ED2}"/>
            </a:ext>
          </a:extLst>
        </p:cNvPr>
        <p:cNvGrpSpPr/>
        <p:nvPr/>
      </p:nvGrpSpPr>
      <p:grpSpPr>
        <a:xfrm>
          <a:off x="0" y="0"/>
          <a:ext cx="0" cy="0"/>
          <a:chOff x="0" y="0"/>
          <a:chExt cx="0" cy="0"/>
        </a:xfrm>
      </p:grpSpPr>
      <p:sp>
        <p:nvSpPr>
          <p:cNvPr id="8" name="Title 8">
            <a:extLst>
              <a:ext uri="{FF2B5EF4-FFF2-40B4-BE49-F238E27FC236}">
                <a16:creationId xmlns:a16="http://schemas.microsoft.com/office/drawing/2014/main" id="{4C4A5D6C-22EB-E1B8-8CB7-50E04690FC87}"/>
              </a:ext>
            </a:extLst>
          </p:cNvPr>
          <p:cNvSpPr txBox="1">
            <a:spLocks noGrp="1"/>
          </p:cNvSpPr>
          <p:nvPr>
            <p:ph type="title" idx="4294967295"/>
          </p:nvPr>
        </p:nvSpPr>
        <p:spPr>
          <a:xfrm>
            <a:off x="942030" y="767888"/>
            <a:ext cx="10515600" cy="791702"/>
          </a:xfrm>
          <a:prstGeom prst="rect">
            <a:avLst/>
          </a:prstGeom>
          <a:solidFill>
            <a:schemeClr val="accent1">
              <a:lumMod val="20000"/>
              <a:lumOff val="80000"/>
            </a:schemeClr>
          </a:solidFill>
          <a:ln>
            <a:solidFill>
              <a:schemeClr val="accent1">
                <a:lumMod val="20000"/>
                <a:lumOff val="80000"/>
              </a:schemeClr>
            </a:solidFill>
            <a:prstDash/>
          </a:ln>
          <a:effectLst/>
        </p:spPr>
        <p:txBody>
          <a:bodyPr rot="0" spcFirstLastPara="1" vertOverflow="overflow" horzOverflow="overflow" vert="horz" wrap="square" lIns="91425" tIns="45700" rIns="91425" bIns="45700" numCol="1" spcCol="0" rtlCol="0" fromWordArt="0" anchor="ctr" anchorCtr="0" forceAA="0" compatLnSpc="1">
            <a:prstTxWarp prst="textNoShape">
              <a:avLst/>
            </a:prstTxWarp>
            <a:norm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1800"/>
              <a:buFont typeface="Titillium Web"/>
              <a:buNone/>
              <a:defRPr sz="1800" b="0" i="0" u="none" strike="noStrike" cap="none">
                <a:solidFill>
                  <a:schemeClr val="dk1"/>
                </a:solidFill>
                <a:latin typeface="+mj-lt"/>
                <a:ea typeface="Titillium Web"/>
                <a:cs typeface="Titillium Web"/>
                <a:sym typeface="Titillium We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ts val="0"/>
              </a:spcBef>
              <a:spcAft>
                <a:spcPts val="0"/>
              </a:spcAft>
              <a:buClr>
                <a:schemeClr val="dk1"/>
              </a:buClr>
              <a:buSzPts val="1800"/>
              <a:buFont typeface="Titillium Web"/>
              <a:buNone/>
              <a:tabLst/>
              <a:defRPr/>
            </a:pPr>
            <a:r>
              <a:rPr kumimoji="0" lang="en-US" sz="4400" b="1" i="0" u="none" strike="noStrike" kern="0" cap="none" spc="0" normalizeH="0" baseline="0" noProof="0" dirty="0">
                <a:ln>
                  <a:noFill/>
                </a:ln>
                <a:solidFill>
                  <a:schemeClr val="tx1"/>
                </a:solidFill>
                <a:effectLst/>
                <a:uLnTx/>
                <a:uFillTx/>
                <a:latin typeface="+mj-lt"/>
                <a:ea typeface="Titillium Web"/>
                <a:cs typeface="Titillium Web"/>
                <a:sym typeface="Titillium Web"/>
              </a:rPr>
              <a:t>State Plan Team</a:t>
            </a:r>
          </a:p>
        </p:txBody>
      </p:sp>
      <p:sp>
        <p:nvSpPr>
          <p:cNvPr id="2" name="TextBox 1">
            <a:extLst>
              <a:ext uri="{FF2B5EF4-FFF2-40B4-BE49-F238E27FC236}">
                <a16:creationId xmlns:a16="http://schemas.microsoft.com/office/drawing/2014/main" id="{DD7CE885-EF9C-FFF8-8869-54C00679F692}"/>
              </a:ext>
            </a:extLst>
          </p:cNvPr>
          <p:cNvSpPr txBox="1"/>
          <p:nvPr/>
        </p:nvSpPr>
        <p:spPr>
          <a:xfrm>
            <a:off x="1105468" y="1688907"/>
            <a:ext cx="8270543" cy="4462760"/>
          </a:xfrm>
          <a:prstGeom prst="rect">
            <a:avLst/>
          </a:prstGeom>
          <a:noFill/>
        </p:spPr>
        <p:txBody>
          <a:bodyPr wrap="square" rtlCol="0">
            <a:spAutoFit/>
          </a:bodyPr>
          <a:lstStyle/>
          <a:p>
            <a:pPr marL="285750" indent="-285750">
              <a:buFont typeface="Wingdings" panose="05000000000000000000" pitchFamily="2" charset="2"/>
              <a:buChar char="§"/>
            </a:pPr>
            <a:r>
              <a:rPr lang="en-US" sz="3000" u="sng" dirty="0"/>
              <a:t>Who Should be Involved?</a:t>
            </a:r>
          </a:p>
          <a:p>
            <a:pPr marL="860425" indent="-341313">
              <a:buFont typeface="Courier New" panose="02070309020205020404" pitchFamily="49" charset="0"/>
              <a:buChar char="o"/>
            </a:pPr>
            <a:r>
              <a:rPr lang="en-US" sz="2800" dirty="0"/>
              <a:t>Communications</a:t>
            </a:r>
          </a:p>
          <a:p>
            <a:pPr marL="860425" indent="-341313">
              <a:buFont typeface="Courier New" panose="02070309020205020404" pitchFamily="49" charset="0"/>
              <a:buChar char="o"/>
            </a:pPr>
            <a:r>
              <a:rPr lang="en-US" sz="2800" dirty="0"/>
              <a:t>AAAs</a:t>
            </a:r>
          </a:p>
          <a:p>
            <a:pPr marL="860425" indent="-341313">
              <a:buFont typeface="Courier New" panose="02070309020205020404" pitchFamily="49" charset="0"/>
              <a:buChar char="o"/>
            </a:pPr>
            <a:r>
              <a:rPr lang="en-US" sz="2800" dirty="0"/>
              <a:t>Advisory Councils</a:t>
            </a:r>
          </a:p>
          <a:p>
            <a:pPr marL="860425" indent="-341313">
              <a:buFont typeface="Courier New" panose="02070309020205020404" pitchFamily="49" charset="0"/>
              <a:buChar char="o"/>
            </a:pPr>
            <a:r>
              <a:rPr lang="en-US" sz="2800" dirty="0"/>
              <a:t>Tribal Partners</a:t>
            </a:r>
          </a:p>
          <a:p>
            <a:pPr marL="860425" indent="-341313">
              <a:buFont typeface="Courier New" panose="02070309020205020404" pitchFamily="49" charset="0"/>
              <a:buChar char="o"/>
            </a:pPr>
            <a:r>
              <a:rPr lang="en-US" sz="2800" dirty="0"/>
              <a:t>Aging &amp; Disability Partners</a:t>
            </a:r>
          </a:p>
          <a:p>
            <a:pPr marL="860425" indent="-341313">
              <a:buFont typeface="Courier New" panose="02070309020205020404" pitchFamily="49" charset="0"/>
              <a:buChar char="o"/>
            </a:pPr>
            <a:r>
              <a:rPr lang="en-US" sz="2800" dirty="0"/>
              <a:t>Governor’s Office</a:t>
            </a:r>
          </a:p>
          <a:p>
            <a:pPr marL="860425" indent="-341313">
              <a:buFont typeface="Courier New" panose="02070309020205020404" pitchFamily="49" charset="0"/>
              <a:buChar char="o"/>
            </a:pPr>
            <a:r>
              <a:rPr lang="en-US" sz="2800" dirty="0"/>
              <a:t>SUA Leadership</a:t>
            </a:r>
          </a:p>
          <a:p>
            <a:pPr marL="860425" indent="-341313">
              <a:buFont typeface="Courier New" panose="02070309020205020404" pitchFamily="49" charset="0"/>
              <a:buChar char="o"/>
            </a:pPr>
            <a:r>
              <a:rPr lang="en-US" sz="2800" dirty="0"/>
              <a:t>Fiscal Team</a:t>
            </a:r>
          </a:p>
          <a:p>
            <a:pPr marL="860425" indent="-341313">
              <a:buFont typeface="Courier New" panose="02070309020205020404" pitchFamily="49" charset="0"/>
              <a:buChar char="o"/>
            </a:pPr>
            <a:r>
              <a:rPr lang="en-US" sz="2800" dirty="0"/>
              <a:t>Data &amp; Evaluation</a:t>
            </a:r>
          </a:p>
        </p:txBody>
      </p:sp>
    </p:spTree>
    <p:extLst>
      <p:ext uri="{BB962C8B-B14F-4D97-AF65-F5344CB8AC3E}">
        <p14:creationId xmlns:p14="http://schemas.microsoft.com/office/powerpoint/2010/main" val="24444860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036DB0-3774-5BD2-A582-795A716B84A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C47658D-6280-3EA0-9118-ED9550DB5046}"/>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Poll #4</a:t>
            </a:r>
          </a:p>
        </p:txBody>
      </p:sp>
      <p:sp>
        <p:nvSpPr>
          <p:cNvPr id="7" name="Text Placeholder 6">
            <a:extLst>
              <a:ext uri="{FF2B5EF4-FFF2-40B4-BE49-F238E27FC236}">
                <a16:creationId xmlns:a16="http://schemas.microsoft.com/office/drawing/2014/main" id="{876739A0-D5D4-A2EF-CDC8-04282F921461}"/>
              </a:ext>
            </a:extLst>
          </p:cNvPr>
          <p:cNvSpPr>
            <a:spLocks noGrp="1"/>
          </p:cNvSpPr>
          <p:nvPr>
            <p:ph type="body" sz="quarter" idx="10"/>
          </p:nvPr>
        </p:nvSpPr>
        <p:spPr>
          <a:xfrm>
            <a:off x="942030" y="1834890"/>
            <a:ext cx="10349424" cy="4735628"/>
          </a:xfrm>
        </p:spPr>
        <p:txBody>
          <a:bodyPr>
            <a:normAutofit/>
          </a:bodyPr>
          <a:lstStyle/>
          <a:p>
            <a:pPr marL="0" marR="0" lvl="0" indent="0" algn="l" defTabSz="514350" rtl="0" eaLnBrk="1" fontAlgn="auto" latinLnBrk="0" hangingPunct="1">
              <a:lnSpc>
                <a:spcPct val="100000"/>
              </a:lnSpc>
              <a:spcBef>
                <a:spcPts val="563"/>
              </a:spcBef>
              <a:spcAft>
                <a:spcPts val="0"/>
              </a:spcAft>
              <a:buClrTx/>
              <a:buSzPct val="100000"/>
              <a:buNone/>
              <a:tabLst/>
              <a:defRPr/>
            </a:pPr>
            <a:r>
              <a:rPr lang="en-US" sz="3000" dirty="0"/>
              <a:t>What is the minimum public comment period for state plans on aging?</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Two-Weeks</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30 Calendar Days</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60 Calendar Days</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Public comment periods are not required</a:t>
            </a:r>
          </a:p>
        </p:txBody>
      </p:sp>
    </p:spTree>
    <p:extLst>
      <p:ext uri="{BB962C8B-B14F-4D97-AF65-F5344CB8AC3E}">
        <p14:creationId xmlns:p14="http://schemas.microsoft.com/office/powerpoint/2010/main" val="31817276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2700F-E7D2-0B32-72B9-C8B35926EC8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3CAF3E22-DA1E-4EAD-EEF0-45A09F1B8C7F}"/>
              </a:ext>
            </a:extLst>
          </p:cNvPr>
          <p:cNvSpPr>
            <a:spLocks noGrp="1"/>
          </p:cNvSpPr>
          <p:nvPr>
            <p:ph type="title"/>
          </p:nvPr>
        </p:nvSpPr>
        <p:spPr>
          <a:xfrm>
            <a:off x="1118493" y="724622"/>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External Engagement</a:t>
            </a:r>
          </a:p>
        </p:txBody>
      </p:sp>
      <p:sp>
        <p:nvSpPr>
          <p:cNvPr id="3" name="TextBox 2">
            <a:extLst>
              <a:ext uri="{FF2B5EF4-FFF2-40B4-BE49-F238E27FC236}">
                <a16:creationId xmlns:a16="http://schemas.microsoft.com/office/drawing/2014/main" id="{7910F0F3-7BF0-3352-1888-C2BFD00D0085}"/>
              </a:ext>
            </a:extLst>
          </p:cNvPr>
          <p:cNvSpPr txBox="1"/>
          <p:nvPr/>
        </p:nvSpPr>
        <p:spPr>
          <a:xfrm>
            <a:off x="1132141" y="1651379"/>
            <a:ext cx="10501952" cy="4293483"/>
          </a:xfrm>
          <a:prstGeom prst="rect">
            <a:avLst/>
          </a:prstGeom>
          <a:noFill/>
        </p:spPr>
        <p:txBody>
          <a:bodyPr wrap="square" rtlCol="0">
            <a:spAutoFit/>
          </a:bodyPr>
          <a:lstStyle/>
          <a:p>
            <a:pPr marL="285750" indent="-285750">
              <a:buFont typeface="Wingdings" panose="05000000000000000000" pitchFamily="2" charset="2"/>
              <a:buChar char="§"/>
            </a:pPr>
            <a:r>
              <a:rPr lang="en-US" sz="2600" dirty="0"/>
              <a:t>Engaging older adults &amp; caregivers directly</a:t>
            </a:r>
          </a:p>
          <a:p>
            <a:pPr marL="804863" lvl="0" indent="-285750">
              <a:buFont typeface="Courier New" panose="02070309020205020404" pitchFamily="49" charset="0"/>
              <a:buChar char="o"/>
            </a:pPr>
            <a:r>
              <a:rPr lang="en-US" sz="2300" dirty="0"/>
              <a:t>Listening sessions, surveys, focus groups</a:t>
            </a:r>
          </a:p>
          <a:p>
            <a:pPr marL="804863" lvl="0" indent="-285750">
              <a:buFont typeface="Courier New" panose="02070309020205020404" pitchFamily="49" charset="0"/>
              <a:buChar char="o"/>
            </a:pPr>
            <a:r>
              <a:rPr lang="en-US" sz="2300" dirty="0"/>
              <a:t>Partner with senior centers, faith communities, and caregiver support programs to reach people where they are</a:t>
            </a:r>
          </a:p>
          <a:p>
            <a:pPr marL="804863" lvl="0" indent="-285750">
              <a:buFont typeface="Courier New" panose="02070309020205020404" pitchFamily="49" charset="0"/>
              <a:buChar char="o"/>
            </a:pPr>
            <a:r>
              <a:rPr lang="en-US" sz="2300" dirty="0"/>
              <a:t>Include underrepresented and historically underserved older adults in outreach</a:t>
            </a:r>
          </a:p>
          <a:p>
            <a:pPr marL="285750" indent="-285750">
              <a:buFont typeface="Wingdings" panose="05000000000000000000" pitchFamily="2" charset="2"/>
              <a:buChar char="§"/>
            </a:pPr>
            <a:r>
              <a:rPr lang="en-US" sz="2600" dirty="0"/>
              <a:t>Engaging AAAs, Tribal nations &amp; organizations, &amp; other partners</a:t>
            </a:r>
          </a:p>
          <a:p>
            <a:pPr marL="804863" lvl="0" indent="-285750">
              <a:buFont typeface="Courier New" panose="02070309020205020404" pitchFamily="49" charset="0"/>
              <a:buChar char="o"/>
            </a:pPr>
            <a:r>
              <a:rPr lang="en-US" sz="2300" dirty="0"/>
              <a:t>AAAs bring ground-level knowledge of service gaps and emerging needs</a:t>
            </a:r>
          </a:p>
          <a:p>
            <a:pPr marL="804863" lvl="0" indent="-285750">
              <a:buFont typeface="Courier New" panose="02070309020205020404" pitchFamily="49" charset="0"/>
              <a:buChar char="o"/>
            </a:pPr>
            <a:r>
              <a:rPr lang="en-US" sz="2300" dirty="0"/>
              <a:t>Coordinate timing so Area Plan development and State Plan development inform each other</a:t>
            </a:r>
          </a:p>
          <a:p>
            <a:pPr marL="804863" lvl="0" indent="-285750">
              <a:buFont typeface="Courier New" panose="02070309020205020404" pitchFamily="49" charset="0"/>
              <a:buChar char="o"/>
            </a:pPr>
            <a:r>
              <a:rPr lang="en-US" sz="2300" dirty="0"/>
              <a:t>Include Title VI Native American aging programs</a:t>
            </a:r>
          </a:p>
          <a:p>
            <a:pPr marL="285750" indent="-285750">
              <a:buFont typeface="Wingdings" panose="05000000000000000000" pitchFamily="2" charset="2"/>
              <a:buChar char="§"/>
            </a:pPr>
            <a:endParaRPr lang="en-US" dirty="0"/>
          </a:p>
        </p:txBody>
      </p:sp>
    </p:spTree>
    <p:extLst>
      <p:ext uri="{BB962C8B-B14F-4D97-AF65-F5344CB8AC3E}">
        <p14:creationId xmlns:p14="http://schemas.microsoft.com/office/powerpoint/2010/main" val="38294114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64DC0-1EF9-FB05-6ACA-0D0163B763A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38A2DAC-DFBB-8321-CE96-C10C1A3AD833}"/>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3800" b="1" dirty="0">
                <a:solidFill>
                  <a:schemeClr val="tx1"/>
                </a:solidFill>
              </a:rPr>
              <a:t>State Plans Informed by Area Plans</a:t>
            </a:r>
          </a:p>
        </p:txBody>
      </p:sp>
      <p:sp>
        <p:nvSpPr>
          <p:cNvPr id="7" name="Text Placeholder 6">
            <a:extLst>
              <a:ext uri="{FF2B5EF4-FFF2-40B4-BE49-F238E27FC236}">
                <a16:creationId xmlns:a16="http://schemas.microsoft.com/office/drawing/2014/main" id="{608851CA-7030-69D8-DED2-A5DF6BE477F0}"/>
              </a:ext>
            </a:extLst>
          </p:cNvPr>
          <p:cNvSpPr>
            <a:spLocks noGrp="1"/>
          </p:cNvSpPr>
          <p:nvPr>
            <p:ph type="body" sz="quarter" idx="10"/>
          </p:nvPr>
        </p:nvSpPr>
        <p:spPr>
          <a:xfrm>
            <a:off x="942031" y="1665172"/>
            <a:ext cx="10515600"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dirty="0"/>
              <a:t>State Plans on Aging must be informed by, and based on area plans in States with multiple AAAs </a:t>
            </a:r>
          </a:p>
          <a:p>
            <a:pPr marL="1035050" lvl="1" indent="-344488" defTabSz="514350">
              <a:lnSpc>
                <a:spcPct val="100000"/>
              </a:lnSpc>
              <a:spcBef>
                <a:spcPts val="563"/>
              </a:spcBef>
              <a:buClrTx/>
              <a:buSzPct val="100000"/>
              <a:buFont typeface="Courier New" panose="02070309020205020404" pitchFamily="49" charset="0"/>
              <a:buChar char="o"/>
              <a:defRPr/>
            </a:pPr>
            <a:r>
              <a:rPr lang="en-US" sz="3000" dirty="0"/>
              <a:t>Single PSA states are exempt from this requirement</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dirty="0"/>
              <a:t>Plan must demonstrate how area plans were reviewed or incorporated. For example, in the Attachment B Information Requirements there is a response SUAs must complete related to this. </a:t>
            </a:r>
          </a:p>
        </p:txBody>
      </p:sp>
    </p:spTree>
    <p:extLst>
      <p:ext uri="{BB962C8B-B14F-4D97-AF65-F5344CB8AC3E}">
        <p14:creationId xmlns:p14="http://schemas.microsoft.com/office/powerpoint/2010/main" val="26314118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812629-4D06-3B25-79A7-37257B541B6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93FB66B-3A07-813B-BFF2-21A8DCB1D00E}"/>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3800" b="1" dirty="0">
                <a:solidFill>
                  <a:schemeClr val="tx1"/>
                </a:solidFill>
              </a:rPr>
              <a:t>Needs Assessment</a:t>
            </a:r>
          </a:p>
        </p:txBody>
      </p:sp>
      <p:sp>
        <p:nvSpPr>
          <p:cNvPr id="7" name="Text Placeholder 6">
            <a:extLst>
              <a:ext uri="{FF2B5EF4-FFF2-40B4-BE49-F238E27FC236}">
                <a16:creationId xmlns:a16="http://schemas.microsoft.com/office/drawing/2014/main" id="{878A730B-44CA-C886-5371-053F2CF2F78F}"/>
              </a:ext>
            </a:extLst>
          </p:cNvPr>
          <p:cNvSpPr>
            <a:spLocks noGrp="1"/>
          </p:cNvSpPr>
          <p:nvPr>
            <p:ph type="body" sz="quarter" idx="10"/>
          </p:nvPr>
        </p:nvSpPr>
        <p:spPr>
          <a:xfrm>
            <a:off x="942031" y="1559590"/>
            <a:ext cx="10515600" cy="4343742"/>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200" dirty="0"/>
              <a:t>Summary to include:</a:t>
            </a:r>
          </a:p>
          <a:p>
            <a:pPr marL="863600" lvl="1" indent="-342900" defTabSz="514350">
              <a:lnSpc>
                <a:spcPct val="100000"/>
              </a:lnSpc>
              <a:spcBef>
                <a:spcPts val="563"/>
              </a:spcBef>
              <a:buClrTx/>
              <a:buSzPct val="100000"/>
              <a:buFont typeface="Courier New" panose="02070309020205020404" pitchFamily="49" charset="0"/>
              <a:buChar char="o"/>
              <a:defRPr/>
            </a:pPr>
            <a:r>
              <a:rPr lang="en-US" sz="3000" dirty="0"/>
              <a:t>Needs assessment activities undertaken by the state</a:t>
            </a:r>
          </a:p>
          <a:p>
            <a:pPr marL="863600" lvl="1" indent="-342900" defTabSz="514350">
              <a:lnSpc>
                <a:spcPct val="100000"/>
              </a:lnSpc>
              <a:spcBef>
                <a:spcPts val="563"/>
              </a:spcBef>
              <a:buClrTx/>
              <a:buSzPct val="100000"/>
              <a:buFont typeface="Courier New" panose="02070309020205020404" pitchFamily="49" charset="0"/>
              <a:buChar char="o"/>
              <a:defRPr/>
            </a:pPr>
            <a:r>
              <a:rPr lang="en-US" sz="3000" dirty="0"/>
              <a:t>Findings of such activities, including:</a:t>
            </a:r>
          </a:p>
          <a:p>
            <a:pPr marL="1435100" lvl="2" indent="-406400" defTabSz="514350">
              <a:lnSpc>
                <a:spcPct val="100000"/>
              </a:lnSpc>
              <a:spcBef>
                <a:spcPts val="563"/>
              </a:spcBef>
              <a:buClrTx/>
              <a:buSzPct val="100000"/>
              <a:buFont typeface="Wingdings" panose="05000000000000000000" pitchFamily="2" charset="2"/>
              <a:buChar char="Ø"/>
              <a:defRPr/>
            </a:pPr>
            <a:r>
              <a:rPr lang="en-US" sz="2800" dirty="0"/>
              <a:t>The methods used to conduct the needs assessment, </a:t>
            </a:r>
          </a:p>
          <a:p>
            <a:pPr marL="1435100" lvl="2" indent="-406400" defTabSz="514350">
              <a:lnSpc>
                <a:spcPct val="100000"/>
              </a:lnSpc>
              <a:spcBef>
                <a:spcPts val="563"/>
              </a:spcBef>
              <a:buClrTx/>
              <a:buSzPct val="100000"/>
              <a:buFont typeface="Wingdings" panose="05000000000000000000" pitchFamily="2" charset="2"/>
              <a:buChar char="Ø"/>
              <a:defRPr/>
            </a:pPr>
            <a:r>
              <a:rPr lang="en-US" sz="2800" dirty="0"/>
              <a:t>Data showing the representativeness of the data collected, and </a:t>
            </a:r>
          </a:p>
          <a:p>
            <a:pPr marL="1435100" lvl="2" indent="-406400" defTabSz="514350">
              <a:lnSpc>
                <a:spcPct val="100000"/>
              </a:lnSpc>
              <a:spcBef>
                <a:spcPts val="563"/>
              </a:spcBef>
              <a:buClrTx/>
              <a:buSzPct val="100000"/>
              <a:buFont typeface="Wingdings" panose="05000000000000000000" pitchFamily="2" charset="2"/>
              <a:buChar char="Ø"/>
              <a:defRPr/>
            </a:pPr>
            <a:r>
              <a:rPr lang="en-US" sz="2800" dirty="0"/>
              <a:t>How those data were used to guide plan development</a:t>
            </a:r>
          </a:p>
        </p:txBody>
      </p:sp>
    </p:spTree>
    <p:extLst>
      <p:ext uri="{BB962C8B-B14F-4D97-AF65-F5344CB8AC3E}">
        <p14:creationId xmlns:p14="http://schemas.microsoft.com/office/powerpoint/2010/main" val="19140618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46498-97DA-5351-B427-961F80337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314F2-DD76-C243-1E13-C4300EEE3AF1}"/>
              </a:ext>
            </a:extLst>
          </p:cNvPr>
          <p:cNvSpPr>
            <a:spLocks noGrp="1"/>
          </p:cNvSpPr>
          <p:nvPr>
            <p:ph type="title"/>
          </p:nvPr>
        </p:nvSpPr>
        <p:spPr/>
        <p:txBody>
          <a:bodyPr/>
          <a:lstStyle/>
          <a:p>
            <a:r>
              <a:rPr lang="en-US" b="1" dirty="0"/>
              <a:t>REQUIRED TOPIC AREAS</a:t>
            </a:r>
          </a:p>
        </p:txBody>
      </p:sp>
    </p:spTree>
    <p:extLst>
      <p:ext uri="{BB962C8B-B14F-4D97-AF65-F5344CB8AC3E}">
        <p14:creationId xmlns:p14="http://schemas.microsoft.com/office/powerpoint/2010/main" val="34523411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731BF-1A39-71F1-CCB9-0C3B8245168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BAC74ECB-3BE2-4085-C666-AEB6721E2AFF}"/>
              </a:ext>
            </a:extLst>
          </p:cNvPr>
          <p:cNvSpPr>
            <a:spLocks noGrp="1"/>
          </p:cNvSpPr>
          <p:nvPr>
            <p:ph type="title"/>
          </p:nvPr>
        </p:nvSpPr>
        <p:spPr>
          <a:xfrm>
            <a:off x="838200"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State Plan Key Topic Areas</a:t>
            </a:r>
            <a:endParaRPr lang="en-US" sz="2000" b="1" dirty="0">
              <a:solidFill>
                <a:schemeClr val="tx1"/>
              </a:solidFill>
            </a:endParaRPr>
          </a:p>
        </p:txBody>
      </p:sp>
      <p:sp>
        <p:nvSpPr>
          <p:cNvPr id="7" name="Text Placeholder 6">
            <a:extLst>
              <a:ext uri="{FF2B5EF4-FFF2-40B4-BE49-F238E27FC236}">
                <a16:creationId xmlns:a16="http://schemas.microsoft.com/office/drawing/2014/main" id="{937F0B5B-F5A3-7F76-FF12-33213F04EF2C}"/>
              </a:ext>
            </a:extLst>
          </p:cNvPr>
          <p:cNvSpPr>
            <a:spLocks noGrp="1"/>
          </p:cNvSpPr>
          <p:nvPr>
            <p:ph type="body" sz="quarter" idx="10"/>
          </p:nvPr>
        </p:nvSpPr>
        <p:spPr>
          <a:xfrm>
            <a:off x="583904" y="1746370"/>
            <a:ext cx="11024191" cy="4379601"/>
          </a:xfrm>
        </p:spPr>
        <p:txBody>
          <a:bodyPr>
            <a:normAutofit/>
          </a:bodyPr>
          <a:lstStyle/>
          <a:p>
            <a:pPr marL="1093788" marR="0" lvl="0" indent="-412750" algn="l" defTabSz="514350" rtl="0" eaLnBrk="1" fontAlgn="auto" latinLnBrk="0" hangingPunct="1">
              <a:lnSpc>
                <a:spcPct val="150000"/>
              </a:lnSpc>
              <a:spcBef>
                <a:spcPts val="563"/>
              </a:spcBef>
              <a:spcAft>
                <a:spcPts val="0"/>
              </a:spcAft>
              <a:buClrTx/>
              <a:buSzPct val="100000"/>
              <a:buFont typeface="+mj-lt"/>
              <a:buAutoNum type="arabicPeriod"/>
              <a:tabLst/>
              <a:defRPr/>
            </a:pPr>
            <a:r>
              <a:rPr lang="en-US" sz="3000"/>
              <a:t>OAA Core Programs</a:t>
            </a:r>
          </a:p>
          <a:p>
            <a:pPr marL="1093788" marR="0" lvl="0" indent="-412750" algn="l" defTabSz="514350" rtl="0" eaLnBrk="1" fontAlgn="auto" latinLnBrk="0" hangingPunct="1">
              <a:lnSpc>
                <a:spcPct val="150000"/>
              </a:lnSpc>
              <a:spcBef>
                <a:spcPts val="563"/>
              </a:spcBef>
              <a:spcAft>
                <a:spcPts val="0"/>
              </a:spcAft>
              <a:buClrTx/>
              <a:buSzPct val="100000"/>
              <a:buFont typeface="+mj-lt"/>
              <a:buAutoNum type="arabicPeriod"/>
              <a:tabLst/>
              <a:defRPr/>
            </a:pPr>
            <a:r>
              <a:rPr lang="en-US" sz="3000"/>
              <a:t>Greatest Need</a:t>
            </a:r>
          </a:p>
          <a:p>
            <a:pPr marL="1093788" marR="0" lvl="0" indent="-412750" algn="l" defTabSz="514350" rtl="0" eaLnBrk="1" fontAlgn="auto" latinLnBrk="0" hangingPunct="1">
              <a:lnSpc>
                <a:spcPct val="150000"/>
              </a:lnSpc>
              <a:spcBef>
                <a:spcPts val="563"/>
              </a:spcBef>
              <a:spcAft>
                <a:spcPts val="0"/>
              </a:spcAft>
              <a:buClrTx/>
              <a:buSzPct val="100000"/>
              <a:buFont typeface="+mj-lt"/>
              <a:buAutoNum type="arabicPeriod"/>
              <a:tabLst/>
              <a:defRPr/>
            </a:pPr>
            <a:r>
              <a:rPr lang="en-US" sz="3000"/>
              <a:t>Expanding Access to Home and Community Based Services (HCBS)</a:t>
            </a:r>
          </a:p>
          <a:p>
            <a:pPr marL="1093788" marR="0" lvl="0" indent="-412750" algn="l" defTabSz="514350" rtl="0" eaLnBrk="1" fontAlgn="auto" latinLnBrk="0" hangingPunct="1">
              <a:lnSpc>
                <a:spcPct val="150000"/>
              </a:lnSpc>
              <a:spcBef>
                <a:spcPts val="563"/>
              </a:spcBef>
              <a:spcAft>
                <a:spcPts val="0"/>
              </a:spcAft>
              <a:buClrTx/>
              <a:buSzPct val="100000"/>
              <a:buFont typeface="+mj-lt"/>
              <a:buAutoNum type="arabicPeriod"/>
              <a:tabLst/>
              <a:defRPr/>
            </a:pPr>
            <a:r>
              <a:rPr lang="en-US" sz="3000"/>
              <a:t>Caregiving </a:t>
            </a:r>
          </a:p>
        </p:txBody>
      </p:sp>
    </p:spTree>
    <p:extLst>
      <p:ext uri="{BB962C8B-B14F-4D97-AF65-F5344CB8AC3E}">
        <p14:creationId xmlns:p14="http://schemas.microsoft.com/office/powerpoint/2010/main" val="2323984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440BCD-4312-D0C9-AB35-4C912E88C048}"/>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E3AC0261-E95E-C579-1210-18285F7C02AE}"/>
              </a:ext>
            </a:extLst>
          </p:cNvPr>
          <p:cNvSpPr>
            <a:spLocks noGrp="1"/>
          </p:cNvSpPr>
          <p:nvPr>
            <p:ph type="title"/>
          </p:nvPr>
        </p:nvSpPr>
        <p:spPr>
          <a:xfrm>
            <a:off x="838200" y="732029"/>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Key Topic Area 1: OAA Core Programs</a:t>
            </a:r>
          </a:p>
        </p:txBody>
      </p:sp>
      <p:sp>
        <p:nvSpPr>
          <p:cNvPr id="7" name="Text Placeholder 6">
            <a:extLst>
              <a:ext uri="{FF2B5EF4-FFF2-40B4-BE49-F238E27FC236}">
                <a16:creationId xmlns:a16="http://schemas.microsoft.com/office/drawing/2014/main" id="{F989AB4F-7B71-103A-1E52-442DB398BAEF}"/>
              </a:ext>
            </a:extLst>
          </p:cNvPr>
          <p:cNvSpPr>
            <a:spLocks noGrp="1"/>
          </p:cNvSpPr>
          <p:nvPr>
            <p:ph type="body" sz="quarter" idx="10"/>
          </p:nvPr>
        </p:nvSpPr>
        <p:spPr>
          <a:xfrm>
            <a:off x="838201" y="1523732"/>
            <a:ext cx="10515600" cy="5092222"/>
          </a:xfrm>
        </p:spPr>
        <p:txBody>
          <a:bodyPr>
            <a:normAutofit fontScale="70000" lnSpcReduction="20000"/>
          </a:bodyPr>
          <a:lstStyle/>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200" dirty="0"/>
              <a:t>All core programs </a:t>
            </a:r>
            <a:r>
              <a:rPr lang="en-US" sz="3200" u="sng" dirty="0"/>
              <a:t>by each subtitle of Title III and VII</a:t>
            </a:r>
            <a:r>
              <a:rPr lang="en-US" sz="3200" dirty="0"/>
              <a:t> must be addressed in the State Plan.</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200" dirty="0"/>
              <a:t>Title III areas to address include:</a:t>
            </a:r>
          </a:p>
          <a:p>
            <a:pPr marL="1077913" lvl="1" indent="-457200" defTabSz="514350">
              <a:lnSpc>
                <a:spcPct val="120000"/>
              </a:lnSpc>
              <a:spcBef>
                <a:spcPts val="563"/>
              </a:spcBef>
              <a:buClrTx/>
              <a:buSzPct val="100000"/>
              <a:buFont typeface="Courier New" panose="02070309020205020404" pitchFamily="49" charset="0"/>
              <a:buChar char="o"/>
              <a:defRPr/>
            </a:pPr>
            <a:r>
              <a:rPr lang="en-US" sz="3000" dirty="0"/>
              <a:t>Age &amp; dementia friendly efforts; Malnutrition; Assistive technology; and Coordination with Title VI programs, the Title V Senior Community Service Employment Program (SCSEP), and other OAA programs</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200" dirty="0"/>
              <a:t>Title VII areas to address include:</a:t>
            </a:r>
          </a:p>
          <a:p>
            <a:pPr marL="1077913" lvl="1" indent="-457200" defTabSz="514350">
              <a:lnSpc>
                <a:spcPct val="120000"/>
              </a:lnSpc>
              <a:spcBef>
                <a:spcPts val="563"/>
              </a:spcBef>
              <a:buClrTx/>
              <a:buSzPct val="100000"/>
              <a:buFont typeface="Courier New" panose="02070309020205020404" pitchFamily="49" charset="0"/>
              <a:buChar char="o"/>
              <a:defRPr/>
            </a:pPr>
            <a:r>
              <a:rPr lang="en-US" sz="3000" dirty="0"/>
              <a:t>Preventing, detecting, assessing, intervening, and/or investigating elder abuse, neglect, and exploitation (ANE); Multi-disciplinary responses to ANE, long-term care ombudsman programs</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200" dirty="0"/>
              <a:t>General areas to address include:</a:t>
            </a:r>
          </a:p>
          <a:p>
            <a:pPr marL="1033463" lvl="1" indent="-457200" defTabSz="514350">
              <a:lnSpc>
                <a:spcPct val="120000"/>
              </a:lnSpc>
              <a:spcBef>
                <a:spcPts val="563"/>
              </a:spcBef>
              <a:buClrTx/>
              <a:buSzPct val="100000"/>
              <a:buFont typeface="Courier New" panose="02070309020205020404" pitchFamily="49" charset="0"/>
              <a:buChar char="o"/>
              <a:defRPr/>
            </a:pPr>
            <a:r>
              <a:rPr lang="en-US" sz="3000" dirty="0"/>
              <a:t>Integrating core programs with ACL’s discretionary grant programs; Strengthening and/or expanding Title III &amp; VII services</a:t>
            </a:r>
          </a:p>
        </p:txBody>
      </p:sp>
    </p:spTree>
    <p:extLst>
      <p:ext uri="{BB962C8B-B14F-4D97-AF65-F5344CB8AC3E}">
        <p14:creationId xmlns:p14="http://schemas.microsoft.com/office/powerpoint/2010/main" val="18849467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74366-15C8-7714-2C64-2A18BA4C778C}"/>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5FD6D07-547B-30B2-DE73-5C2D866D7B8F}"/>
              </a:ext>
            </a:extLst>
          </p:cNvPr>
          <p:cNvSpPr>
            <a:spLocks noGrp="1"/>
          </p:cNvSpPr>
          <p:nvPr>
            <p:ph type="title"/>
          </p:nvPr>
        </p:nvSpPr>
        <p:spPr>
          <a:xfrm>
            <a:off x="838200" y="648043"/>
            <a:ext cx="10515600" cy="9690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200" b="1" dirty="0">
                <a:solidFill>
                  <a:schemeClr val="tx1"/>
                </a:solidFill>
              </a:rPr>
              <a:t>Key Topic Area 2: Greatest Need</a:t>
            </a:r>
          </a:p>
        </p:txBody>
      </p:sp>
      <p:sp>
        <p:nvSpPr>
          <p:cNvPr id="7" name="Text Placeholder 6">
            <a:extLst>
              <a:ext uri="{FF2B5EF4-FFF2-40B4-BE49-F238E27FC236}">
                <a16:creationId xmlns:a16="http://schemas.microsoft.com/office/drawing/2014/main" id="{41BAAC75-30A6-0F3C-5F3E-37C621EBCE97}"/>
              </a:ext>
            </a:extLst>
          </p:cNvPr>
          <p:cNvSpPr>
            <a:spLocks noGrp="1"/>
          </p:cNvSpPr>
          <p:nvPr>
            <p:ph type="body" sz="quarter" idx="10"/>
          </p:nvPr>
        </p:nvSpPr>
        <p:spPr>
          <a:xfrm>
            <a:off x="838200" y="1662297"/>
            <a:ext cx="10515600" cy="4967103"/>
          </a:xfrm>
        </p:spPr>
        <p:txBody>
          <a:bodyPr>
            <a:noAutofit/>
          </a:bodyPr>
          <a:lstStyle/>
          <a:p>
            <a:pPr marL="293688" marR="244475" lvl="0" indent="-293688">
              <a:lnSpc>
                <a:spcPct val="120000"/>
              </a:lnSpc>
              <a:spcBef>
                <a:spcPts val="5"/>
              </a:spcBef>
              <a:tabLst>
                <a:tab pos="525145" algn="l"/>
              </a:tabLst>
            </a:pPr>
            <a:r>
              <a:rPr lang="en-US" sz="2200" dirty="0">
                <a:ea typeface="Times New Roman" panose="02020603050405020304" pitchFamily="18" charset="0"/>
              </a:rPr>
              <a:t>Determining need and effectiveness of services; conducting outreach to identified populations; targeting services to those who meet the SUA’s definitions of greatest need</a:t>
            </a:r>
          </a:p>
          <a:p>
            <a:pPr marL="293688" marR="194310" lvl="0" indent="-293688">
              <a:lnSpc>
                <a:spcPct val="120000"/>
              </a:lnSpc>
              <a:spcBef>
                <a:spcPts val="90"/>
              </a:spcBef>
              <a:tabLst>
                <a:tab pos="525145" algn="l"/>
              </a:tabLst>
            </a:pPr>
            <a:r>
              <a:rPr lang="en-US" sz="2200" spc="-10" dirty="0">
                <a:ea typeface="Times New Roman" panose="02020603050405020304" pitchFamily="18" charset="0"/>
              </a:rPr>
              <a:t>Ensuring meal adjustments for individual preferences; providing medically tailored meals; and o</a:t>
            </a:r>
            <a:r>
              <a:rPr lang="en-US" sz="2200" spc="-10" dirty="0">
                <a:solidFill>
                  <a:schemeClr val="tx1"/>
                </a:solidFill>
                <a:ea typeface="Times New Roman" panose="02020603050405020304" pitchFamily="18" charset="0"/>
              </a:rPr>
              <a:t>ffering home-delivered meal participants the option to participate in and attend congregate meals and other activities</a:t>
            </a:r>
            <a:endParaRPr lang="en-US" sz="2200" dirty="0">
              <a:solidFill>
                <a:schemeClr val="tx1"/>
              </a:solidFill>
              <a:ea typeface="Times New Roman" panose="02020603050405020304" pitchFamily="18" charset="0"/>
            </a:endParaRPr>
          </a:p>
          <a:p>
            <a:pPr marL="293688" lvl="0" indent="-293688">
              <a:lnSpc>
                <a:spcPct val="120000"/>
              </a:lnSpc>
              <a:spcBef>
                <a:spcPts val="25"/>
              </a:spcBef>
            </a:pPr>
            <a:r>
              <a:rPr lang="en-US" sz="2200" spc="-10" dirty="0">
                <a:solidFill>
                  <a:schemeClr val="tx1"/>
                </a:solidFill>
                <a:ea typeface="Times New Roman" panose="02020603050405020304" pitchFamily="18" charset="0"/>
              </a:rPr>
              <a:t>Supporting participant-directed/person-centered planning for older adults and their caregivers </a:t>
            </a:r>
          </a:p>
          <a:p>
            <a:pPr marL="293688" lvl="0" indent="-293688">
              <a:lnSpc>
                <a:spcPct val="120000"/>
              </a:lnSpc>
              <a:spcBef>
                <a:spcPts val="25"/>
              </a:spcBef>
            </a:pPr>
            <a:r>
              <a:rPr lang="en-US" sz="2200" spc="-10" dirty="0">
                <a:solidFill>
                  <a:schemeClr val="tx1"/>
                </a:solidFill>
                <a:ea typeface="Times New Roman" panose="02020603050405020304" pitchFamily="18" charset="0"/>
              </a:rPr>
              <a:t>Incorporating innovative practices that increase access to services; and</a:t>
            </a:r>
          </a:p>
          <a:p>
            <a:pPr marL="293688" lvl="0" indent="-293688">
              <a:lnSpc>
                <a:spcPct val="120000"/>
              </a:lnSpc>
              <a:spcBef>
                <a:spcPts val="25"/>
              </a:spcBef>
            </a:pPr>
            <a:r>
              <a:rPr lang="en-US" sz="2200" spc="-10" dirty="0">
                <a:solidFill>
                  <a:schemeClr val="tx1"/>
                </a:solidFill>
                <a:ea typeface="Times New Roman" panose="02020603050405020304" pitchFamily="18" charset="0"/>
              </a:rPr>
              <a:t>Educating about the prevention of, detection of, and response to negative health effects associated with social isolation</a:t>
            </a:r>
            <a:endParaRPr lang="en-US" sz="2200" dirty="0"/>
          </a:p>
        </p:txBody>
      </p:sp>
    </p:spTree>
    <p:extLst>
      <p:ext uri="{BB962C8B-B14F-4D97-AF65-F5344CB8AC3E}">
        <p14:creationId xmlns:p14="http://schemas.microsoft.com/office/powerpoint/2010/main" val="34426449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4F7E59-7781-7D5F-4054-ED27413EE34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43928F6C-61F1-FC84-4DFE-F9D40FCEDC3D}"/>
              </a:ext>
            </a:extLst>
          </p:cNvPr>
          <p:cNvSpPr>
            <a:spLocks noGrp="1"/>
          </p:cNvSpPr>
          <p:nvPr>
            <p:ph type="title"/>
          </p:nvPr>
        </p:nvSpPr>
        <p:spPr>
          <a:xfrm>
            <a:off x="838200" y="696170"/>
            <a:ext cx="10515600" cy="969002"/>
          </a:xfrm>
          <a:solidFill>
            <a:schemeClr val="accent1">
              <a:lumMod val="20000"/>
              <a:lumOff val="80000"/>
            </a:schemeClr>
          </a:solidFill>
          <a:ln>
            <a:solidFill>
              <a:schemeClr val="accent1">
                <a:lumMod val="20000"/>
                <a:lumOff val="80000"/>
              </a:schemeClr>
            </a:solidFill>
          </a:ln>
        </p:spPr>
        <p:txBody>
          <a:bodyPr>
            <a:noAutofit/>
          </a:bodyPr>
          <a:lstStyle/>
          <a:p>
            <a:pPr algn="ctr"/>
            <a:r>
              <a:rPr lang="en-US" sz="3200" b="1" dirty="0">
                <a:solidFill>
                  <a:schemeClr val="tx1"/>
                </a:solidFill>
              </a:rPr>
              <a:t>Key Topic Area 3: Expanding Access to Home </a:t>
            </a:r>
            <a:br>
              <a:rPr lang="en-US" sz="3200" b="1" dirty="0">
                <a:solidFill>
                  <a:schemeClr val="tx1"/>
                </a:solidFill>
              </a:rPr>
            </a:br>
            <a:r>
              <a:rPr lang="en-US" sz="3200" b="1" dirty="0">
                <a:solidFill>
                  <a:schemeClr val="tx1"/>
                </a:solidFill>
              </a:rPr>
              <a:t>and Community Based Services</a:t>
            </a:r>
          </a:p>
        </p:txBody>
      </p:sp>
      <p:sp>
        <p:nvSpPr>
          <p:cNvPr id="7" name="Text Placeholder 6">
            <a:extLst>
              <a:ext uri="{FF2B5EF4-FFF2-40B4-BE49-F238E27FC236}">
                <a16:creationId xmlns:a16="http://schemas.microsoft.com/office/drawing/2014/main" id="{F75306FC-62F1-B2D5-3ACA-06B828C2B8A3}"/>
              </a:ext>
            </a:extLst>
          </p:cNvPr>
          <p:cNvSpPr>
            <a:spLocks noGrp="1"/>
          </p:cNvSpPr>
          <p:nvPr>
            <p:ph type="body" sz="quarter" idx="10"/>
          </p:nvPr>
        </p:nvSpPr>
        <p:spPr>
          <a:xfrm>
            <a:off x="838200" y="1665172"/>
            <a:ext cx="10515600"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Managed in-home and community-based long-term care (LTC) services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Promoting a comprehensive system of LTC</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Facilitate the coordination of community-based, LTC services for older individuals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Incorporating aging network services with HCBS funded by other entities such as Medicaid </a:t>
            </a:r>
          </a:p>
        </p:txBody>
      </p:sp>
    </p:spTree>
    <p:extLst>
      <p:ext uri="{BB962C8B-B14F-4D97-AF65-F5344CB8AC3E}">
        <p14:creationId xmlns:p14="http://schemas.microsoft.com/office/powerpoint/2010/main" val="40253205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0662B3-222C-FE5E-2554-71258421CF57}"/>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CE257A53-509B-CBAC-EE0C-3C6773079A80}"/>
              </a:ext>
            </a:extLst>
          </p:cNvPr>
          <p:cNvSpPr>
            <a:spLocks noGrp="1"/>
          </p:cNvSpPr>
          <p:nvPr>
            <p:ph type="title"/>
          </p:nvPr>
        </p:nvSpPr>
        <p:spPr>
          <a:xfrm>
            <a:off x="838200" y="714100"/>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Key Topic Area 4: Caregiving</a:t>
            </a:r>
          </a:p>
        </p:txBody>
      </p:sp>
      <p:sp>
        <p:nvSpPr>
          <p:cNvPr id="7" name="Text Placeholder 6">
            <a:extLst>
              <a:ext uri="{FF2B5EF4-FFF2-40B4-BE49-F238E27FC236}">
                <a16:creationId xmlns:a16="http://schemas.microsoft.com/office/drawing/2014/main" id="{242A7DA1-F49F-AF9D-8F2A-777041E83923}"/>
              </a:ext>
            </a:extLst>
          </p:cNvPr>
          <p:cNvSpPr>
            <a:spLocks noGrp="1"/>
          </p:cNvSpPr>
          <p:nvPr>
            <p:ph type="body" sz="quarter" idx="10"/>
          </p:nvPr>
        </p:nvSpPr>
        <p:spPr>
          <a:xfrm>
            <a:off x="838201" y="1550079"/>
            <a:ext cx="10515600" cy="4353253"/>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Strengthening and supporting the direct care workforce </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Implementing the actions in the National Strategy to Support Family Caregiving</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Coordinating Title III caregiving efforts with the Lifespan Respite Care program</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a:t>Coordinating with the National Technical Assistance Center on Grandfamilies and Kinship Families</a:t>
            </a:r>
          </a:p>
        </p:txBody>
      </p:sp>
    </p:spTree>
    <p:extLst>
      <p:ext uri="{BB962C8B-B14F-4D97-AF65-F5344CB8AC3E}">
        <p14:creationId xmlns:p14="http://schemas.microsoft.com/office/powerpoint/2010/main" val="37060611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2F37A-0A10-3F47-6DA9-DC641CE488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F26328-089C-A641-11BC-008D4173E39A}"/>
              </a:ext>
            </a:extLst>
          </p:cNvPr>
          <p:cNvSpPr>
            <a:spLocks noGrp="1"/>
          </p:cNvSpPr>
          <p:nvPr>
            <p:ph type="title"/>
          </p:nvPr>
        </p:nvSpPr>
        <p:spPr>
          <a:xfrm>
            <a:off x="838200" y="3090912"/>
            <a:ext cx="10515600" cy="1875535"/>
          </a:xfrm>
        </p:spPr>
        <p:txBody>
          <a:bodyPr/>
          <a:lstStyle/>
          <a:p>
            <a:r>
              <a:rPr lang="en-US" b="1" dirty="0"/>
              <a:t>GOALS, OBJECTIVES, STRATEGIES, &amp; OUTCOMES</a:t>
            </a:r>
          </a:p>
        </p:txBody>
      </p:sp>
    </p:spTree>
    <p:extLst>
      <p:ext uri="{BB962C8B-B14F-4D97-AF65-F5344CB8AC3E}">
        <p14:creationId xmlns:p14="http://schemas.microsoft.com/office/powerpoint/2010/main" val="30694439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BDC5C-DD2B-9800-C158-CF3E8621F869}"/>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FA6DC891-A2C2-A0B9-CEF9-8F329CB7C18C}"/>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fontScale="90000"/>
          </a:bodyPr>
          <a:lstStyle/>
          <a:p>
            <a:pPr algn="ctr"/>
            <a:r>
              <a:rPr lang="en-US" sz="4000" b="1" dirty="0">
                <a:solidFill>
                  <a:schemeClr val="tx1"/>
                </a:solidFill>
              </a:rPr>
              <a:t>Writing Strong Goals, Objectives, &amp; Strategies</a:t>
            </a:r>
          </a:p>
        </p:txBody>
      </p:sp>
      <p:sp>
        <p:nvSpPr>
          <p:cNvPr id="7" name="Text Placeholder 6">
            <a:extLst>
              <a:ext uri="{FF2B5EF4-FFF2-40B4-BE49-F238E27FC236}">
                <a16:creationId xmlns:a16="http://schemas.microsoft.com/office/drawing/2014/main" id="{74B26A1C-964D-0850-AF47-D9E5B8FE32A8}"/>
              </a:ext>
            </a:extLst>
          </p:cNvPr>
          <p:cNvSpPr>
            <a:spLocks noGrp="1"/>
          </p:cNvSpPr>
          <p:nvPr>
            <p:ph type="body" sz="quarter" idx="10"/>
          </p:nvPr>
        </p:nvSpPr>
        <p:spPr>
          <a:xfrm>
            <a:off x="942031" y="1665172"/>
            <a:ext cx="10515600" cy="4238160"/>
          </a:xfrm>
        </p:spPr>
        <p:txBody>
          <a:bodyPr>
            <a:normAutofit/>
          </a:bodyPr>
          <a:lstStyle/>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dirty="0"/>
              <a:t>Goals: visionary statements that describe the strategic direction in which the state is moving</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dirty="0"/>
              <a:t>Objectives: </a:t>
            </a:r>
            <a:r>
              <a:rPr lang="en-US" sz="3000" b="1" dirty="0"/>
              <a:t>S</a:t>
            </a:r>
            <a:r>
              <a:rPr lang="en-US" sz="3000" dirty="0"/>
              <a:t>pecific, </a:t>
            </a:r>
            <a:r>
              <a:rPr lang="en-US" sz="3000" b="1" dirty="0"/>
              <a:t>M</a:t>
            </a:r>
            <a:r>
              <a:rPr lang="en-US" sz="3000" dirty="0"/>
              <a:t>easurable, </a:t>
            </a:r>
            <a:r>
              <a:rPr lang="en-US" sz="3000" b="1" dirty="0"/>
              <a:t>A</a:t>
            </a:r>
            <a:r>
              <a:rPr lang="en-US" sz="3000" dirty="0"/>
              <a:t>ttainable, </a:t>
            </a:r>
            <a:r>
              <a:rPr lang="en-US" sz="3000" b="1" dirty="0"/>
              <a:t>R</a:t>
            </a:r>
            <a:r>
              <a:rPr lang="en-US" sz="3000" dirty="0"/>
              <a:t>elevant, and </a:t>
            </a:r>
            <a:r>
              <a:rPr lang="en-US" sz="3000" b="1" dirty="0"/>
              <a:t>T</a:t>
            </a:r>
            <a:r>
              <a:rPr lang="en-US" sz="3000" dirty="0"/>
              <a:t>imely (SMART) steps the state will take to achieve its goals</a:t>
            </a:r>
          </a:p>
          <a:p>
            <a:pPr marL="290195" marR="0" lvl="0" indent="-290195" algn="l" defTabSz="514350" rtl="0" eaLnBrk="1" fontAlgn="auto" latinLnBrk="0" hangingPunct="1">
              <a:lnSpc>
                <a:spcPct val="100000"/>
              </a:lnSpc>
              <a:spcBef>
                <a:spcPts val="563"/>
              </a:spcBef>
              <a:spcAft>
                <a:spcPts val="0"/>
              </a:spcAft>
              <a:buClrTx/>
              <a:buSzPct val="100000"/>
              <a:buFont typeface="Wingdings" panose="05000000000000000000" pitchFamily="2" charset="2"/>
              <a:buChar char="§"/>
              <a:tabLst/>
              <a:defRPr/>
            </a:pPr>
            <a:r>
              <a:rPr lang="en-US" sz="3000" dirty="0"/>
              <a:t>Strategies: outline how the state will achieve the goals and objectives</a:t>
            </a:r>
          </a:p>
        </p:txBody>
      </p:sp>
    </p:spTree>
    <p:extLst>
      <p:ext uri="{BB962C8B-B14F-4D97-AF65-F5344CB8AC3E}">
        <p14:creationId xmlns:p14="http://schemas.microsoft.com/office/powerpoint/2010/main" val="4848275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BF0B5-5EF1-2953-F26D-A06F8CEE1E3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A2AD619-1E2D-A00C-0198-5A23DB435EDE}"/>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Outcomes and Performance Measures</a:t>
            </a:r>
          </a:p>
        </p:txBody>
      </p:sp>
      <p:sp>
        <p:nvSpPr>
          <p:cNvPr id="7" name="Text Placeholder 6">
            <a:extLst>
              <a:ext uri="{FF2B5EF4-FFF2-40B4-BE49-F238E27FC236}">
                <a16:creationId xmlns:a16="http://schemas.microsoft.com/office/drawing/2014/main" id="{87409FB7-CEFB-ED40-56ED-BE8C0A051996}"/>
              </a:ext>
            </a:extLst>
          </p:cNvPr>
          <p:cNvSpPr>
            <a:spLocks noGrp="1"/>
          </p:cNvSpPr>
          <p:nvPr>
            <p:ph type="body" sz="quarter" idx="10"/>
          </p:nvPr>
        </p:nvSpPr>
        <p:spPr>
          <a:xfrm>
            <a:off x="942031" y="1665172"/>
            <a:ext cx="10373670" cy="4952604"/>
          </a:xfrm>
        </p:spPr>
        <p:txBody>
          <a:bodyPr>
            <a:normAutofit fontScale="85000" lnSpcReduction="20000"/>
          </a:bodyPr>
          <a:lstStyle/>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000" u="sng" dirty="0"/>
              <a:t>Short-term outcomes</a:t>
            </a:r>
            <a:r>
              <a:rPr lang="en-US" sz="3000" dirty="0"/>
              <a:t> typically include improvements in knowledge, awareness, or perceptions</a:t>
            </a:r>
          </a:p>
          <a:p>
            <a:pPr marL="914400" lvl="1" indent="-403225" defTabSz="514350">
              <a:lnSpc>
                <a:spcPct val="120000"/>
              </a:lnSpc>
              <a:spcBef>
                <a:spcPts val="563"/>
              </a:spcBef>
              <a:buClrTx/>
              <a:buSzPct val="100000"/>
              <a:buFont typeface="Courier New" panose="02070309020205020404" pitchFamily="49" charset="0"/>
              <a:buChar char="o"/>
              <a:defRPr/>
            </a:pPr>
            <a:r>
              <a:rPr lang="en-US" sz="2800" dirty="0"/>
              <a:t>Ex: increased knowledge about the benefits of exercise or increased awareness of residents’ rights among staff at long-term care facilities</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000" u="sng" dirty="0"/>
              <a:t>Intermediate outcomes</a:t>
            </a:r>
            <a:r>
              <a:rPr lang="en-US" sz="3000" dirty="0"/>
              <a:t> typically include changes in behaviors, policies, or processes</a:t>
            </a:r>
          </a:p>
          <a:p>
            <a:pPr marL="914400" lvl="1" indent="-403225" defTabSz="514350">
              <a:lnSpc>
                <a:spcPct val="120000"/>
              </a:lnSpc>
              <a:spcBef>
                <a:spcPts val="563"/>
              </a:spcBef>
              <a:buClrTx/>
              <a:buSzPct val="100000"/>
              <a:buFont typeface="Courier New" panose="02070309020205020404" pitchFamily="49" charset="0"/>
              <a:buChar char="o"/>
              <a:defRPr/>
            </a:pPr>
            <a:r>
              <a:rPr lang="en-US" sz="2800" dirty="0"/>
              <a:t>Ex: eating a healthier diet or better coordination of services</a:t>
            </a:r>
          </a:p>
          <a:p>
            <a:pPr marL="290195" marR="0" lvl="0" indent="-290195" algn="l" defTabSz="514350" rtl="0" eaLnBrk="1" fontAlgn="auto" latinLnBrk="0" hangingPunct="1">
              <a:lnSpc>
                <a:spcPct val="120000"/>
              </a:lnSpc>
              <a:spcBef>
                <a:spcPts val="563"/>
              </a:spcBef>
              <a:spcAft>
                <a:spcPts val="0"/>
              </a:spcAft>
              <a:buClrTx/>
              <a:buSzPct val="100000"/>
              <a:buFont typeface="Wingdings" panose="05000000000000000000" pitchFamily="2" charset="2"/>
              <a:buChar char="§"/>
              <a:tabLst/>
              <a:defRPr/>
            </a:pPr>
            <a:r>
              <a:rPr lang="en-US" sz="3000" u="sng" dirty="0"/>
              <a:t>Long term outcomes</a:t>
            </a:r>
            <a:r>
              <a:rPr lang="en-US" sz="3000" dirty="0"/>
              <a:t> should reflect the goals of the OAA and/or specific programs</a:t>
            </a:r>
          </a:p>
          <a:p>
            <a:pPr marL="914400" lvl="1" indent="-403225" defTabSz="514350">
              <a:lnSpc>
                <a:spcPct val="120000"/>
              </a:lnSpc>
              <a:spcBef>
                <a:spcPts val="563"/>
              </a:spcBef>
              <a:buClrTx/>
              <a:buSzPct val="100000"/>
              <a:buFont typeface="Courier New" panose="02070309020205020404" pitchFamily="49" charset="0"/>
              <a:buChar char="o"/>
              <a:defRPr/>
            </a:pPr>
            <a:r>
              <a:rPr lang="en-US" sz="2800" dirty="0"/>
              <a:t>Ex: individuals who receive OAA services being able to remain        in the community longer)</a:t>
            </a:r>
          </a:p>
        </p:txBody>
      </p:sp>
    </p:spTree>
    <p:extLst>
      <p:ext uri="{BB962C8B-B14F-4D97-AF65-F5344CB8AC3E}">
        <p14:creationId xmlns:p14="http://schemas.microsoft.com/office/powerpoint/2010/main" val="120223476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C43E6D-21C9-AA12-B625-D887516C362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520B9E9-2A8A-7B9B-3767-4388C60008C0}"/>
              </a:ext>
            </a:extLst>
          </p:cNvPr>
          <p:cNvSpPr>
            <a:spLocks noGrp="1"/>
          </p:cNvSpPr>
          <p:nvPr>
            <p:ph type="title"/>
          </p:nvPr>
        </p:nvSpPr>
        <p:spPr>
          <a:xfrm>
            <a:off x="942030" y="76788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400" b="1" dirty="0">
                <a:solidFill>
                  <a:schemeClr val="tx1"/>
                </a:solidFill>
              </a:rPr>
              <a:t>Poll #5</a:t>
            </a:r>
          </a:p>
        </p:txBody>
      </p:sp>
      <p:sp>
        <p:nvSpPr>
          <p:cNvPr id="7" name="Text Placeholder 6">
            <a:extLst>
              <a:ext uri="{FF2B5EF4-FFF2-40B4-BE49-F238E27FC236}">
                <a16:creationId xmlns:a16="http://schemas.microsoft.com/office/drawing/2014/main" id="{32FA71DA-F844-0EE9-3AA9-F8B921D0C2CF}"/>
              </a:ext>
            </a:extLst>
          </p:cNvPr>
          <p:cNvSpPr>
            <a:spLocks noGrp="1"/>
          </p:cNvSpPr>
          <p:nvPr>
            <p:ph type="body" sz="quarter" idx="10"/>
          </p:nvPr>
        </p:nvSpPr>
        <p:spPr>
          <a:xfrm>
            <a:off x="1119116" y="1834890"/>
            <a:ext cx="10172338" cy="4735628"/>
          </a:xfrm>
        </p:spPr>
        <p:txBody>
          <a:bodyPr>
            <a:normAutofit/>
          </a:bodyPr>
          <a:lstStyle/>
          <a:p>
            <a:pPr marL="0" marR="0" lvl="0" indent="0" algn="l" defTabSz="514350" rtl="0" eaLnBrk="1" fontAlgn="auto" latinLnBrk="0" hangingPunct="1">
              <a:lnSpc>
                <a:spcPct val="100000"/>
              </a:lnSpc>
              <a:spcBef>
                <a:spcPts val="563"/>
              </a:spcBef>
              <a:spcAft>
                <a:spcPts val="0"/>
              </a:spcAft>
              <a:buClrTx/>
              <a:buSzPct val="100000"/>
              <a:buNone/>
              <a:tabLst/>
              <a:defRPr/>
            </a:pPr>
            <a:r>
              <a:rPr lang="en-US" sz="3000" dirty="0"/>
              <a:t>What future training webinar topics related to State Plans on Aging would be most helpful?</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Goal/Objective/Strategy Development</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IFF and Funds Distribution Plans</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Performance/Outcome Measurement</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State Plans Informed by Area Plans</a:t>
            </a:r>
          </a:p>
          <a:p>
            <a:pPr marL="1193800" lvl="3" indent="-339725" defTabSz="514350">
              <a:lnSpc>
                <a:spcPct val="100000"/>
              </a:lnSpc>
              <a:spcBef>
                <a:spcPts val="563"/>
              </a:spcBef>
              <a:buClrTx/>
              <a:buSzPct val="100000"/>
              <a:buFont typeface="Courier New" panose="02070309020205020404" pitchFamily="49" charset="0"/>
              <a:buChar char="o"/>
              <a:defRPr/>
            </a:pPr>
            <a:r>
              <a:rPr lang="en-US" sz="2700" dirty="0"/>
              <a:t>Other</a:t>
            </a:r>
          </a:p>
        </p:txBody>
      </p:sp>
    </p:spTree>
    <p:extLst>
      <p:ext uri="{BB962C8B-B14F-4D97-AF65-F5344CB8AC3E}">
        <p14:creationId xmlns:p14="http://schemas.microsoft.com/office/powerpoint/2010/main" val="16020929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AB22EC-4667-F8C8-EF25-A42B4F193CB2}"/>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07EBBC00-CA2E-8F88-384D-09C15502A2CF}"/>
              </a:ext>
            </a:extLst>
          </p:cNvPr>
          <p:cNvSpPr>
            <a:spLocks noGrp="1"/>
          </p:cNvSpPr>
          <p:nvPr>
            <p:ph type="title"/>
          </p:nvPr>
        </p:nvSpPr>
        <p:spPr>
          <a:xfrm>
            <a:off x="838200" y="767888"/>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tabLst>
                <a:tab pos="4064000" algn="l"/>
              </a:tabLst>
            </a:pPr>
            <a:r>
              <a:rPr lang="en-US" sz="3600" b="1" dirty="0">
                <a:solidFill>
                  <a:schemeClr val="tx1"/>
                </a:solidFill>
              </a:rPr>
              <a:t>State Plan Submission Process</a:t>
            </a:r>
          </a:p>
        </p:txBody>
      </p:sp>
      <p:sp>
        <p:nvSpPr>
          <p:cNvPr id="7" name="Text Placeholder 6">
            <a:extLst>
              <a:ext uri="{FF2B5EF4-FFF2-40B4-BE49-F238E27FC236}">
                <a16:creationId xmlns:a16="http://schemas.microsoft.com/office/drawing/2014/main" id="{06BD2E3B-A0AC-591C-6DFF-171B6381EDE9}"/>
              </a:ext>
            </a:extLst>
          </p:cNvPr>
          <p:cNvSpPr>
            <a:spLocks noGrp="1"/>
          </p:cNvSpPr>
          <p:nvPr>
            <p:ph type="body" sz="quarter" idx="10"/>
          </p:nvPr>
        </p:nvSpPr>
        <p:spPr>
          <a:xfrm>
            <a:off x="838200" y="1673890"/>
            <a:ext cx="5810461" cy="4700533"/>
          </a:xfrm>
        </p:spPr>
        <p:txBody>
          <a:bodyPr numCol="1">
            <a:normAutofit lnSpcReduction="10000"/>
          </a:bodyPr>
          <a:lstStyle/>
          <a:p>
            <a:pPr marL="0" indent="0" algn="ctr" defTabSz="514350">
              <a:lnSpc>
                <a:spcPct val="120000"/>
              </a:lnSpc>
              <a:spcBef>
                <a:spcPts val="563"/>
              </a:spcBef>
              <a:buClrTx/>
              <a:buNone/>
              <a:defRPr/>
            </a:pPr>
            <a:r>
              <a:rPr lang="en-US" sz="2400" b="1" u="sng"/>
              <a:t>The Submission Process</a:t>
            </a:r>
          </a:p>
          <a:p>
            <a:pPr defTabSz="514350">
              <a:lnSpc>
                <a:spcPct val="120000"/>
              </a:lnSpc>
              <a:spcBef>
                <a:spcPts val="563"/>
              </a:spcBef>
              <a:buClrTx/>
              <a:defRPr/>
            </a:pPr>
            <a:r>
              <a:rPr lang="en-US" sz="2400"/>
              <a:t> Draft(s) submitted to AoA contact</a:t>
            </a:r>
          </a:p>
          <a:p>
            <a:pPr defTabSz="514350">
              <a:lnSpc>
                <a:spcPct val="120000"/>
              </a:lnSpc>
              <a:spcBef>
                <a:spcPts val="563"/>
              </a:spcBef>
              <a:buClrTx/>
              <a:defRPr/>
            </a:pPr>
            <a:r>
              <a:rPr lang="en-US" sz="2400"/>
              <a:t> AoA reviews for completeness and compliance</a:t>
            </a:r>
          </a:p>
          <a:p>
            <a:pPr defTabSz="514350">
              <a:lnSpc>
                <a:spcPct val="120000"/>
              </a:lnSpc>
              <a:spcBef>
                <a:spcPts val="563"/>
              </a:spcBef>
              <a:buClrTx/>
              <a:defRPr/>
            </a:pPr>
            <a:r>
              <a:rPr lang="en-US" sz="2400"/>
              <a:t> Technical assistance provided, as needed</a:t>
            </a:r>
          </a:p>
          <a:p>
            <a:pPr defTabSz="514350">
              <a:lnSpc>
                <a:spcPct val="120000"/>
              </a:lnSpc>
              <a:spcBef>
                <a:spcPts val="563"/>
              </a:spcBef>
              <a:buClrTx/>
              <a:defRPr/>
            </a:pPr>
            <a:r>
              <a:rPr lang="en-US" sz="2400"/>
              <a:t> Revisions completed collaboratively</a:t>
            </a:r>
          </a:p>
          <a:p>
            <a:pPr defTabSz="514350">
              <a:lnSpc>
                <a:spcPct val="120000"/>
              </a:lnSpc>
              <a:spcBef>
                <a:spcPts val="563"/>
              </a:spcBef>
              <a:buClrTx/>
              <a:defRPr/>
            </a:pPr>
            <a:r>
              <a:rPr lang="en-US" sz="2400"/>
              <a:t> Final submission and approval or notification</a:t>
            </a:r>
          </a:p>
          <a:p>
            <a:pPr defTabSz="514350">
              <a:lnSpc>
                <a:spcPct val="120000"/>
              </a:lnSpc>
              <a:spcBef>
                <a:spcPts val="563"/>
              </a:spcBef>
              <a:buClrTx/>
              <a:defRPr/>
            </a:pPr>
            <a:r>
              <a:rPr lang="en-US" sz="2400"/>
              <a:t> Implementation and ongoing monitoring</a:t>
            </a:r>
          </a:p>
        </p:txBody>
      </p:sp>
      <p:sp>
        <p:nvSpPr>
          <p:cNvPr id="2" name="TextBox 1">
            <a:extLst>
              <a:ext uri="{FF2B5EF4-FFF2-40B4-BE49-F238E27FC236}">
                <a16:creationId xmlns:a16="http://schemas.microsoft.com/office/drawing/2014/main" id="{8CF63F21-369D-D7A8-7515-94FEA5C49A5A}"/>
              </a:ext>
            </a:extLst>
          </p:cNvPr>
          <p:cNvSpPr txBox="1"/>
          <p:nvPr/>
        </p:nvSpPr>
        <p:spPr>
          <a:xfrm>
            <a:off x="7262446" y="2017030"/>
            <a:ext cx="4091354" cy="3785652"/>
          </a:xfrm>
          <a:prstGeom prst="rect">
            <a:avLst/>
          </a:prstGeom>
          <a:noFill/>
        </p:spPr>
        <p:txBody>
          <a:bodyPr wrap="square" rtlCol="0">
            <a:spAutoFit/>
          </a:bodyPr>
          <a:lstStyle/>
          <a:p>
            <a:r>
              <a:rPr lang="en-US" sz="2000" b="1"/>
              <a:t>What to Expect:</a:t>
            </a:r>
          </a:p>
          <a:p>
            <a:pPr marL="285750" indent="-285750">
              <a:buFont typeface="Arial" panose="020B0604020202020204" pitchFamily="34" charset="0"/>
              <a:buChar char="•"/>
            </a:pPr>
            <a:r>
              <a:rPr lang="en-US" sz="2000" i="1"/>
              <a:t>Clarifying questions are normal.</a:t>
            </a:r>
          </a:p>
          <a:p>
            <a:pPr marL="285750" indent="-285750">
              <a:buFont typeface="Arial" panose="020B0604020202020204" pitchFamily="34" charset="0"/>
              <a:buChar char="•"/>
            </a:pPr>
            <a:r>
              <a:rPr lang="en-US" sz="2000" i="1"/>
              <a:t>Technical assistance is part of the review process.</a:t>
            </a:r>
          </a:p>
          <a:p>
            <a:pPr marL="285750" indent="-285750">
              <a:buFont typeface="Arial" panose="020B0604020202020204" pitchFamily="34" charset="0"/>
              <a:buChar char="•"/>
            </a:pPr>
            <a:r>
              <a:rPr lang="en-US" sz="2000" i="1"/>
              <a:t>Many revisions strengthen clarity rather than address compliance.</a:t>
            </a:r>
          </a:p>
          <a:p>
            <a:pPr marL="285750" indent="-285750">
              <a:buFont typeface="Arial" panose="020B0604020202020204" pitchFamily="34" charset="0"/>
              <a:buChar char="•"/>
            </a:pPr>
            <a:r>
              <a:rPr lang="en-US" sz="2000" i="1"/>
              <a:t>Maintain communication with your AoA contact.</a:t>
            </a:r>
          </a:p>
          <a:p>
            <a:pPr marL="285750" indent="-285750">
              <a:buFont typeface="Arial" panose="020B0604020202020204" pitchFamily="34" charset="0"/>
              <a:buChar char="•"/>
            </a:pPr>
            <a:r>
              <a:rPr lang="en-US" sz="2000" i="1"/>
              <a:t>Final approval marks the beginning of implementation, not the end of planning.</a:t>
            </a:r>
          </a:p>
        </p:txBody>
      </p:sp>
    </p:spTree>
    <p:extLst>
      <p:ext uri="{BB962C8B-B14F-4D97-AF65-F5344CB8AC3E}">
        <p14:creationId xmlns:p14="http://schemas.microsoft.com/office/powerpoint/2010/main" val="30698351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FF80F-0612-1E57-1FA4-0CAED61CE93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C46A2CE-F273-0198-517A-99FC878145B6}"/>
              </a:ext>
            </a:extLst>
          </p:cNvPr>
          <p:cNvSpPr>
            <a:spLocks noGrp="1"/>
          </p:cNvSpPr>
          <p:nvPr>
            <p:ph type="title"/>
          </p:nvPr>
        </p:nvSpPr>
        <p:spPr>
          <a:xfrm>
            <a:off x="838200" y="740583"/>
            <a:ext cx="10515600" cy="791702"/>
          </a:xfrm>
          <a:solidFill>
            <a:schemeClr val="accent1">
              <a:lumMod val="20000"/>
              <a:lumOff val="80000"/>
            </a:schemeClr>
          </a:solidFill>
          <a:ln>
            <a:solidFill>
              <a:schemeClr val="accent1">
                <a:lumMod val="20000"/>
                <a:lumOff val="80000"/>
              </a:schemeClr>
            </a:solidFill>
          </a:ln>
        </p:spPr>
        <p:txBody>
          <a:bodyPr>
            <a:noAutofit/>
          </a:bodyPr>
          <a:lstStyle/>
          <a:p>
            <a:pPr algn="ctr">
              <a:tabLst>
                <a:tab pos="4064000" algn="l"/>
              </a:tabLst>
            </a:pPr>
            <a:r>
              <a:rPr lang="en-US" sz="3600" b="1" dirty="0">
                <a:solidFill>
                  <a:schemeClr val="tx1"/>
                </a:solidFill>
                <a:hlinkClick r:id="rId3">
                  <a:extLst>
                    <a:ext uri="{A12FA001-AC4F-418D-AE19-62706E023703}">
                      <ahyp:hlinkClr xmlns:ahyp="http://schemas.microsoft.com/office/drawing/2018/hyperlinkcolor" val="tx"/>
                    </a:ext>
                  </a:extLst>
                </a:hlinkClick>
              </a:rPr>
              <a:t>Amendments to the State Plan</a:t>
            </a:r>
            <a:endParaRPr lang="en-US" sz="3600" b="1" dirty="0">
              <a:solidFill>
                <a:schemeClr val="tx1"/>
              </a:solidFill>
            </a:endParaRPr>
          </a:p>
        </p:txBody>
      </p:sp>
      <p:graphicFrame>
        <p:nvGraphicFramePr>
          <p:cNvPr id="3" name="Table 2">
            <a:extLst>
              <a:ext uri="{FF2B5EF4-FFF2-40B4-BE49-F238E27FC236}">
                <a16:creationId xmlns:a16="http://schemas.microsoft.com/office/drawing/2014/main" id="{A6F64874-DD9E-FEEE-1115-212C974BE0C5}"/>
              </a:ext>
            </a:extLst>
          </p:cNvPr>
          <p:cNvGraphicFramePr>
            <a:graphicFrameLocks noGrp="1"/>
          </p:cNvGraphicFramePr>
          <p:nvPr>
            <p:extLst>
              <p:ext uri="{D42A27DB-BD31-4B8C-83A1-F6EECF244321}">
                <p14:modId xmlns:p14="http://schemas.microsoft.com/office/powerpoint/2010/main" val="1395215615"/>
              </p:ext>
            </p:extLst>
          </p:nvPr>
        </p:nvGraphicFramePr>
        <p:xfrm>
          <a:off x="718149" y="1872758"/>
          <a:ext cx="10755702" cy="4242016"/>
        </p:xfrm>
        <a:graphic>
          <a:graphicData uri="http://schemas.openxmlformats.org/drawingml/2006/table">
            <a:tbl>
              <a:tblPr firstRow="1" bandRow="1">
                <a:tableStyleId>{200ED9BF-9D1D-4861-8CE4-F2797EB4B9B3}</a:tableStyleId>
              </a:tblPr>
              <a:tblGrid>
                <a:gridCol w="5583730">
                  <a:extLst>
                    <a:ext uri="{9D8B030D-6E8A-4147-A177-3AD203B41FA5}">
                      <a16:colId xmlns:a16="http://schemas.microsoft.com/office/drawing/2014/main" val="3762947415"/>
                    </a:ext>
                  </a:extLst>
                </a:gridCol>
                <a:gridCol w="5171972">
                  <a:extLst>
                    <a:ext uri="{9D8B030D-6E8A-4147-A177-3AD203B41FA5}">
                      <a16:colId xmlns:a16="http://schemas.microsoft.com/office/drawing/2014/main" val="631013139"/>
                    </a:ext>
                  </a:extLst>
                </a:gridCol>
              </a:tblGrid>
              <a:tr h="618665">
                <a:tc>
                  <a:txBody>
                    <a:bodyPr/>
                    <a:lstStyle/>
                    <a:p>
                      <a:r>
                        <a:rPr lang="en-US" sz="2000" dirty="0">
                          <a:latin typeface="+mj-lt"/>
                        </a:rPr>
                        <a:t>Amendments requiring prior approval</a:t>
                      </a:r>
                    </a:p>
                  </a:txBody>
                  <a:tcPr/>
                </a:tc>
                <a:tc>
                  <a:txBody>
                    <a:bodyPr/>
                    <a:lstStyle/>
                    <a:p>
                      <a:r>
                        <a:rPr lang="en-US" sz="2000">
                          <a:latin typeface="+mj-lt"/>
                        </a:rPr>
                        <a:t>Amendments for purposes of notification only (within 30 days of the action)</a:t>
                      </a:r>
                    </a:p>
                  </a:txBody>
                  <a:tcPr/>
                </a:tc>
                <a:extLst>
                  <a:ext uri="{0D108BD9-81ED-4DB2-BD59-A6C34878D82A}">
                    <a16:rowId xmlns:a16="http://schemas.microsoft.com/office/drawing/2014/main" val="1462393545"/>
                  </a:ext>
                </a:extLst>
              </a:tr>
              <a:tr h="618665">
                <a:tc>
                  <a:txBody>
                    <a:bodyPr/>
                    <a:lstStyle/>
                    <a:p>
                      <a:r>
                        <a:rPr lang="en-US" sz="1900">
                          <a:latin typeface="+mj-lt"/>
                        </a:rPr>
                        <a:t>Those necessary to reflect new or revised statutes or regulations as determined by the ASA</a:t>
                      </a:r>
                    </a:p>
                  </a:txBody>
                  <a:tcPr/>
                </a:tc>
                <a:tc>
                  <a:txBody>
                    <a:bodyPr/>
                    <a:lstStyle/>
                    <a:p>
                      <a:r>
                        <a:rPr lang="en-US" sz="1900">
                          <a:latin typeface="+mj-lt"/>
                        </a:rPr>
                        <a:t>Those necessary to reflect a change in a state law, organization, policy, or SUA operation</a:t>
                      </a:r>
                    </a:p>
                  </a:txBody>
                  <a:tcPr/>
                </a:tc>
                <a:extLst>
                  <a:ext uri="{0D108BD9-81ED-4DB2-BD59-A6C34878D82A}">
                    <a16:rowId xmlns:a16="http://schemas.microsoft.com/office/drawing/2014/main" val="107333765"/>
                  </a:ext>
                </a:extLst>
              </a:tr>
              <a:tr h="618665">
                <a:tc>
                  <a:txBody>
                    <a:bodyPr/>
                    <a:lstStyle/>
                    <a:p>
                      <a:r>
                        <a:rPr lang="en-US" sz="1900" dirty="0">
                          <a:latin typeface="+mj-lt"/>
                        </a:rPr>
                        <a:t>An addition, deletion, or change to an SUA’s goal, assurance, or information requirement statement</a:t>
                      </a:r>
                    </a:p>
                  </a:txBody>
                  <a:tcPr/>
                </a:tc>
                <a:tc>
                  <a:txBody>
                    <a:bodyPr/>
                    <a:lstStyle/>
                    <a:p>
                      <a:r>
                        <a:rPr lang="en-US" sz="1900">
                          <a:latin typeface="+mj-lt"/>
                        </a:rPr>
                        <a:t>A change in the name or organizational placement of the SUA</a:t>
                      </a:r>
                    </a:p>
                  </a:txBody>
                  <a:tcPr/>
                </a:tc>
                <a:extLst>
                  <a:ext uri="{0D108BD9-81ED-4DB2-BD59-A6C34878D82A}">
                    <a16:rowId xmlns:a16="http://schemas.microsoft.com/office/drawing/2014/main" val="945551662"/>
                  </a:ext>
                </a:extLst>
              </a:tr>
              <a:tr h="618665">
                <a:tc>
                  <a:txBody>
                    <a:bodyPr/>
                    <a:lstStyle/>
                    <a:p>
                      <a:r>
                        <a:rPr lang="en-US" sz="1900" dirty="0">
                          <a:latin typeface="+mj-lt"/>
                        </a:rPr>
                        <a:t>A change in the SUA’s IFF or funds distribution plan for Title III funds</a:t>
                      </a:r>
                    </a:p>
                  </a:txBody>
                  <a:tcPr/>
                </a:tc>
                <a:tc>
                  <a:txBody>
                    <a:bodyPr/>
                    <a:lstStyle/>
                    <a:p>
                      <a:r>
                        <a:rPr lang="en-US" sz="1900">
                          <a:latin typeface="+mj-lt"/>
                        </a:rPr>
                        <a:t>Distribution of state plan administration funds for demonstration projects</a:t>
                      </a:r>
                    </a:p>
                  </a:txBody>
                  <a:tcPr/>
                </a:tc>
                <a:extLst>
                  <a:ext uri="{0D108BD9-81ED-4DB2-BD59-A6C34878D82A}">
                    <a16:rowId xmlns:a16="http://schemas.microsoft.com/office/drawing/2014/main" val="3216641053"/>
                  </a:ext>
                </a:extLst>
              </a:tr>
              <a:tr h="441642">
                <a:tc>
                  <a:txBody>
                    <a:bodyPr/>
                    <a:lstStyle/>
                    <a:p>
                      <a:r>
                        <a:rPr lang="en-US" sz="1900">
                          <a:latin typeface="+mj-lt"/>
                        </a:rPr>
                        <a:t>A request to waive state plan requirements</a:t>
                      </a:r>
                    </a:p>
                  </a:txBody>
                  <a:tcPr/>
                </a:tc>
                <a:tc>
                  <a:txBody>
                    <a:bodyPr/>
                    <a:lstStyle/>
                    <a:p>
                      <a:r>
                        <a:rPr lang="en-US" sz="1900">
                          <a:latin typeface="+mj-lt"/>
                        </a:rPr>
                        <a:t>A change in a PSA designation</a:t>
                      </a:r>
                    </a:p>
                  </a:txBody>
                  <a:tcPr/>
                </a:tc>
                <a:extLst>
                  <a:ext uri="{0D108BD9-81ED-4DB2-BD59-A6C34878D82A}">
                    <a16:rowId xmlns:a16="http://schemas.microsoft.com/office/drawing/2014/main" val="2287743535"/>
                  </a:ext>
                </a:extLst>
              </a:tr>
              <a:tr h="417094">
                <a:tc>
                  <a:txBody>
                    <a:bodyPr/>
                    <a:lstStyle/>
                    <a:p>
                      <a:r>
                        <a:rPr lang="en-US" sz="1900">
                          <a:latin typeface="+mj-lt"/>
                        </a:rPr>
                        <a:t>Other required changes</a:t>
                      </a:r>
                    </a:p>
                  </a:txBody>
                  <a:tcPr/>
                </a:tc>
                <a:tc>
                  <a:txBody>
                    <a:bodyPr/>
                    <a:lstStyle/>
                    <a:p>
                      <a:r>
                        <a:rPr lang="en-US" sz="1900" dirty="0">
                          <a:latin typeface="+mj-lt"/>
                        </a:rPr>
                        <a:t>A change in AAA designation</a:t>
                      </a:r>
                    </a:p>
                  </a:txBody>
                  <a:tcPr/>
                </a:tc>
                <a:extLst>
                  <a:ext uri="{0D108BD9-81ED-4DB2-BD59-A6C34878D82A}">
                    <a16:rowId xmlns:a16="http://schemas.microsoft.com/office/drawing/2014/main" val="106246043"/>
                  </a:ext>
                </a:extLst>
              </a:tr>
              <a:tr h="618665">
                <a:tc>
                  <a:txBody>
                    <a:bodyPr/>
                    <a:lstStyle/>
                    <a:p>
                      <a:endParaRPr lang="en-US" sz="1900">
                        <a:latin typeface="+mj-lt"/>
                      </a:endParaRPr>
                    </a:p>
                  </a:txBody>
                  <a:tcPr/>
                </a:tc>
                <a:tc>
                  <a:txBody>
                    <a:bodyPr/>
                    <a:lstStyle/>
                    <a:p>
                      <a:r>
                        <a:rPr lang="en-US" sz="1900" dirty="0">
                          <a:latin typeface="+mj-lt"/>
                        </a:rPr>
                        <a:t>Exercising of major disaster declaration (MDD) flexibilities, as set forth in </a:t>
                      </a:r>
                      <a:r>
                        <a:rPr lang="en-US" sz="1900" dirty="0">
                          <a:latin typeface="+mj-lt"/>
                          <a:hlinkClick r:id="rId4"/>
                        </a:rPr>
                        <a:t>§ 1321.101</a:t>
                      </a:r>
                      <a:endParaRPr lang="en-US" sz="1900" dirty="0">
                        <a:latin typeface="+mj-lt"/>
                      </a:endParaRPr>
                    </a:p>
                  </a:txBody>
                  <a:tcPr/>
                </a:tc>
                <a:extLst>
                  <a:ext uri="{0D108BD9-81ED-4DB2-BD59-A6C34878D82A}">
                    <a16:rowId xmlns:a16="http://schemas.microsoft.com/office/drawing/2014/main" val="1144566875"/>
                  </a:ext>
                </a:extLst>
              </a:tr>
            </a:tbl>
          </a:graphicData>
        </a:graphic>
      </p:graphicFrame>
    </p:spTree>
    <p:extLst>
      <p:ext uri="{BB962C8B-B14F-4D97-AF65-F5344CB8AC3E}">
        <p14:creationId xmlns:p14="http://schemas.microsoft.com/office/powerpoint/2010/main" val="32395097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7E31FB-390C-3945-E602-E971EEC0CB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15B581-0385-BA70-4106-B3F610F5E107}"/>
              </a:ext>
            </a:extLst>
          </p:cNvPr>
          <p:cNvSpPr>
            <a:spLocks noGrp="1"/>
          </p:cNvSpPr>
          <p:nvPr>
            <p:ph type="title"/>
          </p:nvPr>
        </p:nvSpPr>
        <p:spPr/>
        <p:txBody>
          <a:bodyPr/>
          <a:lstStyle/>
          <a:p>
            <a:r>
              <a:rPr lang="en-US" b="1" dirty="0"/>
              <a:t>RESOURCES</a:t>
            </a:r>
          </a:p>
        </p:txBody>
      </p:sp>
    </p:spTree>
    <p:extLst>
      <p:ext uri="{BB962C8B-B14F-4D97-AF65-F5344CB8AC3E}">
        <p14:creationId xmlns:p14="http://schemas.microsoft.com/office/powerpoint/2010/main" val="3571855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D17DF-004A-DB8C-3B6E-192F7C118F26}"/>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D41FF709-6D5E-70E9-2F27-0C6CB517DEDD}"/>
              </a:ext>
            </a:extLst>
          </p:cNvPr>
          <p:cNvSpPr>
            <a:spLocks noGrp="1"/>
          </p:cNvSpPr>
          <p:nvPr>
            <p:ph type="title"/>
          </p:nvPr>
        </p:nvSpPr>
        <p:spPr>
          <a:xfrm>
            <a:off x="838200" y="696171"/>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OAA Resources</a:t>
            </a:r>
          </a:p>
        </p:txBody>
      </p:sp>
      <p:sp>
        <p:nvSpPr>
          <p:cNvPr id="7" name="Text Placeholder 6">
            <a:extLst>
              <a:ext uri="{FF2B5EF4-FFF2-40B4-BE49-F238E27FC236}">
                <a16:creationId xmlns:a16="http://schemas.microsoft.com/office/drawing/2014/main" id="{9A99A6E8-C0FE-D70C-E943-BB622736B32B}"/>
              </a:ext>
            </a:extLst>
          </p:cNvPr>
          <p:cNvSpPr>
            <a:spLocks noGrp="1"/>
          </p:cNvSpPr>
          <p:nvPr>
            <p:ph type="body" sz="quarter" idx="10"/>
          </p:nvPr>
        </p:nvSpPr>
        <p:spPr>
          <a:xfrm>
            <a:off x="838201" y="1665173"/>
            <a:ext cx="10515600" cy="4644954"/>
          </a:xfrm>
        </p:spPr>
        <p:txBody>
          <a:bodyPr>
            <a:normAutofit fontScale="92500" lnSpcReduction="10000"/>
          </a:bodyPr>
          <a:lstStyle/>
          <a:p>
            <a:pPr defTabSz="514350">
              <a:lnSpc>
                <a:spcPct val="120000"/>
              </a:lnSpc>
              <a:spcBef>
                <a:spcPts val="563"/>
              </a:spcBef>
              <a:buClrTx/>
              <a:defRPr/>
            </a:pPr>
            <a:r>
              <a:rPr lang="en-US" sz="3000" dirty="0"/>
              <a:t>The </a:t>
            </a:r>
            <a:r>
              <a:rPr lang="en-US" sz="3000" dirty="0">
                <a:hlinkClick r:id="rId3"/>
              </a:rPr>
              <a:t>Older Americans Act</a:t>
            </a:r>
            <a:endParaRPr lang="en-US" sz="3000" dirty="0"/>
          </a:p>
          <a:p>
            <a:pPr marL="285750" lvl="0" indent="-285750" defTabSz="514350">
              <a:lnSpc>
                <a:spcPct val="120000"/>
              </a:lnSpc>
              <a:spcBef>
                <a:spcPts val="563"/>
              </a:spcBef>
              <a:buClrTx/>
              <a:defRPr/>
            </a:pPr>
            <a:r>
              <a:rPr lang="en-US" sz="3000" dirty="0"/>
              <a:t>OAA Regulations: </a:t>
            </a:r>
            <a:r>
              <a:rPr lang="en-US" sz="3000" dirty="0">
                <a:hlinkClick r:id="rId4"/>
              </a:rPr>
              <a:t>Part 1321</a:t>
            </a:r>
            <a:r>
              <a:rPr lang="en-US" sz="3000" dirty="0"/>
              <a:t>, </a:t>
            </a:r>
            <a:r>
              <a:rPr lang="en-US" sz="3000" dirty="0">
                <a:hlinkClick r:id="rId5"/>
              </a:rPr>
              <a:t>Part 1322</a:t>
            </a:r>
            <a:r>
              <a:rPr lang="en-US" sz="3000" dirty="0"/>
              <a:t>, </a:t>
            </a:r>
            <a:r>
              <a:rPr lang="en-US" sz="3000" dirty="0">
                <a:hlinkClick r:id="rId6"/>
              </a:rPr>
              <a:t>Part 1324</a:t>
            </a:r>
            <a:endParaRPr lang="en-US" sz="3000" dirty="0"/>
          </a:p>
          <a:p>
            <a:pPr marL="285750" lvl="0" indent="-285750" defTabSz="514350">
              <a:lnSpc>
                <a:spcPct val="120000"/>
              </a:lnSpc>
              <a:spcBef>
                <a:spcPts val="563"/>
              </a:spcBef>
              <a:buClrTx/>
              <a:defRPr/>
            </a:pPr>
            <a:r>
              <a:rPr lang="en-US" sz="3000" dirty="0"/>
              <a:t>For guidance and training to support OAA implementation, please visit: </a:t>
            </a:r>
            <a:r>
              <a:rPr lang="en-US" sz="3000" dirty="0">
                <a:hlinkClick r:id="rId7"/>
              </a:rPr>
              <a:t>https://acl.gov/programs/older-americans-act-implementation</a:t>
            </a:r>
            <a:r>
              <a:rPr lang="en-US" sz="3000" dirty="0"/>
              <a:t> </a:t>
            </a:r>
            <a:endParaRPr lang="en-US" sz="3000" dirty="0">
              <a:hlinkClick r:id="rId8"/>
            </a:endParaRPr>
          </a:p>
          <a:p>
            <a:pPr marL="914400" lvl="1" indent="-341313" defTabSz="514350">
              <a:lnSpc>
                <a:spcPct val="120000"/>
              </a:lnSpc>
              <a:spcBef>
                <a:spcPts val="563"/>
              </a:spcBef>
              <a:buClrTx/>
              <a:buFont typeface="Courier New" panose="02070309020205020404" pitchFamily="49" charset="0"/>
              <a:buChar char="o"/>
              <a:defRPr/>
            </a:pPr>
            <a:r>
              <a:rPr lang="en-US" sz="2700" dirty="0">
                <a:hlinkClick r:id="rId8"/>
              </a:rPr>
              <a:t>State Plan Guidance</a:t>
            </a:r>
            <a:endParaRPr lang="en-US" sz="2700" dirty="0"/>
          </a:p>
          <a:p>
            <a:pPr marL="914400" lvl="1" indent="-341313" defTabSz="514350">
              <a:lnSpc>
                <a:spcPct val="120000"/>
              </a:lnSpc>
              <a:spcBef>
                <a:spcPts val="563"/>
              </a:spcBef>
              <a:buClrTx/>
              <a:buFont typeface="Courier New" panose="02070309020205020404" pitchFamily="49" charset="0"/>
              <a:buChar char="o"/>
              <a:defRPr/>
            </a:pPr>
            <a:r>
              <a:rPr lang="en-US" sz="2700" dirty="0"/>
              <a:t>Additional State Plan on Aging training resources:</a:t>
            </a:r>
          </a:p>
          <a:p>
            <a:pPr marL="1654175" lvl="2" indent="-342900" defTabSz="514350">
              <a:lnSpc>
                <a:spcPct val="120000"/>
              </a:lnSpc>
              <a:spcBef>
                <a:spcPts val="563"/>
              </a:spcBef>
              <a:buClrTx/>
              <a:buFont typeface="Wingdings" panose="05000000000000000000" pitchFamily="2" charset="2"/>
              <a:buChar char="Ø"/>
              <a:defRPr/>
            </a:pPr>
            <a:r>
              <a:rPr lang="en-US" sz="2088" dirty="0">
                <a:hlinkClick r:id="rId9"/>
              </a:rPr>
              <a:t>B2B: State Plans on Aging, Area Plans on Aging, and Funding Formulas</a:t>
            </a:r>
            <a:endParaRPr lang="en-US" sz="2088" dirty="0"/>
          </a:p>
          <a:p>
            <a:pPr marL="1654175" lvl="2" indent="-342900" defTabSz="514350">
              <a:lnSpc>
                <a:spcPct val="120000"/>
              </a:lnSpc>
              <a:spcBef>
                <a:spcPts val="563"/>
              </a:spcBef>
              <a:buClrTx/>
              <a:buFont typeface="Wingdings" panose="05000000000000000000" pitchFamily="2" charset="2"/>
              <a:buChar char="Ø"/>
              <a:defRPr/>
            </a:pPr>
            <a:r>
              <a:rPr lang="en-US" sz="2088" dirty="0">
                <a:hlinkClick r:id="rId10"/>
              </a:rPr>
              <a:t>Updates to State Plan Guidance and Corrective Action Plan Process</a:t>
            </a:r>
            <a:endParaRPr lang="en-US" sz="2088" dirty="0"/>
          </a:p>
        </p:txBody>
      </p:sp>
    </p:spTree>
    <p:extLst>
      <p:ext uri="{BB962C8B-B14F-4D97-AF65-F5344CB8AC3E}">
        <p14:creationId xmlns:p14="http://schemas.microsoft.com/office/powerpoint/2010/main" val="140548543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89AFD-E10F-899B-2B0A-EE603B971F7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BF0B444-01E6-0416-C75E-BCE6168F4380}"/>
              </a:ext>
            </a:extLst>
          </p:cNvPr>
          <p:cNvSpPr>
            <a:spLocks noGrp="1"/>
          </p:cNvSpPr>
          <p:nvPr>
            <p:ph type="title"/>
          </p:nvPr>
        </p:nvSpPr>
        <p:spPr>
          <a:xfrm>
            <a:off x="838200" y="78581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Save-the-Date</a:t>
            </a:r>
          </a:p>
        </p:txBody>
      </p:sp>
      <p:sp>
        <p:nvSpPr>
          <p:cNvPr id="5" name="TextBox 4">
            <a:extLst>
              <a:ext uri="{FF2B5EF4-FFF2-40B4-BE49-F238E27FC236}">
                <a16:creationId xmlns:a16="http://schemas.microsoft.com/office/drawing/2014/main" id="{AB7F89E8-EFC3-61D7-BF22-A24D981B896C}"/>
              </a:ext>
            </a:extLst>
          </p:cNvPr>
          <p:cNvSpPr txBox="1"/>
          <p:nvPr/>
        </p:nvSpPr>
        <p:spPr>
          <a:xfrm>
            <a:off x="1492163" y="1963228"/>
            <a:ext cx="9207674" cy="3313664"/>
          </a:xfrm>
          <a:prstGeom prst="rect">
            <a:avLst/>
          </a:prstGeom>
          <a:noFill/>
        </p:spPr>
        <p:txBody>
          <a:bodyPr wrap="square" rtlCol="0">
            <a:spAutoFit/>
          </a:bodyPr>
          <a:lstStyle/>
          <a:p>
            <a:pPr marL="571500" indent="-571500">
              <a:lnSpc>
                <a:spcPct val="150000"/>
              </a:lnSpc>
              <a:buFont typeface="Arial" panose="020B0604020202020204" pitchFamily="34" charset="0"/>
              <a:buChar char="•"/>
            </a:pPr>
            <a:r>
              <a:rPr lang="en-US" sz="3600" dirty="0"/>
              <a:t>What: </a:t>
            </a:r>
            <a:r>
              <a:rPr lang="en-US" sz="3600" b="1" dirty="0"/>
              <a:t>OAAPS Kickoff Webinar </a:t>
            </a:r>
          </a:p>
          <a:p>
            <a:pPr marL="571500" indent="-571500">
              <a:lnSpc>
                <a:spcPct val="150000"/>
              </a:lnSpc>
              <a:buFont typeface="Arial" panose="020B0604020202020204" pitchFamily="34" charset="0"/>
              <a:buChar char="•"/>
            </a:pPr>
            <a:r>
              <a:rPr lang="en-US" sz="3600" dirty="0"/>
              <a:t>When: </a:t>
            </a:r>
            <a:r>
              <a:rPr lang="en-US" sz="3600" b="1" dirty="0"/>
              <a:t>Thursday, October 8, 2026, from 2:30-4:00pm ET</a:t>
            </a:r>
          </a:p>
          <a:p>
            <a:pPr marL="571500" indent="-571500">
              <a:lnSpc>
                <a:spcPct val="150000"/>
              </a:lnSpc>
              <a:buFont typeface="Arial" panose="020B0604020202020204" pitchFamily="34" charset="0"/>
              <a:buChar char="•"/>
            </a:pPr>
            <a:r>
              <a:rPr lang="en-US" sz="3600" dirty="0"/>
              <a:t>Additional details forthcoming. </a:t>
            </a:r>
          </a:p>
        </p:txBody>
      </p:sp>
    </p:spTree>
    <p:extLst>
      <p:ext uri="{BB962C8B-B14F-4D97-AF65-F5344CB8AC3E}">
        <p14:creationId xmlns:p14="http://schemas.microsoft.com/office/powerpoint/2010/main" val="3928558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51596-E8BF-165B-25FA-2F2D6A2DB220}"/>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9DBE69D9-1F4B-4619-5A2C-02CB2142C221}"/>
              </a:ext>
            </a:extLst>
          </p:cNvPr>
          <p:cNvSpPr>
            <a:spLocks noGrp="1"/>
          </p:cNvSpPr>
          <p:nvPr>
            <p:ph type="title"/>
          </p:nvPr>
        </p:nvSpPr>
        <p:spPr>
          <a:xfrm>
            <a:off x="838200" y="785818"/>
            <a:ext cx="10515600" cy="791702"/>
          </a:xfrm>
          <a:solidFill>
            <a:schemeClr val="accent1">
              <a:lumMod val="20000"/>
              <a:lumOff val="80000"/>
            </a:schemeClr>
          </a:solidFill>
          <a:ln>
            <a:solidFill>
              <a:schemeClr val="accent1">
                <a:lumMod val="20000"/>
                <a:lumOff val="80000"/>
              </a:schemeClr>
            </a:solidFill>
          </a:ln>
        </p:spPr>
        <p:txBody>
          <a:bodyPr>
            <a:normAutofit/>
          </a:bodyPr>
          <a:lstStyle/>
          <a:p>
            <a:pPr algn="ctr"/>
            <a:r>
              <a:rPr lang="en-US" sz="4000" b="1" dirty="0">
                <a:solidFill>
                  <a:schemeClr val="tx1"/>
                </a:solidFill>
              </a:rPr>
              <a:t>Need Assistance?</a:t>
            </a:r>
          </a:p>
        </p:txBody>
      </p:sp>
      <p:sp>
        <p:nvSpPr>
          <p:cNvPr id="2" name="TextBox 1">
            <a:extLst>
              <a:ext uri="{FF2B5EF4-FFF2-40B4-BE49-F238E27FC236}">
                <a16:creationId xmlns:a16="http://schemas.microsoft.com/office/drawing/2014/main" id="{5963DACA-4B09-F5EB-2C9F-710E8CBAC33B}"/>
              </a:ext>
            </a:extLst>
          </p:cNvPr>
          <p:cNvSpPr txBox="1"/>
          <p:nvPr/>
        </p:nvSpPr>
        <p:spPr>
          <a:xfrm>
            <a:off x="838200" y="2163604"/>
            <a:ext cx="10385611" cy="3170099"/>
          </a:xfrm>
          <a:prstGeom prst="rect">
            <a:avLst/>
          </a:prstGeom>
          <a:noFill/>
        </p:spPr>
        <p:txBody>
          <a:bodyPr wrap="square" rtlCol="0">
            <a:spAutoFit/>
          </a:bodyPr>
          <a:lstStyle/>
          <a:p>
            <a:pPr marL="0" marR="0" lvl="0" indent="0" algn="ctr" defTabSz="914400" rtl="0" eaLnBrk="1" fontAlgn="auto" latinLnBrk="0" hangingPunct="1">
              <a:lnSpc>
                <a:spcPct val="100000"/>
              </a:lnSpc>
              <a:spcAft>
                <a:spcPts val="0"/>
              </a:spcAft>
              <a:buClr>
                <a:srgbClr val="000000"/>
              </a:buClr>
              <a:buSzPct val="100000"/>
              <a:buFont typeface="Arial"/>
              <a:buNone/>
              <a:tabLst/>
              <a:defRPr/>
            </a:pPr>
            <a:r>
              <a:rPr kumimoji="0" lang="en-US" sz="3200" b="1" i="0" u="none" strike="noStrike" kern="0" cap="none" spc="0" normalizeH="0" baseline="0" noProof="0">
                <a:ln>
                  <a:noFill/>
                </a:ln>
                <a:solidFill>
                  <a:srgbClr val="000000"/>
                </a:solidFill>
                <a:effectLst/>
                <a:uLnTx/>
                <a:uFillTx/>
                <a:latin typeface="Arial"/>
                <a:cs typeface="Arial"/>
                <a:sym typeface="Titillium Web"/>
              </a:rPr>
              <a:t>Programmatic Questions</a:t>
            </a:r>
            <a:r>
              <a:rPr kumimoji="0" lang="en-US" sz="3200" b="0" i="0" u="none" strike="noStrike" kern="0" cap="none" spc="0" normalizeH="0" baseline="0" noProof="0">
                <a:ln>
                  <a:noFill/>
                </a:ln>
                <a:solidFill>
                  <a:srgbClr val="000000"/>
                </a:solidFill>
                <a:effectLst/>
                <a:uLnTx/>
                <a:uFillTx/>
                <a:latin typeface="Arial"/>
                <a:cs typeface="Arial"/>
                <a:sym typeface="Titillium Web"/>
              </a:rPr>
              <a:t> </a:t>
            </a:r>
          </a:p>
          <a:p>
            <a:pPr marL="0" marR="0" lvl="0" indent="0" algn="ctr" defTabSz="914400" rtl="0" eaLnBrk="1" fontAlgn="auto" latinLnBrk="0" hangingPunct="1">
              <a:lnSpc>
                <a:spcPct val="100000"/>
              </a:lnSpc>
              <a:spcAft>
                <a:spcPts val="0"/>
              </a:spcAft>
              <a:buClr>
                <a:srgbClr val="000000"/>
              </a:buClr>
              <a:buSzPct val="100000"/>
              <a:buFont typeface="Arial"/>
              <a:buNone/>
              <a:tabLst/>
              <a:defRPr/>
            </a:pPr>
            <a:r>
              <a:rPr kumimoji="0" lang="en-US" sz="2400" b="0" i="1" u="none" strike="noStrike" kern="0" cap="none" spc="0" normalizeH="0" baseline="0" noProof="0">
                <a:ln>
                  <a:noFill/>
                </a:ln>
                <a:solidFill>
                  <a:srgbClr val="000000"/>
                </a:solidFill>
                <a:effectLst/>
                <a:uLnTx/>
                <a:uFillTx/>
                <a:latin typeface="Arial"/>
                <a:cs typeface="Arial"/>
                <a:sym typeface="Titillium Web"/>
              </a:rPr>
              <a:t>State Plan on Aging requirements</a:t>
            </a: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en-US" sz="2400" b="0" i="1" u="none" strike="noStrike" kern="0" cap="none" spc="0" normalizeH="0" baseline="0" noProof="0">
                <a:ln>
                  <a:noFill/>
                </a:ln>
                <a:solidFill>
                  <a:srgbClr val="000000"/>
                </a:solidFill>
                <a:effectLst/>
                <a:uLnTx/>
                <a:uFillTx/>
                <a:latin typeface="Arial"/>
                <a:cs typeface="Arial"/>
                <a:sym typeface="Titillium Web"/>
              </a:rPr>
              <a:t>Narrative</a:t>
            </a: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en-US" sz="2400" b="0" i="1" u="none" strike="noStrike" kern="0" cap="none" spc="0" normalizeH="0" baseline="0" noProof="0">
                <a:ln>
                  <a:noFill/>
                </a:ln>
                <a:solidFill>
                  <a:srgbClr val="000000"/>
                </a:solidFill>
                <a:effectLst/>
                <a:uLnTx/>
                <a:uFillTx/>
                <a:latin typeface="Arial"/>
                <a:cs typeface="Arial"/>
                <a:sym typeface="Titillium Web"/>
              </a:rPr>
              <a:t>Attachments</a:t>
            </a: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en-US" sz="2400" b="0" i="1" u="none" strike="noStrike" kern="0" cap="none" spc="0" normalizeH="0" baseline="0" noProof="0">
                <a:ln>
                  <a:noFill/>
                </a:ln>
                <a:solidFill>
                  <a:srgbClr val="000000"/>
                </a:solidFill>
                <a:effectLst/>
                <a:uLnTx/>
                <a:uFillTx/>
                <a:latin typeface="Arial"/>
                <a:cs typeface="Arial"/>
                <a:sym typeface="Titillium Web"/>
              </a:rPr>
              <a:t>Amendments</a:t>
            </a: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kumimoji="0" lang="en-US" sz="2400" b="0" i="1" u="none" strike="noStrike" kern="0" cap="none" spc="0" normalizeH="0" baseline="0" noProof="0">
                <a:ln>
                  <a:noFill/>
                </a:ln>
                <a:solidFill>
                  <a:srgbClr val="000000"/>
                </a:solidFill>
                <a:effectLst/>
                <a:uLnTx/>
                <a:uFillTx/>
                <a:latin typeface="Arial"/>
                <a:cs typeface="Arial"/>
                <a:sym typeface="Titillium Web"/>
              </a:rPr>
              <a:t>Technical Assistance</a:t>
            </a: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endParaRPr kumimoji="0" lang="en-US" sz="2400" b="0" i="1" u="none" strike="noStrike" kern="0" cap="none" spc="0" normalizeH="0" baseline="0" noProof="0">
              <a:ln>
                <a:noFill/>
              </a:ln>
              <a:solidFill>
                <a:srgbClr val="000000"/>
              </a:solidFill>
              <a:effectLst/>
              <a:uLnTx/>
              <a:uFillTx/>
              <a:latin typeface="Arial"/>
              <a:cs typeface="Arial"/>
              <a:sym typeface="Titillium Web"/>
            </a:endParaRPr>
          </a:p>
          <a:p>
            <a:pPr marL="0" marR="0" lvl="0" indent="0" algn="ctr" defTabSz="914400" rtl="0" eaLnBrk="1" fontAlgn="auto" latinLnBrk="0" hangingPunct="1">
              <a:lnSpc>
                <a:spcPct val="100000"/>
              </a:lnSpc>
              <a:spcBef>
                <a:spcPts val="0"/>
              </a:spcBef>
              <a:spcAft>
                <a:spcPts val="0"/>
              </a:spcAft>
              <a:buClr>
                <a:srgbClr val="000000"/>
              </a:buClr>
              <a:buSzPct val="100000"/>
              <a:buFont typeface="Arial"/>
              <a:buNone/>
              <a:tabLst/>
              <a:defRPr/>
            </a:pPr>
            <a:r>
              <a:rPr lang="en-US" sz="2400" b="1">
                <a:sym typeface="Titillium Web"/>
              </a:rPr>
              <a:t>Reach out to your assigned AoA Program Administrator</a:t>
            </a:r>
            <a:endParaRPr kumimoji="0" lang="en-US" sz="2400" b="1" u="none" strike="noStrike" kern="0" cap="none" spc="0" normalizeH="0" baseline="0" noProof="0">
              <a:ln>
                <a:noFill/>
              </a:ln>
              <a:solidFill>
                <a:srgbClr val="000000"/>
              </a:solidFill>
              <a:effectLst/>
              <a:uLnTx/>
              <a:uFillTx/>
              <a:latin typeface="Arial"/>
              <a:cs typeface="Arial"/>
              <a:sym typeface="Titillium Web"/>
            </a:endParaRPr>
          </a:p>
        </p:txBody>
      </p:sp>
    </p:spTree>
    <p:extLst>
      <p:ext uri="{BB962C8B-B14F-4D97-AF65-F5344CB8AC3E}">
        <p14:creationId xmlns:p14="http://schemas.microsoft.com/office/powerpoint/2010/main" val="30411670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505"/>
        <p:cNvGrpSpPr/>
        <p:nvPr/>
      </p:nvGrpSpPr>
      <p:grpSpPr>
        <a:xfrm>
          <a:off x="0" y="0"/>
          <a:ext cx="0" cy="0"/>
          <a:chOff x="0" y="0"/>
          <a:chExt cx="0" cy="0"/>
        </a:xfrm>
      </p:grpSpPr>
      <p:sp>
        <p:nvSpPr>
          <p:cNvPr id="11" name="Title 10">
            <a:extLst>
              <a:ext uri="{FF2B5EF4-FFF2-40B4-BE49-F238E27FC236}">
                <a16:creationId xmlns:a16="http://schemas.microsoft.com/office/drawing/2014/main" id="{DFF8AEB3-BCC4-B0EC-DE6C-9B6E25BDD1D3}"/>
              </a:ext>
            </a:extLst>
          </p:cNvPr>
          <p:cNvSpPr>
            <a:spLocks noGrp="1"/>
          </p:cNvSpPr>
          <p:nvPr>
            <p:ph type="title"/>
          </p:nvPr>
        </p:nvSpPr>
        <p:spPr/>
        <p:txBody>
          <a:bodyPr/>
          <a:lstStyle/>
          <a:p>
            <a:r>
              <a:rPr lang="en-US" dirty="0"/>
              <a:t>Thank you!</a:t>
            </a:r>
          </a:p>
        </p:txBody>
      </p:sp>
    </p:spTree>
  </p:cSld>
  <p:clrMapOvr>
    <a:masterClrMapping/>
  </p:clrMapOvr>
</p:sld>
</file>

<file path=ppt/theme/theme1.xml><?xml version="1.0" encoding="utf-8"?>
<a:theme xmlns:a="http://schemas.openxmlformats.org/drawingml/2006/main" name="Office Theme">
  <a:themeElements>
    <a:clrScheme name="Custom 3">
      <a:dk1>
        <a:srgbClr val="000000"/>
      </a:dk1>
      <a:lt1>
        <a:srgbClr val="FFFFFF"/>
      </a:lt1>
      <a:dk2>
        <a:srgbClr val="44546A"/>
      </a:dk2>
      <a:lt2>
        <a:srgbClr val="E7E6E6"/>
      </a:lt2>
      <a:accent1>
        <a:srgbClr val="075190"/>
      </a:accent1>
      <a:accent2>
        <a:srgbClr val="BE1E2D"/>
      </a:accent2>
      <a:accent3>
        <a:srgbClr val="F9A21A"/>
      </a:accent3>
      <a:accent4>
        <a:srgbClr val="7F7F7F"/>
      </a:accent4>
      <a:accent5>
        <a:srgbClr val="F2F2F2"/>
      </a:accent5>
      <a:accent6>
        <a:srgbClr val="FFFFFF"/>
      </a:accent6>
      <a:hlink>
        <a:srgbClr val="075190"/>
      </a:hlink>
      <a:folHlink>
        <a:srgbClr val="0070C0"/>
      </a:folHlink>
    </a:clrScheme>
    <a:fontScheme name="ACL PP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56FCA19E4E0C04AB4895331DF78A03C" ma:contentTypeVersion="15" ma:contentTypeDescription="Create a new document." ma:contentTypeScope="" ma:versionID="8c1cc4f3b58fd686c08a7e8da8f8ee11">
  <xsd:schema xmlns:xsd="http://www.w3.org/2001/XMLSchema" xmlns:xs="http://www.w3.org/2001/XMLSchema" xmlns:p="http://schemas.microsoft.com/office/2006/metadata/properties" xmlns:ns2="60c1a028-3e0f-4113-a478-03ee188c9c48" xmlns:ns3="b2197649-5bdb-4465-b191-eb09a1078fdc" targetNamespace="http://schemas.microsoft.com/office/2006/metadata/properties" ma:root="true" ma:fieldsID="d5f98183ad6a842d28bc16dc7cf90569" ns2:_="" ns3:_="">
    <xsd:import namespace="60c1a028-3e0f-4113-a478-03ee188c9c48"/>
    <xsd:import namespace="b2197649-5bdb-4465-b191-eb09a1078fdc"/>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0c1a028-3e0f-4113-a478-03ee188c9c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5f4345e-8d67-48af-bef8-91c58d16f763"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2197649-5bdb-4465-b191-eb09a1078fdc"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4cb4d1ea-06f8-49ef-8fb4-89b77908ff5a}" ma:internalName="TaxCatchAll" ma:showField="CatchAllData" ma:web="b2197649-5bdb-4465-b191-eb09a1078fd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2197649-5bdb-4465-b191-eb09a1078fdc" xsi:nil="true"/>
    <lcf76f155ced4ddcb4097134ff3c332f xmlns="60c1a028-3e0f-4113-a478-03ee188c9c48">
      <Terms xmlns="http://schemas.microsoft.com/office/infopath/2007/PartnerControls"/>
    </lcf76f155ced4ddcb4097134ff3c332f>
    <SharedWithUsers xmlns="b2197649-5bdb-4465-b191-eb09a1078fdc">
      <UserInfo>
        <DisplayName>Fox, Nichlas (ACL)</DisplayName>
        <AccountId>308</AccountId>
        <AccountType/>
      </UserInfo>
    </SharedWithUsers>
  </documentManagement>
</p:properties>
</file>

<file path=customXml/itemProps1.xml><?xml version="1.0" encoding="utf-8"?>
<ds:datastoreItem xmlns:ds="http://schemas.openxmlformats.org/officeDocument/2006/customXml" ds:itemID="{304EE517-AFCE-4EF8-A038-33DBEB870A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0c1a028-3e0f-4113-a478-03ee188c9c48"/>
    <ds:schemaRef ds:uri="b2197649-5bdb-4465-b191-eb09a1078f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C10175-0784-4310-8648-E04F1CF4343C}">
  <ds:schemaRefs>
    <ds:schemaRef ds:uri="http://schemas.microsoft.com/sharepoint/v3/contenttype/forms"/>
  </ds:schemaRefs>
</ds:datastoreItem>
</file>

<file path=customXml/itemProps3.xml><?xml version="1.0" encoding="utf-8"?>
<ds:datastoreItem xmlns:ds="http://schemas.openxmlformats.org/officeDocument/2006/customXml" ds:itemID="{7E050190-E35A-456E-BEFF-640F5A7A4E22}">
  <ds:schemaRefs>
    <ds:schemaRef ds:uri="60c1a028-3e0f-4113-a478-03ee188c9c48"/>
    <ds:schemaRef ds:uri="b2197649-5bdb-4465-b191-eb09a1078fdc"/>
    <ds:schemaRef ds:uri="http://schemas.microsoft.com/office/2006/documentManagement/types"/>
    <ds:schemaRef ds:uri="http://purl.org/dc/terms/"/>
    <ds:schemaRef ds:uri="http://purl.org/dc/elements/1.1/"/>
    <ds:schemaRef ds:uri="http://www.w3.org/XML/1998/namespace"/>
    <ds:schemaRef ds:uri="http://purl.org/dc/dcmitype/"/>
    <ds:schemaRef ds:uri="http://schemas.openxmlformats.org/package/2006/metadata/core-properties"/>
    <ds:schemaRef ds:uri="http://schemas.microsoft.com/office/infopath/2007/PartnerControls"/>
    <ds:schemaRef ds:uri="http://schemas.microsoft.com/office/2006/metadata/properties"/>
  </ds:schemaRefs>
</ds:datastoreItem>
</file>

<file path=docMetadata/LabelInfo.xml><?xml version="1.0" encoding="utf-8"?>
<clbl:labelList xmlns:clbl="http://schemas.microsoft.com/office/2020/mipLabelMetadata">
  <clbl:label id="{d58addea-5053-4a80-8499-ba4d944910df}" enabled="0" method="" siteId="{d58addea-5053-4a80-8499-ba4d944910df}" removed="1"/>
</clbl:labelList>
</file>

<file path=docProps/app.xml><?xml version="1.0" encoding="utf-8"?>
<Properties xmlns="http://schemas.openxmlformats.org/officeDocument/2006/extended-properties" xmlns:vt="http://schemas.openxmlformats.org/officeDocument/2006/docPropsVTypes">
  <TotalTime>1177</TotalTime>
  <Words>3014</Words>
  <Application>Microsoft Office PowerPoint</Application>
  <PresentationFormat>Widescreen</PresentationFormat>
  <Paragraphs>425</Paragraphs>
  <Slides>55</Slides>
  <Notes>55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55</vt:i4>
      </vt:variant>
    </vt:vector>
  </HeadingPairs>
  <TitlesOfParts>
    <vt:vector size="63" baseType="lpstr">
      <vt:lpstr>Arial</vt:lpstr>
      <vt:lpstr>Titillium Web</vt:lpstr>
      <vt:lpstr>Courier New</vt:lpstr>
      <vt:lpstr>Calibri</vt:lpstr>
      <vt:lpstr>Times New Roman</vt:lpstr>
      <vt:lpstr>Wingdings</vt:lpstr>
      <vt:lpstr>Titillium Web SemiBold</vt:lpstr>
      <vt:lpstr>Office Theme</vt:lpstr>
      <vt:lpstr>State Plan on Aging Kickoff Webinar September 23rd, 2026</vt:lpstr>
      <vt:lpstr>Welcome</vt:lpstr>
      <vt:lpstr>Housekeeping</vt:lpstr>
      <vt:lpstr>Poll #1</vt:lpstr>
      <vt:lpstr>Agenda</vt:lpstr>
      <vt:lpstr>  STATE PLANS ON AGING</vt:lpstr>
      <vt:lpstr>Older Americans Act Statute</vt:lpstr>
      <vt:lpstr>What does the State Plan on Aging accomplish?</vt:lpstr>
      <vt:lpstr>State Plans – Who Does What?</vt:lpstr>
      <vt:lpstr>States with Plans Effective FFY27</vt:lpstr>
      <vt:lpstr>States with Plans Effective FFY2028 </vt:lpstr>
      <vt:lpstr>States with Plans Effective FFY2029</vt:lpstr>
      <vt:lpstr>States with Plans Effective FFY2030 </vt:lpstr>
      <vt:lpstr>TIMELINES &amp; PLANNING</vt:lpstr>
      <vt:lpstr>Poll #2</vt:lpstr>
      <vt:lpstr>State Plan Deadlines</vt:lpstr>
      <vt:lpstr>Understanding Multi-Year Planning Cycles</vt:lpstr>
      <vt:lpstr>Relationship to Multisector Plans for Aging</vt:lpstr>
      <vt:lpstr>Poll #3</vt:lpstr>
      <vt:lpstr>WALKING THROUGH THE STATE PLAN GUIDANCE</vt:lpstr>
      <vt:lpstr>Required State Plan Content</vt:lpstr>
      <vt:lpstr>Verification of Intent</vt:lpstr>
      <vt:lpstr>Executive Summary</vt:lpstr>
      <vt:lpstr>Context</vt:lpstr>
      <vt:lpstr>Stewardship &amp; Oversight</vt:lpstr>
      <vt:lpstr>Goals, Objectives, Strategies &amp; Outcomes</vt:lpstr>
      <vt:lpstr>State Plan Attachments (A, B)</vt:lpstr>
      <vt:lpstr>State Plan Attachment B: Information Requirements</vt:lpstr>
      <vt:lpstr>State Plan Attachment B Considerations</vt:lpstr>
      <vt:lpstr>State Plan Attachment C: IFF/Funds Distribution Plan </vt:lpstr>
      <vt:lpstr>Attachment C Considerations</vt:lpstr>
      <vt:lpstr>State Plan Attachments (D, E)</vt:lpstr>
      <vt:lpstr>STAKEHOLDER ENGAGEMENT &amp; NEEDS ASSESSMENT</vt:lpstr>
      <vt:lpstr>State Plan Team</vt:lpstr>
      <vt:lpstr>Poll #4</vt:lpstr>
      <vt:lpstr>External Engagement</vt:lpstr>
      <vt:lpstr>State Plans Informed by Area Plans</vt:lpstr>
      <vt:lpstr>Needs Assessment</vt:lpstr>
      <vt:lpstr>REQUIRED TOPIC AREAS</vt:lpstr>
      <vt:lpstr>State Plan Key Topic Areas</vt:lpstr>
      <vt:lpstr>Key Topic Area 1: OAA Core Programs</vt:lpstr>
      <vt:lpstr>Key Topic Area 2: Greatest Need</vt:lpstr>
      <vt:lpstr>Key Topic Area 3: Expanding Access to Home  and Community Based Services</vt:lpstr>
      <vt:lpstr>Key Topic Area 4: Caregiving</vt:lpstr>
      <vt:lpstr>GOALS, OBJECTIVES, STRATEGIES, &amp; OUTCOMES</vt:lpstr>
      <vt:lpstr>Writing Strong Goals, Objectives, &amp; Strategies</vt:lpstr>
      <vt:lpstr>Outcomes and Performance Measures</vt:lpstr>
      <vt:lpstr>Poll #5</vt:lpstr>
      <vt:lpstr>State Plan Submission Process</vt:lpstr>
      <vt:lpstr>Amendments to the State Plan</vt:lpstr>
      <vt:lpstr>RESOURCES</vt:lpstr>
      <vt:lpstr>OAA Resources</vt:lpstr>
      <vt:lpstr>Save-the-Date</vt:lpstr>
      <vt:lpstr>Need Assistance?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ACL PowerPoint Deck Template</dc:title>
  <dc:creator>Administration for Community Living</dc:creator>
  <cp:lastModifiedBy>Cole, Stephanie (ACL)</cp:lastModifiedBy>
  <cp:revision>2</cp:revision>
  <cp:lastPrinted>2026-06-05T18:53:29Z</cp:lastPrinted>
  <dcterms:created xsi:type="dcterms:W3CDTF">2023-04-11T16:01:26Z</dcterms:created>
  <dcterms:modified xsi:type="dcterms:W3CDTF">2026-10-16T16:00:11Z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0x010100256FCA19E4E0C04AB4895331DF78A03C</vt:lpwstr>
  </property>
  <property fmtid="{D5CDD505-2E9C-101B-9397-08002B2CF9AE}" pid="3" name="MediaServiceImageTags">
    <vt:lpwstr/>
  </property>
  <property fmtid="{D5CDD505-2E9C-101B-9397-08002B2CF9AE}" pid="4" name="_dlc_DocIdItemGuid">
    <vt:lpwstr>c9219603-4278-44e5-b57d-9a12a45b6235</vt:lpwstr>
  </property>
</Properties>
</file>