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81" r:id="rId4"/>
    <p:sldId id="282" r:id="rId5"/>
    <p:sldId id="283" r:id="rId6"/>
    <p:sldId id="284" r:id="rId7"/>
    <p:sldId id="261" r:id="rId8"/>
    <p:sldId id="28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9E3A90"/>
    <a:srgbClr val="74A74E"/>
    <a:srgbClr val="209AAD"/>
    <a:srgbClr val="E2EFD1"/>
    <a:srgbClr val="A54398"/>
    <a:srgbClr val="F6A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72362" autoAdjust="0"/>
  </p:normalViewPr>
  <p:slideViewPr>
    <p:cSldViewPr>
      <p:cViewPr>
        <p:scale>
          <a:sx n="75" d="100"/>
          <a:sy n="75" d="100"/>
        </p:scale>
        <p:origin x="-8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78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985D2-D210-410D-BE80-B76464989852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4E723-C634-4943-B647-85E8E1CCBE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380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00BD4-A557-40B4-9BD9-BD81BD0A446D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C50F3-F075-4DDC-BFE7-E2445D2C6A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3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</a:t>
            </a:r>
            <a:r>
              <a:rPr lang="en-US" baseline="0" dirty="0" smtClean="0"/>
              <a:t> drug interaction happens when one medicine </a:t>
            </a:r>
            <a:r>
              <a:rPr lang="en-US" sz="1200" b="0" dirty="0" smtClean="0">
                <a:effectLst/>
                <a:latin typeface="+mn-lt"/>
                <a:ea typeface="+mn-ea"/>
                <a:cs typeface="+mn-cs"/>
                <a:sym typeface="Avenir Roman"/>
              </a:rPr>
              <a:t>affects how another</a:t>
            </a:r>
            <a:r>
              <a:rPr lang="en-US" sz="1200" b="0" baseline="0" dirty="0" smtClean="0">
                <a:effectLst/>
                <a:latin typeface="+mn-lt"/>
                <a:ea typeface="+mn-ea"/>
                <a:cs typeface="+mn-cs"/>
                <a:sym typeface="Avenir Roman"/>
              </a:rPr>
              <a:t> </a:t>
            </a:r>
            <a:r>
              <a:rPr lang="en-US" sz="1200" b="0" dirty="0" smtClean="0">
                <a:effectLst/>
                <a:latin typeface="+mn-lt"/>
                <a:ea typeface="+mn-ea"/>
                <a:cs typeface="+mn-cs"/>
                <a:sym typeface="Avenir Roman"/>
              </a:rPr>
              <a:t>works when a</a:t>
            </a:r>
            <a:r>
              <a:rPr lang="en-US" sz="1200" b="0" baseline="0" dirty="0" smtClean="0">
                <a:effectLst/>
                <a:latin typeface="+mn-lt"/>
                <a:ea typeface="+mn-ea"/>
                <a:cs typeface="+mn-cs"/>
                <a:sym typeface="Avenir Roman"/>
              </a:rPr>
              <a:t> person takes the medicines together.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C50F3-F075-4DDC-BFE7-E2445D2C6A6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Health care professionals can be doctors, nurse practitioners, physician assistants,</a:t>
            </a:r>
            <a:r>
              <a:rPr lang="en-US" baseline="0" dirty="0" smtClean="0"/>
              <a:t> nurses, or pharmacists, among others.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C50F3-F075-4DDC-BFE7-E2445D2C6A6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356-3708-4F51-B601-49BA94503F8E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64275"/>
            <a:ext cx="2133600" cy="365125"/>
          </a:xfrm>
        </p:spPr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solidFill>
              <a:srgbClr val="0049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DE6AF-2D55-4574-80DE-E1DCA5522369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6A1B-43F5-4D6E-9C4E-EA040C5602A4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2F5A-8F42-4000-979B-3BF78CC505AB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4742-D1BE-47ED-B2B8-1B17745EFC6E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A545-72F0-4A6F-B13E-C8FA3AEE585B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E2DB-9B9B-4458-B5A3-82B5C70DD9F5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8709-8DE8-4D74-950A-1A8CCE4719EB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84F2-7446-41BB-A6C7-615A9DAC5CB5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70D-5EAB-4F93-9803-32C948DA1B03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4250-5272-4273-A70F-BF6F20FBBE44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22C3-2EF1-48EC-A7F6-85C82F42BB24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420D4-4DA1-4536-A372-992BC5A27062}" type="datetime1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64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A6547-3141-4BFA-A80C-C6E6CF80BF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solidFill>
              <a:srgbClr val="0049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ia.nih.gov/espanol/publicaciones/medicamentos" TargetMode="External"/><Relationship Id="rId3" Type="http://schemas.openxmlformats.org/officeDocument/2006/relationships/hyperlink" Target="http://www.cdc.gov/aging" TargetMode="External"/><Relationship Id="rId7" Type="http://schemas.openxmlformats.org/officeDocument/2006/relationships/hyperlink" Target="https://www.nia.nih.gov/health/publication/medicines" TargetMode="External"/><Relationship Id="rId2" Type="http://schemas.openxmlformats.org/officeDocument/2006/relationships/hyperlink" Target="http://geriatricscareonline.org/ProductAbstract/american-geriatrics-society-updated-beers-criteria-for-potentially-inappropriate-medication-use-in-older-adults/CL00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iom.nationalacademies.org/~/media/Files/Report%20Files/2015/Cognitive_aging/Action%20Guide%20for%20Individuals%20and%20Families_V3.pdf" TargetMode="External"/><Relationship Id="rId5" Type="http://schemas.openxmlformats.org/officeDocument/2006/relationships/hyperlink" Target="http://fda.gov/Drugs/ResourcesForYou/ucm163959.htm" TargetMode="External"/><Relationship Id="rId4" Type="http://schemas.openxmlformats.org/officeDocument/2006/relationships/hyperlink" Target="http://cdc.gov/MedicationSafety/Adult_AdverseDrugEvent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887816" y="1273175"/>
            <a:ext cx="5589184" cy="1470025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rgbClr val="004990"/>
                </a:solidFill>
                <a:latin typeface="Arial" pitchFamily="34" charset="0"/>
                <a:ea typeface="+mn-ea"/>
                <a:cs typeface="Arial" pitchFamily="34" charset="0"/>
              </a:rPr>
              <a:t>Medicine, Age, and Your Brain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4" descr="Centers for Disease Control and Prevention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68169" y="5410200"/>
            <a:ext cx="1013631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National Institutes of Health Logo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48981" y="5410200"/>
            <a:ext cx="831576" cy="731520"/>
          </a:xfrm>
          <a:prstGeom prst="rect">
            <a:avLst/>
          </a:prstGeom>
        </p:spPr>
      </p:pic>
      <p:pic>
        <p:nvPicPr>
          <p:cNvPr id="4" name="Picture 2" descr="Administration for Community Living Logo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173291" y="5425440"/>
            <a:ext cx="1770679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 descr="A presentation by:"/>
          <p:cNvSpPr/>
          <p:nvPr/>
        </p:nvSpPr>
        <p:spPr>
          <a:xfrm>
            <a:off x="228600" y="3810000"/>
            <a:ext cx="8686800" cy="990600"/>
          </a:xfrm>
          <a:prstGeom prst="rect">
            <a:avLst/>
          </a:prstGeom>
          <a:solidFill>
            <a:srgbClr val="004990"/>
          </a:solidFill>
          <a:ln>
            <a:solidFill>
              <a:srgbClr val="0049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 descr="Brain icon"/>
          <p:cNvPicPr>
            <a:picLocks noChangeAspect="1"/>
          </p:cNvPicPr>
          <p:nvPr/>
        </p:nvPicPr>
        <p:blipFill>
          <a:blip r:embed="rId5" cstate="print"/>
          <a:srcRect l="67647"/>
          <a:stretch>
            <a:fillRect/>
          </a:stretch>
        </p:blipFill>
        <p:spPr>
          <a:xfrm>
            <a:off x="6172200" y="990600"/>
            <a:ext cx="2133600" cy="186965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/>
          <a:p>
            <a:endParaRPr lang="en-US" sz="2600" i="1" dirty="0" smtClean="0">
              <a:solidFill>
                <a:schemeClr val="bg1"/>
              </a:solidFill>
            </a:endParaRPr>
          </a:p>
          <a:p>
            <a:r>
              <a:rPr lang="en-US" sz="2600" i="1" dirty="0" smtClean="0">
                <a:solidFill>
                  <a:schemeClr val="bg1"/>
                </a:solidFill>
              </a:rPr>
              <a:t>A presentation by:</a:t>
            </a:r>
          </a:p>
          <a:p>
            <a:endParaRPr lang="en-US" sz="2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209AAD"/>
              </a:buClr>
              <a:buNone/>
            </a:pPr>
            <a:r>
              <a:rPr lang="en-US" dirty="0" smtClean="0"/>
              <a:t>The aging process is normal:</a:t>
            </a:r>
          </a:p>
          <a:p>
            <a:pPr lvl="1">
              <a:spcBef>
                <a:spcPts val="1200"/>
              </a:spcBef>
              <a:buClr>
                <a:srgbClr val="74A74E"/>
              </a:buClr>
              <a:buFont typeface="Arial" pitchFamily="34" charset="0"/>
              <a:buChar char="•"/>
            </a:pPr>
            <a:r>
              <a:rPr lang="en-US" sz="3200" dirty="0" smtClean="0"/>
              <a:t>Your brain’s physical structure and abilities change.</a:t>
            </a:r>
          </a:p>
          <a:p>
            <a:pPr lvl="1">
              <a:buClr>
                <a:srgbClr val="74A74E"/>
              </a:buClr>
              <a:buFont typeface="Arial" pitchFamily="34" charset="0"/>
              <a:buChar char="•"/>
            </a:pPr>
            <a:r>
              <a:rPr lang="en-US" sz="3200" dirty="0" smtClean="0"/>
              <a:t>Your circulatory and digestive systems, kidneys, and liver slow down.</a:t>
            </a:r>
          </a:p>
          <a:p>
            <a:pPr lvl="1">
              <a:buClr>
                <a:srgbClr val="74A74E"/>
              </a:buClr>
              <a:buFont typeface="Arial" pitchFamily="34" charset="0"/>
              <a:buChar char="•"/>
            </a:pPr>
            <a:r>
              <a:rPr lang="en-US" sz="3200" dirty="0" smtClean="0"/>
              <a:t>Your body’s ability to break down and use medicine changes.</a:t>
            </a:r>
          </a:p>
          <a:p>
            <a:pPr lvl="1">
              <a:buClr>
                <a:srgbClr val="74A74E"/>
              </a:buClr>
              <a:buNone/>
            </a:pPr>
            <a:endParaRPr lang="en-US" sz="3200" dirty="0" smtClean="0"/>
          </a:p>
          <a:p>
            <a:pPr marL="1320800" lvl="1" indent="0">
              <a:buClr>
                <a:srgbClr val="A54398"/>
              </a:buClr>
              <a:buNone/>
            </a:pPr>
            <a:r>
              <a:rPr lang="en-US" sz="3000" b="1" dirty="0" smtClean="0">
                <a:solidFill>
                  <a:srgbClr val="9E3A90"/>
                </a:solidFill>
              </a:rPr>
              <a:t>All of this means your reactions to medicines change, too.</a:t>
            </a:r>
            <a:endParaRPr lang="en-US" sz="3000" b="1" dirty="0">
              <a:solidFill>
                <a:srgbClr val="9E3A90"/>
              </a:solidFill>
            </a:endParaRPr>
          </a:p>
          <a:p>
            <a:pPr lvl="1">
              <a:buClr>
                <a:srgbClr val="A54398"/>
              </a:buClr>
              <a:buFont typeface="Wingdings" pitchFamily="2" charset="2"/>
              <a:buChar char="§"/>
            </a:pPr>
            <a:endParaRPr lang="en-US" dirty="0" smtClean="0"/>
          </a:p>
        </p:txBody>
      </p:sp>
      <p:pic>
        <p:nvPicPr>
          <p:cNvPr id="1026" name="Picture 2" descr="Exclamation point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371601" y="5455920"/>
            <a:ext cx="641083" cy="6400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Your Body and Brain Can Change with Age</a:t>
            </a:r>
            <a:endParaRPr lang="en-US" dirty="0">
              <a:solidFill>
                <a:srgbClr val="0049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7526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74A74E"/>
              </a:buClr>
              <a:buFont typeface="Wingdings" pitchFamily="2" charset="2"/>
              <a:buChar char="§"/>
            </a:pPr>
            <a:r>
              <a:rPr lang="en-US" dirty="0" smtClean="0"/>
              <a:t>Aging is linked to multiple health problems.</a:t>
            </a:r>
          </a:p>
          <a:p>
            <a:pPr lvl="1">
              <a:buClr>
                <a:srgbClr val="9E3A90"/>
              </a:buClr>
              <a:buFont typeface="Arial" pitchFamily="34" charset="0"/>
              <a:buChar char="•"/>
            </a:pPr>
            <a:r>
              <a:rPr lang="en-US" dirty="0" smtClean="0"/>
              <a:t>80% of older adults have at least one chronic health problem</a:t>
            </a:r>
          </a:p>
          <a:p>
            <a:pPr lvl="1">
              <a:buClr>
                <a:srgbClr val="9E3A90"/>
              </a:buClr>
              <a:buFont typeface="Arial" pitchFamily="34" charset="0"/>
              <a:buChar char="•"/>
            </a:pPr>
            <a:r>
              <a:rPr lang="en-US" dirty="0" smtClean="0"/>
              <a:t>50% have at least two</a:t>
            </a:r>
            <a:endParaRPr lang="en-US" sz="3200" b="1" dirty="0">
              <a:solidFill>
                <a:srgbClr val="74A74E"/>
              </a:solidFill>
            </a:endParaRPr>
          </a:p>
          <a:p>
            <a:pPr marL="342900" lvl="1" indent="-342900"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200" dirty="0" smtClean="0"/>
              <a:t>Health problems may require medicines that interact with each other in harmful ways.</a:t>
            </a:r>
          </a:p>
          <a:p>
            <a:pPr marL="342900" lvl="1" indent="-342900"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200" dirty="0" smtClean="0"/>
              <a:t>Medicines can also interact with food, supplements, natural products</a:t>
            </a:r>
            <a:r>
              <a:rPr lang="en-US" sz="3200" smtClean="0"/>
              <a:t>, alcohol, or </a:t>
            </a:r>
            <a:r>
              <a:rPr lang="en-US" sz="3200" dirty="0" smtClean="0"/>
              <a:t>even with another health condition. These interactions can cause problems.</a:t>
            </a:r>
          </a:p>
          <a:p>
            <a:pPr marL="342900" lvl="1" indent="-342900"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200" dirty="0" smtClean="0"/>
              <a:t>Some of these medicines and interactions can affect how your brain functions.</a:t>
            </a:r>
          </a:p>
          <a:p>
            <a:pPr marL="342900" lvl="1" indent="-342900">
              <a:buClr>
                <a:srgbClr val="74A74E"/>
              </a:buClr>
              <a:buFont typeface="Wingdings" pitchFamily="2" charset="2"/>
              <a:buChar char="§"/>
            </a:pPr>
            <a:endParaRPr lang="en-US" sz="3200" dirty="0" smtClean="0"/>
          </a:p>
          <a:p>
            <a:pPr lvl="1">
              <a:buClr>
                <a:srgbClr val="A54398"/>
              </a:buClr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Aging and Health Problems</a:t>
            </a:r>
            <a:endParaRPr lang="en-US" dirty="0">
              <a:solidFill>
                <a:srgbClr val="0049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22" descr="Synapses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7246"/>
          <a:stretch>
            <a:fillRect/>
          </a:stretch>
        </p:blipFill>
        <p:spPr bwMode="auto">
          <a:xfrm>
            <a:off x="6400800" y="1828800"/>
            <a:ext cx="1676400" cy="157734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990600" y="3581400"/>
            <a:ext cx="73914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rgbClr val="74A74E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Cognitive reactions or side effects can include confusion, memory loss, hallucinations, and delusions.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4A74E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people mistake cognitive side effects for a form of dementia, like Alzheimer’s disease.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4A74E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54398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00" y="1828800"/>
            <a:ext cx="5334000" cy="1600200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74A74E"/>
              </a:buClr>
              <a:buFont typeface="Wingdings" pitchFamily="2" charset="2"/>
              <a:buChar char="§"/>
            </a:pPr>
            <a:r>
              <a:rPr lang="en-US" smtClean="0"/>
              <a:t>Some reactions to medicines can affect your cognition—your ability to think, understand, learn, plan, and remember.</a:t>
            </a:r>
            <a:endParaRPr lang="en-US" sz="3200" smtClean="0"/>
          </a:p>
          <a:p>
            <a:pPr marL="342900" lvl="1" indent="-342900">
              <a:buClr>
                <a:srgbClr val="74A74E"/>
              </a:buClr>
              <a:buFont typeface="Wingdings" pitchFamily="2" charset="2"/>
              <a:buChar char="§"/>
            </a:pPr>
            <a:endParaRPr lang="en-US" sz="3200" smtClean="0"/>
          </a:p>
          <a:p>
            <a:pPr lvl="1">
              <a:buClr>
                <a:srgbClr val="A54398"/>
              </a:buClr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Medicines and Your Brain</a:t>
            </a:r>
            <a:endParaRPr lang="en-US" dirty="0">
              <a:solidFill>
                <a:srgbClr val="0049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981200"/>
            <a:ext cx="7924800" cy="47244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800"/>
              </a:spcBef>
              <a:spcAft>
                <a:spcPts val="600"/>
              </a:spcAft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500" dirty="0" smtClean="0"/>
              <a:t>The U.S. Institute of Medicine lists some groups of drugs that can harm an older adult's cognition: </a:t>
            </a:r>
          </a:p>
          <a:p>
            <a:pPr lvl="1">
              <a:buClr>
                <a:srgbClr val="9E3A90"/>
              </a:buClr>
              <a:buFont typeface="Arial" pitchFamily="34" charset="0"/>
              <a:buChar char="•"/>
            </a:pPr>
            <a:r>
              <a:rPr lang="en-US" dirty="0" smtClean="0"/>
              <a:t>Antihistamines for allergy relief</a:t>
            </a:r>
          </a:p>
          <a:p>
            <a:pPr lvl="1">
              <a:buClr>
                <a:srgbClr val="9E3A90"/>
              </a:buClr>
              <a:buFont typeface="Arial" pitchFamily="34" charset="0"/>
              <a:buChar char="•"/>
            </a:pPr>
            <a:r>
              <a:rPr lang="en-US" dirty="0" smtClean="0"/>
              <a:t>Anti-anxiety and antidepressant medicines</a:t>
            </a:r>
          </a:p>
          <a:p>
            <a:pPr lvl="1">
              <a:buClr>
                <a:srgbClr val="9E3A90"/>
              </a:buClr>
              <a:buFont typeface="Arial" pitchFamily="34" charset="0"/>
              <a:buChar char="•"/>
            </a:pPr>
            <a:r>
              <a:rPr lang="en-US" dirty="0" smtClean="0"/>
              <a:t>Sleep aids</a:t>
            </a:r>
          </a:p>
          <a:p>
            <a:pPr lvl="1">
              <a:buClr>
                <a:srgbClr val="9E3A90"/>
              </a:buClr>
              <a:buFont typeface="Arial" pitchFamily="34" charset="0"/>
              <a:buChar char="•"/>
            </a:pPr>
            <a:r>
              <a:rPr lang="en-US" dirty="0" smtClean="0"/>
              <a:t>Antipsychotics</a:t>
            </a:r>
          </a:p>
          <a:p>
            <a:pPr lvl="1">
              <a:buClr>
                <a:srgbClr val="9E3A90"/>
              </a:buClr>
              <a:buFont typeface="Arial" pitchFamily="34" charset="0"/>
              <a:buChar char="•"/>
            </a:pPr>
            <a:r>
              <a:rPr lang="en-US" dirty="0" smtClean="0"/>
              <a:t>Muscle relaxants</a:t>
            </a:r>
          </a:p>
          <a:p>
            <a:pPr lvl="1">
              <a:buClr>
                <a:srgbClr val="9E3A90"/>
              </a:buClr>
              <a:buFont typeface="Arial" pitchFamily="34" charset="0"/>
              <a:buChar char="•"/>
            </a:pPr>
            <a:r>
              <a:rPr lang="en-US" dirty="0" err="1" smtClean="0"/>
              <a:t>Antimuscarinics</a:t>
            </a:r>
            <a:r>
              <a:rPr lang="en-US" dirty="0" smtClean="0"/>
              <a:t> to promote control of urination</a:t>
            </a:r>
          </a:p>
          <a:p>
            <a:pPr lvl="1">
              <a:buClr>
                <a:srgbClr val="9E3A90"/>
              </a:buClr>
              <a:buFont typeface="Arial" pitchFamily="34" charset="0"/>
              <a:buChar char="•"/>
            </a:pPr>
            <a:r>
              <a:rPr lang="en-US" dirty="0" smtClean="0"/>
              <a:t>Antispasmodics for relief of cramps in the stomach, intestines, and bladder</a:t>
            </a:r>
          </a:p>
          <a:p>
            <a:pPr>
              <a:spcBef>
                <a:spcPts val="1200"/>
              </a:spcBef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500" dirty="0" smtClean="0"/>
              <a:t>You may need some of these medicines to treat your health problems, or you may be able to use alternatives.</a:t>
            </a:r>
          </a:p>
        </p:txBody>
      </p:sp>
      <p:pic>
        <p:nvPicPr>
          <p:cNvPr id="2052" name="Picture 4" descr="Pills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38889"/>
          <a:stretch>
            <a:fillRect/>
          </a:stretch>
        </p:blipFill>
        <p:spPr bwMode="auto">
          <a:xfrm rot="942713">
            <a:off x="6312734" y="3234831"/>
            <a:ext cx="2205470" cy="19050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457200"/>
            <a:ext cx="7696200" cy="13716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Medicines and Cognitive Side Effects</a:t>
            </a:r>
            <a:endParaRPr lang="en-US" dirty="0">
              <a:solidFill>
                <a:srgbClr val="0049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2" descr="Exclamation point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90600" y="5532120"/>
            <a:ext cx="641083" cy="64008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2057400"/>
            <a:ext cx="7924800" cy="4648200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700" dirty="0" smtClean="0"/>
              <a:t>Discuss your list of medicines—including over-the-counter drugs, vitamins, supplements, and any natural products—with your health care professional.</a:t>
            </a:r>
          </a:p>
          <a:p>
            <a:pPr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700" dirty="0" smtClean="0"/>
              <a:t>Describe any new or existing problems with your cognition, even if you don’t think they are related to what you take.</a:t>
            </a:r>
          </a:p>
          <a:p>
            <a:pPr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700" dirty="0" smtClean="0"/>
              <a:t>Your health care provider will use this information to work with you to get the best treatments possible.</a:t>
            </a:r>
          </a:p>
          <a:p>
            <a:pPr marL="1320800" lvl="1" indent="0">
              <a:buClr>
                <a:srgbClr val="A54398"/>
              </a:buClr>
              <a:buNone/>
            </a:pPr>
            <a:endParaRPr lang="en-US" sz="3300" b="1" dirty="0" smtClean="0">
              <a:solidFill>
                <a:srgbClr val="9E3A90"/>
              </a:solidFill>
            </a:endParaRPr>
          </a:p>
          <a:p>
            <a:pPr marL="1320800" lvl="1" indent="0">
              <a:buClr>
                <a:srgbClr val="A54398"/>
              </a:buClr>
              <a:buNone/>
            </a:pPr>
            <a:endParaRPr lang="en-US" sz="3300" b="1" dirty="0" smtClean="0">
              <a:solidFill>
                <a:srgbClr val="9E3A90"/>
              </a:solidFill>
            </a:endParaRPr>
          </a:p>
          <a:p>
            <a:pPr marL="914400" lvl="1" indent="0">
              <a:buClr>
                <a:srgbClr val="A54398"/>
              </a:buClr>
              <a:buNone/>
            </a:pPr>
            <a:r>
              <a:rPr lang="en-US" sz="3600" b="1" dirty="0" smtClean="0">
                <a:solidFill>
                  <a:srgbClr val="9E3A90"/>
                </a:solidFill>
              </a:rPr>
              <a:t>Do not stop taking medicines without talking with your doctor—stopping medicines can be risky.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You Can Help Prevent Cognitive Side Effects</a:t>
            </a:r>
            <a:endParaRPr lang="en-US" dirty="0">
              <a:solidFill>
                <a:srgbClr val="0049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Questions to Ask Your Health Care Professional</a:t>
            </a:r>
            <a:endParaRPr lang="en-US" dirty="0">
              <a:solidFill>
                <a:srgbClr val="0049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133600"/>
            <a:ext cx="8229600" cy="449580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000" dirty="0" smtClean="0"/>
              <a:t>What is the name of this medicine and why am I taking it?</a:t>
            </a:r>
          </a:p>
          <a:p>
            <a:pPr>
              <a:spcBef>
                <a:spcPts val="800"/>
              </a:spcBef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000" dirty="0" smtClean="0"/>
              <a:t>How should I take this medicine?</a:t>
            </a:r>
          </a:p>
          <a:p>
            <a:pPr>
              <a:spcBef>
                <a:spcPts val="800"/>
              </a:spcBef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000" dirty="0" smtClean="0"/>
              <a:t>How long will this medicine take to work? When can I stop it?</a:t>
            </a:r>
          </a:p>
          <a:p>
            <a:pPr>
              <a:spcBef>
                <a:spcPts val="800"/>
              </a:spcBef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000" dirty="0" smtClean="0"/>
              <a:t>Does this medicine have any side effects on my body or brain and when should I call you about them?</a:t>
            </a:r>
          </a:p>
          <a:p>
            <a:pPr>
              <a:spcBef>
                <a:spcPts val="800"/>
              </a:spcBef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000" dirty="0" smtClean="0"/>
              <a:t>Could this medicine affect my cognition? How can I protect myself against this?</a:t>
            </a:r>
          </a:p>
          <a:p>
            <a:pPr>
              <a:spcBef>
                <a:spcPts val="800"/>
              </a:spcBef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000" dirty="0" smtClean="0"/>
              <a:t>Can I safely mix this medicine with the remedies, vitamins, natural products and other drugs I take?</a:t>
            </a:r>
          </a:p>
          <a:p>
            <a:pPr>
              <a:spcBef>
                <a:spcPts val="800"/>
              </a:spcBef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000" dirty="0" smtClean="0"/>
              <a:t>Is there another drug or a non-drug treatment that might be safer or more effective for my body and brain?</a:t>
            </a:r>
          </a:p>
          <a:p>
            <a:pPr>
              <a:spcBef>
                <a:spcPts val="800"/>
              </a:spcBef>
              <a:buClr>
                <a:srgbClr val="74A74E"/>
              </a:buClr>
              <a:buFont typeface="Wingdings" pitchFamily="2" charset="2"/>
              <a:buChar char="§"/>
            </a:pPr>
            <a:r>
              <a:rPr lang="en-US" sz="3000" dirty="0" smtClean="0"/>
              <a:t>Do I still need to be on all my medicines?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More Information</a:t>
            </a:r>
            <a:endParaRPr lang="en-US" dirty="0">
              <a:solidFill>
                <a:srgbClr val="0049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077200" cy="49530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20000"/>
              </a:lnSpc>
              <a:spcBef>
                <a:spcPts val="2400"/>
              </a:spcBef>
              <a:buClr>
                <a:srgbClr val="74A74E"/>
              </a:buClr>
              <a:buFont typeface="Wingdings" pitchFamily="2" charset="2"/>
              <a:buChar char="§"/>
              <a:tabLst>
                <a:tab pos="0" algn="l"/>
              </a:tabLst>
              <a:defRPr/>
            </a:pPr>
            <a:r>
              <a:rPr lang="en-US" sz="2100" dirty="0" smtClean="0"/>
              <a:t>Free Consumer Information from the American Geriatric Society: </a:t>
            </a:r>
            <a:r>
              <a:rPr lang="en-US" sz="2100" dirty="0" smtClean="0">
                <a:hlinkClick r:id="rId2" tooltip="Free consumer information from AGS"/>
              </a:rPr>
              <a:t>http://geriatricscareonline.org/ProductAbstract/american-geriatrics-society-updated-beers-criteria-for-potentially-inappropriate-medication-use-in-older-adults/CL001</a:t>
            </a:r>
            <a:endParaRPr lang="en-US" sz="2100" dirty="0" smtClean="0"/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9E3A90"/>
              </a:buClr>
              <a:buFont typeface="Arial" pitchFamily="34" charset="0"/>
              <a:buChar char="•"/>
              <a:tabLst>
                <a:tab pos="0" algn="l"/>
              </a:tabLst>
              <a:defRPr/>
            </a:pPr>
            <a:r>
              <a:rPr lang="en-US" sz="2100" dirty="0" smtClean="0"/>
              <a:t>Note: You must register to get the information.</a:t>
            </a:r>
            <a:endParaRPr lang="en-US" sz="2100" dirty="0" smtClean="0">
              <a:hlinkClick r:id="rId3"/>
            </a:endParaRPr>
          </a:p>
          <a:p>
            <a:pPr marL="342900" lvl="1" indent="-342900">
              <a:lnSpc>
                <a:spcPct val="120000"/>
              </a:lnSpc>
              <a:spcBef>
                <a:spcPts val="2400"/>
              </a:spcBef>
              <a:buClr>
                <a:srgbClr val="74A74E"/>
              </a:buClr>
              <a:buFont typeface="Wingdings" pitchFamily="2" charset="2"/>
              <a:buChar char="§"/>
              <a:tabLst>
                <a:tab pos="0" algn="l"/>
              </a:tabLst>
              <a:defRPr/>
            </a:pPr>
            <a:r>
              <a:rPr lang="en-US" sz="2100" dirty="0" smtClean="0"/>
              <a:t>Centers for Disease Control and Prevention (CDC) webpage on older adults and medicinal side effects: </a:t>
            </a:r>
            <a:r>
              <a:rPr lang="en-US" sz="2100" dirty="0" smtClean="0">
                <a:hlinkClick r:id="rId4" tooltip="CDC webpage on side effects"/>
              </a:rPr>
              <a:t>http://cdc.gov/MedicationSafety/Adult_AdverseDrugEvents.html</a:t>
            </a:r>
            <a:r>
              <a:rPr lang="en-US" sz="2100" dirty="0" smtClean="0"/>
              <a:t> </a:t>
            </a:r>
          </a:p>
          <a:p>
            <a:pPr>
              <a:lnSpc>
                <a:spcPct val="120000"/>
              </a:lnSpc>
              <a:spcBef>
                <a:spcPts val="1800"/>
              </a:spcBef>
              <a:buClr>
                <a:srgbClr val="74A74E"/>
              </a:buClr>
              <a:buFont typeface="Wingdings" pitchFamily="2" charset="2"/>
              <a:buChar char="§"/>
              <a:tabLst>
                <a:tab pos="0" algn="l"/>
              </a:tabLst>
              <a:defRPr/>
            </a:pPr>
            <a:r>
              <a:rPr lang="en-US" sz="2100" dirty="0" smtClean="0"/>
              <a:t>The Food and Drug Administration (FDA) guide for older adults: </a:t>
            </a:r>
            <a:r>
              <a:rPr lang="en-US" sz="2100" dirty="0" smtClean="0">
                <a:hlinkClick r:id="rId5" tooltip="FDA guide for older adults"/>
              </a:rPr>
              <a:t>http://fda.gov/Drugs/ResourcesForYou/ucm163959.htm</a:t>
            </a:r>
            <a:r>
              <a:rPr lang="en-US" sz="2100" dirty="0" smtClean="0"/>
              <a:t> </a:t>
            </a:r>
          </a:p>
          <a:p>
            <a:pPr>
              <a:lnSpc>
                <a:spcPct val="120000"/>
              </a:lnSpc>
              <a:spcBef>
                <a:spcPts val="1800"/>
              </a:spcBef>
              <a:buClr>
                <a:srgbClr val="74A74E"/>
              </a:buClr>
              <a:buFont typeface="Wingdings" pitchFamily="2" charset="2"/>
              <a:buChar char="§"/>
              <a:tabLst>
                <a:tab pos="0" algn="l"/>
              </a:tabLst>
              <a:defRPr/>
            </a:pPr>
            <a:r>
              <a:rPr lang="en-US" sz="2100" dirty="0" smtClean="0"/>
              <a:t>Institute of Medicine’s Consumer Brain Health Guide: </a:t>
            </a:r>
            <a:r>
              <a:rPr lang="en-US" sz="2100" dirty="0" smtClean="0">
                <a:hlinkClick r:id="rId6" tooltip="IOM Brain health guide"/>
              </a:rPr>
              <a:t>https://iom.nationalacademies.org/~/media/Files/Report%20Files/2015/Cognitive_aging/Action%20Guide%20for%20Individuals%20and%20Families_V3.pdf</a:t>
            </a:r>
            <a:r>
              <a:rPr lang="en-US" sz="2100" dirty="0" smtClean="0"/>
              <a:t> </a:t>
            </a:r>
          </a:p>
          <a:p>
            <a:pPr>
              <a:lnSpc>
                <a:spcPct val="120000"/>
              </a:lnSpc>
              <a:spcBef>
                <a:spcPts val="1800"/>
              </a:spcBef>
              <a:buClr>
                <a:srgbClr val="74A74E"/>
              </a:buClr>
              <a:buFont typeface="Wingdings" pitchFamily="2" charset="2"/>
              <a:buChar char="§"/>
              <a:tabLst>
                <a:tab pos="0" algn="l"/>
              </a:tabLst>
              <a:defRPr/>
            </a:pPr>
            <a:r>
              <a:rPr lang="en-US" sz="2100" dirty="0" smtClean="0"/>
              <a:t>National Institutes of Health fact sheet on taking medicines safely: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rgbClr val="9E3A90"/>
              </a:buClr>
              <a:buFont typeface="Arial" pitchFamily="34" charset="0"/>
              <a:buChar char="•"/>
              <a:tabLst>
                <a:tab pos="0" algn="l"/>
              </a:tabLst>
              <a:defRPr/>
            </a:pPr>
            <a:r>
              <a:rPr lang="en-US" sz="2100" dirty="0" smtClean="0"/>
              <a:t>English: </a:t>
            </a:r>
            <a:r>
              <a:rPr lang="en-US" sz="2100" dirty="0" smtClean="0">
                <a:hlinkClick r:id="rId7" tooltip="NIH Safe Medicating - English"/>
              </a:rPr>
              <a:t>https://www.nia.nih.gov/health/publication/medicines</a:t>
            </a:r>
            <a:endParaRPr lang="en-US" sz="210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9E3A90"/>
              </a:buClr>
              <a:buFont typeface="Arial" pitchFamily="34" charset="0"/>
              <a:buChar char="•"/>
              <a:tabLst>
                <a:tab pos="0" algn="l"/>
              </a:tabLst>
              <a:defRPr/>
            </a:pPr>
            <a:r>
              <a:rPr lang="en-US" sz="2100" dirty="0" smtClean="0"/>
              <a:t>Spanish: </a:t>
            </a:r>
            <a:r>
              <a:rPr lang="en-US" sz="2100" dirty="0" smtClean="0">
                <a:hlinkClick r:id="rId8" tooltip="NIH Safe Medicating - Spanish"/>
              </a:rPr>
              <a:t>https://www.nia.nih.gov/espanol/publicaciones/medicamentos</a:t>
            </a:r>
            <a:r>
              <a:rPr lang="en-US" sz="2100" dirty="0" smtClean="0"/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6547-3141-4BFA-A80C-C6E6CF80BF1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085A4D1871B4180120A4E0C3B7A08" ma:contentTypeVersion="0" ma:contentTypeDescription="Create a new document." ma:contentTypeScope="" ma:versionID="8cf7950da0311b5266aaac29330312da">
  <xsd:schema xmlns:xsd="http://www.w3.org/2001/XMLSchema" xmlns:xs="http://www.w3.org/2001/XMLSchema" xmlns:p="http://schemas.microsoft.com/office/2006/metadata/properties" xmlns:ns2="72d1fc25-2d66-455c-913f-4f524748faa7" xmlns:ns3="http://schemas.microsoft.com/sharepoint/v3/fields" targetNamespace="http://schemas.microsoft.com/office/2006/metadata/properties" ma:root="true" ma:fieldsID="194d4d837d0652d329e4e8ebe2959ed3" ns2:_="" ns3:_="">
    <xsd:import namespace="72d1fc25-2d66-455c-913f-4f524748faa7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_Status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1fc25-2d66-455c-913f-4f524748faa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2" nillable="true" ma:displayName="Taxonomy Catch All Column" ma:hidden="true" ma:list="{5cec323f-9265-4ac6-b9e6-7c677634d8ae}" ma:internalName="TaxCatchAll" ma:showField="CatchAllData" ma:web="72d1fc25-2d66-455c-913f-4f524748fa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5cec323f-9265-4ac6-b9e6-7c677634d8ae}" ma:internalName="TaxCatchAllLabel" ma:readOnly="true" ma:showField="CatchAllDataLabel" ma:web="72d1fc25-2d66-455c-913f-4f524748fa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11" nillable="true" ma:displayName="Status" ma:default="In Progress" ma:format="Dropdown" ma:internalName="_Status">
      <xsd:simpleType>
        <xsd:union memberTypes="dms:Text">
          <xsd:simpleType>
            <xsd:restriction base="dms:Choice">
              <xsd:enumeration value="Not Started"/>
              <xsd:enumeration value="In Progress"/>
              <xsd:enumeration value="Draft"/>
              <xsd:enumeration value="Ready for Review"/>
              <xsd:enumeration value="Reviewed"/>
              <xsd:enumeration value="Final"/>
              <xsd:enumeration value="Archived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tatus xmlns="http://schemas.microsoft.com/sharepoint/v3/fields">In Progress</_Status>
    <TaxCatchAll xmlns="72d1fc25-2d66-455c-913f-4f524748faa7"/>
    <_dlc_DocId xmlns="72d1fc25-2d66-455c-913f-4f524748faa7">FEIDOC-1115-29</_dlc_DocId>
    <_dlc_DocIdUrl xmlns="72d1fc25-2d66-455c-913f-4f524748faa7">
      <Url>https://unite.feisystems.com/collab/ACL_CMS/_layouts/15/DocIdRedir.aspx?ID=FEIDOC-1115-29</Url>
      <Description>FEIDOC-1115-29</Description>
    </_dlc_DocIdUrl>
  </documentManagement>
</p:properties>
</file>

<file path=customXml/itemProps1.xml><?xml version="1.0" encoding="utf-8"?>
<ds:datastoreItem xmlns:ds="http://schemas.openxmlformats.org/officeDocument/2006/customXml" ds:itemID="{1AD59755-EC80-400E-804B-8A54E995DD5D}"/>
</file>

<file path=customXml/itemProps2.xml><?xml version="1.0" encoding="utf-8"?>
<ds:datastoreItem xmlns:ds="http://schemas.openxmlformats.org/officeDocument/2006/customXml" ds:itemID="{FFCD632E-D8CC-4106-9CF8-CA26D8836562}"/>
</file>

<file path=customXml/itemProps3.xml><?xml version="1.0" encoding="utf-8"?>
<ds:datastoreItem xmlns:ds="http://schemas.openxmlformats.org/officeDocument/2006/customXml" ds:itemID="{146A044B-3B46-4969-9B59-99ACE901AF63}"/>
</file>

<file path=customXml/itemProps4.xml><?xml version="1.0" encoding="utf-8"?>
<ds:datastoreItem xmlns:ds="http://schemas.openxmlformats.org/officeDocument/2006/customXml" ds:itemID="{6D2BE5A7-260C-40A0-A2F8-637B3F03C211}"/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650</Words>
  <Application>Microsoft Office PowerPoint</Application>
  <PresentationFormat>On-screen Show (4:3)</PresentationFormat>
  <Paragraphs>68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Medicine, Age, and Your Brain</vt:lpstr>
      <vt:lpstr>Your Body and Brain Can Change with Age</vt:lpstr>
      <vt:lpstr>Aging and Health Problems</vt:lpstr>
      <vt:lpstr>Medicines and Your Brain</vt:lpstr>
      <vt:lpstr>Medicines and Cognitive Side Effects</vt:lpstr>
      <vt:lpstr>You Can Help Prevent Cognitive Side Effects</vt:lpstr>
      <vt:lpstr>Questions to Ask Your Health Care Professional</vt:lpstr>
      <vt:lpstr>More Information</vt:lpstr>
    </vt:vector>
  </TitlesOfParts>
  <Company>Betah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Medicine, Age, and Your Brain Presentation</dc:title>
  <dc:subject>Brain Health and Aging</dc:subject>
  <dc:creator>Administration for Community Living</dc:creator>
  <cp:keywords>Brain health, aging, healthy mind, medicine</cp:keywords>
  <cp:lastModifiedBy>hunter.mckay</cp:lastModifiedBy>
  <cp:revision>264</cp:revision>
  <dcterms:created xsi:type="dcterms:W3CDTF">2014-01-27T17:24:54Z</dcterms:created>
  <dcterms:modified xsi:type="dcterms:W3CDTF">2016-10-05T14:40:18Z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0x010100284085A4D1871B4180120A4E0C3B7A08</vt:lpwstr>
  </property>
  <property fmtid="{D5CDD505-2E9C-101B-9397-08002B2CF9AE}" pid="3" name="_dlc_DocIdItemGuid">
    <vt:lpwstr>60eb9797-f93e-4204-bb33-acbad34438b5</vt:lpwstr>
  </property>
</Properties>
</file>